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D27D9D-030F-4542-8582-2BEF224A528F}">
  <a:tblStyle styleId="{A7D27D9D-030F-4542-8582-2BEF224A52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MavenPro-bold.fntdata"/><Relationship Id="rId16" Type="http://schemas.openxmlformats.org/officeDocument/2006/relationships/slide" Target="slides/slide10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138c5e17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138c5e17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3121f32212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3121f32212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138c5e177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138c5e17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3138c5e17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3138c5e17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138c5e17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3138c5e17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138c5e17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138c5e17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1b9a6b94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1b9a6b94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31b9a6b94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31b9a6b94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138c5e17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3138c5e1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3121f32212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3121f32212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121f32212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121f32212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3922b7ed0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3922b7ed0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3922b7ed0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3922b7ed0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922b7ed01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3922b7ed01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3121f32212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3121f32212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922b7ed01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3922b7ed01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922b7ed01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3922b7ed01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31b9a6b94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31b9a6b94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3121f32212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3121f32212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121f32212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121f32212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121f32212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121f32212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1b9a6b94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1b9a6b94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922b7ed01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922b7ed01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922b7ed01_9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3922b7ed01_9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121f32212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121f32212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138c5e1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138c5e1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ieeexplore.ieee.org/document/8748528" TargetMode="External"/><Relationship Id="rId4" Type="http://schemas.openxmlformats.org/officeDocument/2006/relationships/hyperlink" Target="https://ieeexplore.ieee.org/document/8748528" TargetMode="External"/><Relationship Id="rId5" Type="http://schemas.openxmlformats.org/officeDocument/2006/relationships/hyperlink" Target="https://escholarship.org/uc/item/6d01c9v7" TargetMode="External"/><Relationship Id="rId6" Type="http://schemas.openxmlformats.org/officeDocument/2006/relationships/hyperlink" Target="https://escholarship.org/uc/item/6d01c9v7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91525" y="1613825"/>
            <a:ext cx="7997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218</a:t>
            </a:r>
            <a:r>
              <a:rPr lang="en"/>
              <a:t> Group Assignment (Machine Learning- Adult dataset)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Encoded Categorical variable using label encoding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</a:t>
            </a:r>
            <a:r>
              <a:rPr lang="en"/>
              <a:t>stratified</a:t>
            </a:r>
            <a:r>
              <a:rPr lang="en"/>
              <a:t> sampling to do splitting of data</a:t>
            </a:r>
            <a:endParaRPr/>
          </a:p>
        </p:txBody>
      </p:sp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975" y="397619"/>
            <a:ext cx="4105724" cy="140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38" y="3301527"/>
            <a:ext cx="7479524" cy="6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(Logistic Regression)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96" y="2173375"/>
            <a:ext cx="3875750" cy="16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625" y="1697724"/>
            <a:ext cx="3875749" cy="294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(Decision Tree)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75" y="2182025"/>
            <a:ext cx="3994524" cy="18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103" y="1177775"/>
            <a:ext cx="4640450" cy="38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</a:t>
            </a:r>
            <a:r>
              <a:rPr lang="en"/>
              <a:t>Random</a:t>
            </a:r>
            <a:r>
              <a:rPr lang="en"/>
              <a:t> Forest)</a:t>
            </a:r>
            <a:endParaRPr/>
          </a:p>
        </p:txBody>
      </p:sp>
      <p:sp>
        <p:nvSpPr>
          <p:cNvPr id="359" name="Google Shape;35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997" y="1271272"/>
            <a:ext cx="3954300" cy="34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50" y="2102963"/>
            <a:ext cx="39814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(Support vector Machine)</a:t>
            </a:r>
            <a:endParaRPr/>
          </a:p>
        </p:txBody>
      </p:sp>
      <p:pic>
        <p:nvPicPr>
          <p:cNvPr id="367" name="Google Shape;3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650" y="1282500"/>
            <a:ext cx="3350650" cy="37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75" y="1426500"/>
            <a:ext cx="4741801" cy="34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(Gradient Boosting) (XGBoost)</a:t>
            </a:r>
            <a:endParaRPr/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0" y="1158775"/>
            <a:ext cx="4429901" cy="279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800" y="1158775"/>
            <a:ext cx="3282350" cy="17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088" y="3004275"/>
            <a:ext cx="3109780" cy="2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(Gradient Boosting) (LightGBM)</a:t>
            </a:r>
            <a:endParaRPr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00" y="1123062"/>
            <a:ext cx="3962626" cy="19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00" y="3164500"/>
            <a:ext cx="4039326" cy="189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1" y="1478075"/>
            <a:ext cx="4096175" cy="30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(Gradient Boosting) (CatBoost)</a:t>
            </a:r>
            <a:endParaRPr/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0" y="1082025"/>
            <a:ext cx="4417274" cy="23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600" y="1715625"/>
            <a:ext cx="3977426" cy="294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725" y="3483675"/>
            <a:ext cx="3934075" cy="15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1373250" y="1124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(Multi-Layer-Perceptron)</a:t>
            </a:r>
            <a:endParaRPr/>
          </a:p>
        </p:txBody>
      </p:sp>
      <p:pic>
        <p:nvPicPr>
          <p:cNvPr id="398" name="Google Shape;3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0" y="700075"/>
            <a:ext cx="4614775" cy="247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00" y="3268675"/>
            <a:ext cx="4654849" cy="17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4872750" y="3827975"/>
            <a:ext cx="3958800" cy="13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Advantages: Able to capture complex nonlinear relationships, suitable for processing high-dimensional data.</a:t>
            </a:r>
            <a:endParaRPr b="1" sz="11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125"/>
              <a:t>Reason</a:t>
            </a:r>
            <a:r>
              <a:rPr b="1" lang="en" sz="1125"/>
              <a:t>: As a foundation model for neural networks, to help us explore the potential of deep learning methods</a:t>
            </a:r>
            <a:r>
              <a:rPr b="1" lang="en" sz="825"/>
              <a:t>.</a:t>
            </a:r>
            <a:endParaRPr b="1" sz="8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825"/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2750" y="700075"/>
            <a:ext cx="4018351" cy="30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1"/>
          <p:cNvSpPr txBox="1"/>
          <p:nvPr>
            <p:ph type="title"/>
          </p:nvPr>
        </p:nvSpPr>
        <p:spPr>
          <a:xfrm>
            <a:off x="1154000" y="622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</a:t>
            </a:r>
            <a:endParaRPr/>
          </a:p>
        </p:txBody>
      </p:sp>
      <p:sp>
        <p:nvSpPr>
          <p:cNvPr id="407" name="Google Shape;407;p31"/>
          <p:cNvSpPr txBox="1"/>
          <p:nvPr>
            <p:ph idx="1" type="body"/>
          </p:nvPr>
        </p:nvSpPr>
        <p:spPr>
          <a:xfrm>
            <a:off x="202450" y="4576450"/>
            <a:ext cx="70305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The best performing model: Gradient Boosting, which has the highest accuracy (0.87).</a:t>
            </a:r>
            <a:endParaRPr b="1"/>
          </a:p>
        </p:txBody>
      </p:sp>
      <p:pic>
        <p:nvPicPr>
          <p:cNvPr id="408" name="Google Shape;4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50" y="1162400"/>
            <a:ext cx="6595124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50" y="2892450"/>
            <a:ext cx="6595124" cy="15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Workload distribution</a:t>
            </a:r>
            <a:endParaRPr/>
          </a:p>
        </p:txBody>
      </p:sp>
      <p:graphicFrame>
        <p:nvGraphicFramePr>
          <p:cNvPr id="284" name="Google Shape;284;p14"/>
          <p:cNvGraphicFramePr/>
          <p:nvPr/>
        </p:nvGraphicFramePr>
        <p:xfrm>
          <a:off x="208350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{A7D27D9D-030F-4542-8582-2BEF224A528F}</a:tableStyleId>
              </a:tblPr>
              <a:tblGrid>
                <a:gridCol w="2864100"/>
                <a:gridCol w="4266325"/>
                <a:gridCol w="1461875"/>
              </a:tblGrid>
              <a:tr h="473950"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b="1"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286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Task</a:t>
                      </a:r>
                      <a:endParaRPr b="1" sz="13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Contribution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060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Nicolas Ng Tien Chuan (8865619)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unito"/>
                        <a:buChar char="-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Data Cleaning &amp; Logistic Regression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10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Lin Xiaofeng (8219680)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Nunito"/>
                        <a:buChar char="-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Random forest &amp; literature review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226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Tey Jin Wan (7435902)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900"/>
                        <a:buFont typeface="Maven Pro"/>
                        <a:buChar char="-"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Multi-Layer-Perceptron, Experiment Result, Result Analysis        		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10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Leow Jing Xue (8768833)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7147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Vishnudhevan Merdam Muthu (8769242)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ven Pro"/>
                        <a:buChar char="-"/>
                      </a:pPr>
                      <a:r>
                        <a:rPr lang="en" sz="9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SVM Model Development, Feature Selection, Hyperparameter Tuning, Performance Analysis</a:t>
                      </a:r>
                      <a:endParaRPr sz="900"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010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Ng Kho Yuan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(8221005)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ven Pro"/>
                        <a:buChar char="-"/>
                      </a:pPr>
                      <a:r>
                        <a:rPr lang="en" sz="900"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Gradient Boosting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415" name="Google Shape;415;p32"/>
          <p:cNvSpPr txBox="1"/>
          <p:nvPr>
            <p:ph idx="1" type="body"/>
          </p:nvPr>
        </p:nvSpPr>
        <p:spPr>
          <a:xfrm>
            <a:off x="115325" y="1241025"/>
            <a:ext cx="8674800" cy="3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Advantages and disadvantages of the model</a:t>
            </a:r>
            <a:endParaRPr b="1"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Logistic Regression:</a:t>
            </a:r>
            <a:endParaRPr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Advantages</a:t>
            </a:r>
            <a:r>
              <a:rPr lang="en" sz="1325"/>
              <a:t>: Simple, easy to explain.</a:t>
            </a:r>
            <a:endParaRPr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Disadvantages: The ability to capture nonlinear relations is weak.</a:t>
            </a:r>
            <a:endParaRPr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Decision Tree:</a:t>
            </a:r>
            <a:endParaRPr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Advantages: Easy to interpret, able to handle nonlinear relationships.</a:t>
            </a:r>
            <a:endParaRPr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Disadvantages: Easy to overfit.</a:t>
            </a:r>
            <a:endParaRPr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Random Forest:</a:t>
            </a:r>
            <a:endParaRPr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Advantages: Reduced overfitting, suitable for high-dimensional data.</a:t>
            </a:r>
            <a:endParaRPr sz="1325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25"/>
              <a:t>Dis</a:t>
            </a:r>
            <a:r>
              <a:rPr lang="en" sz="1325"/>
              <a:t>a</a:t>
            </a:r>
            <a:r>
              <a:rPr lang="en" sz="1325"/>
              <a:t>dvantages: The model is more complex and the training time is longer.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421" name="Google Shape;421;p33"/>
          <p:cNvSpPr txBox="1"/>
          <p:nvPr>
            <p:ph idx="1" type="body"/>
          </p:nvPr>
        </p:nvSpPr>
        <p:spPr>
          <a:xfrm>
            <a:off x="155250" y="1300950"/>
            <a:ext cx="84681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5325"/>
              <a:t>Support Vector Machine: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5325"/>
              <a:t>Advantages: Performs well in high dimensional Spaces.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25"/>
              <a:t>Disadvantages: Long training time on large data sets.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t/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5325"/>
              <a:t>Gradient Boosting: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5325"/>
              <a:t>Advantages: Powerful ensemble learning method, suitable for dealing with complex nonlinear relationships.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5325"/>
              <a:t>Disadvantages: Long training time, poor model interpretation.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t/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5325"/>
              <a:t>Multi-Layer Perceptron: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5325"/>
              <a:t>Advantage: Ability to capture complex non-linear relationships.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5325"/>
              <a:t>Disadvantages: requires a lot of data and computing resources, and the model is poor in interpretation.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t/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t/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t/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69"/>
              <a:buFont typeface="Arial"/>
              <a:buNone/>
            </a:pPr>
            <a:r>
              <a:rPr lang="en" sz="1325"/>
              <a:t>Decision Tree and Random Forest perform better when the data has obvious feature importance, but they are easy to overfit when the data is noisy.</a:t>
            </a:r>
            <a:endParaRPr sz="132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427" name="Google Shape;427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25"/>
              <a:t>In which cases the model performs best or worst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325"/>
              <a:t>Gradient Boosting works best in most cases, especially when the data has complex nonlinear relationships.</a:t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325"/>
              <a:t>Logistic Regression and Support Vector machines perform well on linearly separable data, but poorly on complex nonlinear data.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Results</a:t>
            </a:r>
            <a:endParaRPr/>
          </a:p>
        </p:txBody>
      </p:sp>
      <p:sp>
        <p:nvSpPr>
          <p:cNvPr id="433" name="Google Shape;433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05"/>
              <a:t>The best performing model: Gradient Boosting (CatBoost), which has the highest accuracy (87.6%).</a:t>
            </a:r>
            <a:endParaRPr b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305"/>
              <a:t>Does the model performance meet the expectations? Yes, Gradient Boosting performs better than other models and achieves the expected goals.</a:t>
            </a:r>
            <a:endParaRPr b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305"/>
              <a:t>What it means: The project shows how machine learning models can be used to predict individual income levels and help governments or businesses formulate relevant policies.</a:t>
            </a:r>
            <a:endParaRPr b="1" sz="13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105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Project limitation</a:t>
            </a:r>
            <a:endParaRPr/>
          </a:p>
        </p:txBody>
      </p:sp>
      <p:sp>
        <p:nvSpPr>
          <p:cNvPr id="439" name="Google Shape;439;p36"/>
          <p:cNvSpPr txBox="1"/>
          <p:nvPr>
            <p:ph idx="1" type="body"/>
          </p:nvPr>
        </p:nvSpPr>
        <p:spPr>
          <a:xfrm>
            <a:off x="965400" y="1403675"/>
            <a:ext cx="73689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D</a:t>
            </a:r>
            <a:r>
              <a:rPr b="1" lang="en" sz="1325"/>
              <a:t>ata Imbalance: </a:t>
            </a:r>
            <a:r>
              <a:rPr lang="en" sz="1325"/>
              <a:t>The dataset contains more low-income individuals (~76%) which may bias the model.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Feature Limitations: </a:t>
            </a:r>
            <a:r>
              <a:rPr lang="en" sz="1325"/>
              <a:t>Certain socio-economic factors (e.g., cost of living, job market conditions are not included in dataset.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Model interpretability: </a:t>
            </a:r>
            <a:r>
              <a:rPr lang="en" sz="1325"/>
              <a:t>For example, Gradient Boosting and Multi-Layer Perceptron have poor model interpretability.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Computational resources: </a:t>
            </a:r>
            <a:r>
              <a:rPr lang="en" sz="1325"/>
              <a:t>Complex models such as Gradient Boosting and Multi-Layer Perceptron require significant computational resources.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en" sz="1325"/>
              <a:t>Generalization Issues: </a:t>
            </a:r>
            <a:r>
              <a:rPr lang="en" sz="1325"/>
              <a:t>The </a:t>
            </a:r>
            <a:r>
              <a:rPr lang="en" sz="1325"/>
              <a:t>dataset is based on 1994 census data, losing its relevance towards modern economic trends.</a:t>
            </a:r>
            <a:endParaRPr sz="132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Improvements</a:t>
            </a:r>
            <a:endParaRPr/>
          </a:p>
        </p:txBody>
      </p:sp>
      <p:sp>
        <p:nvSpPr>
          <p:cNvPr id="445" name="Google Shape;445;p3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Improvement suggestion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Try more complex models like XGBoost, LightGBM, or deep learning models.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Carry out more in-depth feature engineering: such as feature selection, feature combination and so on.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25"/>
              <a:t>Use larger data sets: to further improve the generalization of the model.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25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451" name="Google Shape;451;p38"/>
          <p:cNvSpPr txBox="1"/>
          <p:nvPr>
            <p:ph idx="1" type="body"/>
          </p:nvPr>
        </p:nvSpPr>
        <p:spPr>
          <a:xfrm>
            <a:off x="631275" y="14785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References &amp; Sources Cited: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Chakrabarty, N. and Biswas, S. (2018)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Statistical Approach to Adult Census Income Level Prediction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Proceedings of the 2018 International Conference on Advances in Computing, Communication Control and Networking (ICACCCN), pp. 1015-1019. Available at: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https://ieeexplore.ieee.org/document/8748528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Jo, H. (2024)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Prediction Using Machine Learning Techniques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Master's Thesis, University of California. Available at: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https://escholarship.org/uc/item/6d01c9v7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ctrTitle"/>
          </p:nvPr>
        </p:nvSpPr>
        <p:spPr>
          <a:xfrm>
            <a:off x="824000" y="1613825"/>
            <a:ext cx="7564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Presentation</a:t>
            </a:r>
            <a:endParaRPr/>
          </a:p>
        </p:txBody>
      </p:sp>
      <p:sp>
        <p:nvSpPr>
          <p:cNvPr id="457" name="Google Shape;457;p39"/>
          <p:cNvSpPr txBox="1"/>
          <p:nvPr>
            <p:ph idx="1" type="subTitle"/>
          </p:nvPr>
        </p:nvSpPr>
        <p:spPr>
          <a:xfrm>
            <a:off x="824000" y="3596300"/>
            <a:ext cx="4255500" cy="13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811250" y="1431175"/>
            <a:ext cx="70305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About the Project: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Apply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techniques to analyze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UCI Adult dataset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</a:t>
            </a:r>
            <a:r>
              <a:rPr b="1"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Adult Income Dataset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is widely used to train AI models to </a:t>
            </a:r>
            <a:r>
              <a:rPr b="1"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predict income levels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based on attributes related to </a:t>
            </a:r>
            <a:r>
              <a:rPr b="1"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demographic and economic factors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target variable is: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&gt;50K</a:t>
            </a: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→ High Income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>
                <a:solidFill>
                  <a:srgbClr val="188038"/>
                </a:solidFill>
                <a:latin typeface="Maven Pro"/>
                <a:ea typeface="Maven Pro"/>
                <a:cs typeface="Maven Pro"/>
                <a:sym typeface="Maven Pro"/>
              </a:rPr>
              <a:t>&lt;=50K</a:t>
            </a: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→ Low Income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Contains attributes like </a:t>
            </a:r>
            <a:r>
              <a:rPr b="1"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age, race, education, occupation, work hours, etc.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Commonly used for </a:t>
            </a:r>
            <a:r>
              <a:rPr b="1"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classification tasks in machine learning research</a:t>
            </a: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Aim: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models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predict income levels (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&gt;50K/&lt;50K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using the dataset and compare these different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find the most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and efficient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approach.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75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334700" y="1417700"/>
            <a:ext cx="7999500" cy="31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8"/>
              <a:t>Various studies have tried to apply different techniques and approaches to improve accuracy in predicting income levels.</a:t>
            </a:r>
            <a:endParaRPr sz="165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58"/>
              <a:t>C</a:t>
            </a:r>
            <a:r>
              <a:rPr b="1" lang="en" sz="1658"/>
              <a:t>ommon Machine Learning Techniques &amp; Approaches:</a:t>
            </a:r>
            <a:endParaRPr b="1" sz="1658"/>
          </a:p>
          <a:p>
            <a:pPr indent="-292576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Logistic Regression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Forest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 Vector Machine (SVM)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Gradient Boosting (XGBoost, LightGBM, CatBoost)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Artificial Neural Networks (MLP - Multi-Layer Perceptron)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056750" y="16452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Insights: It is clear that upon research on existing projects &amp; review papers, there are certain ML technique models that are more accurate than the others. Below are some examples:</a:t>
            </a:r>
            <a:br>
              <a:rPr lang="en"/>
            </a:br>
            <a:br>
              <a:rPr lang="en"/>
            </a:b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Chakrabarty and Biswas (2018)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applied 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 Classifier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UCI Adult dataset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achieving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88.16% accuracy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surpassing previous benchmarks.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 (2024)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compared multiple models and found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performed best in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86.41%)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F1-score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(82.06%).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9" name="Google Shape;309;p18"/>
          <p:cNvGraphicFramePr/>
          <p:nvPr/>
        </p:nvGraphicFramePr>
        <p:xfrm>
          <a:off x="839650" y="14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{A7D27D9D-030F-4542-8582-2BEF224A528F}</a:tableStyleId>
              </a:tblPr>
              <a:tblGrid>
                <a:gridCol w="2319700"/>
                <a:gridCol w="2319700"/>
                <a:gridCol w="2319700"/>
              </a:tblGrid>
              <a:tr h="34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Advantages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 backs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5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Simple, interpretable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Limited to linear decision boundaries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Easy to interpret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Prone to overfitting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Reduces overfitting, high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Computationally expensive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Works well with non-linear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 on large datasets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XGBoost/LightGBM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accuracy, handles missing data well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tuning, high computational cost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 (Neural Networks)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Captures complex patterns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big data &amp; tuning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3017525" y="1080900"/>
            <a:ext cx="3029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Models’ Advantages &amp; Drawbacks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370350"/>
            <a:ext cx="70305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choice of the best model depends on the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trade-off between interpretability and performance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simple and explainable,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Forest, SVM, Gradient Boosting, and Neural Networks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offer better accuracy but require more computational resources and tuning.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this project,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strong candidates due to their ability to handle both categorical and numerical features efficiently. If the dataset were smaller,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could also be a competitive option, but it may struggle with efficiency on larger datasets.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Logistic Regression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 Tree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 Forest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Support Vector Machine (SVM)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Gradient Boosting (XGBoost, LightGBM, CatBoost)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Artificial Neural Networks (MLP - Multi-Layer Perceptron)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28" name="Google Shape;328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Imported “Adult.test” &amp; “Adult.data” files into google colab and merged them into 1 data set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Filled in missing values with mode values and dropped “fnlwgt” column</a:t>
            </a:r>
            <a:endParaRPr/>
          </a:p>
        </p:txBody>
      </p:sp>
      <p:pic>
        <p:nvPicPr>
          <p:cNvPr id="329" name="Google Shape;3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400" y="3422375"/>
            <a:ext cx="6135176" cy="13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