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8" r:id="rId4"/>
    <p:sldId id="259" r:id="rId5"/>
    <p:sldId id="281" r:id="rId6"/>
    <p:sldId id="261" r:id="rId7"/>
    <p:sldId id="277" r:id="rId8"/>
    <p:sldId id="278" r:id="rId9"/>
    <p:sldId id="279" r:id="rId10"/>
    <p:sldId id="280" r:id="rId11"/>
    <p:sldId id="267" r:id="rId12"/>
    <p:sldId id="285" r:id="rId13"/>
    <p:sldId id="286" r:id="rId14"/>
    <p:sldId id="283" r:id="rId15"/>
    <p:sldId id="282" r:id="rId16"/>
    <p:sldId id="287" r:id="rId17"/>
    <p:sldId id="288" r:id="rId18"/>
    <p:sldId id="260" r:id="rId19"/>
    <p:sldId id="264" r:id="rId20"/>
    <p:sldId id="269" r:id="rId21"/>
    <p:sldId id="273" r:id="rId22"/>
    <p:sldId id="274" r:id="rId23"/>
    <p:sldId id="276" r:id="rId24"/>
    <p:sldId id="275" r:id="rId25"/>
    <p:sldId id="262" r:id="rId26"/>
    <p:sldId id="265" r:id="rId27"/>
    <p:sldId id="266" r:id="rId28"/>
    <p:sldId id="272" r:id="rId29"/>
    <p:sldId id="257" r:id="rId30"/>
    <p:sldId id="263"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2012/5/31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mongodb.org/display/DOCS/fsync+Comman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springsource.org/spring-data/mongodb" TargetMode="External"/><Relationship Id="rId2" Type="http://schemas.openxmlformats.org/officeDocument/2006/relationships/hyperlink" Target="http://code.google.com/p/morphi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jira.mongodb.org/browse/SERVER-191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Mongodb</a:t>
            </a:r>
            <a:endParaRPr lang="zh-CN" altLang="en-US" dirty="0"/>
          </a:p>
        </p:txBody>
      </p:sp>
      <p:sp>
        <p:nvSpPr>
          <p:cNvPr id="3" name="副标题 2"/>
          <p:cNvSpPr>
            <a:spLocks noGrp="1"/>
          </p:cNvSpPr>
          <p:nvPr>
            <p:ph type="subTitle" idx="1"/>
          </p:nvPr>
        </p:nvSpPr>
        <p:spPr/>
        <p:txBody>
          <a:bodyPr/>
          <a:lstStyle/>
          <a:p>
            <a:r>
              <a:rPr lang="zh-CN" altLang="en-US" smtClean="0"/>
              <a:t>张卫东</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mongodb</a:t>
            </a:r>
            <a:r>
              <a:rPr lang="zh-CN" altLang="en-US" dirty="0" smtClean="0"/>
              <a:t>命令介绍</a:t>
            </a:r>
            <a:r>
              <a:rPr lang="en-US" altLang="zh-CN" dirty="0" smtClean="0"/>
              <a:t>(</a:t>
            </a:r>
            <a:r>
              <a:rPr lang="zh-CN" altLang="en-US" dirty="0" smtClean="0"/>
              <a:t>五</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en-US" sz="1600" dirty="0" smtClean="0"/>
              <a:t>管理</a:t>
            </a:r>
          </a:p>
          <a:p>
            <a:r>
              <a:rPr lang="en-US" altLang="zh-CN" sz="1600" dirty="0" smtClean="0"/>
              <a:t>#</a:t>
            </a:r>
            <a:r>
              <a:rPr lang="zh-CN" altLang="en-US" sz="1600" dirty="0" smtClean="0"/>
              <a:t>查看</a:t>
            </a:r>
            <a:r>
              <a:rPr lang="en-US" sz="1600" dirty="0" smtClean="0"/>
              <a:t>collection</a:t>
            </a:r>
            <a:r>
              <a:rPr lang="zh-CN" altLang="en-US" sz="1600" dirty="0" smtClean="0"/>
              <a:t>数据的大小 </a:t>
            </a:r>
          </a:p>
          <a:p>
            <a:r>
              <a:rPr lang="en-US" sz="1600" dirty="0" err="1" smtClean="0"/>
              <a:t>db.deliver_status.dataSize</a:t>
            </a:r>
            <a:r>
              <a:rPr lang="en-US" sz="1600" dirty="0" smtClean="0"/>
              <a:t>() </a:t>
            </a:r>
          </a:p>
          <a:p>
            <a:r>
              <a:rPr lang="en-US" sz="1600" dirty="0" smtClean="0"/>
              <a:t>#</a:t>
            </a:r>
            <a:r>
              <a:rPr lang="zh-CN" altLang="en-US" sz="1600" dirty="0" smtClean="0"/>
              <a:t>查看</a:t>
            </a:r>
            <a:r>
              <a:rPr lang="en-US" sz="1600" dirty="0" err="1" smtClean="0"/>
              <a:t>colleciont</a:t>
            </a:r>
            <a:r>
              <a:rPr lang="zh-CN" altLang="en-US" sz="1600" dirty="0" smtClean="0"/>
              <a:t>状态 </a:t>
            </a:r>
          </a:p>
          <a:p>
            <a:r>
              <a:rPr lang="en-US" sz="1600" dirty="0" err="1" smtClean="0"/>
              <a:t>db.deliver_status.stats</a:t>
            </a:r>
            <a:r>
              <a:rPr lang="en-US" sz="1600" dirty="0" smtClean="0"/>
              <a:t>() </a:t>
            </a:r>
          </a:p>
          <a:p>
            <a:r>
              <a:rPr lang="en-US" sz="1600" dirty="0" smtClean="0"/>
              <a:t>#</a:t>
            </a:r>
            <a:r>
              <a:rPr lang="zh-CN" altLang="en-US" sz="1600" dirty="0" smtClean="0"/>
              <a:t>查询所有索引的大小 </a:t>
            </a:r>
          </a:p>
          <a:p>
            <a:r>
              <a:rPr lang="en-US" sz="1600" dirty="0" err="1" smtClean="0"/>
              <a:t>db.deliver_status.totalIndexSize</a:t>
            </a:r>
            <a:r>
              <a:rPr lang="en-US" sz="1600" dirty="0" smtClean="0"/>
              <a:t>() </a:t>
            </a:r>
          </a:p>
          <a:p>
            <a:endParaRPr lang="zh-CN" altLang="en-US" sz="1600" dirty="0" smtClean="0"/>
          </a:p>
          <a:p>
            <a:endParaRPr lang="zh-CN" alt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BSON(</a:t>
            </a:r>
            <a:r>
              <a:rPr lang="zh-CN" altLang="en-US" dirty="0" smtClean="0"/>
              <a:t>一</a:t>
            </a:r>
            <a:r>
              <a:rPr lang="en-US" altLang="zh-CN" dirty="0" smtClean="0"/>
              <a:t>)</a:t>
            </a:r>
            <a:endParaRPr lang="zh-CN" altLang="en-US" dirty="0"/>
          </a:p>
        </p:txBody>
      </p:sp>
      <p:sp>
        <p:nvSpPr>
          <p:cNvPr id="3" name="内容占位符 2"/>
          <p:cNvSpPr>
            <a:spLocks noGrp="1"/>
          </p:cNvSpPr>
          <p:nvPr>
            <p:ph idx="1"/>
          </p:nvPr>
        </p:nvSpPr>
        <p:spPr/>
        <p:txBody>
          <a:bodyPr>
            <a:normAutofit lnSpcReduction="10000"/>
          </a:bodyPr>
          <a:lstStyle/>
          <a:p>
            <a:pPr>
              <a:lnSpc>
                <a:spcPct val="110000"/>
              </a:lnSpc>
            </a:pPr>
            <a:r>
              <a:rPr lang="zh-CN" altLang="en-US" sz="1600" dirty="0" smtClean="0"/>
              <a:t>在</a:t>
            </a:r>
            <a:r>
              <a:rPr lang="en-US" altLang="zh-CN" sz="1600" dirty="0" err="1" smtClean="0"/>
              <a:t>MongoDB</a:t>
            </a:r>
            <a:r>
              <a:rPr lang="zh-CN" altLang="en-US" sz="1600" dirty="0" smtClean="0"/>
              <a:t>中，文档是对数据的抽象，它被使用在</a:t>
            </a:r>
            <a:r>
              <a:rPr lang="en-US" altLang="zh-CN" sz="1600" dirty="0" smtClean="0"/>
              <a:t>Client</a:t>
            </a:r>
            <a:r>
              <a:rPr lang="zh-CN" altLang="en-US" sz="1600" dirty="0" smtClean="0"/>
              <a:t>端和</a:t>
            </a:r>
            <a:r>
              <a:rPr lang="en-US" altLang="zh-CN" sz="1600" dirty="0" smtClean="0"/>
              <a:t>Server</a:t>
            </a:r>
            <a:r>
              <a:rPr lang="zh-CN" altLang="en-US" sz="1600" dirty="0" smtClean="0"/>
              <a:t>端的交互中。所有的</a:t>
            </a:r>
            <a:r>
              <a:rPr lang="en-US" altLang="zh-CN" sz="1600" dirty="0" smtClean="0"/>
              <a:t>Client</a:t>
            </a:r>
            <a:r>
              <a:rPr lang="zh-CN" altLang="en-US" sz="1600" dirty="0" smtClean="0"/>
              <a:t>端（各种语言的</a:t>
            </a:r>
            <a:r>
              <a:rPr lang="en-US" altLang="zh-CN" sz="1600" dirty="0" smtClean="0"/>
              <a:t>Driver</a:t>
            </a:r>
            <a:r>
              <a:rPr lang="zh-CN" altLang="en-US" sz="1600" dirty="0" smtClean="0"/>
              <a:t>）都会使用这种抽象，它的表现形式就是我们常说的</a:t>
            </a:r>
            <a:r>
              <a:rPr lang="en-US" altLang="zh-CN" sz="1600" dirty="0" smtClean="0"/>
              <a:t>BSON</a:t>
            </a:r>
            <a:r>
              <a:rPr lang="zh-CN" altLang="en-US" sz="1600" dirty="0" smtClean="0"/>
              <a:t>（</a:t>
            </a:r>
            <a:r>
              <a:rPr lang="en-US" altLang="zh-CN" sz="1600" dirty="0" smtClean="0"/>
              <a:t>Binary JSON </a:t>
            </a:r>
            <a:r>
              <a:rPr lang="zh-CN" altLang="en-US" sz="1600" dirty="0" smtClean="0"/>
              <a:t>）。</a:t>
            </a:r>
            <a:endParaRPr lang="en-US" altLang="zh-CN" sz="1600" dirty="0" smtClean="0"/>
          </a:p>
          <a:p>
            <a:pPr>
              <a:lnSpc>
                <a:spcPct val="110000"/>
              </a:lnSpc>
              <a:buNone/>
            </a:pPr>
            <a:r>
              <a:rPr lang="en-US" altLang="zh-CN" sz="1600" dirty="0" smtClean="0"/>
              <a:t>    	BSON</a:t>
            </a:r>
            <a:r>
              <a:rPr lang="zh-CN" altLang="en-US" sz="1600" dirty="0" smtClean="0"/>
              <a:t>是一个轻量级的二进制数据格式。在</a:t>
            </a:r>
            <a:r>
              <a:rPr lang="en-US" altLang="zh-CN" sz="1600" dirty="0" err="1" smtClean="0"/>
              <a:t>MongoDB</a:t>
            </a:r>
            <a:r>
              <a:rPr lang="zh-CN" altLang="en-US" sz="1600" dirty="0" smtClean="0"/>
              <a:t>数据是以</a:t>
            </a:r>
            <a:r>
              <a:rPr lang="en-US" altLang="zh-CN" sz="1600" dirty="0" smtClean="0"/>
              <a:t>BSON</a:t>
            </a:r>
            <a:r>
              <a:rPr lang="zh-CN" altLang="en-US" sz="1600" dirty="0" smtClean="0"/>
              <a:t>的形式存储存放在磁盘中。</a:t>
            </a:r>
          </a:p>
          <a:p>
            <a:pPr>
              <a:lnSpc>
                <a:spcPct val="110000"/>
              </a:lnSpc>
              <a:buNone/>
            </a:pPr>
            <a:r>
              <a:rPr lang="zh-CN" altLang="en-US" sz="1600" dirty="0" smtClean="0"/>
              <a:t>     </a:t>
            </a:r>
            <a:r>
              <a:rPr lang="en-US" altLang="zh-CN" sz="1600" dirty="0" smtClean="0"/>
              <a:t>	</a:t>
            </a:r>
            <a:r>
              <a:rPr lang="zh-CN" altLang="en-US" sz="1600" dirty="0" smtClean="0"/>
              <a:t>当</a:t>
            </a:r>
            <a:r>
              <a:rPr lang="en-US" altLang="zh-CN" sz="1600" dirty="0" smtClean="0"/>
              <a:t>Client</a:t>
            </a:r>
            <a:r>
              <a:rPr lang="zh-CN" altLang="en-US" sz="1600" dirty="0" smtClean="0"/>
              <a:t>端要将写入文档，使用查询等等操作时，需要将文档编码为</a:t>
            </a:r>
            <a:r>
              <a:rPr lang="en-US" altLang="zh-CN" sz="1600" dirty="0" smtClean="0"/>
              <a:t>BSON</a:t>
            </a:r>
            <a:r>
              <a:rPr lang="zh-CN" altLang="en-US" sz="1600" dirty="0" smtClean="0"/>
              <a:t>格式，然后再发送给</a:t>
            </a:r>
            <a:r>
              <a:rPr lang="en-US" altLang="zh-CN" sz="1600" dirty="0" smtClean="0"/>
              <a:t>Server</a:t>
            </a:r>
            <a:r>
              <a:rPr lang="zh-CN" altLang="en-US" sz="1600" dirty="0" smtClean="0"/>
              <a:t>端。同样，</a:t>
            </a:r>
            <a:r>
              <a:rPr lang="en-US" altLang="zh-CN" sz="1600" dirty="0" smtClean="0"/>
              <a:t>Server</a:t>
            </a:r>
            <a:r>
              <a:rPr lang="zh-CN" altLang="en-US" sz="1600" dirty="0" smtClean="0"/>
              <a:t>端的返回结果也是编码为</a:t>
            </a:r>
            <a:r>
              <a:rPr lang="en-US" altLang="zh-CN" sz="1600" dirty="0" smtClean="0"/>
              <a:t>BSON</a:t>
            </a:r>
            <a:r>
              <a:rPr lang="zh-CN" altLang="en-US" sz="1600" dirty="0" smtClean="0"/>
              <a:t>格式再放回给</a:t>
            </a:r>
            <a:r>
              <a:rPr lang="en-US" altLang="zh-CN" sz="1600" dirty="0" smtClean="0"/>
              <a:t>Client</a:t>
            </a:r>
            <a:r>
              <a:rPr lang="zh-CN" altLang="en-US" sz="1600" dirty="0" smtClean="0"/>
              <a:t>端的。</a:t>
            </a:r>
          </a:p>
          <a:p>
            <a:pPr>
              <a:lnSpc>
                <a:spcPct val="110000"/>
              </a:lnSpc>
            </a:pPr>
            <a:r>
              <a:rPr lang="zh-CN" altLang="en-US" sz="1600" dirty="0" smtClean="0"/>
              <a:t>使用</a:t>
            </a:r>
            <a:r>
              <a:rPr lang="en-US" altLang="zh-CN" sz="1600" dirty="0" smtClean="0"/>
              <a:t>BSON</a:t>
            </a:r>
            <a:r>
              <a:rPr lang="zh-CN" altLang="en-US" sz="1600" dirty="0" smtClean="0"/>
              <a:t>格式出于以下</a:t>
            </a:r>
            <a:r>
              <a:rPr lang="en-US" altLang="zh-CN" sz="1600" dirty="0" smtClean="0"/>
              <a:t>3</a:t>
            </a:r>
            <a:r>
              <a:rPr lang="zh-CN" altLang="en-US" sz="1600" dirty="0" smtClean="0"/>
              <a:t>种目的：</a:t>
            </a:r>
            <a:endParaRPr lang="en-US" altLang="zh-CN" sz="1600" dirty="0" smtClean="0"/>
          </a:p>
          <a:p>
            <a:pPr>
              <a:lnSpc>
                <a:spcPct val="130000"/>
              </a:lnSpc>
              <a:buNone/>
            </a:pPr>
            <a:r>
              <a:rPr lang="en-US" altLang="zh-CN" sz="1600" dirty="0" smtClean="0"/>
              <a:t>	1)</a:t>
            </a:r>
            <a:r>
              <a:rPr lang="zh-CN" altLang="en-US" sz="1600" dirty="0" smtClean="0"/>
              <a:t>、效率：</a:t>
            </a:r>
            <a:r>
              <a:rPr lang="en-US" altLang="zh-CN" sz="1600" dirty="0" smtClean="0"/>
              <a:t>BSON</a:t>
            </a:r>
            <a:r>
              <a:rPr lang="zh-CN" altLang="en-US" sz="1600" dirty="0" smtClean="0"/>
              <a:t>是为效率而设计的，它只需要使用很少的空间。即使在最坏的情况下，</a:t>
            </a:r>
            <a:r>
              <a:rPr lang="en-US" altLang="zh-CN" sz="1600" dirty="0" smtClean="0"/>
              <a:t>BSON</a:t>
            </a:r>
            <a:r>
              <a:rPr lang="zh-CN" altLang="en-US" sz="1600" dirty="0" smtClean="0"/>
              <a:t>格式也比</a:t>
            </a:r>
            <a:r>
              <a:rPr lang="en-US" altLang="zh-CN" sz="1600" dirty="0" smtClean="0"/>
              <a:t>JSON</a:t>
            </a:r>
            <a:r>
              <a:rPr lang="zh-CN" altLang="en-US" sz="1600" dirty="0" smtClean="0"/>
              <a:t>格式再最好的情况下存储效率高。</a:t>
            </a:r>
          </a:p>
          <a:p>
            <a:pPr>
              <a:lnSpc>
                <a:spcPct val="130000"/>
              </a:lnSpc>
              <a:buNone/>
            </a:pPr>
            <a:r>
              <a:rPr lang="en-US" altLang="zh-CN" sz="1600" dirty="0" smtClean="0"/>
              <a:t>	2)</a:t>
            </a:r>
            <a:r>
              <a:rPr lang="zh-CN" altLang="en-US" sz="1600" dirty="0" smtClean="0"/>
              <a:t>、传输性：在某些情况下，</a:t>
            </a:r>
            <a:r>
              <a:rPr lang="en-US" altLang="zh-CN" sz="1600" dirty="0" smtClean="0"/>
              <a:t>BSON</a:t>
            </a:r>
            <a:r>
              <a:rPr lang="zh-CN" altLang="en-US" sz="1600" dirty="0" smtClean="0"/>
              <a:t>会牺牲额外的空间让数据的传输更加方便。比如，字符串的传输的前缀会标识字符串的长度，而不是在字符串的末尾打上结束的标记。这样的传输形式有利于</a:t>
            </a:r>
            <a:r>
              <a:rPr lang="en-US" altLang="zh-CN" sz="1600" dirty="0" err="1" smtClean="0"/>
              <a:t>MongoDB</a:t>
            </a:r>
            <a:r>
              <a:rPr lang="zh-CN" altLang="en-US" sz="1600" dirty="0" smtClean="0"/>
              <a:t>修改传输的数据。</a:t>
            </a:r>
            <a:endParaRPr lang="en-US" altLang="zh-CN" sz="1600" dirty="0" smtClean="0"/>
          </a:p>
          <a:p>
            <a:pPr>
              <a:lnSpc>
                <a:spcPct val="130000"/>
              </a:lnSpc>
              <a:buNone/>
            </a:pPr>
            <a:r>
              <a:rPr lang="en-US" altLang="zh-CN" sz="1600" dirty="0" smtClean="0"/>
              <a:t>	3)</a:t>
            </a:r>
            <a:r>
              <a:rPr lang="zh-CN" altLang="en-US" sz="1600" dirty="0" smtClean="0"/>
              <a:t>、性能：最后，</a:t>
            </a:r>
            <a:r>
              <a:rPr lang="en-US" altLang="zh-CN" sz="1600" dirty="0" smtClean="0"/>
              <a:t>BSON</a:t>
            </a:r>
            <a:r>
              <a:rPr lang="zh-CN" altLang="en-US" sz="1600" dirty="0" smtClean="0"/>
              <a:t>格式的编码和解码都是非常快速的。它使用了</a:t>
            </a:r>
            <a:r>
              <a:rPr lang="en-US" altLang="zh-CN" sz="1600" dirty="0" smtClean="0"/>
              <a:t>C</a:t>
            </a:r>
            <a:r>
              <a:rPr lang="zh-CN" altLang="en-US" sz="1600" dirty="0" smtClean="0"/>
              <a:t>风格的数据表现形式，这样在各种语言中都可以高效地使用。</a:t>
            </a:r>
          </a:p>
          <a:p>
            <a:pPr>
              <a:lnSpc>
                <a:spcPct val="130000"/>
              </a:lnSpc>
              <a:buNone/>
            </a:pPr>
            <a:endParaRPr lang="zh-CN" altLang="en-US" sz="1600" dirty="0" smtClean="0"/>
          </a:p>
          <a:p>
            <a:pPr>
              <a:lnSpc>
                <a:spcPct val="110000"/>
              </a:lnSpc>
            </a:pPr>
            <a:endParaRPr lang="zh-CN" altLang="en-US" sz="1600" dirty="0" smtClean="0"/>
          </a:p>
          <a:p>
            <a:endParaRPr lang="zh-CN" alt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Mongodb</a:t>
            </a:r>
            <a:r>
              <a:rPr lang="zh-CN" altLang="en-US" dirty="0" smtClean="0"/>
              <a:t>复制</a:t>
            </a:r>
            <a:endParaRPr lang="zh-CN" altLang="en-US" dirty="0"/>
          </a:p>
        </p:txBody>
      </p:sp>
      <p:sp>
        <p:nvSpPr>
          <p:cNvPr id="5" name="内容占位符 4"/>
          <p:cNvSpPr>
            <a:spLocks noGrp="1"/>
          </p:cNvSpPr>
          <p:nvPr>
            <p:ph idx="1"/>
          </p:nvPr>
        </p:nvSpPr>
        <p:spPr/>
        <p:txBody>
          <a:bodyPr>
            <a:normAutofit/>
          </a:bodyPr>
          <a:lstStyle/>
          <a:p>
            <a:r>
              <a:rPr lang="zh-CN" altLang="en-US" sz="1600" dirty="0" smtClean="0"/>
              <a:t>  </a:t>
            </a:r>
            <a:r>
              <a:rPr lang="en-US" altLang="zh-CN" sz="1600" dirty="0" err="1" smtClean="0"/>
              <a:t>mongodb</a:t>
            </a:r>
            <a:r>
              <a:rPr lang="zh-CN" altLang="en-US" sz="1600" dirty="0" smtClean="0"/>
              <a:t>中提供了复制</a:t>
            </a:r>
            <a:r>
              <a:rPr lang="en-US" altLang="zh-CN" sz="1600" dirty="0" smtClean="0"/>
              <a:t>(Replication)</a:t>
            </a:r>
            <a:r>
              <a:rPr lang="zh-CN" altLang="en-US" sz="1600" dirty="0" smtClean="0"/>
              <a:t>机制，通过该机制可以帮助我们很容易实现读写分离方案，并支持灾难恢复（服务器断电）等意外情况下 的数据安全。</a:t>
            </a:r>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r>
              <a:rPr lang="zh-CN" altLang="en-US" sz="1600" dirty="0" smtClean="0"/>
              <a:t>利用前者，我们可以实现读写分离（主从复制模式），后者则支持当主服务器断电情况下的集群中其它</a:t>
            </a:r>
            <a:r>
              <a:rPr lang="en-US" altLang="zh-CN" sz="1600" dirty="0" smtClean="0"/>
              <a:t>slave</a:t>
            </a:r>
            <a:r>
              <a:rPr lang="zh-CN" altLang="en-US" sz="1600" dirty="0" smtClean="0"/>
              <a:t>自动接管，并升级为主服务器。 并且如果后来的也出错了，那么</a:t>
            </a:r>
            <a:r>
              <a:rPr lang="en-US" altLang="zh-CN" sz="1600" dirty="0" smtClean="0"/>
              <a:t>master</a:t>
            </a:r>
            <a:r>
              <a:rPr lang="zh-CN" altLang="en-US" sz="1600" dirty="0" smtClean="0"/>
              <a:t>状态将会转回给第一个服务器（之前宕机但后来又恢复运行的服务器）。</a:t>
            </a:r>
            <a:endParaRPr lang="zh-CN" altLang="en-US" sz="1600" dirty="0"/>
          </a:p>
        </p:txBody>
      </p:sp>
      <p:pic>
        <p:nvPicPr>
          <p:cNvPr id="6" name="图片 5" descr="repl2.png"/>
          <p:cNvPicPr>
            <a:picLocks noChangeAspect="1"/>
          </p:cNvPicPr>
          <p:nvPr/>
        </p:nvPicPr>
        <p:blipFill>
          <a:blip r:embed="rId2"/>
          <a:stretch>
            <a:fillRect/>
          </a:stretch>
        </p:blipFill>
        <p:spPr>
          <a:xfrm>
            <a:off x="2385707" y="2190576"/>
            <a:ext cx="4834720" cy="273862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Oplog</a:t>
            </a:r>
            <a:endParaRPr lang="zh-CN" altLang="en-US" dirty="0"/>
          </a:p>
        </p:txBody>
      </p:sp>
      <p:sp>
        <p:nvSpPr>
          <p:cNvPr id="3" name="内容占位符 2"/>
          <p:cNvSpPr>
            <a:spLocks noGrp="1"/>
          </p:cNvSpPr>
          <p:nvPr>
            <p:ph idx="1"/>
          </p:nvPr>
        </p:nvSpPr>
        <p:spPr/>
        <p:txBody>
          <a:bodyPr>
            <a:normAutofit/>
          </a:bodyPr>
          <a:lstStyle/>
          <a:p>
            <a:r>
              <a:rPr lang="zh-CN" altLang="en-US" sz="1600" dirty="0" smtClean="0"/>
              <a:t>在</a:t>
            </a:r>
            <a:r>
              <a:rPr lang="en-US" altLang="zh-CN" sz="1600" dirty="0" smtClean="0"/>
              <a:t>MS/RS</a:t>
            </a:r>
            <a:r>
              <a:rPr lang="zh-CN" altLang="en-US" sz="1600" dirty="0" smtClean="0"/>
              <a:t>复制模式下来通过</a:t>
            </a:r>
            <a:r>
              <a:rPr lang="en-US" altLang="zh-CN" sz="1600" dirty="0" err="1" smtClean="0"/>
              <a:t>Oplog</a:t>
            </a:r>
            <a:r>
              <a:rPr lang="zh-CN" altLang="en-US" sz="1600" dirty="0" smtClean="0"/>
              <a:t>来协调节点间的数据同步并维护数据一致性的。</a:t>
            </a:r>
            <a:r>
              <a:rPr lang="en-US" altLang="zh-CN" sz="1600" dirty="0" err="1" smtClean="0"/>
              <a:t>Oplog</a:t>
            </a:r>
            <a:r>
              <a:rPr lang="zh-CN" altLang="en-US" sz="1600" dirty="0" smtClean="0"/>
              <a:t>会记录数据库的所有操作，其具体格式如下：</a:t>
            </a:r>
            <a:endParaRPr lang="en-US" altLang="zh-CN" sz="1600" dirty="0" smtClean="0"/>
          </a:p>
          <a:p>
            <a:r>
              <a:rPr lang="en-US" altLang="zh-CN" sz="1600" dirty="0" smtClean="0"/>
              <a:t>{ </a:t>
            </a:r>
            <a:r>
              <a:rPr lang="en-US" altLang="zh-CN" sz="1600" dirty="0" err="1" smtClean="0"/>
              <a:t>ts</a:t>
            </a:r>
            <a:r>
              <a:rPr lang="en-US" altLang="zh-CN" sz="1600" dirty="0" smtClean="0"/>
              <a:t> : ..., op: ..., ns: ..., o: ... o2: ...  }</a:t>
            </a:r>
            <a:r>
              <a:rPr lang="zh-CN" altLang="en-US" sz="1600" dirty="0" smtClean="0"/>
              <a:t> ，其中：</a:t>
            </a:r>
            <a:br>
              <a:rPr lang="zh-CN" altLang="en-US" sz="1600" dirty="0" smtClean="0"/>
            </a:br>
            <a:r>
              <a:rPr lang="en-US" altLang="zh-CN" sz="1600" dirty="0" smtClean="0"/>
              <a:t>1)</a:t>
            </a:r>
            <a:r>
              <a:rPr lang="zh-CN" altLang="en-US" sz="1600" dirty="0" smtClean="0"/>
              <a:t>、</a:t>
            </a:r>
            <a:r>
              <a:rPr lang="en-US" altLang="zh-CN" sz="1600" dirty="0" err="1" smtClean="0"/>
              <a:t>ts</a:t>
            </a:r>
            <a:r>
              <a:rPr lang="zh-CN" altLang="en-US" sz="1600" dirty="0" smtClean="0"/>
              <a:t>：</a:t>
            </a:r>
            <a:r>
              <a:rPr lang="en-US" altLang="zh-CN" sz="1600" dirty="0" smtClean="0"/>
              <a:t>8</a:t>
            </a:r>
            <a:r>
              <a:rPr lang="zh-CN" altLang="en-US" sz="1600" dirty="0" smtClean="0"/>
              <a:t>字节的 时间戳，由</a:t>
            </a:r>
            <a:r>
              <a:rPr lang="en-US" altLang="zh-CN" sz="1600" dirty="0" smtClean="0"/>
              <a:t>4</a:t>
            </a:r>
            <a:r>
              <a:rPr lang="zh-CN" altLang="en-US" sz="1600" dirty="0" smtClean="0"/>
              <a:t>字节</a:t>
            </a:r>
            <a:r>
              <a:rPr lang="en-US" altLang="zh-CN" sz="1600" dirty="0" err="1" smtClean="0"/>
              <a:t>unix</a:t>
            </a:r>
            <a:r>
              <a:rPr lang="en-US" altLang="zh-CN" sz="1600" dirty="0" smtClean="0"/>
              <a:t> timestamp + 4</a:t>
            </a:r>
            <a:r>
              <a:rPr lang="zh-CN" altLang="en-US" sz="1600" dirty="0" smtClean="0"/>
              <a:t>字节自增计数表示。这个值很重要，在选举</a:t>
            </a:r>
            <a:r>
              <a:rPr lang="en-US" altLang="zh-CN" sz="1600" dirty="0" smtClean="0"/>
              <a:t>(</a:t>
            </a:r>
            <a:r>
              <a:rPr lang="zh-CN" altLang="en-US" sz="1600" dirty="0" smtClean="0"/>
              <a:t>如</a:t>
            </a:r>
            <a:r>
              <a:rPr lang="en-US" altLang="zh-CN" sz="1600" dirty="0" smtClean="0"/>
              <a:t>master</a:t>
            </a:r>
            <a:r>
              <a:rPr lang="zh-CN" altLang="en-US" sz="1600" dirty="0" smtClean="0"/>
              <a:t>宕机时</a:t>
            </a:r>
            <a:r>
              <a:rPr lang="en-US" altLang="zh-CN" sz="1600" dirty="0" smtClean="0"/>
              <a:t>)</a:t>
            </a:r>
            <a:r>
              <a:rPr lang="zh-CN" altLang="en-US" sz="1600" dirty="0" smtClean="0"/>
              <a:t>新</a:t>
            </a:r>
            <a:r>
              <a:rPr lang="en-US" altLang="zh-CN" sz="1600" dirty="0" smtClean="0"/>
              <a:t>primary</a:t>
            </a:r>
            <a:r>
              <a:rPr lang="zh-CN" altLang="en-US" sz="1600" dirty="0" smtClean="0"/>
              <a:t>时，会选择</a:t>
            </a:r>
            <a:r>
              <a:rPr lang="en-US" altLang="zh-CN" sz="1600" dirty="0" err="1" smtClean="0"/>
              <a:t>ts</a:t>
            </a:r>
            <a:r>
              <a:rPr lang="zh-CN" altLang="en-US" sz="1600" dirty="0" smtClean="0"/>
              <a:t>最大的那个</a:t>
            </a:r>
            <a:r>
              <a:rPr lang="en-US" altLang="zh-CN" sz="1600" dirty="0" smtClean="0"/>
              <a:t>secondary</a:t>
            </a:r>
            <a:r>
              <a:rPr lang="zh-CN" altLang="en-US" sz="1600" dirty="0" smtClean="0"/>
              <a:t>作为新</a:t>
            </a:r>
            <a:r>
              <a:rPr lang="en-US" altLang="zh-CN" sz="1600" dirty="0" smtClean="0"/>
              <a:t>primary</a:t>
            </a:r>
            <a:r>
              <a:rPr lang="zh-CN" altLang="en-US" sz="1600" dirty="0" smtClean="0"/>
              <a:t>。</a:t>
            </a:r>
            <a:br>
              <a:rPr lang="zh-CN" altLang="en-US" sz="1600" dirty="0" smtClean="0"/>
            </a:br>
            <a:r>
              <a:rPr lang="en-US" altLang="zh-CN" sz="1600" dirty="0" smtClean="0"/>
              <a:t>2 )</a:t>
            </a:r>
            <a:r>
              <a:rPr lang="zh-CN" altLang="en-US" sz="1600" dirty="0" smtClean="0"/>
              <a:t>、 </a:t>
            </a:r>
            <a:r>
              <a:rPr lang="en-US" altLang="zh-CN" sz="1600" dirty="0" smtClean="0"/>
              <a:t>op</a:t>
            </a:r>
            <a:r>
              <a:rPr lang="zh-CN" altLang="en-US" sz="1600" dirty="0" smtClean="0"/>
              <a:t>：</a:t>
            </a:r>
            <a:r>
              <a:rPr lang="en-US" altLang="zh-CN" sz="1600" dirty="0" smtClean="0"/>
              <a:t>1 </a:t>
            </a:r>
            <a:r>
              <a:rPr lang="zh-CN" altLang="en-US" sz="1600" dirty="0" smtClean="0"/>
              <a:t>字节的操作类型，例如</a:t>
            </a:r>
            <a:r>
              <a:rPr lang="en-US" altLang="zh-CN" sz="1600" dirty="0" err="1" smtClean="0"/>
              <a:t>i</a:t>
            </a:r>
            <a:r>
              <a:rPr lang="zh-CN" altLang="en-US" sz="1600" dirty="0" smtClean="0"/>
              <a:t>表示</a:t>
            </a:r>
            <a:r>
              <a:rPr lang="en-US" altLang="zh-CN" sz="1600" dirty="0" smtClean="0"/>
              <a:t>insert</a:t>
            </a:r>
            <a:r>
              <a:rPr lang="zh-CN" altLang="en-US" sz="1600" dirty="0" smtClean="0"/>
              <a:t>，</a:t>
            </a:r>
            <a:r>
              <a:rPr lang="en-US" altLang="zh-CN" sz="1600" dirty="0" smtClean="0"/>
              <a:t>d</a:t>
            </a:r>
            <a:r>
              <a:rPr lang="zh-CN" altLang="en-US" sz="1600" dirty="0" smtClean="0"/>
              <a:t>表示</a:t>
            </a:r>
            <a:r>
              <a:rPr lang="en-US" altLang="zh-CN" sz="1600" dirty="0" smtClean="0"/>
              <a:t>delete</a:t>
            </a:r>
            <a:r>
              <a:rPr lang="zh-CN" altLang="en-US" sz="1600" dirty="0" smtClean="0"/>
              <a:t>。</a:t>
            </a:r>
            <a:br>
              <a:rPr lang="zh-CN" altLang="en-US" sz="1600" dirty="0" smtClean="0"/>
            </a:br>
            <a:r>
              <a:rPr lang="en-US" altLang="zh-CN" sz="1600" dirty="0" smtClean="0"/>
              <a:t>3 )</a:t>
            </a:r>
            <a:r>
              <a:rPr lang="zh-CN" altLang="en-US" sz="1600" dirty="0" smtClean="0"/>
              <a:t>、 </a:t>
            </a:r>
            <a:r>
              <a:rPr lang="en-US" altLang="zh-CN" sz="1600" dirty="0" smtClean="0"/>
              <a:t>ns</a:t>
            </a:r>
            <a:r>
              <a:rPr lang="zh-CN" altLang="en-US" sz="1600" dirty="0" smtClean="0"/>
              <a:t>：操作所在的</a:t>
            </a:r>
            <a:r>
              <a:rPr lang="en-US" altLang="zh-CN" sz="1600" dirty="0" smtClean="0"/>
              <a:t>namespace</a:t>
            </a:r>
            <a:r>
              <a:rPr lang="zh-CN" altLang="en-US" sz="1600" dirty="0" smtClean="0"/>
              <a:t>。</a:t>
            </a:r>
            <a:br>
              <a:rPr lang="zh-CN" altLang="en-US" sz="1600" dirty="0" smtClean="0"/>
            </a:br>
            <a:r>
              <a:rPr lang="en-US" altLang="zh-CN" sz="1600" dirty="0" smtClean="0"/>
              <a:t>4 )</a:t>
            </a:r>
            <a:r>
              <a:rPr lang="zh-CN" altLang="en-US" sz="1600" dirty="0" smtClean="0"/>
              <a:t>、 </a:t>
            </a:r>
            <a:r>
              <a:rPr lang="en-US" altLang="zh-CN" sz="1600" dirty="0" smtClean="0"/>
              <a:t>o</a:t>
            </a:r>
            <a:r>
              <a:rPr lang="zh-CN" altLang="en-US" sz="1600" dirty="0" smtClean="0"/>
              <a:t>：操作所对应的 </a:t>
            </a:r>
            <a:r>
              <a:rPr lang="en-US" altLang="zh-CN" sz="1600" dirty="0" smtClean="0"/>
              <a:t>document,</a:t>
            </a:r>
            <a:r>
              <a:rPr lang="zh-CN" altLang="en-US" sz="1600" dirty="0" smtClean="0"/>
              <a:t>即当前操作的内容（比如更新操作时要更新的的字段和值）</a:t>
            </a:r>
            <a:br>
              <a:rPr lang="zh-CN" altLang="en-US" sz="1600" dirty="0" smtClean="0"/>
            </a:br>
            <a:r>
              <a:rPr lang="en-US" altLang="zh-CN" sz="1600" dirty="0" smtClean="0"/>
              <a:t>5 )</a:t>
            </a:r>
            <a:r>
              <a:rPr lang="zh-CN" altLang="en-US" sz="1600" dirty="0" smtClean="0"/>
              <a:t>、 </a:t>
            </a:r>
            <a:r>
              <a:rPr lang="en-US" altLang="zh-CN" sz="1600" dirty="0" smtClean="0"/>
              <a:t>o2</a:t>
            </a:r>
            <a:r>
              <a:rPr lang="zh-CN" altLang="en-US" sz="1600" dirty="0" smtClean="0"/>
              <a:t>：在执行更新操作时的</a:t>
            </a:r>
            <a:r>
              <a:rPr lang="en-US" altLang="zh-CN" sz="1600" dirty="0" smtClean="0"/>
              <a:t>where</a:t>
            </a:r>
            <a:r>
              <a:rPr lang="zh-CN" altLang="en-US" sz="1600" dirty="0" smtClean="0"/>
              <a:t>条件，仅限于 </a:t>
            </a:r>
            <a:r>
              <a:rPr lang="en-US" altLang="zh-CN" sz="1600" dirty="0" smtClean="0"/>
              <a:t>update</a:t>
            </a:r>
            <a:r>
              <a:rPr lang="zh-CN" altLang="en-US" sz="1600" dirty="0" smtClean="0"/>
              <a:t>时才有该属性 </a:t>
            </a:r>
          </a:p>
          <a:p>
            <a:r>
              <a:rPr lang="zh-CN" altLang="en-US" sz="1600" dirty="0" smtClean="0"/>
              <a:t>  其中</a:t>
            </a:r>
            <a:r>
              <a:rPr lang="en-US" altLang="zh-CN" sz="1600" dirty="0" smtClean="0"/>
              <a:t>op</a:t>
            </a:r>
            <a:r>
              <a:rPr lang="zh-CN" altLang="en-US" sz="1600" dirty="0" smtClean="0"/>
              <a:t>，可以是如下几种情形之一：</a:t>
            </a:r>
          </a:p>
          <a:p>
            <a:pPr>
              <a:buNone/>
            </a:pPr>
            <a:r>
              <a:rPr lang="en-US" altLang="zh-CN" sz="1600" dirty="0" smtClean="0"/>
              <a:t>	</a:t>
            </a:r>
            <a:r>
              <a:rPr lang="zh-CN" altLang="en-US" sz="1600" dirty="0" smtClean="0"/>
              <a:t>    </a:t>
            </a:r>
            <a:r>
              <a:rPr lang="en-US" altLang="zh-CN" sz="1600" dirty="0" smtClean="0"/>
              <a:t>"</a:t>
            </a:r>
            <a:r>
              <a:rPr lang="en-US" altLang="zh-CN" sz="1600" dirty="0" err="1" smtClean="0"/>
              <a:t>i</a:t>
            </a:r>
            <a:r>
              <a:rPr lang="en-US" altLang="zh-CN" sz="1600" dirty="0" smtClean="0"/>
              <a:t>"</a:t>
            </a:r>
            <a:r>
              <a:rPr lang="zh-CN" altLang="en-US" sz="1600" dirty="0" smtClean="0"/>
              <a:t>： </a:t>
            </a:r>
            <a:r>
              <a:rPr lang="en-US" altLang="zh-CN" sz="1600" dirty="0" smtClean="0"/>
              <a:t>insert      "u"</a:t>
            </a:r>
            <a:r>
              <a:rPr lang="zh-CN" altLang="en-US" sz="1600" dirty="0" smtClean="0"/>
              <a:t>： </a:t>
            </a:r>
            <a:r>
              <a:rPr lang="en-US" altLang="zh-CN" sz="1600" dirty="0" smtClean="0"/>
              <a:t>update</a:t>
            </a:r>
            <a:br>
              <a:rPr lang="en-US" altLang="zh-CN" sz="1600" dirty="0" smtClean="0"/>
            </a:br>
            <a:r>
              <a:rPr lang="en-US" altLang="zh-CN" sz="1600" dirty="0" smtClean="0"/>
              <a:t>    "d"</a:t>
            </a:r>
            <a:r>
              <a:rPr lang="zh-CN" altLang="en-US" sz="1600" dirty="0" smtClean="0"/>
              <a:t>： </a:t>
            </a:r>
            <a:r>
              <a:rPr lang="en-US" altLang="zh-CN" sz="1600" dirty="0" smtClean="0"/>
              <a:t>delete    "c"</a:t>
            </a:r>
            <a:r>
              <a:rPr lang="zh-CN" altLang="en-US" sz="1600" dirty="0" smtClean="0"/>
              <a:t>： </a:t>
            </a:r>
            <a:r>
              <a:rPr lang="en-US" altLang="zh-CN" sz="1600" dirty="0" smtClean="0"/>
              <a:t>db </a:t>
            </a:r>
            <a:r>
              <a:rPr lang="en-US" altLang="zh-CN" sz="1600" dirty="0" err="1" smtClean="0"/>
              <a:t>cmd</a:t>
            </a:r>
            <a:r>
              <a:rPr lang="en-US" altLang="zh-CN" sz="1600" dirty="0" smtClean="0"/>
              <a:t/>
            </a:r>
            <a:br>
              <a:rPr lang="en-US" altLang="zh-CN" sz="1600" dirty="0" smtClean="0"/>
            </a:br>
            <a:r>
              <a:rPr lang="en-US" altLang="zh-CN" sz="1600" dirty="0" smtClean="0"/>
              <a:t>    "db"</a:t>
            </a:r>
            <a:r>
              <a:rPr lang="zh-CN" altLang="en-US" sz="1600" dirty="0" smtClean="0"/>
              <a:t>： 声明当前数据库 </a:t>
            </a:r>
            <a:r>
              <a:rPr lang="en-US" altLang="zh-CN" sz="1600" dirty="0" smtClean="0"/>
              <a:t>(</a:t>
            </a:r>
            <a:r>
              <a:rPr lang="zh-CN" altLang="en-US" sz="1600" dirty="0" smtClean="0"/>
              <a:t>其中</a:t>
            </a:r>
            <a:r>
              <a:rPr lang="en-US" altLang="zh-CN" sz="1600" dirty="0" smtClean="0"/>
              <a:t>ns </a:t>
            </a:r>
            <a:r>
              <a:rPr lang="zh-CN" altLang="en-US" sz="1600" dirty="0" smtClean="0"/>
              <a:t>被设置成为</a:t>
            </a:r>
            <a:r>
              <a:rPr lang="en-US" altLang="zh-CN" sz="1600" dirty="0" smtClean="0"/>
              <a:t>=&gt;</a:t>
            </a:r>
            <a:r>
              <a:rPr lang="zh-CN" altLang="en-US" sz="1600" dirty="0" smtClean="0"/>
              <a:t>数据库名称</a:t>
            </a:r>
            <a:r>
              <a:rPr lang="en-US" altLang="zh-CN" sz="1600" dirty="0" smtClean="0"/>
              <a:t>+ '.')</a:t>
            </a:r>
            <a:br>
              <a:rPr lang="en-US" altLang="zh-CN" sz="1600" dirty="0" smtClean="0"/>
            </a:br>
            <a:r>
              <a:rPr lang="en-US" altLang="zh-CN" sz="1600" dirty="0" smtClean="0"/>
              <a:t>    "n":  no op,</a:t>
            </a:r>
            <a:r>
              <a:rPr lang="zh-CN" altLang="en-US" sz="1600" dirty="0" smtClean="0"/>
              <a:t>即空操作，其会定期执行以确保时效 性 </a:t>
            </a:r>
          </a:p>
          <a:p>
            <a:r>
              <a:rPr lang="zh-CN" altLang="en-US" sz="1600" dirty="0" smtClean="0"/>
              <a:t>有一点需注意</a:t>
            </a:r>
            <a:r>
              <a:rPr lang="en-US" altLang="zh-CN" sz="1600" dirty="0" err="1" smtClean="0"/>
              <a:t>Oplog</a:t>
            </a:r>
            <a:r>
              <a:rPr lang="zh-CN" altLang="en-US" sz="1600" dirty="0" smtClean="0"/>
              <a:t>存在一个固定大小的集合中。</a:t>
            </a:r>
            <a:endParaRPr lang="zh-CN" alt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Master/Slave</a:t>
            </a:r>
            <a:r>
              <a:rPr lang="zh-CN" altLang="en-US" dirty="0" smtClean="0"/>
              <a:t>主从模式</a:t>
            </a:r>
            <a:endParaRPr lang="zh-CN" altLang="en-US" dirty="0"/>
          </a:p>
        </p:txBody>
      </p:sp>
      <p:sp>
        <p:nvSpPr>
          <p:cNvPr id="3" name="内容占位符 2"/>
          <p:cNvSpPr>
            <a:spLocks noGrp="1"/>
          </p:cNvSpPr>
          <p:nvPr>
            <p:ph idx="1"/>
          </p:nvPr>
        </p:nvSpPr>
        <p:spPr/>
        <p:txBody>
          <a:bodyPr>
            <a:normAutofit/>
          </a:bodyPr>
          <a:lstStyle/>
          <a:p>
            <a:endParaRPr lang="en-US" altLang="zh-CN" sz="1600" dirty="0" smtClean="0"/>
          </a:p>
          <a:p>
            <a:r>
              <a:rPr lang="zh-CN" altLang="en-US" sz="1600" dirty="0" smtClean="0"/>
              <a:t>主从复制模式</a:t>
            </a:r>
            <a:r>
              <a:rPr lang="en-US" altLang="zh-CN" sz="1600" dirty="0" smtClean="0"/>
              <a:t>(</a:t>
            </a:r>
            <a:r>
              <a:rPr lang="en-US" sz="1600" dirty="0" smtClean="0"/>
              <a:t>Master/Slave)</a:t>
            </a:r>
            <a:r>
              <a:rPr lang="zh-CN" altLang="en-US" sz="1600" dirty="0" smtClean="0"/>
              <a:t>会使用下面的</a:t>
            </a:r>
            <a:r>
              <a:rPr lang="en-US" sz="1600" dirty="0" smtClean="0"/>
              <a:t>local</a:t>
            </a:r>
            <a:r>
              <a:rPr lang="zh-CN" altLang="en-US" sz="1600" dirty="0" smtClean="0"/>
              <a:t>数据库</a:t>
            </a:r>
            <a:endParaRPr lang="en-US" sz="1600" dirty="0" smtClean="0"/>
          </a:p>
          <a:p>
            <a:pPr>
              <a:buNone/>
            </a:pPr>
            <a:r>
              <a:rPr lang="en-US" altLang="zh-CN" sz="1600" dirty="0" smtClean="0"/>
              <a:t>	1)</a:t>
            </a:r>
            <a:r>
              <a:rPr lang="zh-CN" altLang="en-US" sz="1600" dirty="0" smtClean="0"/>
              <a:t>、对于</a:t>
            </a:r>
            <a:r>
              <a:rPr lang="en-US" sz="1600" dirty="0" smtClean="0"/>
              <a:t>Master</a:t>
            </a:r>
            <a:br>
              <a:rPr lang="en-US" sz="1600" dirty="0" smtClean="0"/>
            </a:br>
            <a:r>
              <a:rPr lang="en-US" sz="1600" dirty="0" smtClean="0"/>
              <a:t>          </a:t>
            </a:r>
            <a:r>
              <a:rPr lang="en-US" sz="1600" dirty="0" err="1" smtClean="0"/>
              <a:t>local.oplog.$main</a:t>
            </a:r>
            <a:r>
              <a:rPr lang="en-US" sz="1600" dirty="0" smtClean="0"/>
              <a:t> </a:t>
            </a:r>
            <a:r>
              <a:rPr lang="zh-CN" altLang="en-US" sz="1600" dirty="0" smtClean="0"/>
              <a:t>存 储</a:t>
            </a:r>
            <a:r>
              <a:rPr lang="en-US" altLang="zh-CN" sz="1600" dirty="0" smtClean="0"/>
              <a:t>“</a:t>
            </a:r>
            <a:r>
              <a:rPr lang="en-US" sz="1600" dirty="0" err="1" smtClean="0"/>
              <a:t>oplog</a:t>
            </a:r>
            <a:r>
              <a:rPr lang="en-US" sz="1600" dirty="0" smtClean="0"/>
              <a:t>”</a:t>
            </a:r>
            <a:r>
              <a:rPr lang="zh-CN" altLang="en-US" sz="1600" dirty="0" smtClean="0"/>
              <a:t>信息</a:t>
            </a:r>
            <a:br>
              <a:rPr lang="zh-CN" altLang="en-US" sz="1600" dirty="0" smtClean="0"/>
            </a:br>
            <a:r>
              <a:rPr lang="zh-CN" altLang="en-US" sz="1600" dirty="0" smtClean="0"/>
              <a:t>          </a:t>
            </a:r>
            <a:r>
              <a:rPr lang="en-US" sz="1600" dirty="0" err="1" smtClean="0"/>
              <a:t>local.slaves</a:t>
            </a:r>
            <a:r>
              <a:rPr lang="en-US" sz="1600" dirty="0" smtClean="0"/>
              <a:t>  </a:t>
            </a:r>
            <a:r>
              <a:rPr lang="zh-CN" altLang="en-US" sz="1600" dirty="0" smtClean="0"/>
              <a:t>存储在</a:t>
            </a:r>
            <a:r>
              <a:rPr lang="en-US" sz="1600" dirty="0" smtClean="0"/>
              <a:t>master</a:t>
            </a:r>
            <a:r>
              <a:rPr lang="zh-CN" altLang="en-US" sz="1600" dirty="0" smtClean="0"/>
              <a:t>结点上相应</a:t>
            </a:r>
            <a:r>
              <a:rPr lang="en-US" sz="1600" dirty="0" smtClean="0"/>
              <a:t>slave</a:t>
            </a:r>
            <a:r>
              <a:rPr lang="zh-CN" altLang="en-US" sz="1600" dirty="0" smtClean="0"/>
              <a:t>结点的同步情况（比如 </a:t>
            </a:r>
            <a:r>
              <a:rPr lang="en-US" sz="1600" dirty="0" err="1" smtClean="0"/>
              <a:t>syncTo</a:t>
            </a:r>
            <a:r>
              <a:rPr lang="zh-CN" altLang="en-US" sz="1600" dirty="0" smtClean="0"/>
              <a:t>时间戳等）</a:t>
            </a:r>
            <a:br>
              <a:rPr lang="zh-CN" altLang="en-US" sz="1600" dirty="0" smtClean="0"/>
            </a:br>
            <a:r>
              <a:rPr lang="zh-CN" altLang="en-US" sz="1600" dirty="0" smtClean="0"/>
              <a:t> </a:t>
            </a:r>
            <a:r>
              <a:rPr lang="en-US" altLang="zh-CN" sz="1600" dirty="0" smtClean="0"/>
              <a:t>2)</a:t>
            </a:r>
            <a:r>
              <a:rPr lang="zh-CN" altLang="en-US" sz="1600" dirty="0" smtClean="0"/>
              <a:t>、对于</a:t>
            </a:r>
            <a:r>
              <a:rPr lang="en-US" sz="1600" dirty="0" smtClean="0"/>
              <a:t>Slave</a:t>
            </a:r>
            <a:br>
              <a:rPr lang="en-US" sz="1600" dirty="0" smtClean="0"/>
            </a:br>
            <a:r>
              <a:rPr lang="en-US" sz="1600" dirty="0" smtClean="0"/>
              <a:t>          </a:t>
            </a:r>
            <a:r>
              <a:rPr lang="en-US" sz="1600" dirty="0" err="1" smtClean="0"/>
              <a:t>local.sources</a:t>
            </a:r>
            <a:r>
              <a:rPr lang="en-US" sz="1600" dirty="0" smtClean="0"/>
              <a:t> </a:t>
            </a:r>
            <a:r>
              <a:rPr lang="zh-CN" altLang="en-US" sz="1600" dirty="0" smtClean="0"/>
              <a:t>从结点所要链接的</a:t>
            </a:r>
            <a:r>
              <a:rPr lang="en-US" sz="1600" dirty="0" smtClean="0"/>
              <a:t>master</a:t>
            </a:r>
            <a:r>
              <a:rPr lang="zh-CN" altLang="en-US" sz="1600" dirty="0" smtClean="0"/>
              <a:t>结点 信息（可通过</a:t>
            </a:r>
            <a:r>
              <a:rPr lang="en-US" altLang="zh-CN" sz="1600" dirty="0" smtClean="0"/>
              <a:t>--</a:t>
            </a:r>
            <a:r>
              <a:rPr lang="en-US" sz="1600" dirty="0" smtClean="0"/>
              <a:t>source</a:t>
            </a:r>
            <a:r>
              <a:rPr lang="zh-CN" altLang="en-US" sz="1600" dirty="0" smtClean="0"/>
              <a:t>配置参数指定）</a:t>
            </a:r>
          </a:p>
          <a:p>
            <a:endParaRPr lang="zh-CN" alt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Replica Set</a:t>
            </a:r>
            <a:r>
              <a:rPr lang="zh-CN" altLang="en-US" dirty="0" smtClean="0"/>
              <a:t>副本集</a:t>
            </a:r>
            <a:endParaRPr lang="zh-CN" altLang="en-US" dirty="0"/>
          </a:p>
        </p:txBody>
      </p:sp>
      <p:sp>
        <p:nvSpPr>
          <p:cNvPr id="3" name="内容占位符 2"/>
          <p:cNvSpPr>
            <a:spLocks noGrp="1"/>
          </p:cNvSpPr>
          <p:nvPr>
            <p:ph idx="1"/>
          </p:nvPr>
        </p:nvSpPr>
        <p:spPr/>
        <p:txBody>
          <a:bodyPr>
            <a:normAutofit/>
          </a:bodyPr>
          <a:lstStyle/>
          <a:p>
            <a:r>
              <a:rPr lang="zh-CN" altLang="en-US" sz="1700" dirty="0" smtClean="0"/>
              <a:t>当使用复制集</a:t>
            </a:r>
            <a:r>
              <a:rPr lang="en-US" altLang="zh-CN" sz="1700" dirty="0" smtClean="0"/>
              <a:t>(</a:t>
            </a:r>
            <a:r>
              <a:rPr lang="en-US" sz="1700" dirty="0" smtClean="0"/>
              <a:t>Replica sets)</a:t>
            </a:r>
            <a:r>
              <a:rPr lang="zh-CN" altLang="en-US" sz="1700" dirty="0" smtClean="0"/>
              <a:t>模式时，其会使用下面的</a:t>
            </a:r>
            <a:r>
              <a:rPr lang="en-US" sz="1700" dirty="0" smtClean="0"/>
              <a:t>local</a:t>
            </a:r>
            <a:r>
              <a:rPr lang="zh-CN" altLang="en-US" sz="1700" dirty="0" smtClean="0"/>
              <a:t>数据库：</a:t>
            </a:r>
          </a:p>
          <a:p>
            <a:pPr>
              <a:buNone/>
            </a:pPr>
            <a:r>
              <a:rPr lang="en-US" altLang="zh-CN" sz="1700" dirty="0" smtClean="0"/>
              <a:t>	1)</a:t>
            </a:r>
            <a:r>
              <a:rPr lang="zh-CN" altLang="en-US" sz="1700" dirty="0" smtClean="0"/>
              <a:t>、 </a:t>
            </a:r>
            <a:r>
              <a:rPr lang="en-US" sz="1700" dirty="0" err="1" smtClean="0"/>
              <a:t>local.system.replset</a:t>
            </a:r>
            <a:r>
              <a:rPr lang="en-US" sz="1700" dirty="0" smtClean="0"/>
              <a:t>  </a:t>
            </a:r>
            <a:r>
              <a:rPr lang="en-US" altLang="zh-CN" sz="1700" dirty="0" smtClean="0"/>
              <a:t>#</a:t>
            </a:r>
            <a:r>
              <a:rPr lang="zh-CN" altLang="en-US" sz="1700" dirty="0" smtClean="0"/>
              <a:t>用于复制集配置对象存储</a:t>
            </a:r>
            <a:r>
              <a:rPr lang="en-US" altLang="zh-CN" sz="1700" dirty="0" smtClean="0"/>
              <a:t>(</a:t>
            </a:r>
            <a:r>
              <a:rPr lang="zh-CN" altLang="en-US" sz="1700" dirty="0" smtClean="0"/>
              <a:t>通过</a:t>
            </a:r>
            <a:r>
              <a:rPr lang="en-US" sz="1700" dirty="0" smtClean="0"/>
              <a:t>shell</a:t>
            </a:r>
            <a:r>
              <a:rPr lang="zh-CN" altLang="en-US" sz="1700" dirty="0" smtClean="0"/>
              <a:t>下的</a:t>
            </a:r>
            <a:r>
              <a:rPr lang="en-US" sz="1700" dirty="0" err="1" smtClean="0"/>
              <a:t>rs.conf</a:t>
            </a:r>
            <a:r>
              <a:rPr lang="en-US" sz="1700" dirty="0" smtClean="0"/>
              <a:t>()</a:t>
            </a:r>
            <a:r>
              <a:rPr lang="zh-CN" altLang="en-US" sz="1700" dirty="0" smtClean="0"/>
              <a:t>或直接查询</a:t>
            </a:r>
            <a:r>
              <a:rPr lang="en-US" altLang="zh-CN" sz="1700" dirty="0" smtClean="0"/>
              <a:t>)</a:t>
            </a:r>
            <a:br>
              <a:rPr lang="en-US" altLang="zh-CN" sz="1700" dirty="0" smtClean="0"/>
            </a:br>
            <a:r>
              <a:rPr lang="en-US" altLang="zh-CN" sz="1700" dirty="0" smtClean="0"/>
              <a:t> 2)</a:t>
            </a:r>
            <a:r>
              <a:rPr lang="zh-CN" altLang="en-US" sz="1700" dirty="0" smtClean="0"/>
              <a:t>、</a:t>
            </a:r>
            <a:r>
              <a:rPr lang="en-US" sz="1700" dirty="0" err="1" smtClean="0"/>
              <a:t>local.oplog.rs</a:t>
            </a:r>
            <a:r>
              <a:rPr lang="en-US" sz="1700" dirty="0" smtClean="0"/>
              <a:t> </a:t>
            </a:r>
            <a:r>
              <a:rPr lang="en-US" altLang="zh-CN" sz="1700" dirty="0" smtClean="0"/>
              <a:t>#</a:t>
            </a:r>
            <a:r>
              <a:rPr lang="zh-CN" altLang="en-US" sz="1700" dirty="0" smtClean="0"/>
              <a:t>一个</a:t>
            </a:r>
            <a:r>
              <a:rPr lang="en-US" sz="1700" dirty="0" smtClean="0"/>
              <a:t>capped collection</a:t>
            </a:r>
            <a:r>
              <a:rPr lang="zh-CN" altLang="en-US" sz="1700" dirty="0" smtClean="0"/>
              <a:t>集合</a:t>
            </a:r>
            <a:r>
              <a:rPr lang="en-US" altLang="zh-CN" sz="1700" dirty="0" smtClean="0"/>
              <a:t>.</a:t>
            </a:r>
            <a:r>
              <a:rPr lang="zh-CN" altLang="en-US" sz="1700" dirty="0" smtClean="0"/>
              <a:t>可在命令行下使用</a:t>
            </a:r>
            <a:r>
              <a:rPr lang="en-US" altLang="zh-CN" sz="1700" dirty="0" smtClean="0"/>
              <a:t>--</a:t>
            </a:r>
            <a:r>
              <a:rPr lang="en-US" sz="1700" dirty="0" err="1" smtClean="0"/>
              <a:t>oplogSize</a:t>
            </a:r>
            <a:r>
              <a:rPr lang="en-US" sz="1700" dirty="0" smtClean="0"/>
              <a:t> </a:t>
            </a:r>
            <a:r>
              <a:rPr lang="zh-CN" altLang="en-US" sz="1700" dirty="0" smtClean="0"/>
              <a:t>选项设置该集合大小尺寸</a:t>
            </a:r>
            <a:r>
              <a:rPr lang="en-US" altLang="zh-CN" sz="1700" dirty="0" smtClean="0"/>
              <a:t>.</a:t>
            </a:r>
            <a:br>
              <a:rPr lang="en-US" altLang="zh-CN" sz="1700" dirty="0" smtClean="0"/>
            </a:br>
            <a:r>
              <a:rPr lang="en-US" altLang="zh-CN" sz="1700" dirty="0" smtClean="0"/>
              <a:t> 3)</a:t>
            </a:r>
            <a:r>
              <a:rPr lang="zh-CN" altLang="en-US" sz="1700" dirty="0" smtClean="0"/>
              <a:t>、</a:t>
            </a:r>
            <a:r>
              <a:rPr lang="en-US" sz="1700" dirty="0" err="1" smtClean="0"/>
              <a:t>local.replset.minvalid</a:t>
            </a:r>
            <a:r>
              <a:rPr lang="en-US" sz="1700" dirty="0" smtClean="0"/>
              <a:t>  </a:t>
            </a:r>
            <a:r>
              <a:rPr lang="en-US" altLang="zh-CN" sz="1700" dirty="0" smtClean="0"/>
              <a:t>#</a:t>
            </a:r>
            <a:r>
              <a:rPr lang="zh-CN" altLang="en-US" sz="1700" dirty="0" smtClean="0"/>
              <a:t>通常在复制集内使用，用于跟踪同步状态</a:t>
            </a:r>
            <a:r>
              <a:rPr lang="en-US" altLang="zh-CN" sz="1700" dirty="0" smtClean="0"/>
              <a:t>(</a:t>
            </a:r>
            <a:r>
              <a:rPr lang="en-US" sz="1700" dirty="0" smtClean="0"/>
              <a:t>sync status)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1600" dirty="0" smtClean="0"/>
              <a:t>从节点在第一次启动时回去主节点进行完整的同步，同步完成以后从节点开始查询主节点的</a:t>
            </a:r>
            <a:r>
              <a:rPr lang="en-US" altLang="zh-CN" sz="1600" dirty="0" err="1" smtClean="0"/>
              <a:t>oplog</a:t>
            </a:r>
            <a:r>
              <a:rPr lang="zh-CN" altLang="en-US" sz="1600" dirty="0" smtClean="0"/>
              <a:t>并执行同步，以保证数据最新。</a:t>
            </a:r>
            <a:endParaRPr lang="en-US" altLang="zh-CN" sz="1600" dirty="0" smtClean="0"/>
          </a:p>
          <a:p>
            <a:r>
              <a:rPr lang="zh-CN" altLang="en-US" sz="1600" dirty="0" smtClean="0"/>
              <a:t>当从节点跟不上主节点步伐时需要手动执行同步。可以通过</a:t>
            </a:r>
            <a:r>
              <a:rPr lang="en-US" altLang="zh-CN" sz="1600" dirty="0" smtClean="0"/>
              <a:t>{“</a:t>
            </a:r>
            <a:r>
              <a:rPr lang="en-US" altLang="zh-CN" sz="1600" dirty="0" err="1" smtClean="0"/>
              <a:t>resync</a:t>
            </a:r>
            <a:r>
              <a:rPr lang="en-US" altLang="zh-CN" sz="1600" dirty="0" smtClean="0"/>
              <a:t>”:1}</a:t>
            </a:r>
            <a:r>
              <a:rPr lang="zh-CN" altLang="en-US" sz="1600" dirty="0" smtClean="0"/>
              <a:t>来执行重新同步。也可在启动时添加</a:t>
            </a:r>
            <a:r>
              <a:rPr lang="en-US" altLang="zh-CN" sz="1600" dirty="0" smtClean="0"/>
              <a:t>—</a:t>
            </a:r>
            <a:r>
              <a:rPr lang="en-US" altLang="zh-CN" sz="1600" dirty="0" err="1" smtClean="0"/>
              <a:t>autoresync</a:t>
            </a:r>
            <a:r>
              <a:rPr lang="zh-CN" altLang="en-US" sz="1600" dirty="0" smtClean="0"/>
              <a:t>选项让其自动重新同步。</a:t>
            </a:r>
            <a:endParaRPr lang="zh-CN" alt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Mongodb</a:t>
            </a:r>
            <a:r>
              <a:rPr lang="zh-CN" altLang="en-US" dirty="0" smtClean="0"/>
              <a:t>分片</a:t>
            </a:r>
            <a:endParaRPr lang="zh-CN" altLang="en-US" dirty="0"/>
          </a:p>
        </p:txBody>
      </p:sp>
      <p:sp>
        <p:nvSpPr>
          <p:cNvPr id="3" name="内容占位符 2"/>
          <p:cNvSpPr>
            <a:spLocks noGrp="1"/>
          </p:cNvSpPr>
          <p:nvPr>
            <p:ph idx="1"/>
          </p:nvPr>
        </p:nvSpPr>
        <p:spPr>
          <a:xfrm>
            <a:off x="457200" y="1600200"/>
            <a:ext cx="8229600" cy="4900634"/>
          </a:xfrm>
        </p:spPr>
        <p:txBody>
          <a:bodyPr>
            <a:normAutofit/>
          </a:bodyPr>
          <a:lstStyle/>
          <a:p>
            <a:r>
              <a:rPr lang="en-US" sz="1600" dirty="0" err="1" smtClean="0"/>
              <a:t>MongoDB</a:t>
            </a:r>
            <a:r>
              <a:rPr lang="en-US" sz="1600" dirty="0" smtClean="0"/>
              <a:t> </a:t>
            </a:r>
            <a:r>
              <a:rPr lang="en-US" sz="1600" dirty="0" err="1" smtClean="0"/>
              <a:t>Sharding</a:t>
            </a:r>
            <a:r>
              <a:rPr lang="en-US" sz="1600" dirty="0" smtClean="0"/>
              <a:t> Cluster</a:t>
            </a:r>
            <a:r>
              <a:rPr lang="zh-CN" altLang="en-US" sz="1600" dirty="0" smtClean="0"/>
              <a:t>是一种可以水平扩展的模式，在数据量很大时特给力，一直想研究一下，要构建一个</a:t>
            </a:r>
            <a:r>
              <a:rPr lang="en-US" sz="1600" dirty="0" err="1" smtClean="0"/>
              <a:t>MongoDB</a:t>
            </a:r>
            <a:r>
              <a:rPr lang="en-US" sz="1600" dirty="0" smtClean="0"/>
              <a:t> </a:t>
            </a:r>
            <a:r>
              <a:rPr lang="en-US" sz="1600" dirty="0" err="1" smtClean="0"/>
              <a:t>Sharding</a:t>
            </a:r>
            <a:r>
              <a:rPr lang="en-US" sz="1600" dirty="0" smtClean="0"/>
              <a:t> Cluster，</a:t>
            </a:r>
            <a:r>
              <a:rPr lang="zh-CN" altLang="en-US" sz="1600" dirty="0" smtClean="0"/>
              <a:t>需要三种角色：</a:t>
            </a:r>
            <a:endParaRPr lang="en-US" altLang="zh-CN" sz="1600" dirty="0" smtClean="0"/>
          </a:p>
          <a:p>
            <a:pPr>
              <a:buNone/>
            </a:pPr>
            <a:r>
              <a:rPr lang="en-US" altLang="zh-CN" sz="1600" dirty="0" smtClean="0"/>
              <a:t>	1)</a:t>
            </a:r>
            <a:r>
              <a:rPr lang="zh-CN" altLang="en-US" sz="1600" dirty="0" smtClean="0"/>
              <a:t>、</a:t>
            </a:r>
            <a:r>
              <a:rPr lang="en-US" altLang="zh-CN" sz="1600" dirty="0" smtClean="0"/>
              <a:t> </a:t>
            </a:r>
            <a:r>
              <a:rPr lang="en-US" sz="1600" dirty="0" smtClean="0"/>
              <a:t>Shard Server: </a:t>
            </a:r>
            <a:r>
              <a:rPr lang="en-US" sz="1600" dirty="0" err="1" smtClean="0"/>
              <a:t>mongod</a:t>
            </a:r>
            <a:r>
              <a:rPr lang="zh-CN" altLang="en-US" sz="1600" dirty="0" smtClean="0"/>
              <a:t>实例，用于存储实际的数据块，实际生产环境中一个</a:t>
            </a:r>
            <a:r>
              <a:rPr lang="en-US" sz="1600" dirty="0" smtClean="0"/>
              <a:t>Shard Server</a:t>
            </a:r>
            <a:r>
              <a:rPr lang="zh-CN" altLang="en-US" sz="1600" dirty="0" smtClean="0"/>
              <a:t>角色可由几台机器组个一个</a:t>
            </a:r>
            <a:r>
              <a:rPr lang="en-US" sz="1600" dirty="0" smtClean="0"/>
              <a:t>Replica Set</a:t>
            </a:r>
            <a:r>
              <a:rPr lang="zh-CN" altLang="en-US" sz="1600" dirty="0" smtClean="0"/>
              <a:t>承担，防止主机单点故障。</a:t>
            </a:r>
          </a:p>
          <a:p>
            <a:pPr>
              <a:buNone/>
            </a:pPr>
            <a:r>
              <a:rPr lang="en-US" altLang="zh-CN" sz="1600" dirty="0" smtClean="0"/>
              <a:t>	2 )</a:t>
            </a:r>
            <a:r>
              <a:rPr lang="zh-CN" altLang="en-US" sz="1600" dirty="0" smtClean="0"/>
              <a:t>、</a:t>
            </a:r>
            <a:r>
              <a:rPr lang="en-US" altLang="zh-CN" sz="1600" dirty="0" smtClean="0"/>
              <a:t> </a:t>
            </a:r>
            <a:r>
              <a:rPr lang="en-US" sz="1600" dirty="0" err="1" smtClean="0"/>
              <a:t>Config</a:t>
            </a:r>
            <a:r>
              <a:rPr lang="en-US" sz="1600" dirty="0" smtClean="0"/>
              <a:t> Server: </a:t>
            </a:r>
            <a:r>
              <a:rPr lang="en-US" sz="1600" dirty="0" err="1" smtClean="0"/>
              <a:t>mongod</a:t>
            </a:r>
            <a:r>
              <a:rPr lang="zh-CN" altLang="en-US" sz="1600" dirty="0" smtClean="0"/>
              <a:t>实例，存储了整个</a:t>
            </a:r>
            <a:r>
              <a:rPr lang="en-US" sz="1600" dirty="0" smtClean="0"/>
              <a:t>Cluster Metadata</a:t>
            </a:r>
            <a:r>
              <a:rPr lang="zh-CN" altLang="en-US" sz="1600" dirty="0" smtClean="0"/>
              <a:t>包括</a:t>
            </a:r>
            <a:r>
              <a:rPr lang="en-US" sz="1600" dirty="0" smtClean="0"/>
              <a:t>Chunk</a:t>
            </a:r>
            <a:r>
              <a:rPr lang="zh-CN" altLang="en-US" sz="1600" dirty="0" smtClean="0"/>
              <a:t>信息</a:t>
            </a:r>
            <a:r>
              <a:rPr lang="en-US" altLang="zh-CN" sz="1600" dirty="0" smtClean="0"/>
              <a:t>(</a:t>
            </a:r>
            <a:r>
              <a:rPr lang="zh-CN" altLang="en-US" sz="1600" dirty="0" smtClean="0"/>
              <a:t>数据和片的对应关系</a:t>
            </a:r>
            <a:r>
              <a:rPr lang="en-US" altLang="zh-CN" sz="1600" dirty="0" smtClean="0"/>
              <a:t>)</a:t>
            </a:r>
            <a:r>
              <a:rPr lang="zh-CN" altLang="en-US" sz="1600" dirty="0" smtClean="0"/>
              <a:t>。</a:t>
            </a:r>
          </a:p>
          <a:p>
            <a:pPr>
              <a:buNone/>
            </a:pPr>
            <a:r>
              <a:rPr lang="en-US" altLang="zh-CN" sz="1600" dirty="0" smtClean="0"/>
              <a:t>	3 )</a:t>
            </a:r>
            <a:r>
              <a:rPr lang="zh-CN" altLang="en-US" sz="1600" dirty="0" smtClean="0"/>
              <a:t>、</a:t>
            </a:r>
            <a:r>
              <a:rPr lang="en-US" altLang="zh-CN" sz="1600" dirty="0" smtClean="0"/>
              <a:t> </a:t>
            </a:r>
            <a:r>
              <a:rPr lang="en-US" sz="1600" dirty="0" smtClean="0"/>
              <a:t>Route Server: </a:t>
            </a:r>
            <a:r>
              <a:rPr lang="en-US" sz="1600" dirty="0" err="1" smtClean="0"/>
              <a:t>mongos</a:t>
            </a:r>
            <a:r>
              <a:rPr lang="zh-CN" altLang="en-US" sz="1600" dirty="0" smtClean="0"/>
              <a:t>实例，前端路由，客户端由此接入，且让整个集群看上去像单一数据库，前端应用可以透明使用。</a:t>
            </a:r>
          </a:p>
          <a:p>
            <a:r>
              <a:rPr lang="zh-CN" altLang="en-US" sz="1600" dirty="0" smtClean="0"/>
              <a:t>一下是一个典型配置：</a:t>
            </a:r>
            <a:endParaRPr lang="en-US" altLang="zh-CN" sz="1600" dirty="0" smtClean="0"/>
          </a:p>
          <a:p>
            <a:endParaRPr lang="zh-CN" altLang="en-US" dirty="0"/>
          </a:p>
        </p:txBody>
      </p:sp>
      <p:pic>
        <p:nvPicPr>
          <p:cNvPr id="4" name="图片 3" descr="161944806.png"/>
          <p:cNvPicPr>
            <a:picLocks noChangeAspect="1"/>
          </p:cNvPicPr>
          <p:nvPr/>
        </p:nvPicPr>
        <p:blipFill>
          <a:blip r:embed="rId2"/>
          <a:stretch>
            <a:fillRect/>
          </a:stretch>
        </p:blipFill>
        <p:spPr>
          <a:xfrm>
            <a:off x="2714612" y="4000504"/>
            <a:ext cx="4000528" cy="2328979"/>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mongodb</a:t>
            </a:r>
            <a:r>
              <a:rPr lang="zh-CN" altLang="en-US" dirty="0" smtClean="0"/>
              <a:t>内部文件结构</a:t>
            </a:r>
            <a:r>
              <a:rPr lang="en-US" altLang="zh-CN" dirty="0" smtClean="0"/>
              <a:t>(</a:t>
            </a:r>
            <a:r>
              <a:rPr lang="zh-CN" altLang="en-US" dirty="0" smtClean="0"/>
              <a:t>一</a:t>
            </a:r>
            <a:r>
              <a:rPr lang="en-US" altLang="zh-CN" dirty="0" smtClean="0"/>
              <a:t>)</a:t>
            </a:r>
            <a:endParaRPr lang="zh-CN" altLang="en-US" dirty="0"/>
          </a:p>
        </p:txBody>
      </p:sp>
      <p:pic>
        <p:nvPicPr>
          <p:cNvPr id="4" name="内容占位符 3" descr="O6EzR副本.jpg"/>
          <p:cNvPicPr>
            <a:picLocks noGrp="1" noChangeAspect="1"/>
          </p:cNvPicPr>
          <p:nvPr>
            <p:ph idx="1"/>
          </p:nvPr>
        </p:nvPicPr>
        <p:blipFill>
          <a:blip r:embed="rId2"/>
          <a:stretch>
            <a:fillRect/>
          </a:stretch>
        </p:blipFill>
        <p:spPr>
          <a:xfrm>
            <a:off x="1310959" y="1600200"/>
            <a:ext cx="6332876" cy="4525963"/>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mongodb</a:t>
            </a:r>
            <a:r>
              <a:rPr lang="zh-CN" altLang="en-US" dirty="0" smtClean="0"/>
              <a:t>内部文件结构</a:t>
            </a:r>
            <a:r>
              <a:rPr lang="en-US" altLang="zh-CN" dirty="0" smtClean="0"/>
              <a:t>(</a:t>
            </a:r>
            <a:r>
              <a:rPr lang="zh-CN" altLang="en-US" dirty="0" smtClean="0"/>
              <a:t>二</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sz="1600" dirty="0" smtClean="0"/>
              <a:t>1</a:t>
            </a:r>
            <a:r>
              <a:rPr lang="zh-CN" altLang="en-US" sz="1600" dirty="0" smtClean="0"/>
              <a:t>、每一个数据库都有自己独立的文件。如果你开启</a:t>
            </a:r>
            <a:r>
              <a:rPr lang="en-US" altLang="zh-CN" sz="1600" dirty="0" err="1" smtClean="0"/>
              <a:t>directoryperdb</a:t>
            </a:r>
            <a:r>
              <a:rPr lang="zh-CN" altLang="en-US" sz="1600" dirty="0" smtClean="0"/>
              <a:t>选项，每个库的文件会单独放在一个文件夹里。</a:t>
            </a:r>
            <a:endParaRPr lang="en-US" altLang="zh-CN" sz="1600" dirty="0" smtClean="0"/>
          </a:p>
          <a:p>
            <a:pPr>
              <a:buNone/>
            </a:pPr>
            <a:r>
              <a:rPr lang="en-US" altLang="zh-CN" sz="1600" dirty="0" smtClean="0"/>
              <a:t>      </a:t>
            </a:r>
            <a:r>
              <a:rPr lang="zh-CN" altLang="en-US" sz="1600" dirty="0" smtClean="0"/>
              <a:t>每个数据库有相应的数据文件和命名空间文件</a:t>
            </a:r>
          </a:p>
          <a:p>
            <a:pPr>
              <a:buNone/>
            </a:pPr>
            <a:r>
              <a:rPr lang="zh-CN" altLang="en-US" sz="1600" dirty="0" smtClean="0"/>
              <a:t>      如果你开启了</a:t>
            </a:r>
            <a:r>
              <a:rPr lang="en-US" altLang="zh-CN" sz="1600" dirty="0" err="1" smtClean="0"/>
              <a:t>jorunaling</a:t>
            </a:r>
            <a:r>
              <a:rPr lang="zh-CN" altLang="en-US" sz="1600" dirty="0" smtClean="0"/>
              <a:t>日志，那么还会有一些文件存储着你所有的操作记录。</a:t>
            </a:r>
            <a:endParaRPr lang="en-US" altLang="zh-CN" sz="1600" dirty="0" smtClean="0"/>
          </a:p>
          <a:p>
            <a:r>
              <a:rPr lang="en-US" altLang="zh-CN" sz="1600" dirty="0" smtClean="0"/>
              <a:t>2</a:t>
            </a:r>
            <a:r>
              <a:rPr lang="zh-CN" altLang="en-US" sz="1600" dirty="0" smtClean="0"/>
              <a:t>、数据文件从</a:t>
            </a:r>
            <a:r>
              <a:rPr lang="en-US" altLang="zh-CN" sz="1600" dirty="0" smtClean="0"/>
              <a:t>16MB</a:t>
            </a:r>
            <a:r>
              <a:rPr lang="zh-CN" altLang="en-US" sz="1600" dirty="0" smtClean="0"/>
              <a:t>开始，新的数据文件比上一个文件大一倍，最大为</a:t>
            </a:r>
            <a:r>
              <a:rPr lang="en-US" altLang="zh-CN" sz="1600" dirty="0" smtClean="0"/>
              <a:t>2GB</a:t>
            </a:r>
          </a:p>
          <a:p>
            <a:r>
              <a:rPr lang="en-US" altLang="zh-CN" sz="1600" dirty="0" smtClean="0"/>
              <a:t>3</a:t>
            </a:r>
            <a:r>
              <a:rPr lang="zh-CN" altLang="en-US" sz="1600" dirty="0" smtClean="0"/>
              <a:t>、文件使用</a:t>
            </a:r>
            <a:r>
              <a:rPr lang="en-US" altLang="zh-CN" sz="1600" dirty="0" smtClean="0"/>
              <a:t>MMAP</a:t>
            </a:r>
            <a:r>
              <a:rPr lang="zh-CN" altLang="en-US" sz="1600" dirty="0" smtClean="0"/>
              <a:t>进行内存映射，会将所有数据文件映射到内存中，但是只是虚拟内存，只有访问到这块数据时才会交换到物理内存。</a:t>
            </a:r>
            <a:endParaRPr lang="en-US" altLang="zh-CN" sz="1600" dirty="0" smtClean="0"/>
          </a:p>
          <a:p>
            <a:r>
              <a:rPr lang="en-US" altLang="zh-CN" sz="1600" dirty="0" smtClean="0"/>
              <a:t>4</a:t>
            </a:r>
            <a:r>
              <a:rPr lang="zh-CN" altLang="en-US" sz="1600" dirty="0" smtClean="0"/>
              <a:t>、使用</a:t>
            </a:r>
            <a:r>
              <a:rPr lang="en-US" altLang="zh-CN" sz="1600" dirty="0" smtClean="0"/>
              <a:t>32</a:t>
            </a:r>
            <a:r>
              <a:rPr lang="zh-CN" altLang="en-US" sz="1600" dirty="0" smtClean="0"/>
              <a:t>位机器的话，内存地址最大可以标识</a:t>
            </a:r>
            <a:r>
              <a:rPr lang="en-US" altLang="zh-CN" sz="1600" dirty="0" smtClean="0"/>
              <a:t>4GB</a:t>
            </a:r>
            <a:r>
              <a:rPr lang="zh-CN" altLang="en-US" sz="1600" dirty="0" smtClean="0"/>
              <a:t>内存其中有</a:t>
            </a:r>
            <a:r>
              <a:rPr lang="en-US" altLang="zh-CN" sz="1600" dirty="0" smtClean="0"/>
              <a:t>1GB</a:t>
            </a:r>
            <a:r>
              <a:rPr lang="zh-CN" altLang="en-US" sz="1600" dirty="0" smtClean="0"/>
              <a:t>被内核战用，大约</a:t>
            </a:r>
            <a:r>
              <a:rPr lang="en-US" altLang="zh-CN" sz="1600" dirty="0" smtClean="0"/>
              <a:t>0.5GB</a:t>
            </a:r>
            <a:r>
              <a:rPr lang="zh-CN" altLang="en-US" sz="1600" dirty="0" smtClean="0"/>
              <a:t>会用于</a:t>
            </a:r>
            <a:r>
              <a:rPr lang="en-US" altLang="zh-CN" sz="1600" dirty="0" err="1" smtClean="0"/>
              <a:t>mongod</a:t>
            </a:r>
            <a:r>
              <a:rPr lang="zh-CN" altLang="en-US" sz="1600" dirty="0" smtClean="0"/>
              <a:t>进程的</a:t>
            </a:r>
            <a:r>
              <a:rPr lang="en-US" altLang="zh-CN" sz="1600" dirty="0" smtClean="0"/>
              <a:t>stack</a:t>
            </a:r>
            <a:r>
              <a:rPr lang="zh-CN" altLang="en-US" sz="1600" dirty="0" smtClean="0"/>
              <a:t>空间，只剩下大约</a:t>
            </a:r>
            <a:r>
              <a:rPr lang="en-US" altLang="zh-CN" sz="1600" dirty="0" smtClean="0"/>
              <a:t>2.5GB</a:t>
            </a:r>
            <a:r>
              <a:rPr lang="zh-CN" altLang="en-US" sz="1600" dirty="0" smtClean="0"/>
              <a:t>可用于映射数据文件。</a:t>
            </a:r>
            <a:endParaRPr lang="en-US" altLang="zh-CN" sz="1600" dirty="0" smtClean="0"/>
          </a:p>
          <a:p>
            <a:r>
              <a:rPr lang="en-US" altLang="zh-CN" sz="1600" dirty="0" smtClean="0"/>
              <a:t>5</a:t>
            </a:r>
            <a:r>
              <a:rPr lang="zh-CN" altLang="en-US" sz="1600" dirty="0" smtClean="0"/>
              <a:t>、在</a:t>
            </a:r>
            <a:r>
              <a:rPr lang="en-US" altLang="zh-CN" sz="1600" dirty="0" smtClean="0"/>
              <a:t>64</a:t>
            </a:r>
            <a:r>
              <a:rPr lang="zh-CN" altLang="en-US" sz="1600" dirty="0" smtClean="0"/>
              <a:t>位机器上则最多可以表示</a:t>
            </a:r>
            <a:r>
              <a:rPr lang="en-US" altLang="zh-CN" sz="1600" dirty="0" smtClean="0"/>
              <a:t>128TB</a:t>
            </a:r>
            <a:r>
              <a:rPr lang="zh-CN" altLang="en-US" sz="1600" dirty="0" smtClean="0"/>
              <a:t>的空间</a:t>
            </a:r>
            <a:endParaRPr lang="en-US" altLang="zh-CN" sz="1600" dirty="0" smtClean="0"/>
          </a:p>
          <a:p>
            <a:r>
              <a:rPr lang="en-US" altLang="zh-CN" sz="1600" dirty="0" smtClean="0"/>
              <a:t>6</a:t>
            </a:r>
            <a:r>
              <a:rPr lang="zh-CN" altLang="en-US" sz="1600" dirty="0" smtClean="0"/>
              <a:t>、每个数据文件会被分成一个一个的数据块，块与块之间用双向链表连接</a:t>
            </a:r>
            <a:endParaRPr lang="en-US" altLang="zh-CN" sz="1600" dirty="0" smtClean="0"/>
          </a:p>
          <a:p>
            <a:r>
              <a:rPr lang="en-US" altLang="zh-CN" sz="1600" dirty="0" smtClean="0"/>
              <a:t>7</a:t>
            </a:r>
            <a:r>
              <a:rPr lang="zh-CN" altLang="en-US" sz="1600" dirty="0" smtClean="0"/>
              <a:t>、在名字空间文件中，保存的是一个</a:t>
            </a:r>
            <a:r>
              <a:rPr lang="en-US" altLang="zh-CN" sz="1600" dirty="0" smtClean="0"/>
              <a:t>hash table</a:t>
            </a:r>
            <a:r>
              <a:rPr lang="zh-CN" altLang="en-US" sz="1600" dirty="0" smtClean="0"/>
              <a:t>，保存了每个名字空间的存储信息元数据，包括其大小，块数，第一块位置，最后一块位置，被删除的块的链表以及索引信息</a:t>
            </a:r>
            <a:endParaRPr lang="en-US" altLang="zh-CN" sz="1600" dirty="0" smtClean="0"/>
          </a:p>
          <a:p>
            <a:r>
              <a:rPr lang="en-US" altLang="zh-CN" sz="1600" dirty="0" smtClean="0"/>
              <a:t>8</a:t>
            </a:r>
            <a:r>
              <a:rPr lang="zh-CN" altLang="en-US" sz="1600" dirty="0" smtClean="0"/>
              <a:t>、索引数据也存在数据文件中，不过索引是被组织成</a:t>
            </a:r>
            <a:r>
              <a:rPr lang="en-US" altLang="zh-CN" sz="1600" dirty="0" smtClean="0"/>
              <a:t>B Tree</a:t>
            </a:r>
            <a:r>
              <a:rPr lang="zh-CN" altLang="en-US" sz="1600" dirty="0" smtClean="0"/>
              <a:t>结构，而不是双向链表。</a:t>
            </a:r>
          </a:p>
          <a:p>
            <a:endParaRPr lang="zh-CN" altLang="en-US" sz="1600" dirty="0" smtClean="0"/>
          </a:p>
          <a:p>
            <a:endParaRPr lang="zh-CN" alt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Mongodb</a:t>
            </a:r>
            <a:r>
              <a:rPr lang="zh-CN" altLang="en-US" dirty="0" smtClean="0"/>
              <a:t>优劣势</a:t>
            </a:r>
            <a:endParaRPr lang="zh-CN" altLang="en-US" dirty="0"/>
          </a:p>
        </p:txBody>
      </p:sp>
      <p:sp>
        <p:nvSpPr>
          <p:cNvPr id="3" name="内容占位符 2"/>
          <p:cNvSpPr>
            <a:spLocks noGrp="1"/>
          </p:cNvSpPr>
          <p:nvPr>
            <p:ph idx="1"/>
          </p:nvPr>
        </p:nvSpPr>
        <p:spPr/>
        <p:txBody>
          <a:bodyPr>
            <a:normAutofit/>
          </a:bodyPr>
          <a:lstStyle/>
          <a:p>
            <a:r>
              <a:rPr lang="zh-CN" altLang="en-US" sz="1600" dirty="0" smtClean="0"/>
              <a:t>优势：</a:t>
            </a:r>
            <a:endParaRPr lang="en-US" altLang="zh-CN" sz="1600" dirty="0" smtClean="0"/>
          </a:p>
          <a:p>
            <a:r>
              <a:rPr lang="en-US" altLang="zh-CN" sz="1600" dirty="0" smtClean="0"/>
              <a:t>1</a:t>
            </a:r>
            <a:r>
              <a:rPr lang="zh-CN" altLang="en-US" sz="1600" dirty="0" smtClean="0"/>
              <a:t>、快速！（当然，这和具体的应用方式有关，通常来说，它比一般的关系型数据库快</a:t>
            </a:r>
            <a:r>
              <a:rPr lang="en-US" altLang="zh-CN" sz="1600" dirty="0" smtClean="0"/>
              <a:t>5</a:t>
            </a:r>
            <a:r>
              <a:rPr lang="zh-CN" altLang="en-US" sz="1600" dirty="0" smtClean="0"/>
              <a:t>位左右。）</a:t>
            </a:r>
          </a:p>
          <a:p>
            <a:r>
              <a:rPr lang="en-US" altLang="zh-CN" sz="1600" dirty="0" smtClean="0"/>
              <a:t>2</a:t>
            </a:r>
            <a:r>
              <a:rPr lang="zh-CN" altLang="en-US" sz="1600" dirty="0" smtClean="0"/>
              <a:t>、很高的可扩展性 </a:t>
            </a:r>
            <a:r>
              <a:rPr lang="en-US" altLang="zh-CN" sz="1600" dirty="0" smtClean="0"/>
              <a:t>– </a:t>
            </a:r>
            <a:r>
              <a:rPr lang="zh-CN" altLang="en-US" sz="1600" dirty="0" smtClean="0"/>
              <a:t>轻轻松松就可实现</a:t>
            </a:r>
            <a:r>
              <a:rPr lang="en-US" altLang="zh-CN" sz="1600" dirty="0" smtClean="0"/>
              <a:t>PB</a:t>
            </a:r>
            <a:r>
              <a:rPr lang="zh-CN" altLang="en-US" sz="1600" dirty="0" smtClean="0"/>
              <a:t>级的存储</a:t>
            </a:r>
          </a:p>
          <a:p>
            <a:r>
              <a:rPr lang="en-US" altLang="zh-CN" sz="1600" dirty="0" smtClean="0"/>
              <a:t>3</a:t>
            </a:r>
            <a:r>
              <a:rPr lang="zh-CN" altLang="en-US" sz="1600" dirty="0" smtClean="0"/>
              <a:t>、他有一个很好的 </a:t>
            </a:r>
            <a:r>
              <a:rPr lang="en-US" altLang="zh-CN" sz="1600" dirty="0" smtClean="0"/>
              <a:t>replication </a:t>
            </a:r>
            <a:r>
              <a:rPr lang="zh-CN" altLang="en-US" sz="1600" dirty="0" smtClean="0"/>
              <a:t>模式 </a:t>
            </a:r>
            <a:r>
              <a:rPr lang="en-US" altLang="zh-CN" sz="1600" dirty="0" smtClean="0"/>
              <a:t>(replica sets</a:t>
            </a:r>
            <a:r>
              <a:rPr lang="zh-CN" altLang="en-US" sz="1600" dirty="0" smtClean="0"/>
              <a:t>副本集</a:t>
            </a:r>
            <a:r>
              <a:rPr lang="en-US" altLang="zh-CN" sz="1600" dirty="0" smtClean="0"/>
              <a:t>)</a:t>
            </a:r>
          </a:p>
          <a:p>
            <a:r>
              <a:rPr lang="en-US" altLang="zh-CN" sz="1600" dirty="0" smtClean="0"/>
              <a:t>4</a:t>
            </a:r>
            <a:r>
              <a:rPr lang="zh-CN" altLang="en-US" sz="1600" dirty="0" smtClean="0"/>
              <a:t>、他的存储格式是</a:t>
            </a:r>
            <a:r>
              <a:rPr lang="en-US" altLang="zh-CN" sz="1600" dirty="0" err="1" smtClean="0"/>
              <a:t>Json</a:t>
            </a:r>
            <a:r>
              <a:rPr lang="zh-CN" altLang="en-US" sz="1600" dirty="0" smtClean="0"/>
              <a:t>的，这对</a:t>
            </a:r>
            <a:r>
              <a:rPr lang="en-US" altLang="zh-CN" sz="1600" dirty="0" smtClean="0"/>
              <a:t>Java</a:t>
            </a:r>
            <a:r>
              <a:rPr lang="zh-CN" altLang="en-US" sz="1600" dirty="0" smtClean="0"/>
              <a:t>来说非常好处理，对</a:t>
            </a:r>
            <a:r>
              <a:rPr lang="en-US" altLang="zh-CN" sz="1600" dirty="0" err="1" smtClean="0"/>
              <a:t>javascirpt</a:t>
            </a:r>
            <a:r>
              <a:rPr lang="zh-CN" altLang="en-US" sz="1600" dirty="0" smtClean="0"/>
              <a:t>亦然。</a:t>
            </a:r>
          </a:p>
          <a:p>
            <a:r>
              <a:rPr lang="en-US" altLang="zh-CN" sz="1600" dirty="0" smtClean="0"/>
              <a:t>5</a:t>
            </a:r>
            <a:r>
              <a:rPr lang="zh-CN" altLang="en-US" sz="1600" dirty="0" smtClean="0"/>
              <a:t>、运维起来非常方便，你不用专门为它安排一个管理员。</a:t>
            </a:r>
          </a:p>
          <a:p>
            <a:r>
              <a:rPr lang="en-US" altLang="zh-CN" sz="1600" dirty="0" smtClean="0"/>
              <a:t>6</a:t>
            </a:r>
            <a:r>
              <a:rPr lang="zh-CN" altLang="en-US" sz="1600" dirty="0" smtClean="0"/>
              <a:t>、它有一个非常活跃的社区（提出的一个</a:t>
            </a:r>
            <a:r>
              <a:rPr lang="en-US" altLang="zh-CN" sz="1600" dirty="0" smtClean="0"/>
              <a:t>bug</a:t>
            </a:r>
            <a:r>
              <a:rPr lang="zh-CN" altLang="en-US" sz="1600" dirty="0" smtClean="0"/>
              <a:t>在</a:t>
            </a:r>
            <a:r>
              <a:rPr lang="en-US" altLang="zh-CN" sz="1600" dirty="0" smtClean="0"/>
              <a:t>20</a:t>
            </a:r>
            <a:r>
              <a:rPr lang="zh-CN" altLang="en-US" sz="1600" dirty="0" smtClean="0"/>
              <a:t>分钟内就能得到修复）</a:t>
            </a:r>
          </a:p>
          <a:p>
            <a:r>
              <a:rPr lang="zh-CN" altLang="en-US" sz="1600" dirty="0" smtClean="0"/>
              <a:t>劣势：</a:t>
            </a:r>
            <a:endParaRPr lang="en-US" altLang="zh-CN" sz="1600" dirty="0" smtClean="0"/>
          </a:p>
          <a:p>
            <a:r>
              <a:rPr lang="en-US" altLang="zh-CN" sz="1600" dirty="0" smtClean="0"/>
              <a:t>1</a:t>
            </a:r>
            <a:r>
              <a:rPr lang="zh-CN" altLang="en-US" sz="1600" dirty="0" smtClean="0"/>
              <a:t>、项目相对来说还比较新，应用经验缺乏，都没有相关</a:t>
            </a:r>
            <a:r>
              <a:rPr lang="en-US" altLang="zh-CN" sz="1600" dirty="0" err="1" smtClean="0"/>
              <a:t>NoSQL</a:t>
            </a:r>
            <a:r>
              <a:rPr lang="en-US" altLang="zh-CN" sz="1600" dirty="0" smtClean="0"/>
              <a:t> </a:t>
            </a:r>
            <a:r>
              <a:rPr lang="zh-CN" altLang="en-US" sz="1600" dirty="0" smtClean="0"/>
              <a:t>产品的使用经验。</a:t>
            </a:r>
          </a:p>
          <a:p>
            <a:r>
              <a:rPr lang="en-US" altLang="zh-CN" sz="1600" dirty="0" smtClean="0"/>
              <a:t>2</a:t>
            </a:r>
            <a:r>
              <a:rPr lang="zh-CN" altLang="en-US" sz="1600" dirty="0" smtClean="0"/>
              <a:t>、和以往的存储相比，数据的关系性操作不再存在。</a:t>
            </a:r>
          </a:p>
          <a:p>
            <a:endParaRPr lang="zh-CN" alt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mongodb</a:t>
            </a:r>
            <a:r>
              <a:rPr lang="zh-CN" altLang="en-US" dirty="0" smtClean="0"/>
              <a:t>内部文件结构</a:t>
            </a:r>
            <a:r>
              <a:rPr lang="en-US" altLang="zh-CN" dirty="0" smtClean="0"/>
              <a:t>(</a:t>
            </a:r>
            <a:r>
              <a:rPr lang="zh-CN" altLang="en-US" dirty="0" smtClean="0"/>
              <a:t>三</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8</a:t>
            </a:r>
            <a:r>
              <a:rPr lang="zh-CN" altLang="en-US" sz="2000" dirty="0" smtClean="0"/>
              <a:t>、</a:t>
            </a:r>
            <a:r>
              <a:rPr lang="zh-CN" altLang="en-US" sz="1600" dirty="0" smtClean="0"/>
              <a:t>对每一个块来说，其头部包含了一些块的元数据，比如自己的位置，上一个和下一个块的位置以及块中第一条和最后一条记录的位置指针。剩下的部分用于存储具体的数据，具体数据是以</a:t>
            </a:r>
            <a:r>
              <a:rPr lang="en-US" altLang="zh-CN" sz="1600" dirty="0" smtClean="0"/>
              <a:t>BSON</a:t>
            </a:r>
            <a:r>
              <a:rPr lang="zh-CN" altLang="en-US" sz="1600" dirty="0" smtClean="0"/>
              <a:t>的形式存储，并且元数据之间也是通过双向链接来进行连接。</a:t>
            </a:r>
            <a:endParaRPr lang="en-US" altLang="zh-CN" sz="1600" dirty="0" smtClean="0"/>
          </a:p>
          <a:p>
            <a:r>
              <a:rPr lang="en-US" altLang="zh-CN" sz="1600" dirty="0" smtClean="0"/>
              <a:t>9</a:t>
            </a:r>
            <a:r>
              <a:rPr lang="zh-CN" altLang="en-US" sz="1600" dirty="0" smtClean="0"/>
              <a:t>、索引数据也存在数据文件中，不过索引是被组织成</a:t>
            </a:r>
            <a:r>
              <a:rPr lang="en-US" altLang="zh-CN" sz="1600" dirty="0" smtClean="0"/>
              <a:t>B Tree</a:t>
            </a:r>
            <a:r>
              <a:rPr lang="zh-CN" altLang="en-US" sz="1600" dirty="0" smtClean="0"/>
              <a:t>结构，而不是双向链表。</a:t>
            </a:r>
          </a:p>
          <a:p>
            <a:endParaRPr lang="en-US" altLang="zh-CN" sz="1600" b="1" dirty="0" smtClean="0"/>
          </a:p>
          <a:p>
            <a:endParaRPr lang="zh-CN" altLang="en-US" sz="1600" dirty="0" smtClean="0"/>
          </a:p>
          <a:p>
            <a:endParaRPr lang="zh-CN" alt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如何监控</a:t>
            </a:r>
            <a:r>
              <a:rPr lang="en-US" altLang="zh-CN" dirty="0" err="1" smtClean="0"/>
              <a:t>Mongodb</a:t>
            </a:r>
            <a:r>
              <a:rPr lang="en-US" altLang="zh-CN" dirty="0" smtClean="0"/>
              <a:t>(</a:t>
            </a:r>
            <a:r>
              <a:rPr lang="zh-CN" altLang="en-US" dirty="0" smtClean="0"/>
              <a:t>一</a:t>
            </a:r>
            <a:r>
              <a:rPr lang="en-US" altLang="zh-CN" dirty="0" smtClean="0"/>
              <a:t>)</a:t>
            </a:r>
            <a:endParaRPr lang="zh-CN" altLang="en-US" dirty="0"/>
          </a:p>
        </p:txBody>
      </p:sp>
      <p:sp>
        <p:nvSpPr>
          <p:cNvPr id="3" name="内容占位符 2"/>
          <p:cNvSpPr>
            <a:spLocks noGrp="1"/>
          </p:cNvSpPr>
          <p:nvPr>
            <p:ph idx="1"/>
          </p:nvPr>
        </p:nvSpPr>
        <p:spPr/>
        <p:txBody>
          <a:bodyPr>
            <a:normAutofit fontScale="25000" lnSpcReduction="20000"/>
          </a:bodyPr>
          <a:lstStyle/>
          <a:p>
            <a:r>
              <a:rPr lang="zh-CN" altLang="en-US" sz="6400" dirty="0" smtClean="0"/>
              <a:t>通过</a:t>
            </a:r>
            <a:r>
              <a:rPr lang="en-US" sz="6400" dirty="0" err="1" smtClean="0"/>
              <a:t>mongostat</a:t>
            </a:r>
            <a:r>
              <a:rPr lang="zh-CN" altLang="en-US" sz="6400" dirty="0" smtClean="0"/>
              <a:t>命令监控</a:t>
            </a:r>
            <a:endParaRPr lang="en-US" altLang="zh-CN" sz="6400" dirty="0" smtClean="0"/>
          </a:p>
          <a:p>
            <a:pPr>
              <a:buNone/>
            </a:pPr>
            <a:r>
              <a:rPr lang="en-US" altLang="zh-CN" sz="6400" dirty="0" smtClean="0"/>
              <a:t>	</a:t>
            </a:r>
            <a:r>
              <a:rPr lang="en-US" altLang="zh-CN" sz="6400" dirty="0" err="1" smtClean="0"/>
              <a:t>mongostat</a:t>
            </a:r>
            <a:r>
              <a:rPr lang="zh-CN" altLang="en-US" sz="6400" dirty="0" smtClean="0"/>
              <a:t>是</a:t>
            </a:r>
            <a:r>
              <a:rPr lang="en-US" altLang="zh-CN" sz="6400" dirty="0" err="1" smtClean="0"/>
              <a:t>mongdb</a:t>
            </a:r>
            <a:r>
              <a:rPr lang="zh-CN" altLang="en-US" sz="6400" dirty="0" smtClean="0"/>
              <a:t>自带的状态检测工具，在命令行下使用。它会间隔固定时间获取</a:t>
            </a:r>
            <a:r>
              <a:rPr lang="en-US" altLang="zh-CN" sz="6400" dirty="0" err="1" smtClean="0"/>
              <a:t>mongodb</a:t>
            </a:r>
            <a:r>
              <a:rPr lang="zh-CN" altLang="en-US" sz="6400" dirty="0" smtClean="0"/>
              <a:t>的当前运行状态，并输出。输出参数有一下几种：</a:t>
            </a:r>
            <a:endParaRPr lang="en-US" altLang="zh-CN" sz="6400" dirty="0" smtClean="0"/>
          </a:p>
          <a:p>
            <a:pPr>
              <a:buNone/>
            </a:pPr>
            <a:r>
              <a:rPr lang="en-US" altLang="zh-CN" sz="6400" dirty="0" smtClean="0"/>
              <a:t>	1)</a:t>
            </a:r>
            <a:r>
              <a:rPr lang="zh-CN" altLang="en-US" sz="6400" dirty="0" smtClean="0"/>
              <a:t>、</a:t>
            </a:r>
            <a:r>
              <a:rPr lang="en-US" altLang="zh-CN" sz="6400" dirty="0" smtClean="0"/>
              <a:t>inserts/s </a:t>
            </a:r>
            <a:r>
              <a:rPr lang="zh-CN" altLang="en-US" sz="6400" dirty="0" smtClean="0"/>
              <a:t>每秒插入次数</a:t>
            </a:r>
          </a:p>
          <a:p>
            <a:pPr>
              <a:buNone/>
            </a:pPr>
            <a:r>
              <a:rPr lang="en-US" altLang="zh-CN" sz="6400" dirty="0" smtClean="0"/>
              <a:t>	2)</a:t>
            </a:r>
            <a:r>
              <a:rPr lang="zh-CN" altLang="en-US" sz="6400" dirty="0" smtClean="0"/>
              <a:t>、</a:t>
            </a:r>
            <a:r>
              <a:rPr lang="en-US" altLang="zh-CN" sz="6400" dirty="0" smtClean="0"/>
              <a:t>query/s </a:t>
            </a:r>
            <a:r>
              <a:rPr lang="zh-CN" altLang="en-US" sz="6400" dirty="0" smtClean="0"/>
              <a:t>每秒查询次数</a:t>
            </a:r>
          </a:p>
          <a:p>
            <a:pPr>
              <a:buNone/>
            </a:pPr>
            <a:r>
              <a:rPr lang="en-US" altLang="zh-CN" sz="6400" dirty="0" smtClean="0"/>
              <a:t>	3)</a:t>
            </a:r>
            <a:r>
              <a:rPr lang="zh-CN" altLang="en-US" sz="6400" dirty="0" smtClean="0"/>
              <a:t>、</a:t>
            </a:r>
            <a:r>
              <a:rPr lang="en-US" altLang="zh-CN" sz="6400" dirty="0" smtClean="0"/>
              <a:t>update/s </a:t>
            </a:r>
            <a:r>
              <a:rPr lang="zh-CN" altLang="en-US" sz="6400" dirty="0" smtClean="0"/>
              <a:t>每秒更新次数</a:t>
            </a:r>
          </a:p>
          <a:p>
            <a:pPr>
              <a:buNone/>
            </a:pPr>
            <a:r>
              <a:rPr lang="en-US" altLang="zh-CN" sz="6400" dirty="0" smtClean="0"/>
              <a:t>	4)</a:t>
            </a:r>
            <a:r>
              <a:rPr lang="zh-CN" altLang="en-US" sz="6400" dirty="0" smtClean="0"/>
              <a:t>、</a:t>
            </a:r>
            <a:r>
              <a:rPr lang="en-US" altLang="zh-CN" sz="6400" dirty="0" smtClean="0"/>
              <a:t>delete/s </a:t>
            </a:r>
            <a:r>
              <a:rPr lang="zh-CN" altLang="en-US" sz="6400" dirty="0" smtClean="0"/>
              <a:t>每秒删除次数</a:t>
            </a:r>
          </a:p>
          <a:p>
            <a:pPr>
              <a:buNone/>
            </a:pPr>
            <a:r>
              <a:rPr lang="en-US" altLang="zh-CN" sz="6400" dirty="0" smtClean="0"/>
              <a:t>	5)</a:t>
            </a:r>
            <a:r>
              <a:rPr lang="zh-CN" altLang="en-US" sz="6400" dirty="0" smtClean="0"/>
              <a:t>、</a:t>
            </a:r>
            <a:r>
              <a:rPr lang="en-US" altLang="zh-CN" sz="6400" dirty="0" err="1" smtClean="0"/>
              <a:t>getmore</a:t>
            </a:r>
            <a:r>
              <a:rPr lang="en-US" altLang="zh-CN" sz="6400" dirty="0" smtClean="0"/>
              <a:t>/s </a:t>
            </a:r>
            <a:r>
              <a:rPr lang="zh-CN" altLang="en-US" sz="6400" dirty="0" smtClean="0"/>
              <a:t>每秒执行</a:t>
            </a:r>
            <a:r>
              <a:rPr lang="en-US" altLang="zh-CN" sz="6400" dirty="0" err="1" smtClean="0"/>
              <a:t>getmore</a:t>
            </a:r>
            <a:r>
              <a:rPr lang="zh-CN" altLang="en-US" sz="6400" dirty="0" smtClean="0"/>
              <a:t>次数</a:t>
            </a:r>
          </a:p>
          <a:p>
            <a:pPr>
              <a:buNone/>
            </a:pPr>
            <a:r>
              <a:rPr lang="en-US" altLang="zh-CN" sz="6400" dirty="0" smtClean="0"/>
              <a:t>	6)</a:t>
            </a:r>
            <a:r>
              <a:rPr lang="zh-CN" altLang="en-US" sz="6400" dirty="0" smtClean="0"/>
              <a:t>、</a:t>
            </a:r>
            <a:r>
              <a:rPr lang="en-US" altLang="zh-CN" sz="6400" dirty="0" smtClean="0"/>
              <a:t>command/s </a:t>
            </a:r>
            <a:r>
              <a:rPr lang="zh-CN" altLang="en-US" sz="6400" dirty="0" smtClean="0"/>
              <a:t>每秒的命令数，比以上插入、查找、更新、删除的综合还多，还统计了别的命令</a:t>
            </a:r>
          </a:p>
          <a:p>
            <a:pPr>
              <a:buNone/>
            </a:pPr>
            <a:r>
              <a:rPr lang="en-US" altLang="zh-CN" sz="6400" dirty="0" smtClean="0"/>
              <a:t>	7)</a:t>
            </a:r>
            <a:r>
              <a:rPr lang="zh-CN" altLang="en-US" sz="6400" dirty="0" smtClean="0"/>
              <a:t>、</a:t>
            </a:r>
            <a:r>
              <a:rPr lang="en-US" altLang="zh-CN" sz="6400" dirty="0" err="1" smtClean="0"/>
              <a:t>flushs</a:t>
            </a:r>
            <a:r>
              <a:rPr lang="en-US" altLang="zh-CN" sz="6400" dirty="0" smtClean="0"/>
              <a:t>/s </a:t>
            </a:r>
            <a:r>
              <a:rPr lang="zh-CN" altLang="en-US" sz="6400" dirty="0" smtClean="0"/>
              <a:t>每秒执行</a:t>
            </a:r>
            <a:r>
              <a:rPr lang="en-US" altLang="zh-CN" sz="6400" dirty="0" err="1" smtClean="0"/>
              <a:t>fsync</a:t>
            </a:r>
            <a:r>
              <a:rPr lang="zh-CN" altLang="en-US" sz="6400" dirty="0" smtClean="0"/>
              <a:t>将数据写入硬盘的次数。</a:t>
            </a:r>
            <a:r>
              <a:rPr lang="en-US" altLang="zh-CN" sz="6400" dirty="0" err="1" smtClean="0"/>
              <a:t>Flashs</a:t>
            </a:r>
            <a:r>
              <a:rPr lang="zh-CN" altLang="en-US" sz="6400" dirty="0" smtClean="0"/>
              <a:t>的时候比较影响性能</a:t>
            </a:r>
            <a:r>
              <a:rPr lang="en-US" altLang="zh-CN" sz="6400" dirty="0" smtClean="0"/>
              <a:t>(</a:t>
            </a:r>
            <a:r>
              <a:rPr lang="en-US" altLang="zh-CN" sz="6400" dirty="0" err="1" smtClean="0"/>
              <a:t>flashs</a:t>
            </a:r>
            <a:r>
              <a:rPr lang="zh-CN" altLang="en-US" sz="6400" dirty="0" smtClean="0"/>
              <a:t>过程中</a:t>
            </a:r>
            <a:r>
              <a:rPr lang="en-US" altLang="zh-CN" sz="6400" dirty="0" smtClean="0"/>
              <a:t>insert/query/update/delete</a:t>
            </a:r>
            <a:r>
              <a:rPr lang="zh-CN" altLang="en-US" sz="6400" dirty="0" smtClean="0"/>
              <a:t>操作会相应减少</a:t>
            </a:r>
            <a:r>
              <a:rPr lang="en-US" altLang="zh-CN" sz="6400" dirty="0" smtClean="0"/>
              <a:t>)</a:t>
            </a:r>
            <a:endParaRPr lang="zh-CN" altLang="en-US" sz="6400" dirty="0" smtClean="0"/>
          </a:p>
          <a:p>
            <a:pPr>
              <a:buNone/>
            </a:pPr>
            <a:r>
              <a:rPr lang="en-US" altLang="zh-CN" sz="6400" dirty="0" smtClean="0"/>
              <a:t>	8)</a:t>
            </a:r>
            <a:r>
              <a:rPr lang="zh-CN" altLang="en-US" sz="6400" dirty="0" smtClean="0"/>
              <a:t>、</a:t>
            </a:r>
            <a:r>
              <a:rPr lang="en-US" altLang="zh-CN" sz="6400" dirty="0" smtClean="0"/>
              <a:t>mapped/s </a:t>
            </a:r>
            <a:r>
              <a:rPr lang="zh-CN" altLang="en-US" sz="6400" dirty="0" smtClean="0"/>
              <a:t>所有的被</a:t>
            </a:r>
            <a:r>
              <a:rPr lang="en-US" altLang="zh-CN" sz="6400" dirty="0" err="1" smtClean="0"/>
              <a:t>mmap</a:t>
            </a:r>
            <a:r>
              <a:rPr lang="zh-CN" altLang="en-US" sz="6400" dirty="0" smtClean="0"/>
              <a:t>的数据量，单位是</a:t>
            </a:r>
            <a:r>
              <a:rPr lang="en-US" altLang="zh-CN" sz="6400" dirty="0" smtClean="0"/>
              <a:t>MB</a:t>
            </a:r>
            <a:r>
              <a:rPr lang="zh-CN" altLang="en-US" sz="6400" dirty="0" smtClean="0"/>
              <a:t>，</a:t>
            </a:r>
          </a:p>
          <a:p>
            <a:pPr>
              <a:buNone/>
            </a:pPr>
            <a:r>
              <a:rPr lang="en-US" altLang="zh-CN" sz="6400" dirty="0" smtClean="0"/>
              <a:t>	9)</a:t>
            </a:r>
            <a:r>
              <a:rPr lang="zh-CN" altLang="en-US" sz="6400" dirty="0" smtClean="0"/>
              <a:t>、</a:t>
            </a:r>
            <a:r>
              <a:rPr lang="en-US" altLang="zh-CN" sz="6400" dirty="0" err="1" smtClean="0"/>
              <a:t>vsize</a:t>
            </a:r>
            <a:r>
              <a:rPr lang="en-US" altLang="zh-CN" sz="6400" dirty="0" smtClean="0"/>
              <a:t> </a:t>
            </a:r>
            <a:r>
              <a:rPr lang="zh-CN" altLang="en-US" sz="6400" dirty="0" smtClean="0"/>
              <a:t>虚拟内存使用量，单位</a:t>
            </a:r>
            <a:r>
              <a:rPr lang="en-US" altLang="zh-CN" sz="6400" dirty="0" smtClean="0"/>
              <a:t>MB</a:t>
            </a:r>
          </a:p>
          <a:p>
            <a:pPr>
              <a:buNone/>
            </a:pPr>
            <a:r>
              <a:rPr lang="en-US" altLang="zh-CN" sz="6400" dirty="0" smtClean="0"/>
              <a:t>	10)</a:t>
            </a:r>
            <a:r>
              <a:rPr lang="zh-CN" altLang="en-US" sz="6400" dirty="0" smtClean="0"/>
              <a:t>、</a:t>
            </a:r>
            <a:r>
              <a:rPr lang="en-US" altLang="zh-CN" sz="6400" dirty="0" smtClean="0"/>
              <a:t>res </a:t>
            </a:r>
            <a:r>
              <a:rPr lang="zh-CN" altLang="en-US" sz="6400" dirty="0" smtClean="0"/>
              <a:t>物理内存使用量，单位</a:t>
            </a:r>
            <a:r>
              <a:rPr lang="en-US" altLang="zh-CN" sz="6400" dirty="0" smtClean="0"/>
              <a:t>MB</a:t>
            </a:r>
          </a:p>
          <a:p>
            <a:pPr>
              <a:buNone/>
            </a:pPr>
            <a:r>
              <a:rPr lang="en-US" altLang="zh-CN" sz="6400" dirty="0" smtClean="0"/>
              <a:t>	11)</a:t>
            </a:r>
            <a:r>
              <a:rPr lang="zh-CN" altLang="en-US" sz="6400" dirty="0" smtClean="0"/>
              <a:t>、</a:t>
            </a:r>
            <a:r>
              <a:rPr lang="en-US" altLang="zh-CN" sz="6400" dirty="0" smtClean="0"/>
              <a:t>faults/s </a:t>
            </a:r>
            <a:r>
              <a:rPr lang="zh-CN" altLang="en-US" sz="6400" dirty="0" smtClean="0"/>
              <a:t>每秒访问失败数（只有</a:t>
            </a:r>
            <a:r>
              <a:rPr lang="en-US" altLang="zh-CN" sz="6400" dirty="0" smtClean="0"/>
              <a:t>Linux</a:t>
            </a:r>
            <a:r>
              <a:rPr lang="zh-CN" altLang="en-US" sz="6400" dirty="0" smtClean="0"/>
              <a:t>有），数据被交换出物理内存，放到</a:t>
            </a:r>
            <a:r>
              <a:rPr lang="en-US" altLang="zh-CN" sz="6400" dirty="0" smtClean="0"/>
              <a:t>swap</a:t>
            </a:r>
            <a:r>
              <a:rPr lang="zh-CN" altLang="en-US" sz="6400" dirty="0" smtClean="0"/>
              <a:t>。这个值维持在二三十是可以接受的，不要超过</a:t>
            </a:r>
            <a:r>
              <a:rPr lang="en-US" altLang="zh-CN" sz="6400" dirty="0" smtClean="0"/>
              <a:t>100</a:t>
            </a:r>
            <a:r>
              <a:rPr lang="zh-CN" altLang="en-US" sz="6400" dirty="0" smtClean="0"/>
              <a:t>，否则就是机器内存太小，造成频繁</a:t>
            </a:r>
            <a:r>
              <a:rPr lang="en-US" altLang="zh-CN" sz="6400" dirty="0" smtClean="0"/>
              <a:t>swap</a:t>
            </a:r>
            <a:r>
              <a:rPr lang="zh-CN" altLang="en-US" sz="6400" dirty="0" smtClean="0"/>
              <a:t>写入。此时要升级内存或者扩展</a:t>
            </a:r>
          </a:p>
          <a:p>
            <a:pPr>
              <a:buNone/>
            </a:pPr>
            <a:r>
              <a:rPr lang="en-US" altLang="zh-CN" sz="6400" dirty="0" smtClean="0"/>
              <a:t>	12)</a:t>
            </a:r>
            <a:r>
              <a:rPr lang="zh-CN" altLang="en-US" sz="6400" dirty="0" smtClean="0"/>
              <a:t>、</a:t>
            </a:r>
            <a:r>
              <a:rPr lang="en-US" altLang="zh-CN" sz="6400" dirty="0" smtClean="0"/>
              <a:t>locked % </a:t>
            </a:r>
            <a:r>
              <a:rPr lang="zh-CN" altLang="en-US" sz="6400" dirty="0" smtClean="0"/>
              <a:t>被锁的时间百分比，尽量控制在</a:t>
            </a:r>
            <a:r>
              <a:rPr lang="en-US" altLang="zh-CN" sz="6400" dirty="0" smtClean="0"/>
              <a:t>50%</a:t>
            </a:r>
            <a:r>
              <a:rPr lang="zh-CN" altLang="en-US" sz="6400" dirty="0" smtClean="0"/>
              <a:t>以下吧</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如何监控</a:t>
            </a:r>
            <a:r>
              <a:rPr lang="en-US" altLang="zh-CN" dirty="0" err="1" smtClean="0"/>
              <a:t>Mongodb</a:t>
            </a:r>
            <a:r>
              <a:rPr lang="en-US" altLang="zh-CN" dirty="0" smtClean="0"/>
              <a:t>(</a:t>
            </a:r>
            <a:r>
              <a:rPr lang="zh-CN" altLang="en-US" dirty="0" smtClean="0"/>
              <a:t>二</a:t>
            </a:r>
            <a:r>
              <a:rPr lang="en-US" altLang="zh-CN" dirty="0" smtClean="0"/>
              <a:t>)</a:t>
            </a:r>
            <a:endParaRPr lang="zh-CN" altLang="en-US" dirty="0"/>
          </a:p>
        </p:txBody>
      </p:sp>
      <p:sp>
        <p:nvSpPr>
          <p:cNvPr id="3" name="内容占位符 2"/>
          <p:cNvSpPr>
            <a:spLocks noGrp="1"/>
          </p:cNvSpPr>
          <p:nvPr>
            <p:ph idx="1"/>
          </p:nvPr>
        </p:nvSpPr>
        <p:spPr>
          <a:xfrm>
            <a:off x="457200" y="1600200"/>
            <a:ext cx="8229600" cy="4900634"/>
          </a:xfrm>
        </p:spPr>
        <p:txBody>
          <a:bodyPr>
            <a:normAutofit/>
          </a:bodyPr>
          <a:lstStyle/>
          <a:p>
            <a:pPr>
              <a:buNone/>
            </a:pPr>
            <a:r>
              <a:rPr lang="en-US" altLang="zh-CN" sz="1600" dirty="0" smtClean="0"/>
              <a:t>	13)</a:t>
            </a:r>
            <a:r>
              <a:rPr lang="zh-CN" altLang="en-US" sz="1600" dirty="0" smtClean="0"/>
              <a:t>、</a:t>
            </a:r>
            <a:r>
              <a:rPr lang="en-US" altLang="zh-CN" sz="1600" dirty="0" err="1" smtClean="0"/>
              <a:t>idx</a:t>
            </a:r>
            <a:r>
              <a:rPr lang="en-US" altLang="zh-CN" sz="1600" dirty="0" smtClean="0"/>
              <a:t> miss % </a:t>
            </a:r>
            <a:r>
              <a:rPr lang="zh-CN" altLang="en-US" sz="1600" dirty="0" smtClean="0"/>
              <a:t>索引不命中所占百分比。如果太高的话就要考虑索引是不是少</a:t>
            </a:r>
            <a:r>
              <a:rPr lang="en-US" altLang="zh-CN" sz="1600" dirty="0" smtClean="0"/>
              <a:t>	</a:t>
            </a:r>
          </a:p>
          <a:p>
            <a:pPr>
              <a:buNone/>
            </a:pPr>
            <a:r>
              <a:rPr lang="en-US" altLang="zh-CN" sz="1600" dirty="0" smtClean="0"/>
              <a:t>	14)</a:t>
            </a:r>
            <a:r>
              <a:rPr lang="zh-CN" altLang="en-US" sz="1600" dirty="0" smtClean="0"/>
              <a:t>、</a:t>
            </a:r>
            <a:r>
              <a:rPr lang="en-US" altLang="zh-CN" sz="1600" dirty="0" err="1" smtClean="0"/>
              <a:t>conn</a:t>
            </a:r>
            <a:r>
              <a:rPr lang="en-US" altLang="zh-CN" sz="1600" dirty="0" smtClean="0"/>
              <a:t> </a:t>
            </a:r>
            <a:r>
              <a:rPr lang="zh-CN" altLang="en-US" sz="1600" dirty="0" smtClean="0"/>
              <a:t>当前连接数</a:t>
            </a:r>
          </a:p>
          <a:p>
            <a:pPr>
              <a:buNone/>
            </a:pPr>
            <a:r>
              <a:rPr lang="en-US" altLang="zh-CN" sz="1600" dirty="0" smtClean="0"/>
              <a:t>	15)</a:t>
            </a:r>
            <a:r>
              <a:rPr lang="zh-CN" altLang="en-US" sz="1600" dirty="0" smtClean="0"/>
              <a:t>、</a:t>
            </a:r>
            <a:r>
              <a:rPr lang="en-US" altLang="zh-CN" sz="1600" dirty="0" smtClean="0"/>
              <a:t>time </a:t>
            </a:r>
            <a:r>
              <a:rPr lang="zh-CN" altLang="en-US" sz="1600" dirty="0" smtClean="0"/>
              <a:t>时间戳</a:t>
            </a:r>
            <a:endParaRPr lang="en-US" altLang="zh-CN" sz="1600" dirty="0" smtClean="0"/>
          </a:p>
          <a:p>
            <a:pPr>
              <a:buNone/>
            </a:pPr>
            <a:r>
              <a:rPr lang="en-US" altLang="zh-CN" sz="1600" dirty="0" smtClean="0"/>
              <a:t>	16)</a:t>
            </a:r>
            <a:r>
              <a:rPr lang="zh-CN" altLang="en-US" sz="1600" dirty="0" smtClean="0"/>
              <a:t>、</a:t>
            </a:r>
            <a:r>
              <a:rPr lang="en-US" altLang="zh-CN" sz="1600" dirty="0" smtClean="0"/>
              <a:t>q </a:t>
            </a:r>
            <a:r>
              <a:rPr lang="en-US" altLang="zh-CN" sz="1600" dirty="0" err="1" smtClean="0"/>
              <a:t>t|r|w</a:t>
            </a:r>
            <a:r>
              <a:rPr lang="en-US" altLang="zh-CN" sz="1600" dirty="0" smtClean="0"/>
              <a:t> </a:t>
            </a:r>
            <a:r>
              <a:rPr lang="zh-CN" altLang="en-US" sz="1600" dirty="0" smtClean="0"/>
              <a:t>当</a:t>
            </a:r>
            <a:r>
              <a:rPr lang="en-US" altLang="zh-CN" sz="1600" dirty="0" err="1" smtClean="0"/>
              <a:t>Mongodb</a:t>
            </a:r>
            <a:r>
              <a:rPr lang="zh-CN" altLang="en-US" sz="1600" dirty="0" smtClean="0"/>
              <a:t>接收到太多的命令而数据库被锁住无法执行完成，它会将命令加入队列。这一栏显示了总共、读、写</a:t>
            </a:r>
            <a:r>
              <a:rPr lang="en-US" altLang="zh-CN" sz="1600" dirty="0" smtClean="0"/>
              <a:t>3</a:t>
            </a:r>
            <a:r>
              <a:rPr lang="zh-CN" altLang="en-US" sz="1600" dirty="0" smtClean="0"/>
              <a:t>个队列的长度，都为</a:t>
            </a:r>
            <a:r>
              <a:rPr lang="en-US" altLang="zh-CN" sz="1600" dirty="0" smtClean="0"/>
              <a:t>0</a:t>
            </a:r>
            <a:r>
              <a:rPr lang="zh-CN" altLang="en-US" sz="1600" dirty="0" smtClean="0"/>
              <a:t>的话表示</a:t>
            </a:r>
            <a:r>
              <a:rPr lang="en-US" altLang="zh-CN" sz="1600" dirty="0" smtClean="0"/>
              <a:t>mongo</a:t>
            </a:r>
            <a:r>
              <a:rPr lang="zh-CN" altLang="en-US" sz="1600" dirty="0" smtClean="0"/>
              <a:t>毫无压力。高并发时，一般队列值会升高</a:t>
            </a:r>
            <a:endParaRPr lang="en-US" altLang="zh-CN" sz="1600" dirty="0" smtClean="0"/>
          </a:p>
          <a:p>
            <a:r>
              <a:rPr lang="zh-CN" altLang="en-US" sz="1600" dirty="0" smtClean="0"/>
              <a:t>通过开启</a:t>
            </a:r>
            <a:r>
              <a:rPr lang="en-US" sz="1600" dirty="0" smtClean="0"/>
              <a:t>profiler</a:t>
            </a:r>
            <a:r>
              <a:rPr lang="zh-CN" altLang="en-US" sz="1600" dirty="0" smtClean="0"/>
              <a:t>来监控</a:t>
            </a:r>
            <a:r>
              <a:rPr lang="en-US" altLang="zh-CN" sz="1600" dirty="0" err="1" smtClean="0"/>
              <a:t>mongodb</a:t>
            </a:r>
            <a:r>
              <a:rPr lang="zh-CN" altLang="en-US" sz="1600" dirty="0" smtClean="0"/>
              <a:t>：</a:t>
            </a:r>
            <a:endParaRPr lang="en-US" altLang="zh-CN" sz="1600" dirty="0" smtClean="0"/>
          </a:p>
          <a:p>
            <a:pPr>
              <a:buNone/>
            </a:pPr>
            <a:r>
              <a:rPr lang="en-US" altLang="zh-CN" sz="1600" dirty="0" smtClean="0"/>
              <a:t>	</a:t>
            </a:r>
            <a:r>
              <a:rPr lang="zh-CN" altLang="en-US" sz="1600" dirty="0" smtClean="0"/>
              <a:t>类似于</a:t>
            </a:r>
            <a:r>
              <a:rPr lang="en-US" sz="1600" dirty="0" err="1" smtClean="0"/>
              <a:t>MySQL</a:t>
            </a:r>
            <a:r>
              <a:rPr lang="zh-CN" altLang="en-US" sz="1600" dirty="0" smtClean="0"/>
              <a:t>的</a:t>
            </a:r>
            <a:r>
              <a:rPr lang="en-US" sz="1600" dirty="0" smtClean="0"/>
              <a:t>slow log, </a:t>
            </a:r>
            <a:r>
              <a:rPr lang="en-US" sz="1600" dirty="0" err="1" smtClean="0"/>
              <a:t>MongoDB</a:t>
            </a:r>
            <a:r>
              <a:rPr lang="zh-CN" altLang="en-US" sz="1600" dirty="0" smtClean="0"/>
              <a:t>可以监控所有慢的以及不慢的查询。</a:t>
            </a:r>
            <a:r>
              <a:rPr lang="en-US" sz="1600" dirty="0" smtClean="0"/>
              <a:t>Profiler</a:t>
            </a:r>
            <a:r>
              <a:rPr lang="zh-CN" altLang="en-US" sz="1600" dirty="0" smtClean="0"/>
              <a:t>默认是关闭的，你可以选择全部开启，或者有慢查询的时候开启。</a:t>
            </a:r>
            <a:r>
              <a:rPr lang="en-US" altLang="zh-CN" sz="1600" dirty="0" smtClean="0"/>
              <a:t>Profiler</a:t>
            </a:r>
            <a:r>
              <a:rPr lang="zh-CN" altLang="en-US" sz="1600" dirty="0" smtClean="0"/>
              <a:t>具体使用如下：</a:t>
            </a:r>
            <a:endParaRPr lang="en-US" altLang="zh-CN" sz="1600" dirty="0" smtClean="0"/>
          </a:p>
          <a:p>
            <a:pPr>
              <a:buNone/>
            </a:pPr>
            <a:r>
              <a:rPr lang="en-US" sz="1600" dirty="0" smtClean="0"/>
              <a:t>	</a:t>
            </a:r>
            <a:r>
              <a:rPr lang="en-US" altLang="zh-CN" sz="1600" dirty="0" smtClean="0"/>
              <a:t>1)</a:t>
            </a:r>
            <a:r>
              <a:rPr lang="zh-CN" altLang="en-US" sz="1600" dirty="0" smtClean="0"/>
              <a:t>、</a:t>
            </a:r>
            <a:r>
              <a:rPr lang="en-US" sz="1600" dirty="0" err="1" smtClean="0"/>
              <a:t>db.commandHelp</a:t>
            </a:r>
            <a:r>
              <a:rPr lang="en-US" sz="1600" dirty="0" smtClean="0"/>
              <a:t>(“profile”) </a:t>
            </a:r>
            <a:r>
              <a:rPr lang="zh-CN" altLang="en-US" sz="1600" dirty="0" smtClean="0"/>
              <a:t>查看帮助。</a:t>
            </a:r>
            <a:endParaRPr lang="en-US" altLang="zh-CN" sz="1600" dirty="0" smtClean="0"/>
          </a:p>
          <a:p>
            <a:pPr>
              <a:buNone/>
            </a:pPr>
            <a:r>
              <a:rPr lang="en-US" sz="1600" dirty="0" smtClean="0"/>
              <a:t>	</a:t>
            </a:r>
            <a:r>
              <a:rPr lang="en-US" altLang="zh-CN" sz="1600" dirty="0" smtClean="0"/>
              <a:t>2)</a:t>
            </a:r>
            <a:r>
              <a:rPr lang="zh-CN" altLang="en-US" sz="1600" dirty="0" smtClean="0"/>
              <a:t>、</a:t>
            </a:r>
            <a:r>
              <a:rPr lang="en-US" sz="1600" dirty="0" err="1" smtClean="0"/>
              <a:t>db.setProfilingLevel</a:t>
            </a:r>
            <a:r>
              <a:rPr lang="en-US" sz="1600" dirty="0" smtClean="0"/>
              <a:t>(2) </a:t>
            </a:r>
            <a:r>
              <a:rPr lang="en-US" altLang="zh-CN" sz="1600" dirty="0" smtClean="0"/>
              <a:t>, </a:t>
            </a:r>
            <a:r>
              <a:rPr lang="en-US" sz="1600" dirty="0" smtClean="0"/>
              <a:t> </a:t>
            </a:r>
            <a:r>
              <a:rPr lang="en-US" sz="1600" dirty="0" err="1" smtClean="0"/>
              <a:t>db.setProfilingLevel</a:t>
            </a:r>
            <a:r>
              <a:rPr lang="en-US" sz="1600" dirty="0" smtClean="0"/>
              <a:t>(1</a:t>
            </a:r>
            <a:r>
              <a:rPr lang="en-US" altLang="zh-CN" sz="1600" dirty="0" smtClean="0"/>
              <a:t>,20</a:t>
            </a:r>
            <a:r>
              <a:rPr lang="en-US" sz="1600" dirty="0" smtClean="0"/>
              <a:t>) </a:t>
            </a:r>
          </a:p>
          <a:p>
            <a:pPr>
              <a:buNone/>
            </a:pPr>
            <a:r>
              <a:rPr lang="en-US" sz="1600" dirty="0" smtClean="0"/>
              <a:t>	3</a:t>
            </a:r>
            <a:r>
              <a:rPr lang="en-US" altLang="zh-CN" sz="1600" dirty="0" smtClean="0"/>
              <a:t>)</a:t>
            </a:r>
            <a:r>
              <a:rPr lang="zh-CN" altLang="en-US" sz="1600" dirty="0" smtClean="0"/>
              <a:t>、</a:t>
            </a:r>
            <a:r>
              <a:rPr lang="en-US" sz="1600" dirty="0" smtClean="0"/>
              <a:t> </a:t>
            </a:r>
            <a:r>
              <a:rPr lang="en-US" sz="1600" dirty="0" err="1" smtClean="0"/>
              <a:t>db.getProfilingLevel</a:t>
            </a:r>
            <a:r>
              <a:rPr lang="en-US" sz="1600" dirty="0" smtClean="0"/>
              <a:t>()</a:t>
            </a:r>
          </a:p>
          <a:p>
            <a:pPr>
              <a:buNone/>
            </a:pPr>
            <a:r>
              <a:rPr lang="en-US" altLang="zh-CN" sz="1600" dirty="0" smtClean="0"/>
              <a:t>	4)</a:t>
            </a:r>
            <a:r>
              <a:rPr lang="zh-CN" altLang="en-US" sz="1600" dirty="0" smtClean="0"/>
              <a:t>、</a:t>
            </a:r>
            <a:r>
              <a:rPr lang="en-US" sz="1600" dirty="0" smtClean="0"/>
              <a:t> </a:t>
            </a:r>
            <a:r>
              <a:rPr lang="en-US" sz="1600" dirty="0" err="1" smtClean="0"/>
              <a:t>db.getProfilingStatus</a:t>
            </a:r>
            <a:r>
              <a:rPr lang="en-US" sz="1600" dirty="0" smtClean="0"/>
              <a:t>()</a:t>
            </a:r>
          </a:p>
          <a:p>
            <a:pPr>
              <a:buNone/>
            </a:pPr>
            <a:r>
              <a:rPr lang="en-US" sz="1600" dirty="0" smtClean="0"/>
              <a:t>	You can also enable profiling on the command line; for example:</a:t>
            </a:r>
          </a:p>
          <a:p>
            <a:pPr>
              <a:buNone/>
            </a:pPr>
            <a:r>
              <a:rPr lang="en-US" sz="1600" dirty="0" smtClean="0"/>
              <a:t>		 $ </a:t>
            </a:r>
            <a:r>
              <a:rPr lang="en-US" sz="1600" dirty="0" err="1" smtClean="0"/>
              <a:t>mongod</a:t>
            </a:r>
            <a:r>
              <a:rPr lang="en-US" sz="1600" dirty="0" smtClean="0"/>
              <a:t> --profile=1 --</a:t>
            </a:r>
            <a:r>
              <a:rPr lang="en-US" sz="1600" dirty="0" err="1" smtClean="0"/>
              <a:t>slowms</a:t>
            </a:r>
            <a:r>
              <a:rPr lang="en-US" sz="1600" dirty="0" smtClean="0"/>
              <a:t>=15</a:t>
            </a:r>
          </a:p>
          <a:p>
            <a:pPr>
              <a:buNone/>
            </a:pPr>
            <a:r>
              <a:rPr lang="en-US" sz="1600" dirty="0" smtClean="0"/>
              <a:t>	Profiling data is recorded in the database's </a:t>
            </a:r>
            <a:r>
              <a:rPr lang="en-US" sz="1600" dirty="0" err="1" smtClean="0"/>
              <a:t>system.profile</a:t>
            </a:r>
            <a:r>
              <a:rPr lang="en-US" sz="1600" dirty="0" smtClean="0"/>
              <a:t> collection. Query that collection to see the results.</a:t>
            </a:r>
          </a:p>
          <a:p>
            <a:pPr>
              <a:buNone/>
            </a:pPr>
            <a:endParaRPr lang="en-US" altLang="zh-CN" sz="1600" dirty="0" smtClean="0"/>
          </a:p>
          <a:p>
            <a:pPr>
              <a:buNone/>
            </a:pPr>
            <a:endParaRPr lang="zh-CN" altLang="en-US" sz="1600" dirty="0" smtClean="0"/>
          </a:p>
          <a:p>
            <a:endParaRPr lang="en-US" sz="1600" dirty="0" smtClean="0"/>
          </a:p>
          <a:p>
            <a:pPr>
              <a:buNone/>
            </a:pPr>
            <a:endParaRPr lang="en-US" altLang="zh-CN" sz="1600" dirty="0" smtClean="0"/>
          </a:p>
          <a:p>
            <a:pPr>
              <a:buNone/>
            </a:pPr>
            <a:endParaRPr lang="zh-CN" altLang="en-US" sz="1600" dirty="0" smtClean="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如何监控</a:t>
            </a:r>
            <a:r>
              <a:rPr lang="en-US" altLang="zh-CN" dirty="0" err="1" smtClean="0"/>
              <a:t>Mongodb</a:t>
            </a:r>
            <a:r>
              <a:rPr lang="en-US" altLang="zh-CN" dirty="0" smtClean="0"/>
              <a:t>(</a:t>
            </a:r>
            <a:r>
              <a:rPr lang="zh-CN" altLang="en-US" dirty="0" smtClean="0"/>
              <a:t>三</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pPr>
              <a:buNone/>
            </a:pPr>
            <a:r>
              <a:rPr lang="en-US" altLang="zh-CN" sz="1600" dirty="0" smtClean="0"/>
              <a:t>	1)</a:t>
            </a:r>
            <a:r>
              <a:rPr lang="zh-CN" altLang="en-US" sz="1600" dirty="0" smtClean="0"/>
              <a:t>、</a:t>
            </a:r>
            <a:r>
              <a:rPr lang="en-US" altLang="zh-CN" sz="1600" dirty="0" smtClean="0"/>
              <a:t>connections </a:t>
            </a:r>
            <a:r>
              <a:rPr lang="zh-CN" altLang="en-US" sz="1600" dirty="0" smtClean="0"/>
              <a:t>当前连接和可用连接数，据相关经验</a:t>
            </a:r>
            <a:r>
              <a:rPr lang="en-US" altLang="zh-CN" sz="1600" dirty="0" err="1" smtClean="0"/>
              <a:t>mongodb</a:t>
            </a:r>
            <a:r>
              <a:rPr lang="zh-CN" altLang="en-US" sz="1600" dirty="0" smtClean="0"/>
              <a:t>最大处理到</a:t>
            </a:r>
            <a:r>
              <a:rPr lang="en-US" altLang="zh-CN" sz="1600" dirty="0" smtClean="0"/>
              <a:t>2000</a:t>
            </a:r>
            <a:r>
              <a:rPr lang="zh-CN" altLang="en-US" sz="1600" dirty="0" smtClean="0"/>
              <a:t>个连接就不行了（要根据你的机器性能和业务来设定），所以设大了没意义。设个合理值的话，到达这个值</a:t>
            </a:r>
            <a:r>
              <a:rPr lang="en-US" altLang="zh-CN" sz="1600" dirty="0" err="1" smtClean="0"/>
              <a:t>mongodb</a:t>
            </a:r>
            <a:r>
              <a:rPr lang="zh-CN" altLang="en-US" sz="1600" dirty="0" smtClean="0"/>
              <a:t>就拒绝新的连接请求，避免被太多的连接拖垮。</a:t>
            </a:r>
            <a:endParaRPr lang="en-US" altLang="zh-CN" sz="1600" dirty="0" smtClean="0"/>
          </a:p>
          <a:p>
            <a:pPr>
              <a:buNone/>
            </a:pPr>
            <a:r>
              <a:rPr lang="en-US" altLang="zh-CN" sz="1600" dirty="0" smtClean="0"/>
              <a:t>	2)</a:t>
            </a:r>
            <a:r>
              <a:rPr lang="zh-CN" altLang="en-US" sz="1600" dirty="0" smtClean="0"/>
              <a:t>、</a:t>
            </a:r>
            <a:r>
              <a:rPr lang="en-US" altLang="zh-CN" sz="1600" dirty="0" err="1" smtClean="0"/>
              <a:t>indexCounters:btree:misses</a:t>
            </a:r>
            <a:r>
              <a:rPr lang="en-US" altLang="zh-CN" sz="1600" dirty="0" smtClean="0"/>
              <a:t> </a:t>
            </a:r>
            <a:r>
              <a:rPr lang="zh-CN" altLang="en-US" sz="1600" dirty="0" smtClean="0"/>
              <a:t>索引的不命中数，和</a:t>
            </a:r>
            <a:r>
              <a:rPr lang="en-US" altLang="zh-CN" sz="1600" dirty="0" smtClean="0"/>
              <a:t>hits</a:t>
            </a:r>
            <a:r>
              <a:rPr lang="zh-CN" altLang="en-US" sz="1600" dirty="0" smtClean="0"/>
              <a:t>的比例高就要考虑索引是否正确建立。</a:t>
            </a:r>
            <a:endParaRPr lang="en-US" altLang="zh-CN" sz="1600" dirty="0" smtClean="0"/>
          </a:p>
          <a:p>
            <a:r>
              <a:rPr lang="en-US" sz="1600" b="1" dirty="0" err="1" smtClean="0"/>
              <a:t>db.currentOp</a:t>
            </a:r>
            <a:r>
              <a:rPr lang="en-US" sz="1600" b="1" dirty="0" smtClean="0"/>
              <a:t>()</a:t>
            </a:r>
          </a:p>
          <a:p>
            <a:pPr>
              <a:buNone/>
            </a:pPr>
            <a:r>
              <a:rPr lang="en-US" sz="1600" dirty="0" smtClean="0"/>
              <a:t>	</a:t>
            </a:r>
            <a:r>
              <a:rPr lang="en-US" sz="1600" dirty="0" err="1" smtClean="0"/>
              <a:t>Mongodb</a:t>
            </a:r>
            <a:r>
              <a:rPr lang="en-US" sz="1600" dirty="0" smtClean="0"/>
              <a:t> </a:t>
            </a:r>
            <a:r>
              <a:rPr lang="zh-CN" altLang="en-US" sz="1600" dirty="0" smtClean="0"/>
              <a:t>的命令一般很快就完成，但是在一台繁忙的机器或者有比较慢的命令时，可以通过</a:t>
            </a:r>
            <a:r>
              <a:rPr lang="en-US" sz="1600" dirty="0" err="1" smtClean="0"/>
              <a:t>db.currentOp</a:t>
            </a:r>
            <a:r>
              <a:rPr lang="en-US" sz="1600" dirty="0" smtClean="0"/>
              <a:t>()</a:t>
            </a:r>
            <a:r>
              <a:rPr lang="zh-CN" altLang="en-US" sz="1600" dirty="0" smtClean="0"/>
              <a:t>获取当前正在执行的操作。</a:t>
            </a:r>
          </a:p>
          <a:p>
            <a:pPr>
              <a:buNone/>
            </a:pPr>
            <a:r>
              <a:rPr lang="en-US" altLang="zh-CN" sz="1600" dirty="0" smtClean="0"/>
              <a:t>	1)</a:t>
            </a:r>
            <a:r>
              <a:rPr lang="zh-CN" altLang="en-US" sz="1600" dirty="0" smtClean="0"/>
              <a:t>、在没有负载的机器上，该命令基本上都是返回空的 ，执行</a:t>
            </a:r>
            <a:r>
              <a:rPr lang="en-US" sz="1600" dirty="0" err="1" smtClean="0"/>
              <a:t>db.currentOp</a:t>
            </a:r>
            <a:r>
              <a:rPr lang="en-US" sz="1600" dirty="0" smtClean="0"/>
              <a:t>() </a:t>
            </a:r>
            <a:r>
              <a:rPr lang="zh-CN" altLang="en-US" sz="1600" dirty="0" smtClean="0"/>
              <a:t>，返回结果：</a:t>
            </a:r>
            <a:r>
              <a:rPr lang="en-US" sz="1600" dirty="0" smtClean="0"/>
              <a:t>{ "</a:t>
            </a:r>
            <a:r>
              <a:rPr lang="en-US" sz="1600" dirty="0" err="1" smtClean="0"/>
              <a:t>inprog</a:t>
            </a:r>
            <a:r>
              <a:rPr lang="en-US" sz="1600" dirty="0" smtClean="0"/>
              <a:t>" : [ ] }</a:t>
            </a:r>
          </a:p>
          <a:p>
            <a:pPr>
              <a:buNone/>
            </a:pPr>
            <a:r>
              <a:rPr lang="en-US" altLang="zh-CN" sz="1600" dirty="0" smtClean="0"/>
              <a:t>	2)</a:t>
            </a:r>
            <a:r>
              <a:rPr lang="zh-CN" altLang="en-US" sz="1600" dirty="0" smtClean="0"/>
              <a:t>、在有负载的机器上得到的返回值样例：</a:t>
            </a:r>
          </a:p>
          <a:p>
            <a:pPr>
              <a:buNone/>
            </a:pPr>
            <a:r>
              <a:rPr lang="en-US" altLang="zh-CN" sz="1600" dirty="0" smtClean="0"/>
              <a:t>	{ "</a:t>
            </a:r>
            <a:r>
              <a:rPr lang="en-US" sz="1600" dirty="0" err="1" smtClean="0"/>
              <a:t>opid</a:t>
            </a:r>
            <a:r>
              <a:rPr lang="en-US" sz="1600" dirty="0" smtClean="0"/>
              <a:t>" : "shard3:466404288", "active" : false, "</a:t>
            </a:r>
            <a:r>
              <a:rPr lang="en-US" sz="1600" dirty="0" err="1" smtClean="0"/>
              <a:t>waitingForLock</a:t>
            </a:r>
            <a:r>
              <a:rPr lang="en-US" sz="1600" dirty="0" smtClean="0"/>
              <a:t>" : false, "op" : "query", "ns" : "</a:t>
            </a:r>
            <a:r>
              <a:rPr lang="en-US" sz="1600" dirty="0" err="1" smtClean="0"/>
              <a:t>sd.usersEmails</a:t>
            </a:r>
            <a:r>
              <a:rPr lang="en-US" sz="1600" dirty="0" smtClean="0"/>
              <a:t>", "query" : { }, "</a:t>
            </a:r>
            <a:r>
              <a:rPr lang="en-US" sz="1600" dirty="0" err="1" smtClean="0"/>
              <a:t>client_s</a:t>
            </a:r>
            <a:r>
              <a:rPr lang="en-US" sz="1600" dirty="0" smtClean="0"/>
              <a:t>" : "10.121.13.8:34473", "</a:t>
            </a:r>
            <a:r>
              <a:rPr lang="en-US" sz="1600" dirty="0" err="1" smtClean="0"/>
              <a:t>desc</a:t>
            </a:r>
            <a:r>
              <a:rPr lang="en-US" sz="1600" dirty="0" smtClean="0"/>
              <a:t>" : "</a:t>
            </a:r>
            <a:r>
              <a:rPr lang="en-US" sz="1600" dirty="0" err="1" smtClean="0"/>
              <a:t>conn</a:t>
            </a:r>
            <a:r>
              <a:rPr lang="en-US" sz="1600" dirty="0" smtClean="0"/>
              <a:t>" },</a:t>
            </a:r>
          </a:p>
          <a:p>
            <a:pPr>
              <a:buNone/>
            </a:pPr>
            <a:r>
              <a:rPr lang="en-US" altLang="zh-CN" sz="1600" dirty="0" smtClean="0"/>
              <a:t>	</a:t>
            </a:r>
            <a:r>
              <a:rPr lang="zh-CN" altLang="en-US" sz="1600" dirty="0" smtClean="0"/>
              <a:t>如果发现一个操作太长，把数据库卡死的话，可以用这个命令杀死他</a:t>
            </a:r>
          </a:p>
          <a:p>
            <a:pPr>
              <a:buNone/>
            </a:pPr>
            <a:r>
              <a:rPr lang="en-US" sz="1600" dirty="0" smtClean="0"/>
              <a:t>	</a:t>
            </a:r>
            <a:r>
              <a:rPr lang="en-US" sz="1600" dirty="0" err="1" smtClean="0"/>
              <a:t>db.killOp</a:t>
            </a:r>
            <a:r>
              <a:rPr lang="en-US" sz="1600" dirty="0" smtClean="0"/>
              <a:t>("shard3:466404288")</a:t>
            </a:r>
          </a:p>
          <a:p>
            <a:pPr>
              <a:buNone/>
            </a:pPr>
            <a:endParaRPr lang="zh-CN" altLang="en-US"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如何监控</a:t>
            </a:r>
            <a:r>
              <a:rPr lang="en-US" altLang="zh-CN" dirty="0" err="1" smtClean="0"/>
              <a:t>Mongodb</a:t>
            </a:r>
            <a:r>
              <a:rPr lang="en-US" altLang="zh-CN" dirty="0" smtClean="0"/>
              <a:t>(</a:t>
            </a:r>
            <a:r>
              <a:rPr lang="zh-CN" altLang="en-US" dirty="0" smtClean="0"/>
              <a:t>四</a:t>
            </a:r>
            <a:r>
              <a:rPr lang="en-US" altLang="zh-CN" dirty="0" smtClean="0"/>
              <a:t>)</a:t>
            </a:r>
            <a:endParaRPr lang="zh-CN" altLang="en-US" dirty="0"/>
          </a:p>
        </p:txBody>
      </p:sp>
      <p:sp>
        <p:nvSpPr>
          <p:cNvPr id="3" name="内容占位符 2"/>
          <p:cNvSpPr>
            <a:spLocks noGrp="1"/>
          </p:cNvSpPr>
          <p:nvPr>
            <p:ph idx="1"/>
          </p:nvPr>
        </p:nvSpPr>
        <p:spPr/>
        <p:txBody>
          <a:bodyPr/>
          <a:lstStyle/>
          <a:p>
            <a:pPr>
              <a:buNone/>
            </a:pPr>
            <a:r>
              <a:rPr lang="en-US" altLang="zh-CN" sz="1600" dirty="0" smtClean="0"/>
              <a:t>	</a:t>
            </a:r>
            <a:r>
              <a:rPr lang="zh-CN" altLang="en-US" sz="1600" dirty="0" smtClean="0"/>
              <a:t>通过如下命令查询：</a:t>
            </a:r>
            <a:r>
              <a:rPr lang="en-US" sz="1600" dirty="0" smtClean="0"/>
              <a:t> </a:t>
            </a:r>
            <a:r>
              <a:rPr lang="en-US" sz="1600" dirty="0" err="1" smtClean="0"/>
              <a:t>db.system.profile.find</a:t>
            </a:r>
            <a:r>
              <a:rPr lang="en-US" sz="1600" dirty="0" smtClean="0"/>
              <a:t>().sort({$natural:-1})</a:t>
            </a:r>
          </a:p>
          <a:p>
            <a:pPr>
              <a:buNone/>
            </a:pPr>
            <a:r>
              <a:rPr lang="en-US" sz="1600" dirty="0" smtClean="0"/>
              <a:t>	{"</a:t>
            </a:r>
            <a:r>
              <a:rPr lang="en-US" sz="1600" dirty="0" err="1" smtClean="0"/>
              <a:t>ts</a:t>
            </a:r>
            <a:r>
              <a:rPr lang="en-US" sz="1600" dirty="0" smtClean="0"/>
              <a:t>" : "Thu Jan 29 2009 15:19:32 GMT-0500 (EST)" , "info" :</a:t>
            </a:r>
          </a:p>
          <a:p>
            <a:pPr>
              <a:buNone/>
            </a:pPr>
            <a:r>
              <a:rPr lang="en-US" sz="1600" dirty="0" smtClean="0"/>
              <a:t>	"query </a:t>
            </a:r>
            <a:r>
              <a:rPr lang="en-US" sz="1600" dirty="0" err="1" smtClean="0"/>
              <a:t>test.$cmd</a:t>
            </a:r>
            <a:r>
              <a:rPr lang="en-US" sz="1600" dirty="0" smtClean="0"/>
              <a:t> ntoreturn:1 reslen:66 nscanned:0 query: { profile: 2 } nreturned:1 bytes:50","millis" : 0}</a:t>
            </a:r>
          </a:p>
          <a:p>
            <a:pPr>
              <a:buNone/>
            </a:pPr>
            <a:r>
              <a:rPr lang="en-US" sz="1600" dirty="0" smtClean="0"/>
              <a:t>	 </a:t>
            </a:r>
            <a:r>
              <a:rPr lang="en-US" sz="1600" dirty="0" err="1" smtClean="0"/>
              <a:t>ts</a:t>
            </a:r>
            <a:r>
              <a:rPr lang="en-US" sz="1600" dirty="0" smtClean="0"/>
              <a:t>：</a:t>
            </a:r>
            <a:r>
              <a:rPr lang="zh-CN" altLang="en-US" sz="1600" dirty="0" smtClean="0"/>
              <a:t>时间戳，</a:t>
            </a:r>
            <a:r>
              <a:rPr lang="en-US" sz="1600" dirty="0" smtClean="0"/>
              <a:t>info：</a:t>
            </a:r>
            <a:r>
              <a:rPr lang="zh-CN" altLang="en-US" sz="1600" dirty="0" smtClean="0"/>
              <a:t>具体的操作，</a:t>
            </a:r>
            <a:r>
              <a:rPr lang="en-US" sz="1600" dirty="0" err="1" smtClean="0"/>
              <a:t>millis</a:t>
            </a:r>
            <a:r>
              <a:rPr lang="en-US" sz="1600" dirty="0" smtClean="0"/>
              <a:t>：</a:t>
            </a:r>
            <a:r>
              <a:rPr lang="zh-CN" altLang="en-US" sz="1600" dirty="0" smtClean="0"/>
              <a:t>操作所花时间，毫秒</a:t>
            </a:r>
            <a:endParaRPr lang="en-US" altLang="zh-CN" sz="1600" dirty="0" smtClean="0"/>
          </a:p>
          <a:p>
            <a:pPr>
              <a:buNone/>
            </a:pPr>
            <a:endParaRPr lang="zh-CN" altLang="en-US" sz="1600" dirty="0" smtClean="0"/>
          </a:p>
          <a:p>
            <a:r>
              <a:rPr lang="zh-CN" altLang="en-US" sz="1600" dirty="0" smtClean="0"/>
              <a:t>通过</a:t>
            </a:r>
            <a:r>
              <a:rPr lang="en-US" altLang="zh-CN" sz="1600" dirty="0" smtClean="0"/>
              <a:t>Web</a:t>
            </a:r>
            <a:r>
              <a:rPr lang="zh-CN" altLang="en-US" sz="1600" dirty="0" smtClean="0"/>
              <a:t>控制台监控</a:t>
            </a:r>
            <a:r>
              <a:rPr lang="en-US" altLang="zh-CN" sz="1600" dirty="0" err="1" smtClean="0"/>
              <a:t>mongodb</a:t>
            </a:r>
            <a:endParaRPr lang="en-US" altLang="zh-CN" sz="1600" dirty="0" smtClean="0"/>
          </a:p>
          <a:p>
            <a:pPr>
              <a:buNone/>
            </a:pPr>
            <a:r>
              <a:rPr lang="en-US" altLang="zh-CN" sz="1600" dirty="0" smtClean="0"/>
              <a:t>	</a:t>
            </a:r>
            <a:r>
              <a:rPr lang="en-US" altLang="zh-CN" sz="1600" dirty="0" err="1" smtClean="0"/>
              <a:t>Mongodb</a:t>
            </a:r>
            <a:r>
              <a:rPr lang="zh-CN" altLang="en-US" sz="1600" dirty="0" smtClean="0"/>
              <a:t>自带了</a:t>
            </a:r>
            <a:r>
              <a:rPr lang="en-US" altLang="zh-CN" sz="1600" dirty="0" smtClean="0"/>
              <a:t>Web</a:t>
            </a:r>
            <a:r>
              <a:rPr lang="zh-CN" altLang="en-US" sz="1600" dirty="0" smtClean="0"/>
              <a:t>控制台，默认和数据服务一同开启。他的端口在</a:t>
            </a:r>
            <a:r>
              <a:rPr lang="en-US" altLang="zh-CN" sz="1600" dirty="0" err="1" smtClean="0"/>
              <a:t>Mongodb</a:t>
            </a:r>
            <a:r>
              <a:rPr lang="zh-CN" altLang="en-US" sz="1600" dirty="0" smtClean="0"/>
              <a:t>数据库服务器端口的基础上加</a:t>
            </a:r>
            <a:r>
              <a:rPr lang="en-US" altLang="zh-CN" sz="1600" dirty="0" smtClean="0"/>
              <a:t>1000</a:t>
            </a:r>
            <a:r>
              <a:rPr lang="zh-CN" altLang="en-US" sz="1600" dirty="0" smtClean="0"/>
              <a:t>，如果是默认的</a:t>
            </a:r>
            <a:r>
              <a:rPr lang="en-US" altLang="zh-CN" sz="1600" dirty="0" err="1" smtClean="0"/>
              <a:t>Mongodb</a:t>
            </a:r>
            <a:r>
              <a:rPr lang="zh-CN" altLang="en-US" sz="1600" dirty="0" smtClean="0"/>
              <a:t>数据服务端口</a:t>
            </a:r>
            <a:r>
              <a:rPr lang="en-US" altLang="zh-CN" sz="1600" dirty="0" smtClean="0"/>
              <a:t>(Which is 27017)</a:t>
            </a:r>
            <a:r>
              <a:rPr lang="zh-CN" altLang="en-US" sz="1600" dirty="0" smtClean="0"/>
              <a:t>，则相应的</a:t>
            </a:r>
            <a:r>
              <a:rPr lang="en-US" altLang="zh-CN" sz="1600" dirty="0" smtClean="0"/>
              <a:t>Web</a:t>
            </a:r>
            <a:r>
              <a:rPr lang="zh-CN" altLang="en-US" sz="1600" dirty="0" smtClean="0"/>
              <a:t>端口为</a:t>
            </a:r>
            <a:r>
              <a:rPr lang="en-US" altLang="zh-CN" sz="1600" dirty="0" smtClean="0"/>
              <a:t>28017</a:t>
            </a:r>
          </a:p>
          <a:p>
            <a:r>
              <a:rPr lang="en-US" altLang="zh-CN" sz="1600" dirty="0" err="1" smtClean="0"/>
              <a:t>db.stat</a:t>
            </a:r>
            <a:r>
              <a:rPr lang="en-US" altLang="zh-CN" sz="1600" dirty="0" smtClean="0"/>
              <a:t>()</a:t>
            </a:r>
          </a:p>
          <a:p>
            <a:pPr>
              <a:buNone/>
            </a:pPr>
            <a:r>
              <a:rPr lang="en-US" altLang="zh-CN" sz="1600" dirty="0" smtClean="0"/>
              <a:t>	</a:t>
            </a:r>
            <a:r>
              <a:rPr lang="zh-CN" altLang="en-US" sz="1600" dirty="0" smtClean="0"/>
              <a:t>通过该命令可获取当前数据库的信息，比如</a:t>
            </a:r>
            <a:r>
              <a:rPr lang="en-US" altLang="zh-CN" sz="1600" dirty="0" err="1" smtClean="0"/>
              <a:t>Obj</a:t>
            </a:r>
            <a:r>
              <a:rPr lang="zh-CN" altLang="en-US" sz="1600" dirty="0" smtClean="0"/>
              <a:t>总数、数据库总大小、平均</a:t>
            </a:r>
            <a:r>
              <a:rPr lang="en-US" altLang="zh-CN" sz="1600" dirty="0" err="1" smtClean="0"/>
              <a:t>Obj</a:t>
            </a:r>
            <a:r>
              <a:rPr lang="zh-CN" altLang="en-US" sz="1600" dirty="0" smtClean="0"/>
              <a:t>大小等</a:t>
            </a:r>
          </a:p>
          <a:p>
            <a:r>
              <a:rPr lang="en-US" sz="1600" dirty="0" err="1" smtClean="0"/>
              <a:t>db.serverStatus</a:t>
            </a:r>
            <a:r>
              <a:rPr lang="en-US" sz="1600" dirty="0" smtClean="0"/>
              <a:t>()</a:t>
            </a:r>
          </a:p>
          <a:p>
            <a:pPr>
              <a:buNone/>
            </a:pPr>
            <a:r>
              <a:rPr lang="en-US" altLang="zh-CN" sz="1600" dirty="0" smtClean="0"/>
              <a:t>	</a:t>
            </a:r>
            <a:r>
              <a:rPr lang="zh-CN" altLang="en-US" sz="1600" dirty="0" smtClean="0"/>
              <a:t>通过该命令获取服务器信息。部分参数解释如下：</a:t>
            </a:r>
            <a:endParaRPr lang="en-US" sz="1600" dirty="0" smtClean="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MongoDB</a:t>
            </a:r>
            <a:r>
              <a:rPr lang="zh-CN" altLang="en-US" dirty="0" smtClean="0"/>
              <a:t>的备份方式</a:t>
            </a:r>
            <a:r>
              <a:rPr lang="en-US" altLang="zh-CN" dirty="0" smtClean="0"/>
              <a:t>(</a:t>
            </a:r>
            <a:r>
              <a:rPr lang="zh-CN" altLang="en-US" dirty="0" smtClean="0"/>
              <a:t>一</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sz="1600" dirty="0" smtClean="0"/>
              <a:t>1. </a:t>
            </a:r>
            <a:r>
              <a:rPr lang="en-US" altLang="zh-CN" sz="1600" dirty="0" err="1" smtClean="0"/>
              <a:t>mogodump</a:t>
            </a:r>
            <a:r>
              <a:rPr lang="en-US" altLang="zh-CN" sz="1600" dirty="0" smtClean="0"/>
              <a:t> / </a:t>
            </a:r>
            <a:r>
              <a:rPr lang="en-US" altLang="zh-CN" sz="1600" dirty="0" err="1" smtClean="0"/>
              <a:t>mongorestore</a:t>
            </a:r>
            <a:endParaRPr lang="en-US" altLang="zh-CN" sz="1600" dirty="0" smtClean="0"/>
          </a:p>
          <a:p>
            <a:pPr>
              <a:buNone/>
            </a:pPr>
            <a:r>
              <a:rPr lang="zh-CN" altLang="en-US" sz="1600" dirty="0" smtClean="0"/>
              <a:t>     </a:t>
            </a:r>
            <a:r>
              <a:rPr lang="en-US" altLang="zh-CN" sz="1600" dirty="0" smtClean="0"/>
              <a:t>	</a:t>
            </a:r>
            <a:r>
              <a:rPr lang="zh-CN" altLang="en-US" sz="1600" dirty="0" smtClean="0"/>
              <a:t>这</a:t>
            </a:r>
            <a:r>
              <a:rPr lang="en-US" altLang="zh-CN" sz="1600" dirty="0" smtClean="0"/>
              <a:t>2</a:t>
            </a:r>
            <a:r>
              <a:rPr lang="zh-CN" altLang="en-US" sz="1600" dirty="0" smtClean="0"/>
              <a:t>命令将</a:t>
            </a:r>
            <a:r>
              <a:rPr lang="en-US" altLang="zh-CN" sz="1600" dirty="0" err="1" smtClean="0"/>
              <a:t>mongodb</a:t>
            </a:r>
            <a:r>
              <a:rPr lang="zh-CN" altLang="en-US" sz="1600" dirty="0" smtClean="0"/>
              <a:t>的数据</a:t>
            </a:r>
            <a:r>
              <a:rPr lang="en-US" altLang="zh-CN" sz="1600" dirty="0" smtClean="0"/>
              <a:t>dump</a:t>
            </a:r>
            <a:r>
              <a:rPr lang="zh-CN" altLang="en-US" sz="1600" dirty="0" smtClean="0"/>
              <a:t>为</a:t>
            </a:r>
            <a:r>
              <a:rPr lang="en-US" altLang="zh-CN" sz="1600" dirty="0" smtClean="0"/>
              <a:t>BSON</a:t>
            </a:r>
            <a:r>
              <a:rPr lang="zh-CN" altLang="en-US" sz="1600" dirty="0" smtClean="0"/>
              <a:t>格式，需要的时候可以恢复。这种方式作为小的数据库还适用。但如果是</a:t>
            </a:r>
            <a:r>
              <a:rPr lang="en-US" altLang="zh-CN" sz="1600" dirty="0" err="1" smtClean="0"/>
              <a:t>sharding</a:t>
            </a:r>
            <a:r>
              <a:rPr lang="zh-CN" altLang="en-US" sz="1600" dirty="0" smtClean="0"/>
              <a:t>或者几百</a:t>
            </a:r>
            <a:r>
              <a:rPr lang="en-US" altLang="zh-CN" sz="1600" dirty="0" smtClean="0"/>
              <a:t>G</a:t>
            </a:r>
            <a:r>
              <a:rPr lang="zh-CN" altLang="en-US" sz="1600" dirty="0" smtClean="0"/>
              <a:t>数据以上的话，就几乎不可用了。因为</a:t>
            </a:r>
            <a:r>
              <a:rPr lang="en-US" altLang="zh-CN" sz="1600" dirty="0" smtClean="0"/>
              <a:t>BSON</a:t>
            </a:r>
            <a:r>
              <a:rPr lang="zh-CN" altLang="en-US" sz="1600" dirty="0" smtClean="0"/>
              <a:t>及其占用空间。</a:t>
            </a:r>
            <a:endParaRPr lang="en-US" altLang="zh-CN" sz="1600" dirty="0" smtClean="0"/>
          </a:p>
          <a:p>
            <a:pPr>
              <a:buNone/>
            </a:pPr>
            <a:r>
              <a:rPr lang="en-US" sz="1600" dirty="0" smtClean="0"/>
              <a:t>     	</a:t>
            </a:r>
            <a:r>
              <a:rPr lang="en-US" sz="1600" dirty="0" err="1" smtClean="0"/>
              <a:t>mongodump</a:t>
            </a:r>
            <a:r>
              <a:rPr lang="en-US" sz="1600" dirty="0" smtClean="0"/>
              <a:t>  -h 192.168.</a:t>
            </a:r>
            <a:r>
              <a:rPr lang="en-US" altLang="zh-CN" sz="1600" dirty="0" smtClean="0"/>
              <a:t>1</a:t>
            </a:r>
            <a:r>
              <a:rPr lang="en-US" sz="1600" dirty="0" smtClean="0"/>
              <a:t>.</a:t>
            </a:r>
            <a:r>
              <a:rPr lang="en-US" altLang="zh-CN" sz="1600" dirty="0" smtClean="0"/>
              <a:t>108</a:t>
            </a:r>
            <a:r>
              <a:rPr lang="en-US" sz="1600" dirty="0" smtClean="0"/>
              <a:t>:1001 -d </a:t>
            </a:r>
            <a:r>
              <a:rPr lang="en-US" altLang="zh-CN" sz="1600" dirty="0" smtClean="0"/>
              <a:t>test</a:t>
            </a:r>
            <a:r>
              <a:rPr lang="en-US" sz="1600" dirty="0" smtClean="0"/>
              <a:t> -o /backup/</a:t>
            </a:r>
            <a:r>
              <a:rPr lang="en-US" sz="1600" dirty="0" err="1" smtClean="0"/>
              <a:t>mongodb</a:t>
            </a:r>
            <a:endParaRPr lang="en-US" sz="1600" dirty="0" smtClean="0"/>
          </a:p>
          <a:p>
            <a:pPr>
              <a:buNone/>
            </a:pPr>
            <a:r>
              <a:rPr lang="en-US" sz="1600" dirty="0" smtClean="0"/>
              <a:t>     	</a:t>
            </a:r>
            <a:r>
              <a:rPr lang="en-US" sz="1600" dirty="0" err="1" smtClean="0"/>
              <a:t>mongorestore</a:t>
            </a:r>
            <a:r>
              <a:rPr lang="en-US" sz="1600" dirty="0" smtClean="0"/>
              <a:t> -h 192.168.1.108:1001 -d test -</a:t>
            </a:r>
            <a:r>
              <a:rPr lang="en-US" altLang="zh-CN" sz="1600" dirty="0" smtClean="0"/>
              <a:t>-</a:t>
            </a:r>
            <a:r>
              <a:rPr lang="en-US" sz="1600" dirty="0" smtClean="0"/>
              <a:t>drop </a:t>
            </a:r>
            <a:r>
              <a:rPr lang="en-US" altLang="zh-CN" sz="1600" dirty="0" smtClean="0"/>
              <a:t>--</a:t>
            </a:r>
            <a:r>
              <a:rPr lang="en-US" sz="1600" dirty="0" err="1" smtClean="0"/>
              <a:t>directoryperdb</a:t>
            </a:r>
            <a:r>
              <a:rPr lang="en-US" sz="1600" dirty="0" smtClean="0"/>
              <a:t>  /backup/</a:t>
            </a:r>
            <a:r>
              <a:rPr lang="en-US" sz="1600" dirty="0" err="1" smtClean="0"/>
              <a:t>mon</a:t>
            </a:r>
            <a:r>
              <a:rPr lang="en-US" altLang="zh-CN" sz="1600" dirty="0" err="1" smtClean="0"/>
              <a:t>godb</a:t>
            </a:r>
            <a:r>
              <a:rPr lang="en-US" altLang="zh-CN" sz="1600" dirty="0" smtClean="0"/>
              <a:t>	</a:t>
            </a:r>
          </a:p>
          <a:p>
            <a:pPr>
              <a:buNone/>
            </a:pPr>
            <a:r>
              <a:rPr lang="en-US" altLang="zh-CN" sz="1600" dirty="0" smtClean="0"/>
              <a:t>	</a:t>
            </a:r>
            <a:r>
              <a:rPr lang="en-US" altLang="zh-CN" sz="1600" dirty="0" err="1" smtClean="0"/>
              <a:t>mongodump</a:t>
            </a:r>
            <a:r>
              <a:rPr lang="en-US" altLang="zh-CN" sz="1600" dirty="0" smtClean="0"/>
              <a:t> /</a:t>
            </a:r>
            <a:r>
              <a:rPr lang="en-US" altLang="zh-CN" sz="1600" dirty="0" err="1" smtClean="0"/>
              <a:t>mongorestore</a:t>
            </a:r>
            <a:r>
              <a:rPr lang="en-US" altLang="zh-CN" sz="1600" dirty="0" smtClean="0"/>
              <a:t> –help</a:t>
            </a:r>
            <a:r>
              <a:rPr lang="zh-CN" altLang="en-US" sz="1600" dirty="0" smtClean="0"/>
              <a:t>可以查看帮助</a:t>
            </a:r>
            <a:endParaRPr lang="en-US" altLang="zh-CN" sz="1600" dirty="0" smtClean="0"/>
          </a:p>
          <a:p>
            <a:pPr>
              <a:buNone/>
            </a:pPr>
            <a:r>
              <a:rPr lang="en-US" altLang="zh-CN" sz="1600" dirty="0" smtClean="0"/>
              <a:t>      </a:t>
            </a:r>
            <a:r>
              <a:rPr lang="zh-CN" altLang="en-US" sz="1600" dirty="0" smtClean="0"/>
              <a:t>其中在</a:t>
            </a:r>
            <a:r>
              <a:rPr lang="en-US" altLang="zh-CN" sz="1600" dirty="0" err="1" smtClean="0"/>
              <a:t>mongorestore</a:t>
            </a:r>
            <a:r>
              <a:rPr lang="zh-CN" altLang="en-US" sz="1600" dirty="0" smtClean="0"/>
              <a:t>命令中</a:t>
            </a:r>
            <a:r>
              <a:rPr lang="en-US" altLang="zh-CN" sz="1600" dirty="0" smtClean="0"/>
              <a:t>--drop</a:t>
            </a:r>
            <a:r>
              <a:rPr lang="zh-CN" altLang="en-US" sz="1600" dirty="0" smtClean="0"/>
              <a:t>参数表示：先删除所有的记录，然后恢复。去掉此参数，则恢复备份时候的数据，备份之后新增加的数据依然存在；</a:t>
            </a:r>
            <a:r>
              <a:rPr lang="en-US" altLang="zh-CN" sz="1600" dirty="0" smtClean="0"/>
              <a:t>/backup/</a:t>
            </a:r>
            <a:r>
              <a:rPr lang="en-US" altLang="zh-CN" sz="1600" dirty="0" err="1" smtClean="0"/>
              <a:t>mongodb</a:t>
            </a:r>
            <a:r>
              <a:rPr lang="zh-CN" altLang="en-US" sz="1600" dirty="0" smtClean="0"/>
              <a:t>则是备份文件存放路径</a:t>
            </a:r>
            <a:endParaRPr lang="en-US" altLang="zh-CN" sz="1600" dirty="0" smtClean="0"/>
          </a:p>
          <a:p>
            <a:r>
              <a:rPr lang="en-US" sz="1600" b="1" dirty="0" smtClean="0"/>
              <a:t>Write Lock, </a:t>
            </a:r>
            <a:r>
              <a:rPr lang="en-US" sz="1600" b="1" dirty="0" err="1" smtClean="0"/>
              <a:t>Fsync</a:t>
            </a:r>
            <a:r>
              <a:rPr lang="en-US" sz="1600" b="1" dirty="0" smtClean="0"/>
              <a:t>, and Backup</a:t>
            </a:r>
          </a:p>
          <a:p>
            <a:r>
              <a:rPr lang="en-US" sz="1600" dirty="0" err="1" smtClean="0"/>
              <a:t>MongoDB</a:t>
            </a:r>
            <a:r>
              <a:rPr lang="en-US" sz="1600" dirty="0" smtClean="0"/>
              <a:t> supports an </a:t>
            </a:r>
            <a:r>
              <a:rPr lang="en-US" sz="1600" dirty="0" err="1" smtClean="0">
                <a:hlinkClick r:id="rId2" tooltip="fsync Command"/>
              </a:rPr>
              <a:t>fsync</a:t>
            </a:r>
            <a:r>
              <a:rPr lang="en-US" sz="1600" dirty="0" smtClean="0">
                <a:hlinkClick r:id="rId2" tooltip="fsync Command"/>
              </a:rPr>
              <a:t> and lock command</a:t>
            </a:r>
            <a:r>
              <a:rPr lang="en-US" sz="1600" dirty="0" smtClean="0"/>
              <a:t> with which we can lock the database to prevent writing, flush writes, and then backup the </a:t>
            </a:r>
            <a:r>
              <a:rPr lang="en-US" sz="1600" dirty="0" err="1" smtClean="0"/>
              <a:t>datafiles</a:t>
            </a:r>
            <a:r>
              <a:rPr lang="en-US" sz="1600" dirty="0" smtClean="0"/>
              <a:t>.</a:t>
            </a:r>
          </a:p>
          <a:p>
            <a:pPr>
              <a:buNone/>
            </a:pPr>
            <a:endParaRPr lang="zh-CN" altLang="en-US" sz="1600" dirty="0" smtClean="0"/>
          </a:p>
          <a:p>
            <a:endParaRPr lang="zh-CN" altLang="en-US"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MongoDB</a:t>
            </a:r>
            <a:r>
              <a:rPr lang="zh-CN" altLang="en-US" dirty="0" smtClean="0"/>
              <a:t>的备份方式</a:t>
            </a:r>
            <a:r>
              <a:rPr lang="en-US" altLang="zh-CN" dirty="0" smtClean="0"/>
              <a:t>(</a:t>
            </a:r>
            <a:r>
              <a:rPr lang="zh-CN" altLang="en-US" dirty="0" smtClean="0"/>
              <a:t>二</a:t>
            </a:r>
            <a:r>
              <a:rPr lang="en-US" altLang="zh-CN" dirty="0" smtClean="0"/>
              <a:t>)</a:t>
            </a:r>
            <a:endParaRPr lang="zh-CN" altLang="en-US" dirty="0"/>
          </a:p>
        </p:txBody>
      </p:sp>
      <p:sp>
        <p:nvSpPr>
          <p:cNvPr id="3" name="内容占位符 2"/>
          <p:cNvSpPr>
            <a:spLocks noGrp="1"/>
          </p:cNvSpPr>
          <p:nvPr>
            <p:ph idx="1"/>
          </p:nvPr>
        </p:nvSpPr>
        <p:spPr/>
        <p:txBody>
          <a:bodyPr>
            <a:normAutofit lnSpcReduction="10000"/>
          </a:bodyPr>
          <a:lstStyle/>
          <a:p>
            <a:r>
              <a:rPr lang="en-US" sz="1600" dirty="0" smtClean="0"/>
              <a:t>While in this locked mode, all writes will block (including replication, for </a:t>
            </a:r>
            <a:r>
              <a:rPr lang="en-US" sz="1600" dirty="0" err="1" smtClean="0"/>
              <a:t>secondaries</a:t>
            </a:r>
            <a:r>
              <a:rPr lang="en-US" sz="1600" dirty="0" smtClean="0"/>
              <a:t>). If this is a problem consider one of the other methods.</a:t>
            </a:r>
          </a:p>
          <a:p>
            <a:r>
              <a:rPr lang="en-US" sz="1600" dirty="0" smtClean="0"/>
              <a:t>A write attempt will request a lock and may block new readers. This will be fixed in a future release. Thus currently, </a:t>
            </a:r>
            <a:r>
              <a:rPr lang="en-US" sz="1600" dirty="0" err="1" smtClean="0"/>
              <a:t>fsync</a:t>
            </a:r>
            <a:r>
              <a:rPr lang="en-US" sz="1600" dirty="0" smtClean="0"/>
              <a:t> and lock works best with storage systems that do quick snapshots.</a:t>
            </a:r>
          </a:p>
          <a:p>
            <a:r>
              <a:rPr lang="en-US" sz="1600" dirty="0" smtClean="0"/>
              <a:t>For example, you could use LVM2 to create a snapshot after the </a:t>
            </a:r>
            <a:r>
              <a:rPr lang="en-US" sz="1600" dirty="0" err="1" smtClean="0"/>
              <a:t>fsync+lock</a:t>
            </a:r>
            <a:r>
              <a:rPr lang="en-US" sz="1600" dirty="0" smtClean="0"/>
              <a:t>, and then use that snapshot to do an offsite backup in the background. This means that the server will only be locked while the snapshot is taken. Don't forget to unlock after the backup/snapshot is taken.</a:t>
            </a:r>
            <a:endParaRPr lang="en-US" altLang="zh-CN" sz="1600" dirty="0" smtClean="0"/>
          </a:p>
          <a:p>
            <a:r>
              <a:rPr lang="en-US" altLang="zh-CN" sz="1600" dirty="0" smtClean="0"/>
              <a:t>2</a:t>
            </a:r>
            <a:r>
              <a:rPr lang="en-US" altLang="zh-CN" dirty="0" smtClean="0"/>
              <a:t>. </a:t>
            </a:r>
            <a:r>
              <a:rPr lang="zh-CN" altLang="en-US" sz="1600" dirty="0" smtClean="0"/>
              <a:t>增量热备份</a:t>
            </a:r>
          </a:p>
          <a:p>
            <a:pPr>
              <a:buNone/>
            </a:pPr>
            <a:r>
              <a:rPr lang="zh-CN" altLang="en-US" sz="1600" dirty="0" smtClean="0"/>
              <a:t>     </a:t>
            </a:r>
            <a:r>
              <a:rPr lang="en-US" altLang="zh-CN" sz="1600" dirty="0" smtClean="0"/>
              <a:t>	</a:t>
            </a:r>
            <a:r>
              <a:rPr lang="zh-CN" altLang="en-US" sz="1600" dirty="0" smtClean="0"/>
              <a:t>对于某些热衷单独文件备份的同志，也可以考虑使用“增量热”备份的方式作为最后的屏障。做法就是，最开始将某个</a:t>
            </a:r>
            <a:r>
              <a:rPr lang="en-US" altLang="zh-CN" sz="1600" dirty="0" smtClean="0"/>
              <a:t>slave</a:t>
            </a:r>
            <a:r>
              <a:rPr lang="zh-CN" altLang="en-US" sz="1600" dirty="0" smtClean="0"/>
              <a:t>暂时</a:t>
            </a:r>
            <a:r>
              <a:rPr lang="en-US" altLang="zh-CN" sz="1600" dirty="0" smtClean="0"/>
              <a:t>shutdown</a:t>
            </a:r>
            <a:r>
              <a:rPr lang="zh-CN" altLang="en-US" sz="1600" dirty="0" smtClean="0"/>
              <a:t>，然后将数据库文件复制到另一个目录作为增量备份的起点。每次备份的时候，在这个目录上起一个</a:t>
            </a:r>
            <a:r>
              <a:rPr lang="en-US" altLang="zh-CN" sz="1600" dirty="0" smtClean="0"/>
              <a:t>slave</a:t>
            </a:r>
            <a:r>
              <a:rPr lang="zh-CN" altLang="en-US" sz="1600" dirty="0" smtClean="0"/>
              <a:t>， 使用</a:t>
            </a:r>
            <a:r>
              <a:rPr lang="en-US" altLang="zh-CN" sz="1600" dirty="0" smtClean="0"/>
              <a:t>–</a:t>
            </a:r>
            <a:r>
              <a:rPr lang="en-US" altLang="zh-CN" sz="1600" dirty="0" err="1" smtClean="0"/>
              <a:t>fastsync</a:t>
            </a:r>
            <a:r>
              <a:rPr lang="zh-CN" altLang="en-US" sz="1600" dirty="0" smtClean="0"/>
              <a:t>参数，同步完毕即可</a:t>
            </a:r>
            <a:r>
              <a:rPr lang="en-US" altLang="zh-CN" sz="1600" dirty="0" smtClean="0"/>
              <a:t>tar</a:t>
            </a:r>
            <a:r>
              <a:rPr lang="zh-CN" altLang="en-US" sz="1600" dirty="0" smtClean="0"/>
              <a:t>这个目录就可以了。这种方式的一个缺点就是如果备份周期的过长的话，空间浪费会非常大，尤其是频繁删除的情况下，</a:t>
            </a:r>
            <a:br>
              <a:rPr lang="zh-CN" altLang="en-US" sz="1600" dirty="0" smtClean="0"/>
            </a:br>
            <a:r>
              <a:rPr lang="zh-CN" altLang="en-US" sz="1600" dirty="0" smtClean="0"/>
              <a:t>目前</a:t>
            </a:r>
            <a:r>
              <a:rPr lang="en-US" altLang="zh-CN" sz="1600" dirty="0" smtClean="0"/>
              <a:t>1.6</a:t>
            </a:r>
            <a:r>
              <a:rPr lang="zh-CN" altLang="en-US" sz="1600" dirty="0" smtClean="0"/>
              <a:t>以前的版本对于删除的空间回收机制有</a:t>
            </a:r>
            <a:r>
              <a:rPr lang="en-US" altLang="zh-CN" sz="1600" dirty="0" smtClean="0"/>
              <a:t>bug</a:t>
            </a:r>
            <a:r>
              <a:rPr lang="zh-CN" altLang="en-US" sz="1600" dirty="0" smtClean="0"/>
              <a:t>。这个问题应该在</a:t>
            </a:r>
            <a:r>
              <a:rPr lang="en-US" altLang="zh-CN" sz="1600" dirty="0" smtClean="0"/>
              <a:t>1.6</a:t>
            </a:r>
            <a:r>
              <a:rPr lang="zh-CN" altLang="en-US" sz="1600" dirty="0" smtClean="0"/>
              <a:t>版本发布时候解决。要想回收这些空间需要</a:t>
            </a:r>
            <a:r>
              <a:rPr lang="en-US" altLang="zh-CN" sz="1600" dirty="0" err="1" smtClean="0"/>
              <a:t>repairDatabase</a:t>
            </a:r>
            <a:r>
              <a:rPr lang="zh-CN" altLang="en-US" sz="1600" dirty="0" smtClean="0"/>
              <a:t>，速度比较慢，不如直接从头</a:t>
            </a:r>
            <a:r>
              <a:rPr lang="en-US" altLang="zh-CN" sz="1600" dirty="0" smtClean="0"/>
              <a:t>clone</a:t>
            </a:r>
            <a:r>
              <a:rPr lang="zh-CN" altLang="en-US" sz="1600" dirty="0" smtClean="0"/>
              <a:t>一个新的</a:t>
            </a:r>
            <a:r>
              <a:rPr lang="en-US" altLang="zh-CN" sz="1600" dirty="0" smtClean="0"/>
              <a:t>db</a:t>
            </a:r>
            <a:r>
              <a:rPr lang="zh-CN" altLang="en-US" sz="1600" dirty="0" smtClean="0"/>
              <a:t>了。（其实</a:t>
            </a:r>
            <a:r>
              <a:rPr lang="en-US" altLang="zh-CN" sz="1600" dirty="0" smtClean="0"/>
              <a:t>Repair</a:t>
            </a:r>
            <a:r>
              <a:rPr lang="zh-CN" altLang="en-US" sz="1600" dirty="0" smtClean="0"/>
              <a:t>的过程也就是先</a:t>
            </a:r>
            <a:r>
              <a:rPr lang="en-US" altLang="zh-CN" sz="1600" dirty="0" smtClean="0"/>
              <a:t>clone</a:t>
            </a:r>
            <a:r>
              <a:rPr lang="zh-CN" altLang="en-US" sz="1600" dirty="0" smtClean="0"/>
              <a:t>然后</a:t>
            </a:r>
            <a:r>
              <a:rPr lang="en-US" altLang="zh-CN" sz="1600" dirty="0" smtClean="0"/>
              <a:t>copy</a:t>
            </a:r>
            <a:r>
              <a:rPr lang="zh-CN" altLang="en-US" sz="1600" dirty="0" smtClean="0"/>
              <a:t>回来）</a:t>
            </a:r>
            <a:endParaRPr lang="en-US" altLang="zh-CN" sz="1600" dirty="0" smtClean="0"/>
          </a:p>
          <a:p>
            <a:pPr>
              <a:buNone/>
            </a:pPr>
            <a:endParaRPr lang="zh-CN" altLang="en-US" dirty="0" smtClean="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MongoDB</a:t>
            </a:r>
            <a:r>
              <a:rPr lang="zh-CN" altLang="en-US" dirty="0" smtClean="0"/>
              <a:t>的备份方式</a:t>
            </a:r>
            <a:r>
              <a:rPr lang="en-US" altLang="zh-CN" dirty="0" smtClean="0"/>
              <a:t>(</a:t>
            </a:r>
            <a:r>
              <a:rPr lang="zh-CN" altLang="en-US" dirty="0" smtClean="0"/>
              <a:t>三</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pPr>
              <a:lnSpc>
                <a:spcPct val="90000"/>
              </a:lnSpc>
            </a:pPr>
            <a:r>
              <a:rPr lang="en-US" altLang="zh-CN" sz="1600" dirty="0" smtClean="0"/>
              <a:t>3. </a:t>
            </a:r>
            <a:r>
              <a:rPr lang="en-US" altLang="zh-CN" sz="1600" dirty="0" err="1" smtClean="0"/>
              <a:t>Master+Slaves</a:t>
            </a:r>
            <a:r>
              <a:rPr lang="zh-CN" altLang="en-US" sz="1600" dirty="0" smtClean="0"/>
              <a:t>备份</a:t>
            </a:r>
            <a:endParaRPr lang="en-US" altLang="zh-CN" sz="1600" dirty="0" smtClean="0"/>
          </a:p>
          <a:p>
            <a:pPr>
              <a:lnSpc>
                <a:spcPct val="90000"/>
              </a:lnSpc>
              <a:buNone/>
            </a:pPr>
            <a:r>
              <a:rPr lang="zh-CN" altLang="en-US" sz="1600" dirty="0" smtClean="0"/>
              <a:t>     这是最适合和可靠的，适合生产环境。</a:t>
            </a:r>
            <a:r>
              <a:rPr lang="en-US" altLang="zh-CN" sz="1600" dirty="0" err="1" smtClean="0"/>
              <a:t>MongoDb</a:t>
            </a:r>
            <a:r>
              <a:rPr lang="zh-CN" altLang="en-US" sz="1600" dirty="0" smtClean="0"/>
              <a:t>支持</a:t>
            </a:r>
            <a:r>
              <a:rPr lang="en-US" altLang="zh-CN" sz="1600" dirty="0" smtClean="0"/>
              <a:t>master</a:t>
            </a:r>
            <a:r>
              <a:rPr lang="zh-CN" altLang="en-US" sz="1600" dirty="0" smtClean="0"/>
              <a:t>＋多个</a:t>
            </a:r>
            <a:r>
              <a:rPr lang="en-US" altLang="zh-CN" sz="1600" dirty="0" smtClean="0"/>
              <a:t>slave</a:t>
            </a:r>
            <a:r>
              <a:rPr lang="zh-CN" altLang="en-US" sz="1600" dirty="0" smtClean="0"/>
              <a:t>。因此可以很方便的起一个</a:t>
            </a:r>
            <a:r>
              <a:rPr lang="en-US" altLang="zh-CN" sz="1600" dirty="0" smtClean="0"/>
              <a:t>slave</a:t>
            </a:r>
            <a:r>
              <a:rPr lang="zh-CN" altLang="en-US" sz="1600" dirty="0" smtClean="0"/>
              <a:t>来进行备份。</a:t>
            </a:r>
          </a:p>
          <a:p>
            <a:pPr>
              <a:lnSpc>
                <a:spcPct val="90000"/>
              </a:lnSpc>
              <a:buNone/>
            </a:pPr>
            <a:r>
              <a:rPr lang="zh-CN" altLang="en-US" sz="1600" dirty="0" smtClean="0"/>
              <a:t>      但是需要注意的是如果数据量很大的话，如果是新建的</a:t>
            </a:r>
            <a:r>
              <a:rPr lang="en-US" altLang="zh-CN" sz="1600" dirty="0" smtClean="0"/>
              <a:t>slave</a:t>
            </a:r>
            <a:r>
              <a:rPr lang="zh-CN" altLang="en-US" sz="1600" dirty="0" smtClean="0"/>
              <a:t>，速度又没有保证的话，一定要调高 </a:t>
            </a:r>
            <a:r>
              <a:rPr lang="en-US" altLang="zh-CN" sz="1600" dirty="0" err="1" smtClean="0"/>
              <a:t>oplogSize</a:t>
            </a:r>
            <a:r>
              <a:rPr lang="en-US" altLang="zh-CN" sz="1600" dirty="0" smtClean="0"/>
              <a:t> </a:t>
            </a:r>
            <a:r>
              <a:rPr lang="zh-CN" altLang="en-US" sz="1600" dirty="0" smtClean="0"/>
              <a:t>的大小，对于一个</a:t>
            </a:r>
            <a:r>
              <a:rPr lang="en-US" altLang="zh-CN" sz="1600" dirty="0" smtClean="0"/>
              <a:t>300G</a:t>
            </a:r>
            <a:r>
              <a:rPr lang="zh-CN" altLang="en-US" sz="1600" dirty="0" smtClean="0"/>
              <a:t>的数据库，可以调到</a:t>
            </a:r>
            <a:r>
              <a:rPr lang="en-US" altLang="zh-CN" sz="1600" dirty="0" smtClean="0"/>
              <a:t>60G</a:t>
            </a:r>
            <a:r>
              <a:rPr lang="zh-CN" altLang="en-US" sz="1600" dirty="0" smtClean="0"/>
              <a:t>以上。这样避免同步到中间出现</a:t>
            </a:r>
            <a:r>
              <a:rPr lang="en-US" altLang="zh-CN" sz="1600" dirty="0" err="1" smtClean="0"/>
              <a:t>oplogSize</a:t>
            </a:r>
            <a:r>
              <a:rPr lang="zh-CN" altLang="en-US" sz="1600" dirty="0" smtClean="0"/>
              <a:t>不足等异常。</a:t>
            </a:r>
            <a:endParaRPr lang="en-US" altLang="zh-CN" sz="1600" dirty="0" smtClean="0"/>
          </a:p>
          <a:p>
            <a:pPr>
              <a:lnSpc>
                <a:spcPct val="90000"/>
              </a:lnSpc>
            </a:pPr>
            <a:r>
              <a:rPr lang="zh-CN" altLang="en-US" sz="1600" dirty="0" smtClean="0"/>
              <a:t>这种备份方式是采用</a:t>
            </a:r>
            <a:r>
              <a:rPr lang="en-US" sz="1600" dirty="0" err="1" smtClean="0"/>
              <a:t>mongodb</a:t>
            </a:r>
            <a:r>
              <a:rPr lang="zh-CN" altLang="en-US" sz="1600" dirty="0" smtClean="0"/>
              <a:t>自身的同步复制机制，因此也是最靠谱和安全的备份方式。</a:t>
            </a:r>
            <a:endParaRPr lang="en-US" altLang="zh-CN" sz="1600" dirty="0" smtClean="0"/>
          </a:p>
          <a:p>
            <a:pPr>
              <a:lnSpc>
                <a:spcPct val="90000"/>
              </a:lnSpc>
            </a:pPr>
            <a:r>
              <a:rPr lang="zh-CN" altLang="en-US" sz="1600" dirty="0" smtClean="0"/>
              <a:t>最经典也最小的生产环境是</a:t>
            </a:r>
            <a:r>
              <a:rPr lang="en-US" altLang="zh-CN" sz="1600" dirty="0" smtClean="0"/>
              <a:t>:1 </a:t>
            </a:r>
            <a:r>
              <a:rPr lang="en-US" sz="1600" dirty="0" smtClean="0"/>
              <a:t>master + 2 slaves</a:t>
            </a:r>
            <a:endParaRPr lang="zh-CN" altLang="en-US" sz="16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Mongo ORM</a:t>
            </a:r>
            <a:endParaRPr lang="zh-CN" altLang="en-US" dirty="0"/>
          </a:p>
        </p:txBody>
      </p:sp>
      <p:sp>
        <p:nvSpPr>
          <p:cNvPr id="3" name="内容占位符 2"/>
          <p:cNvSpPr>
            <a:spLocks noGrp="1"/>
          </p:cNvSpPr>
          <p:nvPr>
            <p:ph idx="1"/>
          </p:nvPr>
        </p:nvSpPr>
        <p:spPr/>
        <p:txBody>
          <a:bodyPr>
            <a:normAutofit/>
          </a:bodyPr>
          <a:lstStyle/>
          <a:p>
            <a:r>
              <a:rPr lang="zh-CN" altLang="en-US" sz="1600" dirty="0" smtClean="0"/>
              <a:t>目前针对 </a:t>
            </a:r>
            <a:r>
              <a:rPr lang="en-US" altLang="zh-CN" sz="1600" dirty="0" err="1" smtClean="0"/>
              <a:t>MongoDB</a:t>
            </a:r>
            <a:r>
              <a:rPr lang="zh-CN" altLang="en-US" sz="1600" dirty="0" smtClean="0"/>
              <a:t>的</a:t>
            </a:r>
            <a:r>
              <a:rPr lang="en-US" altLang="zh-CN" sz="1600" dirty="0" smtClean="0"/>
              <a:t>Java ORM</a:t>
            </a:r>
            <a:r>
              <a:rPr lang="zh-CN" altLang="en-US" sz="1600" dirty="0" smtClean="0"/>
              <a:t>库还不是很多，目前只有</a:t>
            </a:r>
            <a:r>
              <a:rPr lang="en-US" altLang="zh-CN" sz="1600" dirty="0" err="1" smtClean="0">
                <a:hlinkClick r:id="rId2"/>
              </a:rPr>
              <a:t>morphia</a:t>
            </a:r>
            <a:r>
              <a:rPr lang="zh-CN" altLang="en-US" sz="1600" dirty="0" smtClean="0"/>
              <a:t>（针对</a:t>
            </a:r>
            <a:r>
              <a:rPr lang="en-US" altLang="zh-CN" sz="1600" dirty="0" err="1" smtClean="0"/>
              <a:t>MongoDB</a:t>
            </a:r>
            <a:r>
              <a:rPr lang="zh-CN" altLang="en-US" sz="1600" dirty="0" smtClean="0"/>
              <a:t>的</a:t>
            </a:r>
            <a:r>
              <a:rPr lang="en-US" altLang="zh-CN" sz="1600" dirty="0" smtClean="0"/>
              <a:t>Java</a:t>
            </a:r>
            <a:r>
              <a:rPr lang="zh-CN" altLang="en-US" sz="1600" dirty="0" smtClean="0"/>
              <a:t>库，是类型安全的）和</a:t>
            </a:r>
            <a:r>
              <a:rPr lang="en-US" altLang="zh-CN" sz="1600" dirty="0" smtClean="0">
                <a:hlinkClick r:id="rId3"/>
              </a:rPr>
              <a:t>spring-data</a:t>
            </a:r>
            <a:r>
              <a:rPr lang="zh-CN" altLang="en-US" sz="1600" dirty="0" smtClean="0"/>
              <a:t>（</a:t>
            </a:r>
            <a:r>
              <a:rPr lang="en-US" altLang="zh-CN" sz="1600" dirty="0" smtClean="0"/>
              <a:t>Spring Data</a:t>
            </a:r>
            <a:r>
              <a:rPr lang="zh-CN" altLang="en-US" sz="1600" dirty="0" smtClean="0"/>
              <a:t>综合项目的</a:t>
            </a:r>
            <a:r>
              <a:rPr lang="en-US" altLang="zh-CN" sz="1600" dirty="0" err="1" smtClean="0"/>
              <a:t>MongoDB</a:t>
            </a:r>
            <a:r>
              <a:rPr lang="zh-CN" altLang="en-US" sz="1600" dirty="0" smtClean="0"/>
              <a:t>实现）。这些</a:t>
            </a:r>
            <a:r>
              <a:rPr lang="en-US" altLang="zh-CN" sz="1600" dirty="0" smtClean="0"/>
              <a:t>ORM</a:t>
            </a:r>
            <a:r>
              <a:rPr lang="zh-CN" altLang="en-US" sz="1600" dirty="0" smtClean="0"/>
              <a:t>库使用了大量注解。</a:t>
            </a:r>
            <a:endParaRPr lang="en-US" altLang="zh-CN" sz="1600" dirty="0" smtClean="0"/>
          </a:p>
          <a:p>
            <a:r>
              <a:rPr lang="zh-CN" altLang="en-US" sz="1600" dirty="0" smtClean="0"/>
              <a:t>在</a:t>
            </a:r>
            <a:r>
              <a:rPr lang="en-US" altLang="zh-CN" sz="1600" dirty="0" err="1" smtClean="0"/>
              <a:t>GoogleCode</a:t>
            </a:r>
            <a:r>
              <a:rPr lang="zh-CN" altLang="en-US" sz="1600" dirty="0" smtClean="0"/>
              <a:t>上还有一个</a:t>
            </a:r>
            <a:r>
              <a:rPr lang="en-US" altLang="zh-CN" sz="1600" dirty="0" smtClean="0"/>
              <a:t>mongo-Java-</a:t>
            </a:r>
            <a:r>
              <a:rPr lang="en-US" altLang="zh-CN" sz="1600" dirty="0" err="1" smtClean="0"/>
              <a:t>orm</a:t>
            </a:r>
            <a:r>
              <a:rPr lang="zh-CN" altLang="en-US" sz="1600" dirty="0" smtClean="0"/>
              <a:t>项目（</a:t>
            </a:r>
            <a:r>
              <a:rPr lang="en-US" altLang="zh-CN" sz="1600" dirty="0" smtClean="0"/>
              <a:t>MJORM</a:t>
            </a:r>
            <a:r>
              <a:rPr lang="zh-CN" altLang="en-US" sz="1600" dirty="0" smtClean="0"/>
              <a:t>，发音为</a:t>
            </a:r>
            <a:r>
              <a:rPr lang="en-US" altLang="zh-CN" sz="1600" dirty="0" smtClean="0"/>
              <a:t>me-</a:t>
            </a:r>
            <a:r>
              <a:rPr lang="en-US" altLang="zh-CN" sz="1600" dirty="0" err="1" smtClean="0"/>
              <a:t>yorm</a:t>
            </a:r>
            <a:r>
              <a:rPr lang="zh-CN" altLang="en-US" sz="1600" dirty="0" smtClean="0"/>
              <a:t>），它是针对</a:t>
            </a:r>
            <a:r>
              <a:rPr lang="en-US" altLang="zh-CN" sz="1600" dirty="0" err="1" smtClean="0"/>
              <a:t>MongoDB</a:t>
            </a:r>
            <a:r>
              <a:rPr lang="zh-CN" altLang="en-US" sz="1600" dirty="0" smtClean="0"/>
              <a:t>的</a:t>
            </a:r>
            <a:r>
              <a:rPr lang="en-US" altLang="zh-CN" sz="1600" dirty="0" smtClean="0"/>
              <a:t>Java ORM</a:t>
            </a:r>
            <a:r>
              <a:rPr lang="zh-CN" altLang="en-US" sz="1600" dirty="0" smtClean="0"/>
              <a:t>。</a:t>
            </a:r>
            <a:r>
              <a:rPr lang="en-US" altLang="zh-CN" sz="1600" dirty="0" smtClean="0"/>
              <a:t>MJORM</a:t>
            </a:r>
            <a:r>
              <a:rPr lang="zh-CN" altLang="en-US" sz="1600" dirty="0" smtClean="0"/>
              <a:t>最新的稳定发布版本是</a:t>
            </a:r>
            <a:r>
              <a:rPr lang="en-US" altLang="zh-CN" sz="1600" dirty="0" smtClean="0"/>
              <a:t>0.15</a:t>
            </a:r>
            <a:r>
              <a:rPr lang="zh-CN" altLang="en-US" sz="1600" smtClean="0"/>
              <a:t>。</a:t>
            </a:r>
            <a:endParaRPr lang="zh-CN" altLang="en-US" sz="1600" dirty="0" smtClean="0"/>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a:t>
            </a:r>
            <a:r>
              <a:rPr lang="en-US" altLang="zh-CN" dirty="0" err="1" smtClean="0"/>
              <a:t>mongodb</a:t>
            </a:r>
            <a:endParaRPr lang="zh-CN" altLang="en-US" dirty="0"/>
          </a:p>
        </p:txBody>
      </p:sp>
      <p:sp>
        <p:nvSpPr>
          <p:cNvPr id="3" name="内容占位符 2"/>
          <p:cNvSpPr>
            <a:spLocks noGrp="1"/>
          </p:cNvSpPr>
          <p:nvPr>
            <p:ph idx="1"/>
          </p:nvPr>
        </p:nvSpPr>
        <p:spPr/>
        <p:txBody>
          <a:bodyPr>
            <a:normAutofit/>
          </a:bodyPr>
          <a:lstStyle/>
          <a:p>
            <a:r>
              <a:rPr lang="zh-CN" altLang="en-US" sz="1600" dirty="0" smtClean="0">
                <a:latin typeface="+mn-ea"/>
              </a:rPr>
              <a:t>数据源配置选项：</a:t>
            </a:r>
            <a:endParaRPr lang="en-US" altLang="zh-CN" sz="1600" dirty="0" smtClean="0">
              <a:latin typeface="+mn-ea"/>
            </a:endParaRPr>
          </a:p>
          <a:p>
            <a:pPr lvl="1">
              <a:buFont typeface="+mj-lt"/>
              <a:buAutoNum type="arabicPeriod"/>
            </a:pPr>
            <a:r>
              <a:rPr lang="en-US" altLang="zh-CN" sz="1600" dirty="0" smtClean="0">
                <a:latin typeface="+mn-ea"/>
              </a:rPr>
              <a:t>connections-per-host    </a:t>
            </a:r>
            <a:r>
              <a:rPr lang="zh-CN" altLang="en-US" sz="1600" dirty="0" smtClean="0">
                <a:latin typeface="+mn-ea"/>
              </a:rPr>
              <a:t>每个主机的连接数，默认</a:t>
            </a:r>
            <a:r>
              <a:rPr lang="en-US" altLang="zh-CN" sz="1600" dirty="0" smtClean="0">
                <a:latin typeface="+mn-ea"/>
              </a:rPr>
              <a:t>10</a:t>
            </a:r>
            <a:r>
              <a:rPr lang="zh-CN" altLang="en-US" sz="1600" dirty="0" smtClean="0">
                <a:latin typeface="+mn-ea"/>
              </a:rPr>
              <a:t>个</a:t>
            </a:r>
            <a:endParaRPr lang="en-US" altLang="zh-CN" sz="1600" dirty="0" smtClean="0">
              <a:latin typeface="+mn-ea"/>
            </a:endParaRPr>
          </a:p>
          <a:p>
            <a:pPr lvl="1">
              <a:buFont typeface="+mj-lt"/>
              <a:buAutoNum type="arabicPeriod"/>
            </a:pPr>
            <a:r>
              <a:rPr lang="en-US" altLang="zh-CN" sz="1600" dirty="0" smtClean="0">
                <a:latin typeface="+mn-ea"/>
              </a:rPr>
              <a:t>threads-allowed-to-block-for-connection-multiplier </a:t>
            </a:r>
            <a:r>
              <a:rPr lang="zh-CN" altLang="en-US" sz="1600" dirty="0" smtClean="0">
                <a:latin typeface="+mn-ea"/>
              </a:rPr>
              <a:t>线程队列数，默认</a:t>
            </a:r>
            <a:r>
              <a:rPr lang="en-US" altLang="zh-CN" sz="1600" dirty="0" smtClean="0">
                <a:latin typeface="+mn-ea"/>
              </a:rPr>
              <a:t>5</a:t>
            </a:r>
            <a:r>
              <a:rPr lang="zh-CN" altLang="en-US" sz="1600" dirty="0" smtClean="0">
                <a:latin typeface="+mn-ea"/>
              </a:rPr>
              <a:t>个</a:t>
            </a:r>
            <a:endParaRPr lang="en-US" altLang="zh-CN" sz="1600" dirty="0" smtClean="0">
              <a:latin typeface="+mn-ea"/>
            </a:endParaRPr>
          </a:p>
          <a:p>
            <a:pPr lvl="1">
              <a:buFont typeface="+mj-lt"/>
              <a:buAutoNum type="arabicPeriod"/>
            </a:pPr>
            <a:r>
              <a:rPr lang="en-US" altLang="zh-CN" sz="1600" dirty="0" smtClean="0">
                <a:latin typeface="+mn-ea"/>
              </a:rPr>
              <a:t>connect-timeout  </a:t>
            </a:r>
            <a:r>
              <a:rPr lang="zh-CN" altLang="en-US" sz="1600" dirty="0" smtClean="0">
                <a:latin typeface="+mn-ea"/>
              </a:rPr>
              <a:t>连接超时的毫秒数，</a:t>
            </a:r>
            <a:r>
              <a:rPr lang="en-US" altLang="zh-CN" sz="1600" dirty="0" smtClean="0">
                <a:latin typeface="+mn-ea"/>
              </a:rPr>
              <a:t>0</a:t>
            </a:r>
            <a:r>
              <a:rPr lang="zh-CN" altLang="en-US" sz="1600" dirty="0" smtClean="0">
                <a:latin typeface="+mn-ea"/>
              </a:rPr>
              <a:t>是默认和无限</a:t>
            </a:r>
            <a:endParaRPr lang="en-US" altLang="zh-CN" sz="1600" dirty="0" smtClean="0">
              <a:latin typeface="+mn-ea"/>
            </a:endParaRPr>
          </a:p>
          <a:p>
            <a:pPr lvl="1">
              <a:buFont typeface="+mj-lt"/>
              <a:buAutoNum type="arabicPeriod"/>
            </a:pPr>
            <a:r>
              <a:rPr lang="en-US" altLang="zh-CN" sz="1600" dirty="0" smtClean="0">
                <a:latin typeface="+mn-ea"/>
              </a:rPr>
              <a:t>auto-connect-retry </a:t>
            </a:r>
            <a:r>
              <a:rPr lang="zh-CN" altLang="en-US" sz="1600" dirty="0" smtClean="0">
                <a:latin typeface="+mn-ea"/>
              </a:rPr>
              <a:t>最大等待连接的线程阻塞时间</a:t>
            </a:r>
            <a:endParaRPr lang="en-US" altLang="zh-CN" sz="1600" dirty="0" smtClean="0">
              <a:latin typeface="+mn-ea"/>
            </a:endParaRPr>
          </a:p>
          <a:p>
            <a:pPr lvl="1">
              <a:buFont typeface="+mj-lt"/>
              <a:buAutoNum type="arabicPeriod"/>
            </a:pPr>
            <a:r>
              <a:rPr lang="en-US" altLang="zh-CN" sz="1600" dirty="0" smtClean="0">
                <a:latin typeface="+mn-ea"/>
              </a:rPr>
              <a:t>socket-keep-alive</a:t>
            </a:r>
          </a:p>
          <a:p>
            <a:pPr lvl="1">
              <a:buFont typeface="+mj-lt"/>
              <a:buAutoNum type="arabicPeriod"/>
            </a:pPr>
            <a:r>
              <a:rPr lang="en-US" altLang="zh-CN" sz="1600" dirty="0" smtClean="0">
                <a:latin typeface="+mn-ea"/>
              </a:rPr>
              <a:t>socket-timeout socket</a:t>
            </a:r>
            <a:r>
              <a:rPr lang="zh-CN" altLang="en-US" sz="1600" dirty="0" smtClean="0">
                <a:latin typeface="+mn-ea"/>
              </a:rPr>
              <a:t>超时毫秒数，默认</a:t>
            </a:r>
            <a:r>
              <a:rPr lang="en-US" altLang="zh-CN" sz="1600" dirty="0" smtClean="0">
                <a:latin typeface="+mn-ea"/>
              </a:rPr>
              <a:t>0</a:t>
            </a:r>
            <a:r>
              <a:rPr lang="zh-CN" altLang="en-US" sz="1600" dirty="0" smtClean="0">
                <a:latin typeface="+mn-ea"/>
              </a:rPr>
              <a:t>表示无限制</a:t>
            </a:r>
            <a:endParaRPr lang="en-US" altLang="zh-CN" sz="1600" dirty="0" smtClean="0">
              <a:latin typeface="+mn-ea"/>
            </a:endParaRPr>
          </a:p>
          <a:p>
            <a:pPr lvl="1">
              <a:buFont typeface="+mj-lt"/>
              <a:buAutoNum type="arabicPeriod"/>
            </a:pPr>
            <a:r>
              <a:rPr lang="en-US" altLang="zh-CN" sz="1600" dirty="0" smtClean="0">
                <a:latin typeface="+mn-ea"/>
              </a:rPr>
              <a:t>slave-ok </a:t>
            </a:r>
            <a:r>
              <a:rPr lang="zh-CN" altLang="en-US" sz="1600" dirty="0" smtClean="0">
                <a:latin typeface="+mn-ea"/>
              </a:rPr>
              <a:t>默认</a:t>
            </a:r>
            <a:r>
              <a:rPr lang="en-US" altLang="zh-CN" sz="1600" dirty="0" smtClean="0">
                <a:latin typeface="+mn-ea"/>
              </a:rPr>
              <a:t>false</a:t>
            </a:r>
          </a:p>
          <a:p>
            <a:pPr lvl="1">
              <a:buFont typeface="+mj-lt"/>
              <a:buAutoNum type="arabicPeriod"/>
            </a:pPr>
            <a:r>
              <a:rPr lang="en-US" altLang="zh-CN" sz="1600" dirty="0" smtClean="0">
                <a:latin typeface="+mn-ea"/>
              </a:rPr>
              <a:t>write-number</a:t>
            </a:r>
          </a:p>
          <a:p>
            <a:pPr lvl="1">
              <a:buFont typeface="+mj-lt"/>
              <a:buAutoNum type="arabicPeriod"/>
            </a:pPr>
            <a:r>
              <a:rPr lang="en-US" altLang="zh-CN" sz="1600" dirty="0" smtClean="0">
                <a:latin typeface="+mn-ea"/>
              </a:rPr>
              <a:t>write-timeout </a:t>
            </a:r>
            <a:r>
              <a:rPr lang="zh-CN" altLang="en-US" sz="1600" dirty="0" smtClean="0">
                <a:latin typeface="+mn-ea"/>
              </a:rPr>
              <a:t>写操作超时时间，默认</a:t>
            </a:r>
            <a:r>
              <a:rPr lang="en-US" altLang="zh-CN" sz="1600" dirty="0" smtClean="0">
                <a:latin typeface="+mn-ea"/>
              </a:rPr>
              <a:t>0</a:t>
            </a:r>
            <a:r>
              <a:rPr lang="zh-CN" altLang="en-US" sz="1600" dirty="0" smtClean="0">
                <a:latin typeface="+mn-ea"/>
              </a:rPr>
              <a:t>无限制</a:t>
            </a:r>
            <a:endParaRPr lang="en-US" altLang="zh-CN" sz="1600" dirty="0" smtClean="0">
              <a:latin typeface="+mn-ea"/>
            </a:endParaRPr>
          </a:p>
          <a:p>
            <a:pPr lvl="1">
              <a:buFont typeface="+mj-lt"/>
              <a:buAutoNum type="arabicPeriod"/>
            </a:pPr>
            <a:r>
              <a:rPr lang="en-US" altLang="zh-CN" sz="1600" dirty="0" smtClean="0">
                <a:latin typeface="+mn-ea"/>
              </a:rPr>
              <a:t>write-</a:t>
            </a:r>
            <a:r>
              <a:rPr lang="en-US" altLang="zh-CN" sz="1600" dirty="0" err="1" smtClean="0">
                <a:latin typeface="+mn-ea"/>
              </a:rPr>
              <a:t>fsync</a:t>
            </a:r>
            <a:r>
              <a:rPr lang="en-US" altLang="zh-CN" sz="1600" dirty="0" smtClean="0">
                <a:latin typeface="+mn-ea"/>
              </a:rPr>
              <a:t> </a:t>
            </a:r>
            <a:r>
              <a:rPr lang="zh-CN" altLang="en-US" sz="1600" dirty="0" smtClean="0">
                <a:latin typeface="+mn-ea"/>
              </a:rPr>
              <a:t>是否采用安全写操作，默认</a:t>
            </a:r>
            <a:r>
              <a:rPr lang="en-US" altLang="zh-CN" sz="1600" dirty="0" smtClean="0">
                <a:latin typeface="+mn-ea"/>
              </a:rPr>
              <a:t>false</a:t>
            </a:r>
            <a:r>
              <a:rPr lang="zh-CN" altLang="en-US" sz="1600" dirty="0" smtClean="0">
                <a:latin typeface="+mn-ea"/>
              </a:rPr>
              <a:t>不采用</a:t>
            </a:r>
            <a:endParaRPr lang="zh-CN" altLang="en-US" sz="1600" dirty="0">
              <a:latin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a:t>
            </a:r>
            <a:r>
              <a:rPr lang="en-US" altLang="zh-CN" dirty="0" err="1" smtClean="0"/>
              <a:t>mongodb</a:t>
            </a:r>
            <a:r>
              <a:rPr lang="zh-CN" altLang="en-US" dirty="0" smtClean="0"/>
              <a:t>参数（一）</a:t>
            </a:r>
            <a:endParaRPr lang="zh-CN" altLang="en-US" dirty="0"/>
          </a:p>
        </p:txBody>
      </p:sp>
      <p:sp>
        <p:nvSpPr>
          <p:cNvPr id="3" name="内容占位符 2"/>
          <p:cNvSpPr>
            <a:spLocks noGrp="1"/>
          </p:cNvSpPr>
          <p:nvPr>
            <p:ph idx="1"/>
          </p:nvPr>
        </p:nvSpPr>
        <p:spPr/>
        <p:txBody>
          <a:bodyPr>
            <a:normAutofit/>
          </a:bodyPr>
          <a:lstStyle/>
          <a:p>
            <a:r>
              <a:rPr lang="zh-CN" altLang="en-US" sz="1600" dirty="0" smtClean="0"/>
              <a:t>启动</a:t>
            </a:r>
            <a:r>
              <a:rPr lang="en-US" altLang="zh-CN" sz="1600" dirty="0" err="1" smtClean="0"/>
              <a:t>mongodb</a:t>
            </a:r>
            <a:r>
              <a:rPr lang="zh-CN" altLang="en-US" sz="1600" dirty="0" smtClean="0"/>
              <a:t>服务：</a:t>
            </a:r>
            <a:r>
              <a:rPr lang="en-US" altLang="zh-CN" sz="1600" dirty="0" smtClean="0"/>
              <a:t>$MONGODB_HOME/bin/</a:t>
            </a:r>
            <a:r>
              <a:rPr lang="en-US" altLang="zh-CN" sz="1600" dirty="0" err="1" smtClean="0"/>
              <a:t>mongod</a:t>
            </a:r>
            <a:r>
              <a:rPr lang="en-US" altLang="zh-CN" sz="1600" dirty="0" smtClean="0"/>
              <a:t> --port 10001 </a:t>
            </a:r>
          </a:p>
          <a:p>
            <a:pPr>
              <a:buNone/>
            </a:pPr>
            <a:r>
              <a:rPr lang="en-US" altLang="zh-CN" sz="1600" dirty="0" smtClean="0"/>
              <a:t>        -</a:t>
            </a:r>
            <a:r>
              <a:rPr lang="en-US" altLang="zh-CN" sz="1600" dirty="0" err="1" smtClean="0"/>
              <a:t>dbpath</a:t>
            </a:r>
            <a:r>
              <a:rPr lang="en-US" altLang="zh-CN" sz="1600" dirty="0" smtClean="0"/>
              <a:t> /data/db/data1  --</a:t>
            </a:r>
            <a:r>
              <a:rPr lang="en-US" altLang="zh-CN" sz="1600" dirty="0" err="1" smtClean="0"/>
              <a:t>logpath</a:t>
            </a:r>
            <a:r>
              <a:rPr lang="en-US" altLang="zh-CN" sz="1600" dirty="0" smtClean="0"/>
              <a:t> /data/db/log/data1.log</a:t>
            </a:r>
          </a:p>
          <a:p>
            <a:r>
              <a:rPr lang="zh-CN" altLang="en-US" sz="1600" dirty="0" smtClean="0"/>
              <a:t>启动客户端 ：</a:t>
            </a:r>
            <a:r>
              <a:rPr lang="en-US" altLang="zh-CN" sz="1600" dirty="0" smtClean="0"/>
              <a:t>$MONGODB_HOME/bin/mongo --port 10001 </a:t>
            </a:r>
          </a:p>
          <a:p>
            <a:r>
              <a:rPr lang="zh-CN" altLang="en-US" sz="1600" dirty="0" smtClean="0"/>
              <a:t>服务器端常用启动参数：</a:t>
            </a:r>
            <a:endParaRPr lang="en-US" altLang="zh-CN" sz="1600" dirty="0" smtClean="0"/>
          </a:p>
          <a:p>
            <a:r>
              <a:rPr lang="en-US" altLang="zh-CN" sz="1600" dirty="0" smtClean="0"/>
              <a:t>1</a:t>
            </a:r>
            <a:r>
              <a:rPr lang="zh-CN" altLang="en-US" sz="1600" dirty="0" smtClean="0"/>
              <a:t>、</a:t>
            </a:r>
            <a:r>
              <a:rPr lang="en-US" altLang="zh-CN" sz="1600" dirty="0" smtClean="0"/>
              <a:t>--</a:t>
            </a:r>
            <a:r>
              <a:rPr lang="en-US" altLang="zh-CN" sz="1600" dirty="0" err="1" smtClean="0"/>
              <a:t>dbpath</a:t>
            </a:r>
            <a:r>
              <a:rPr lang="en-US" altLang="zh-CN" sz="1600" dirty="0" smtClean="0"/>
              <a:t>    </a:t>
            </a:r>
            <a:r>
              <a:rPr lang="zh-CN" altLang="en-US" sz="1600" dirty="0" smtClean="0"/>
              <a:t>数据文件存放的路径，每个数据库会在其中创建一个子目录，用于防止同一个实例多次运行的</a:t>
            </a:r>
            <a:r>
              <a:rPr lang="en-US" altLang="zh-CN" sz="1600" dirty="0" err="1" smtClean="0"/>
              <a:t>mongodb.lock</a:t>
            </a:r>
            <a:r>
              <a:rPr lang="zh-CN" altLang="en-US" sz="1600" dirty="0" smtClean="0"/>
              <a:t>也保存在此目录中。</a:t>
            </a:r>
          </a:p>
          <a:p>
            <a:r>
              <a:rPr lang="en-US" altLang="zh-CN" sz="1600" dirty="0" smtClean="0"/>
              <a:t>2</a:t>
            </a:r>
            <a:r>
              <a:rPr lang="zh-CN" altLang="en-US" sz="1600" dirty="0" smtClean="0"/>
              <a:t>、</a:t>
            </a:r>
            <a:r>
              <a:rPr lang="en-US" altLang="zh-CN" sz="1600" dirty="0" smtClean="0"/>
              <a:t>--</a:t>
            </a:r>
            <a:r>
              <a:rPr lang="en-US" altLang="zh-CN" sz="1600" dirty="0" err="1" smtClean="0"/>
              <a:t>logpath</a:t>
            </a:r>
            <a:r>
              <a:rPr lang="zh-CN" altLang="en-US" sz="1600" dirty="0" smtClean="0"/>
              <a:t>  错误日志存放的路径</a:t>
            </a:r>
          </a:p>
          <a:p>
            <a:r>
              <a:rPr lang="en-US" altLang="zh-CN" sz="1600" dirty="0" smtClean="0"/>
              <a:t>3</a:t>
            </a:r>
            <a:r>
              <a:rPr lang="zh-CN" altLang="en-US" sz="1600" dirty="0" smtClean="0"/>
              <a:t>、</a:t>
            </a:r>
            <a:r>
              <a:rPr lang="en-US" altLang="zh-CN" sz="1600" dirty="0" smtClean="0"/>
              <a:t>--</a:t>
            </a:r>
            <a:r>
              <a:rPr lang="en-US" altLang="zh-CN" sz="1600" dirty="0" err="1" smtClean="0"/>
              <a:t>logappend</a:t>
            </a:r>
            <a:r>
              <a:rPr lang="zh-CN" altLang="en-US" sz="1600" dirty="0" smtClean="0"/>
              <a:t> 错误日志采用追加的模式</a:t>
            </a:r>
            <a:r>
              <a:rPr lang="en-US" altLang="zh-CN" sz="1600" dirty="0" smtClean="0"/>
              <a:t>(</a:t>
            </a:r>
            <a:r>
              <a:rPr lang="zh-CN" altLang="en-US" sz="1600" dirty="0" smtClean="0"/>
              <a:t>默认为覆盖模式</a:t>
            </a:r>
            <a:r>
              <a:rPr lang="en-US" altLang="zh-CN" sz="1600" dirty="0" smtClean="0"/>
              <a:t>)</a:t>
            </a:r>
            <a:endParaRPr lang="zh-CN" altLang="en-US" sz="1600" dirty="0" smtClean="0"/>
          </a:p>
          <a:p>
            <a:r>
              <a:rPr lang="en-US" altLang="zh-CN" sz="1600" dirty="0" smtClean="0"/>
              <a:t>4</a:t>
            </a:r>
            <a:r>
              <a:rPr lang="zh-CN" altLang="en-US" sz="1600" dirty="0" smtClean="0"/>
              <a:t>、</a:t>
            </a:r>
            <a:r>
              <a:rPr lang="en-US" altLang="zh-CN" sz="1600" dirty="0" smtClean="0"/>
              <a:t>--</a:t>
            </a:r>
            <a:r>
              <a:rPr lang="en-US" altLang="zh-CN" sz="1600" dirty="0" err="1" smtClean="0"/>
              <a:t>bind_ip</a:t>
            </a:r>
            <a:r>
              <a:rPr lang="en-US" altLang="zh-CN" sz="1600" dirty="0" smtClean="0"/>
              <a:t>    </a:t>
            </a:r>
            <a:r>
              <a:rPr lang="zh-CN" altLang="en-US" sz="1600" dirty="0" smtClean="0"/>
              <a:t>用逗号分隔的列表中的用于侦听的</a:t>
            </a:r>
            <a:r>
              <a:rPr lang="en-US" altLang="zh-CN" sz="1600" dirty="0" smtClean="0"/>
              <a:t>IP</a:t>
            </a:r>
            <a:r>
              <a:rPr lang="zh-CN" altLang="en-US" sz="1600" dirty="0" smtClean="0"/>
              <a:t>地址 </a:t>
            </a:r>
            <a:r>
              <a:rPr lang="en-US" altLang="zh-CN" sz="1600" dirty="0" smtClean="0"/>
              <a:t>- </a:t>
            </a:r>
            <a:r>
              <a:rPr lang="zh-CN" altLang="en-US" sz="1600" dirty="0" smtClean="0"/>
              <a:t>默认情况下所有本地</a:t>
            </a:r>
            <a:r>
              <a:rPr lang="en-US" altLang="zh-CN" sz="1600" dirty="0" smtClean="0"/>
              <a:t>IP </a:t>
            </a:r>
            <a:endParaRPr lang="zh-CN" altLang="en-US" sz="1600" dirty="0" smtClean="0"/>
          </a:p>
          <a:p>
            <a:r>
              <a:rPr lang="en-US" altLang="zh-CN" sz="1600" dirty="0" smtClean="0"/>
              <a:t>5</a:t>
            </a:r>
            <a:r>
              <a:rPr lang="zh-CN" altLang="en-US" sz="1600" dirty="0" smtClean="0"/>
              <a:t>、</a:t>
            </a:r>
            <a:r>
              <a:rPr lang="en-US" altLang="zh-CN" sz="1600" dirty="0" smtClean="0"/>
              <a:t>--port</a:t>
            </a:r>
            <a:r>
              <a:rPr lang="zh-CN" altLang="en-US" sz="1600" dirty="0" smtClean="0"/>
              <a:t> 对外服务端口。</a:t>
            </a:r>
            <a:r>
              <a:rPr lang="en-US" altLang="zh-CN" sz="1600" dirty="0" smtClean="0"/>
              <a:t>web</a:t>
            </a:r>
            <a:r>
              <a:rPr lang="zh-CN" altLang="en-US" sz="1600" dirty="0" smtClean="0"/>
              <a:t>管理端口在这个</a:t>
            </a:r>
            <a:r>
              <a:rPr lang="en-US" altLang="zh-CN" sz="1600" dirty="0" smtClean="0"/>
              <a:t>port</a:t>
            </a:r>
            <a:r>
              <a:rPr lang="zh-CN" altLang="en-US" sz="1600" dirty="0" smtClean="0"/>
              <a:t>的基础上 </a:t>
            </a:r>
            <a:r>
              <a:rPr lang="en-US" altLang="zh-CN" sz="1600" dirty="0" smtClean="0"/>
              <a:t>+1000.</a:t>
            </a:r>
            <a:endParaRPr lang="zh-CN" altLang="en-US" sz="1600" dirty="0" smtClean="0"/>
          </a:p>
          <a:p>
            <a:r>
              <a:rPr lang="en-US" altLang="zh-CN" sz="1600" dirty="0" smtClean="0"/>
              <a:t>6</a:t>
            </a:r>
            <a:r>
              <a:rPr lang="zh-CN" altLang="en-US" sz="1600" dirty="0" smtClean="0"/>
              <a:t>、</a:t>
            </a:r>
            <a:r>
              <a:rPr lang="en-US" altLang="zh-CN" sz="1600" dirty="0" smtClean="0"/>
              <a:t>--fork</a:t>
            </a:r>
            <a:r>
              <a:rPr lang="zh-CN" altLang="en-US" sz="1600" dirty="0" smtClean="0"/>
              <a:t> 以后台</a:t>
            </a:r>
            <a:r>
              <a:rPr lang="en-US" altLang="zh-CN" sz="1600" dirty="0" smtClean="0"/>
              <a:t>Daemon</a:t>
            </a:r>
            <a:r>
              <a:rPr lang="zh-CN" altLang="en-US" sz="1600" dirty="0" smtClean="0"/>
              <a:t>形式运行服务</a:t>
            </a:r>
            <a:endParaRPr lang="en-US" altLang="zh-CN" sz="1600" dirty="0" smtClean="0"/>
          </a:p>
          <a:p>
            <a:r>
              <a:rPr lang="en-US" altLang="zh-CN" sz="1600" dirty="0" smtClean="0"/>
              <a:t>7</a:t>
            </a:r>
            <a:r>
              <a:rPr lang="zh-CN" altLang="en-US" sz="1600" dirty="0" smtClean="0"/>
              <a:t>、</a:t>
            </a:r>
            <a:r>
              <a:rPr lang="en-US" sz="1600" dirty="0" smtClean="0"/>
              <a:t>--</a:t>
            </a:r>
            <a:r>
              <a:rPr lang="en-US" sz="1600" dirty="0" err="1" smtClean="0"/>
              <a:t>syncdelay</a:t>
            </a:r>
            <a:r>
              <a:rPr lang="en-US" sz="1600" dirty="0" smtClean="0"/>
              <a:t> </a:t>
            </a:r>
            <a:r>
              <a:rPr lang="en-US" sz="1600" dirty="0" err="1" smtClean="0"/>
              <a:t>arg</a:t>
            </a:r>
            <a:r>
              <a:rPr lang="en-US" sz="1600" dirty="0" smtClean="0"/>
              <a:t> (=60)  </a:t>
            </a:r>
            <a:r>
              <a:rPr lang="zh-CN" altLang="en-US" sz="1600" dirty="0" smtClean="0"/>
              <a:t>同步到磁盘的间隔秒数</a:t>
            </a:r>
            <a:r>
              <a:rPr lang="en-US" altLang="zh-CN" sz="1600" dirty="0" smtClean="0"/>
              <a:t>(</a:t>
            </a:r>
            <a:r>
              <a:rPr lang="zh-CN" altLang="en-US" sz="1600" dirty="0" smtClean="0"/>
              <a:t>默认</a:t>
            </a:r>
            <a:r>
              <a:rPr lang="en-US" altLang="zh-CN" sz="1600" dirty="0" smtClean="0"/>
              <a:t>:60</a:t>
            </a:r>
            <a:r>
              <a:rPr lang="zh-CN" altLang="en-US" sz="1600" dirty="0" smtClean="0"/>
              <a:t>秒</a:t>
            </a:r>
            <a:r>
              <a:rPr lang="en-US" altLang="zh-CN" sz="1600" dirty="0" smtClean="0"/>
              <a:t>)(0=</a:t>
            </a:r>
            <a:r>
              <a:rPr lang="zh-CN" altLang="en-US" sz="1600" dirty="0" smtClean="0"/>
              <a:t>从不</a:t>
            </a:r>
            <a:r>
              <a:rPr lang="en-US" altLang="zh-CN" sz="1600" dirty="0" smtClean="0"/>
              <a:t>,</a:t>
            </a:r>
            <a:r>
              <a:rPr lang="zh-CN" altLang="en-US" sz="1600" dirty="0" smtClean="0"/>
              <a:t>但不推荐</a:t>
            </a:r>
            <a:r>
              <a:rPr lang="en-US" altLang="zh-CN" sz="1600" dirty="0" smtClean="0"/>
              <a:t>) </a:t>
            </a:r>
          </a:p>
          <a:p>
            <a:r>
              <a:rPr lang="en-US" altLang="zh-CN" sz="1600" dirty="0" smtClean="0"/>
              <a:t>8</a:t>
            </a:r>
            <a:r>
              <a:rPr lang="zh-CN" altLang="en-US" sz="1600" dirty="0" smtClean="0"/>
              <a:t>、</a:t>
            </a:r>
            <a:r>
              <a:rPr lang="en-US" altLang="zh-CN" sz="1600" dirty="0" smtClean="0"/>
              <a:t>--repair  </a:t>
            </a:r>
            <a:r>
              <a:rPr lang="zh-CN" altLang="en-US" sz="1600" dirty="0" smtClean="0"/>
              <a:t>启动时修复所有数据库 </a:t>
            </a:r>
            <a:endParaRPr lang="en-US" altLang="zh-CN" sz="1600" dirty="0" smtClean="0"/>
          </a:p>
          <a:p>
            <a:r>
              <a:rPr lang="en-US" sz="1600" dirty="0" smtClean="0"/>
              <a:t>9</a:t>
            </a:r>
            <a:r>
              <a:rPr lang="zh-CN" altLang="en-US" sz="1600" dirty="0" smtClean="0"/>
              <a:t>、</a:t>
            </a:r>
            <a:r>
              <a:rPr lang="en-US" sz="1600" dirty="0" smtClean="0"/>
              <a:t>--</a:t>
            </a:r>
            <a:r>
              <a:rPr lang="en-US" sz="1600" dirty="0" err="1" smtClean="0"/>
              <a:t>nohttpinterface</a:t>
            </a:r>
            <a:r>
              <a:rPr lang="en-US" sz="1600" dirty="0" smtClean="0"/>
              <a:t>  </a:t>
            </a:r>
            <a:r>
              <a:rPr lang="zh-CN" altLang="en-US" sz="1600" dirty="0" smtClean="0"/>
              <a:t>禁用</a:t>
            </a:r>
            <a:r>
              <a:rPr lang="en-US" sz="1600" dirty="0" smtClean="0"/>
              <a:t>HTTP</a:t>
            </a:r>
            <a:r>
              <a:rPr lang="zh-CN" altLang="en-US" sz="1600" dirty="0" smtClean="0"/>
              <a:t>接口 </a:t>
            </a:r>
            <a:r>
              <a:rPr lang="en-US" sz="1600" dirty="0" smtClean="0"/>
              <a:t/>
            </a:r>
            <a:br>
              <a:rPr lang="en-US" sz="1600" dirty="0" smtClean="0"/>
            </a:br>
            <a:r>
              <a:rPr lang="en-US" sz="1600" dirty="0" smtClean="0"/>
              <a:t>                                     </a:t>
            </a:r>
            <a:endParaRPr lang="zh-CN" altLang="en-US" sz="1600" dirty="0" smtClean="0"/>
          </a:p>
          <a:p>
            <a:endParaRPr lang="zh-CN" alt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mongodb</a:t>
            </a:r>
            <a:r>
              <a:rPr lang="zh-CN" altLang="en-US" dirty="0" smtClean="0"/>
              <a:t>使用过程中注意点</a:t>
            </a:r>
            <a:endParaRPr lang="zh-CN" altLang="en-US" dirty="0"/>
          </a:p>
        </p:txBody>
      </p:sp>
      <p:sp>
        <p:nvSpPr>
          <p:cNvPr id="3" name="内容占位符 2"/>
          <p:cNvSpPr>
            <a:spLocks noGrp="1"/>
          </p:cNvSpPr>
          <p:nvPr>
            <p:ph idx="1"/>
          </p:nvPr>
        </p:nvSpPr>
        <p:spPr/>
        <p:txBody>
          <a:bodyPr>
            <a:normAutofit/>
          </a:bodyPr>
          <a:lstStyle/>
          <a:p>
            <a:r>
              <a:rPr lang="en-US" altLang="zh-CN" sz="1600" dirty="0" smtClean="0">
                <a:latin typeface="+mn-ea"/>
              </a:rPr>
              <a:t>1</a:t>
            </a:r>
            <a:r>
              <a:rPr lang="zh-CN" altLang="en-US" sz="1600" dirty="0" smtClean="0">
                <a:latin typeface="+mn-ea"/>
              </a:rPr>
              <a:t>、一个</a:t>
            </a:r>
            <a:r>
              <a:rPr lang="en-US" altLang="zh-CN" sz="1600" dirty="0" smtClean="0">
                <a:latin typeface="+mn-ea"/>
              </a:rPr>
              <a:t>document</a:t>
            </a:r>
            <a:r>
              <a:rPr lang="zh-CN" altLang="en-US" sz="1600" dirty="0" smtClean="0">
                <a:latin typeface="+mn-ea"/>
              </a:rPr>
              <a:t>的</a:t>
            </a:r>
            <a:r>
              <a:rPr lang="zh-CN" altLang="en-US" sz="1600" dirty="0" smtClean="0">
                <a:latin typeface="+mn-ea"/>
                <a:hlinkClick r:id="rId2"/>
              </a:rPr>
              <a:t>长度有限</a:t>
            </a:r>
            <a:r>
              <a:rPr lang="zh-CN" altLang="en-US" sz="1600" dirty="0" smtClean="0">
                <a:latin typeface="+mn-ea"/>
              </a:rPr>
              <a:t>，</a:t>
            </a:r>
            <a:r>
              <a:rPr lang="en-US" altLang="zh-CN" sz="1600" dirty="0" smtClean="0">
                <a:latin typeface="+mn-ea"/>
              </a:rPr>
              <a:t>1.7.2</a:t>
            </a:r>
            <a:r>
              <a:rPr lang="zh-CN" altLang="en-US" sz="1600" dirty="0" smtClean="0">
                <a:latin typeface="+mn-ea"/>
              </a:rPr>
              <a:t>之前是</a:t>
            </a:r>
            <a:r>
              <a:rPr lang="en-US" altLang="zh-CN" sz="1600" dirty="0" smtClean="0">
                <a:latin typeface="+mn-ea"/>
              </a:rPr>
              <a:t>4MB，</a:t>
            </a:r>
            <a:r>
              <a:rPr lang="zh-CN" altLang="en-US" sz="1600" dirty="0" smtClean="0">
                <a:latin typeface="+mn-ea"/>
              </a:rPr>
              <a:t>目前是</a:t>
            </a:r>
            <a:r>
              <a:rPr lang="en-US" altLang="zh-CN" sz="1600" dirty="0" smtClean="0">
                <a:latin typeface="+mn-ea"/>
              </a:rPr>
              <a:t>8MB，</a:t>
            </a:r>
            <a:r>
              <a:rPr lang="zh-CN" altLang="en-US" sz="1600" dirty="0" smtClean="0">
                <a:latin typeface="+mn-ea"/>
              </a:rPr>
              <a:t>以后可能增长到</a:t>
            </a:r>
            <a:r>
              <a:rPr lang="en-US" altLang="zh-CN" sz="1600" dirty="0" smtClean="0">
                <a:latin typeface="+mn-ea"/>
              </a:rPr>
              <a:t>32MB。</a:t>
            </a:r>
            <a:r>
              <a:rPr lang="zh-CN" altLang="en-US" sz="1600" dirty="0" smtClean="0">
                <a:latin typeface="+mn-ea"/>
              </a:rPr>
              <a:t>如果有更大的数据，可以使用</a:t>
            </a:r>
            <a:r>
              <a:rPr lang="en-US" altLang="zh-CN" sz="1600" dirty="0" err="1" smtClean="0">
                <a:latin typeface="+mn-ea"/>
              </a:rPr>
              <a:t>MongoDB</a:t>
            </a:r>
            <a:r>
              <a:rPr lang="zh-CN" altLang="en-US" sz="1600" dirty="0" smtClean="0">
                <a:latin typeface="+mn-ea"/>
              </a:rPr>
              <a:t>底层的</a:t>
            </a:r>
            <a:r>
              <a:rPr lang="en-US" altLang="zh-CN" sz="1600" dirty="0" err="1" smtClean="0">
                <a:latin typeface="+mn-ea"/>
              </a:rPr>
              <a:t>GridFS</a:t>
            </a:r>
            <a:r>
              <a:rPr lang="zh-CN" altLang="en-US" sz="1600" dirty="0" smtClean="0">
                <a:latin typeface="+mn-ea"/>
              </a:rPr>
              <a:t>直接作为文件存储。</a:t>
            </a:r>
            <a:endParaRPr lang="en-US" altLang="zh-CN" sz="1600" dirty="0" smtClean="0">
              <a:latin typeface="+mn-ea"/>
            </a:endParaRPr>
          </a:p>
          <a:p>
            <a:r>
              <a:rPr lang="zh-CN" altLang="en-US" sz="1600" dirty="0" smtClean="0">
                <a:latin typeface="+mn-ea"/>
              </a:rPr>
              <a:t>、</a:t>
            </a:r>
            <a:r>
              <a:rPr lang="zh-CN" altLang="en-US" sz="1600" dirty="0" smtClean="0"/>
              <a:t> </a:t>
            </a:r>
            <a:r>
              <a:rPr lang="en-US" altLang="zh-CN" sz="1600" dirty="0" err="1" smtClean="0"/>
              <a:t>mongodb</a:t>
            </a:r>
            <a:r>
              <a:rPr lang="zh-CN" altLang="en-US" sz="1600" dirty="0" smtClean="0"/>
              <a:t>不支持事务操作，所以事务要求严格的系统（如果银行系统）肯定不能用它</a:t>
            </a:r>
            <a:endParaRPr lang="en-US" altLang="zh-CN" sz="1600" dirty="0" smtClean="0"/>
          </a:p>
          <a:p>
            <a:r>
              <a:rPr lang="en-US" altLang="zh-CN" sz="1600" dirty="0" smtClean="0">
                <a:latin typeface="+mn-ea"/>
              </a:rPr>
              <a:t>3</a:t>
            </a:r>
            <a:r>
              <a:rPr lang="zh-CN" altLang="en-US" sz="1600" dirty="0" smtClean="0">
                <a:latin typeface="+mn-ea"/>
              </a:rPr>
              <a:t>、</a:t>
            </a:r>
            <a:r>
              <a:rPr lang="zh-CN" altLang="en-US" sz="1600" dirty="0" smtClean="0"/>
              <a:t>字段名所占用的空间：为了保持每个记录内的结构信息用于查询，</a:t>
            </a:r>
            <a:r>
              <a:rPr lang="en-US" altLang="zh-CN" sz="1600" dirty="0" err="1" smtClean="0"/>
              <a:t>mongodb</a:t>
            </a:r>
            <a:r>
              <a:rPr lang="zh-CN" altLang="en-US" sz="1600" dirty="0" smtClean="0"/>
              <a:t>需要把每个字段的</a:t>
            </a:r>
            <a:r>
              <a:rPr lang="en-US" altLang="zh-CN" sz="1600" dirty="0" smtClean="0"/>
              <a:t>key-value</a:t>
            </a:r>
            <a:r>
              <a:rPr lang="zh-CN" altLang="en-US" sz="1600" dirty="0" smtClean="0"/>
              <a:t>都以</a:t>
            </a:r>
            <a:r>
              <a:rPr lang="en-US" altLang="zh-CN" sz="1600" dirty="0" smtClean="0"/>
              <a:t>BSON</a:t>
            </a:r>
            <a:r>
              <a:rPr lang="zh-CN" altLang="en-US" sz="1600" dirty="0" smtClean="0"/>
              <a:t>的形式存储，如果 </a:t>
            </a:r>
            <a:r>
              <a:rPr lang="en-US" altLang="zh-CN" sz="1600" dirty="0" smtClean="0"/>
              <a:t>value</a:t>
            </a:r>
            <a:r>
              <a:rPr lang="zh-CN" altLang="en-US" sz="1600" dirty="0" smtClean="0"/>
              <a:t>域相对于</a:t>
            </a:r>
            <a:r>
              <a:rPr lang="en-US" altLang="zh-CN" sz="1600" dirty="0" smtClean="0"/>
              <a:t>key</a:t>
            </a:r>
            <a:r>
              <a:rPr lang="zh-CN" altLang="en-US" sz="1600" dirty="0" smtClean="0"/>
              <a:t>域并不大，比如存放数值型的数据，则数据的</a:t>
            </a:r>
            <a:r>
              <a:rPr lang="en-US" altLang="zh-CN" sz="1600" dirty="0" smtClean="0"/>
              <a:t>overhead</a:t>
            </a:r>
            <a:r>
              <a:rPr lang="zh-CN" altLang="en-US" sz="1600" dirty="0" smtClean="0"/>
              <a:t>是最大的。一种减少空间占用的方法是把字段名尽量取短一些，这样占用 空间就小了，但这就要求在易读性与空间占用上作为权衡了。而且</a:t>
            </a:r>
            <a:r>
              <a:rPr lang="en-US" altLang="zh-CN" sz="1600" dirty="0" smtClean="0"/>
              <a:t>key</a:t>
            </a:r>
            <a:r>
              <a:rPr lang="zh-CN" altLang="en-US" sz="1600" dirty="0" smtClean="0"/>
              <a:t>不能超过</a:t>
            </a:r>
            <a:r>
              <a:rPr lang="en-US" altLang="zh-CN" sz="1600" dirty="0" smtClean="0"/>
              <a:t>121</a:t>
            </a:r>
            <a:r>
              <a:rPr lang="zh-CN" altLang="en-US" sz="1600" dirty="0" smtClean="0"/>
              <a:t>个字节</a:t>
            </a:r>
            <a:endParaRPr lang="en-US" altLang="zh-CN" sz="1600" dirty="0" smtClean="0"/>
          </a:p>
          <a:p>
            <a:r>
              <a:rPr lang="en-US" altLang="zh-CN" sz="1600" dirty="0" smtClean="0">
                <a:latin typeface="+mn-ea"/>
              </a:rPr>
              <a:t>4</a:t>
            </a:r>
            <a:r>
              <a:rPr lang="zh-CN" altLang="en-US" sz="1600" dirty="0" smtClean="0">
                <a:latin typeface="+mn-ea"/>
              </a:rPr>
              <a:t>、</a:t>
            </a:r>
            <a:r>
              <a:rPr lang="zh-CN" altLang="en-US" sz="1600" dirty="0" smtClean="0"/>
              <a:t>删除记录不释放空间：这很容易理解，为避免记录删除后的数据的大规模挪动，原记录空间不删除，只标记“已删除”即可，以后还可以重复利用</a:t>
            </a:r>
            <a:endParaRPr lang="en-US" altLang="zh-CN" sz="1600" dirty="0" smtClean="0"/>
          </a:p>
          <a:p>
            <a:r>
              <a:rPr lang="en-US" altLang="zh-CN" sz="1600" dirty="0" smtClean="0">
                <a:latin typeface="+mn-ea"/>
              </a:rPr>
              <a:t>5</a:t>
            </a:r>
            <a:r>
              <a:rPr lang="zh-CN" altLang="en-US" sz="1600" dirty="0" smtClean="0">
                <a:latin typeface="+mn-ea"/>
              </a:rPr>
              <a:t>、批量存储是</a:t>
            </a:r>
            <a:r>
              <a:rPr lang="en-US" altLang="zh-CN" sz="1600" dirty="0" err="1" smtClean="0">
                <a:latin typeface="+mn-ea"/>
              </a:rPr>
              <a:t>mongodb</a:t>
            </a:r>
            <a:r>
              <a:rPr lang="zh-CN" altLang="en-US" sz="1600" dirty="0" smtClean="0">
                <a:latin typeface="+mn-ea"/>
              </a:rPr>
              <a:t>一个消息长度不能超过</a:t>
            </a:r>
            <a:r>
              <a:rPr lang="en-US" altLang="zh-CN" sz="1600" dirty="0" smtClean="0">
                <a:latin typeface="+mn-ea"/>
              </a:rPr>
              <a:t>16M</a:t>
            </a:r>
            <a:endParaRPr lang="zh-CN" altLang="en-US" sz="1600" dirty="0" smtClean="0">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a:t>
            </a:r>
            <a:r>
              <a:rPr lang="en-US" altLang="zh-CN" dirty="0" err="1" smtClean="0"/>
              <a:t>mongodb</a:t>
            </a:r>
            <a:r>
              <a:rPr lang="zh-CN" altLang="en-US" dirty="0" smtClean="0"/>
              <a:t>参数（二）</a:t>
            </a:r>
            <a:endParaRPr lang="zh-CN" altLang="en-US" dirty="0"/>
          </a:p>
        </p:txBody>
      </p:sp>
      <p:sp>
        <p:nvSpPr>
          <p:cNvPr id="3" name="内容占位符 2"/>
          <p:cNvSpPr>
            <a:spLocks noGrp="1"/>
          </p:cNvSpPr>
          <p:nvPr>
            <p:ph idx="1"/>
          </p:nvPr>
        </p:nvSpPr>
        <p:spPr/>
        <p:txBody>
          <a:bodyPr>
            <a:normAutofit/>
          </a:bodyPr>
          <a:lstStyle/>
          <a:p>
            <a:pPr>
              <a:lnSpc>
                <a:spcPct val="90000"/>
              </a:lnSpc>
            </a:pPr>
            <a:r>
              <a:rPr lang="en-US" altLang="zh-CN" sz="1600" dirty="0" smtClean="0">
                <a:latin typeface="+mn-ea"/>
              </a:rPr>
              <a:t>10</a:t>
            </a:r>
            <a:r>
              <a:rPr lang="zh-CN" altLang="en-US" sz="1600" dirty="0" smtClean="0"/>
              <a:t>、</a:t>
            </a:r>
            <a:r>
              <a:rPr lang="en-US" altLang="zh-CN" sz="1600" dirty="0" smtClean="0"/>
              <a:t> --auth </a:t>
            </a:r>
            <a:r>
              <a:rPr lang="zh-CN" altLang="en-US" sz="1600" dirty="0" smtClean="0"/>
              <a:t>在安全模式下运行</a:t>
            </a:r>
            <a:endParaRPr lang="en-US" altLang="zh-CN" sz="1600" dirty="0" smtClean="0"/>
          </a:p>
          <a:p>
            <a:pPr>
              <a:lnSpc>
                <a:spcPct val="90000"/>
              </a:lnSpc>
            </a:pPr>
            <a:r>
              <a:rPr lang="en-US" altLang="zh-CN" sz="1600" dirty="0" smtClean="0"/>
              <a:t>11</a:t>
            </a:r>
            <a:r>
              <a:rPr lang="zh-CN" altLang="en-US" sz="1600" dirty="0" smtClean="0"/>
              <a:t>、</a:t>
            </a:r>
            <a:r>
              <a:rPr lang="en-US" altLang="zh-CN" sz="1600" dirty="0" smtClean="0"/>
              <a:t>--journal </a:t>
            </a:r>
            <a:r>
              <a:rPr lang="zh-CN" altLang="en-US" sz="1600" dirty="0" smtClean="0"/>
              <a:t>开启日志功能，通过保存操作日志来降低单机故障的恢复时间，在</a:t>
            </a:r>
            <a:r>
              <a:rPr lang="en-US" altLang="zh-CN" sz="1600" dirty="0" smtClean="0"/>
              <a:t>1.8</a:t>
            </a:r>
            <a:r>
              <a:rPr lang="zh-CN" altLang="en-US" sz="1600" dirty="0" smtClean="0"/>
              <a:t>版本后正式加入，取代</a:t>
            </a:r>
            <a:r>
              <a:rPr lang="en-US" altLang="zh-CN" sz="1600" dirty="0" smtClean="0"/>
              <a:t>1.7.5</a:t>
            </a:r>
            <a:r>
              <a:rPr lang="zh-CN" altLang="en-US" sz="1600" dirty="0" smtClean="0"/>
              <a:t>版本中的</a:t>
            </a:r>
            <a:r>
              <a:rPr lang="en-US" altLang="zh-CN" sz="1600" dirty="0" err="1" smtClean="0"/>
              <a:t>dur</a:t>
            </a:r>
            <a:r>
              <a:rPr lang="zh-CN" altLang="en-US" sz="1600" dirty="0" smtClean="0"/>
              <a:t>参数</a:t>
            </a:r>
            <a:endParaRPr lang="en-US" altLang="zh-CN" sz="1600" dirty="0" smtClean="0"/>
          </a:p>
          <a:p>
            <a:r>
              <a:rPr lang="en-US" altLang="zh-CN" sz="1600" dirty="0" smtClean="0"/>
              <a:t>12</a:t>
            </a:r>
            <a:r>
              <a:rPr lang="zh-CN" altLang="en-US" sz="1600" dirty="0" smtClean="0"/>
              <a:t>、</a:t>
            </a:r>
            <a:r>
              <a:rPr lang="en-US" altLang="zh-CN" sz="1600" dirty="0" smtClean="0"/>
              <a:t>--</a:t>
            </a:r>
            <a:r>
              <a:rPr lang="en-US" altLang="zh-CN" sz="1600" dirty="0" err="1" smtClean="0"/>
              <a:t>directoryperdb</a:t>
            </a:r>
            <a:r>
              <a:rPr lang="zh-CN" altLang="en-US" sz="1600" dirty="0" smtClean="0"/>
              <a:t> 每个</a:t>
            </a:r>
            <a:r>
              <a:rPr lang="en-US" altLang="zh-CN" sz="1600" dirty="0" smtClean="0"/>
              <a:t>db</a:t>
            </a:r>
            <a:r>
              <a:rPr lang="zh-CN" altLang="en-US" sz="1600" dirty="0" smtClean="0"/>
              <a:t>存放在单独的目录中，建议设置该参数与</a:t>
            </a:r>
            <a:r>
              <a:rPr lang="en-US" altLang="zh-CN" sz="1600" dirty="0" err="1" smtClean="0"/>
              <a:t>MySQL</a:t>
            </a:r>
            <a:r>
              <a:rPr lang="zh-CN" altLang="en-US" sz="1600" dirty="0" smtClean="0"/>
              <a:t>的独立表空间类似</a:t>
            </a:r>
            <a:endParaRPr lang="en-US" altLang="zh-CN" sz="1600" dirty="0" smtClean="0"/>
          </a:p>
          <a:p>
            <a:pPr>
              <a:lnSpc>
                <a:spcPct val="90000"/>
              </a:lnSpc>
              <a:buNone/>
            </a:pPr>
            <a:r>
              <a:rPr lang="zh-CN" altLang="en-US" sz="1600" dirty="0" smtClean="0"/>
              <a:t>主</a:t>
            </a:r>
            <a:r>
              <a:rPr lang="en-US" altLang="zh-CN" sz="1600" dirty="0" smtClean="0"/>
              <a:t>/</a:t>
            </a:r>
            <a:r>
              <a:rPr lang="zh-CN" altLang="en-US" sz="1600" dirty="0" smtClean="0"/>
              <a:t>从选项</a:t>
            </a:r>
            <a:r>
              <a:rPr lang="en-US" altLang="zh-CN" sz="1600" dirty="0" smtClean="0"/>
              <a:t>(</a:t>
            </a:r>
            <a:r>
              <a:rPr lang="en-US" sz="1600" dirty="0" smtClean="0"/>
              <a:t>Master/slave options</a:t>
            </a:r>
            <a:r>
              <a:rPr lang="en-US" altLang="zh-CN" sz="1600" dirty="0" smtClean="0"/>
              <a:t>)</a:t>
            </a:r>
            <a:r>
              <a:rPr lang="zh-CN" altLang="en-US" sz="1600" dirty="0" smtClean="0"/>
              <a:t> </a:t>
            </a:r>
            <a:endParaRPr lang="en-US" altLang="zh-CN" sz="1600" dirty="0" smtClean="0"/>
          </a:p>
          <a:p>
            <a:pPr>
              <a:lnSpc>
                <a:spcPct val="90000"/>
              </a:lnSpc>
            </a:pPr>
            <a:r>
              <a:rPr lang="en-US" altLang="zh-CN" sz="1600" dirty="0" smtClean="0"/>
              <a:t>13</a:t>
            </a:r>
            <a:r>
              <a:rPr lang="zh-CN" altLang="en-US" sz="1600" dirty="0" smtClean="0"/>
              <a:t>、</a:t>
            </a:r>
            <a:r>
              <a:rPr lang="en-US" altLang="zh-CN" sz="1600" dirty="0" smtClean="0"/>
              <a:t>--</a:t>
            </a:r>
            <a:r>
              <a:rPr lang="en-US" sz="1600" dirty="0" smtClean="0"/>
              <a:t>master    </a:t>
            </a:r>
            <a:r>
              <a:rPr lang="zh-CN" altLang="en-US" sz="1600" dirty="0" smtClean="0"/>
              <a:t>主模式 </a:t>
            </a:r>
            <a:endParaRPr lang="en-US" altLang="zh-CN" sz="1600" dirty="0" smtClean="0"/>
          </a:p>
          <a:p>
            <a:pPr>
              <a:lnSpc>
                <a:spcPct val="90000"/>
              </a:lnSpc>
            </a:pPr>
            <a:r>
              <a:rPr lang="en-US" altLang="zh-CN" sz="1600" dirty="0" smtClean="0"/>
              <a:t>14</a:t>
            </a:r>
            <a:r>
              <a:rPr lang="zh-CN" altLang="en-US" sz="1600" dirty="0" smtClean="0"/>
              <a:t>、</a:t>
            </a:r>
            <a:r>
              <a:rPr lang="en-US" altLang="zh-CN" sz="1600" dirty="0" smtClean="0"/>
              <a:t>--</a:t>
            </a:r>
            <a:r>
              <a:rPr lang="en-US" sz="1600" dirty="0" smtClean="0"/>
              <a:t>slave    </a:t>
            </a:r>
            <a:r>
              <a:rPr lang="zh-CN" altLang="en-US" sz="1600" dirty="0" smtClean="0"/>
              <a:t>从模式 </a:t>
            </a:r>
            <a:endParaRPr lang="en-US" altLang="zh-CN" sz="1600" dirty="0" smtClean="0"/>
          </a:p>
          <a:p>
            <a:pPr>
              <a:lnSpc>
                <a:spcPct val="90000"/>
              </a:lnSpc>
            </a:pPr>
            <a:r>
              <a:rPr lang="en-US" altLang="zh-CN" sz="1600" dirty="0" smtClean="0"/>
              <a:t>15</a:t>
            </a:r>
            <a:r>
              <a:rPr lang="zh-CN" altLang="en-US" sz="1600" dirty="0" smtClean="0"/>
              <a:t>、 </a:t>
            </a:r>
            <a:r>
              <a:rPr lang="en-US" altLang="zh-CN" sz="1600" dirty="0" smtClean="0"/>
              <a:t>--</a:t>
            </a:r>
            <a:r>
              <a:rPr lang="en-US" sz="1600" dirty="0" smtClean="0"/>
              <a:t>source </a:t>
            </a:r>
            <a:r>
              <a:rPr lang="en-US" sz="1600" dirty="0" err="1" smtClean="0"/>
              <a:t>arg</a:t>
            </a:r>
            <a:r>
              <a:rPr lang="en-US" sz="1600" dirty="0" smtClean="0"/>
              <a:t>   </a:t>
            </a:r>
            <a:r>
              <a:rPr lang="zh-CN" altLang="en-US" sz="1600" dirty="0" smtClean="0"/>
              <a:t>当为从结点时</a:t>
            </a:r>
            <a:r>
              <a:rPr lang="en-US" altLang="zh-CN" sz="1600" dirty="0" smtClean="0"/>
              <a:t>:</a:t>
            </a:r>
            <a:r>
              <a:rPr lang="zh-CN" altLang="en-US" sz="1600" dirty="0" smtClean="0"/>
              <a:t>指定主结点的位置</a:t>
            </a:r>
            <a:r>
              <a:rPr lang="en-US" altLang="zh-CN" sz="1600" dirty="0" smtClean="0"/>
              <a:t>&lt;</a:t>
            </a:r>
            <a:r>
              <a:rPr lang="en-US" sz="1600" dirty="0" err="1" smtClean="0"/>
              <a:t>server:port</a:t>
            </a:r>
            <a:r>
              <a:rPr lang="en-US" sz="1600" dirty="0" smtClean="0"/>
              <a:t>&gt;  </a:t>
            </a:r>
          </a:p>
          <a:p>
            <a:pPr>
              <a:lnSpc>
                <a:spcPct val="90000"/>
              </a:lnSpc>
            </a:pPr>
            <a:r>
              <a:rPr lang="en-US" altLang="zh-CN" sz="1600" dirty="0" smtClean="0"/>
              <a:t>16</a:t>
            </a:r>
            <a:r>
              <a:rPr lang="zh-CN" altLang="en-US" sz="1600" dirty="0" smtClean="0"/>
              <a:t>、</a:t>
            </a:r>
            <a:r>
              <a:rPr lang="en-US" sz="1600" dirty="0" smtClean="0"/>
              <a:t> --only </a:t>
            </a:r>
            <a:r>
              <a:rPr lang="en-US" sz="1600" dirty="0" err="1" smtClean="0"/>
              <a:t>arg</a:t>
            </a:r>
            <a:r>
              <a:rPr lang="en-US" sz="1600" dirty="0" smtClean="0"/>
              <a:t> </a:t>
            </a:r>
            <a:r>
              <a:rPr lang="zh-CN" altLang="en-US" sz="1600" dirty="0" smtClean="0"/>
              <a:t>当为从结点时</a:t>
            </a:r>
            <a:r>
              <a:rPr lang="en-US" altLang="zh-CN" sz="1600" dirty="0" smtClean="0"/>
              <a:t>:</a:t>
            </a:r>
            <a:r>
              <a:rPr lang="zh-CN" altLang="en-US" sz="1600" dirty="0" smtClean="0"/>
              <a:t>指定需要复制的数据库</a:t>
            </a:r>
            <a:r>
              <a:rPr lang="en-US" altLang="zh-CN" sz="1600" dirty="0" smtClean="0"/>
              <a:t>,</a:t>
            </a:r>
            <a:r>
              <a:rPr lang="zh-CN" altLang="en-US" sz="1600" dirty="0" smtClean="0"/>
              <a:t>不是全面都复制  </a:t>
            </a:r>
            <a:endParaRPr lang="en-US" altLang="zh-CN" sz="1600" dirty="0" smtClean="0"/>
          </a:p>
          <a:p>
            <a:pPr>
              <a:lnSpc>
                <a:spcPct val="90000"/>
              </a:lnSpc>
            </a:pPr>
            <a:r>
              <a:rPr lang="en-US" altLang="zh-CN" sz="1600" dirty="0" smtClean="0"/>
              <a:t>17</a:t>
            </a:r>
            <a:r>
              <a:rPr lang="zh-CN" altLang="en-US" sz="1600" dirty="0" smtClean="0"/>
              <a:t>、 </a:t>
            </a:r>
            <a:r>
              <a:rPr lang="en-US" altLang="zh-CN" sz="1600" dirty="0" smtClean="0"/>
              <a:t>--</a:t>
            </a:r>
            <a:r>
              <a:rPr lang="en-US" sz="1600" dirty="0" err="1" smtClean="0"/>
              <a:t>slavedelay</a:t>
            </a:r>
            <a:r>
              <a:rPr lang="en-US" sz="1600" dirty="0" smtClean="0"/>
              <a:t> </a:t>
            </a:r>
            <a:r>
              <a:rPr lang="en-US" sz="1600" dirty="0" err="1" smtClean="0"/>
              <a:t>arg</a:t>
            </a:r>
            <a:r>
              <a:rPr lang="en-US" sz="1600" dirty="0" smtClean="0"/>
              <a:t>    </a:t>
            </a:r>
            <a:r>
              <a:rPr lang="zh-CN" altLang="en-US" sz="1600" dirty="0" smtClean="0"/>
              <a:t>指定从节点同步主节点</a:t>
            </a:r>
            <a:r>
              <a:rPr lang="en-US" sz="1600" dirty="0" err="1" smtClean="0"/>
              <a:t>oplog</a:t>
            </a:r>
            <a:r>
              <a:rPr lang="zh-CN" altLang="en-US" sz="1600" dirty="0" smtClean="0"/>
              <a:t>的延迟</a:t>
            </a:r>
            <a:r>
              <a:rPr lang="en-US" altLang="zh-CN" sz="1600" dirty="0" smtClean="0"/>
              <a:t>(</a:t>
            </a:r>
            <a:r>
              <a:rPr lang="zh-CN" altLang="en-US" sz="1600" dirty="0" smtClean="0"/>
              <a:t>单位</a:t>
            </a:r>
            <a:r>
              <a:rPr lang="en-US" altLang="zh-CN" sz="1600" dirty="0" smtClean="0"/>
              <a:t>:</a:t>
            </a:r>
            <a:r>
              <a:rPr lang="zh-CN" altLang="en-US" sz="1600" dirty="0" smtClean="0"/>
              <a:t>秒</a:t>
            </a:r>
            <a:r>
              <a:rPr lang="en-US" altLang="zh-CN" sz="1600" dirty="0" smtClean="0"/>
              <a:t>)</a:t>
            </a:r>
          </a:p>
          <a:p>
            <a:pPr>
              <a:lnSpc>
                <a:spcPct val="90000"/>
              </a:lnSpc>
              <a:buNone/>
            </a:pPr>
            <a:r>
              <a:rPr lang="zh-CN" altLang="en-US" sz="1600" dirty="0" smtClean="0"/>
              <a:t>复制选项</a:t>
            </a:r>
            <a:r>
              <a:rPr lang="en-US" altLang="zh-CN" sz="1600" dirty="0" smtClean="0"/>
              <a:t>(</a:t>
            </a:r>
            <a:r>
              <a:rPr lang="en-US" sz="1600" dirty="0" smtClean="0"/>
              <a:t>Replication </a:t>
            </a:r>
            <a:r>
              <a:rPr lang="en-US" altLang="zh-CN" sz="1600" dirty="0" smtClean="0"/>
              <a:t>Set </a:t>
            </a:r>
            <a:r>
              <a:rPr lang="en-US" sz="1600" dirty="0" smtClean="0"/>
              <a:t>options</a:t>
            </a:r>
            <a:r>
              <a:rPr lang="en-US" altLang="zh-CN" sz="1600" dirty="0" smtClean="0"/>
              <a:t>)</a:t>
            </a:r>
            <a:r>
              <a:rPr lang="zh-CN" altLang="en-US" sz="1600" dirty="0" smtClean="0"/>
              <a:t> </a:t>
            </a:r>
            <a:endParaRPr lang="en-US" altLang="zh-CN" sz="1600" dirty="0" smtClean="0"/>
          </a:p>
          <a:p>
            <a:pPr>
              <a:lnSpc>
                <a:spcPct val="90000"/>
              </a:lnSpc>
            </a:pPr>
            <a:r>
              <a:rPr lang="en-US" altLang="zh-CN" sz="1600" dirty="0" smtClean="0"/>
              <a:t>18</a:t>
            </a:r>
            <a:r>
              <a:rPr lang="zh-CN" altLang="en-US" sz="1600" dirty="0" smtClean="0"/>
              <a:t>、</a:t>
            </a:r>
            <a:r>
              <a:rPr lang="en-US" sz="1600" dirty="0" err="1" smtClean="0"/>
              <a:t>replSet</a:t>
            </a:r>
            <a:r>
              <a:rPr lang="en-US" sz="1600" dirty="0" smtClean="0"/>
              <a:t> </a:t>
            </a:r>
            <a:r>
              <a:rPr lang="en-US" sz="1600" dirty="0" err="1" smtClean="0"/>
              <a:t>arg</a:t>
            </a:r>
            <a:r>
              <a:rPr lang="en-US" sz="1600" dirty="0" smtClean="0"/>
              <a:t>                   </a:t>
            </a:r>
            <a:r>
              <a:rPr lang="en-US" sz="1600" dirty="0" err="1" smtClean="0"/>
              <a:t>arg</a:t>
            </a:r>
            <a:r>
              <a:rPr lang="en-US" sz="1600" dirty="0" smtClean="0"/>
              <a:t> is &lt;</a:t>
            </a:r>
            <a:r>
              <a:rPr lang="en-US" sz="1600" dirty="0" err="1" smtClean="0"/>
              <a:t>setname</a:t>
            </a:r>
            <a:r>
              <a:rPr lang="en-US" sz="1600" dirty="0" smtClean="0"/>
              <a:t>&gt;[/&lt;</a:t>
            </a:r>
            <a:r>
              <a:rPr lang="en-US" sz="1600" dirty="0" err="1" smtClean="0"/>
              <a:t>optionalseedhostlist</a:t>
            </a:r>
            <a:r>
              <a:rPr lang="en-US" sz="1600" dirty="0" smtClean="0"/>
              <a:t>&gt;]</a:t>
            </a:r>
          </a:p>
          <a:p>
            <a:pPr>
              <a:lnSpc>
                <a:spcPct val="90000"/>
              </a:lnSpc>
              <a:buNone/>
            </a:pPr>
            <a:endParaRPr lang="zh-CN" altLang="en-US" sz="16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a:t>
            </a:r>
            <a:r>
              <a:rPr lang="en-US" altLang="zh-CN" dirty="0" err="1" smtClean="0"/>
              <a:t>mongodb</a:t>
            </a:r>
            <a:r>
              <a:rPr lang="zh-CN" altLang="en-US" dirty="0" smtClean="0"/>
              <a:t>参数（三）</a:t>
            </a:r>
            <a:endParaRPr lang="zh-CN" altLang="en-US" dirty="0"/>
          </a:p>
        </p:txBody>
      </p:sp>
      <p:sp>
        <p:nvSpPr>
          <p:cNvPr id="3" name="内容占位符 2"/>
          <p:cNvSpPr>
            <a:spLocks noGrp="1"/>
          </p:cNvSpPr>
          <p:nvPr>
            <p:ph idx="1"/>
          </p:nvPr>
        </p:nvSpPr>
        <p:spPr/>
        <p:txBody>
          <a:bodyPr>
            <a:normAutofit/>
          </a:bodyPr>
          <a:lstStyle/>
          <a:p>
            <a:pPr>
              <a:lnSpc>
                <a:spcPct val="90000"/>
              </a:lnSpc>
              <a:buNone/>
            </a:pPr>
            <a:r>
              <a:rPr lang="zh-CN" altLang="en-US" sz="1600" dirty="0" smtClean="0"/>
              <a:t>分片选项：</a:t>
            </a:r>
            <a:endParaRPr lang="en-US" altLang="zh-CN" sz="1600" dirty="0" smtClean="0"/>
          </a:p>
          <a:p>
            <a:pPr>
              <a:lnSpc>
                <a:spcPct val="90000"/>
              </a:lnSpc>
            </a:pPr>
            <a:r>
              <a:rPr lang="en-US" altLang="zh-CN" sz="1600" dirty="0" smtClean="0"/>
              <a:t>19</a:t>
            </a:r>
            <a:r>
              <a:rPr lang="zh-CN" altLang="en-US" sz="1600" dirty="0" smtClean="0"/>
              <a:t>、</a:t>
            </a:r>
            <a:r>
              <a:rPr lang="en-US" altLang="zh-CN" sz="1600" dirty="0" smtClean="0"/>
              <a:t>-</a:t>
            </a:r>
            <a:r>
              <a:rPr lang="en-US" sz="1600" dirty="0" smtClean="0"/>
              <a:t>-</a:t>
            </a:r>
            <a:r>
              <a:rPr lang="en-US" sz="1600" dirty="0" err="1" smtClean="0"/>
              <a:t>configsvr</a:t>
            </a:r>
            <a:r>
              <a:rPr lang="en-US" sz="1600" dirty="0" smtClean="0"/>
              <a:t>  /data/</a:t>
            </a:r>
            <a:r>
              <a:rPr lang="en-US" sz="1600" dirty="0" err="1" smtClean="0"/>
              <a:t>configdb</a:t>
            </a:r>
            <a:r>
              <a:rPr lang="en-US" sz="1600" dirty="0" smtClean="0"/>
              <a:t>  </a:t>
            </a:r>
            <a:r>
              <a:rPr lang="zh-CN" altLang="en-US" sz="1600" dirty="0" smtClean="0"/>
              <a:t>声明这是一个集群的配置服务器</a:t>
            </a:r>
            <a:r>
              <a:rPr lang="en-US" altLang="zh-CN" sz="1600" dirty="0" smtClean="0"/>
              <a:t>;</a:t>
            </a:r>
            <a:r>
              <a:rPr lang="zh-CN" altLang="en-US" sz="1600" dirty="0" smtClean="0"/>
              <a:t>默认端口 </a:t>
            </a:r>
            <a:r>
              <a:rPr lang="en-US" altLang="zh-CN" sz="1600" dirty="0" smtClean="0"/>
              <a:t>27019;</a:t>
            </a:r>
            <a:r>
              <a:rPr lang="zh-CN" altLang="en-US" sz="1600" dirty="0" smtClean="0"/>
              <a:t>默认目</a:t>
            </a:r>
            <a:endParaRPr lang="en-US" altLang="zh-CN" sz="1600" dirty="0" smtClean="0"/>
          </a:p>
          <a:p>
            <a:pPr>
              <a:lnSpc>
                <a:spcPct val="90000"/>
              </a:lnSpc>
            </a:pPr>
            <a:r>
              <a:rPr lang="en-US" altLang="zh-CN" sz="1600" dirty="0" smtClean="0"/>
              <a:t>20</a:t>
            </a:r>
            <a:r>
              <a:rPr lang="zh-CN" altLang="en-US" sz="1600" dirty="0" smtClean="0"/>
              <a:t>、</a:t>
            </a:r>
            <a:r>
              <a:rPr lang="en-US" altLang="zh-CN" sz="1600" dirty="0" smtClean="0"/>
              <a:t>-</a:t>
            </a:r>
            <a:r>
              <a:rPr lang="en-US" sz="1600" dirty="0" smtClean="0"/>
              <a:t>-</a:t>
            </a:r>
            <a:r>
              <a:rPr lang="en-US" sz="1600" dirty="0" err="1" smtClean="0"/>
              <a:t>shardsvr</a:t>
            </a:r>
            <a:r>
              <a:rPr lang="en-US" sz="1600" dirty="0" smtClean="0"/>
              <a:t>     </a:t>
            </a:r>
            <a:r>
              <a:rPr lang="zh-CN" altLang="en-US" sz="1600" dirty="0" smtClean="0"/>
              <a:t>声明这是一个集群的分片服务器</a:t>
            </a:r>
            <a:r>
              <a:rPr lang="en-US" altLang="zh-CN" sz="1600" dirty="0" smtClean="0"/>
              <a:t>;</a:t>
            </a:r>
            <a:r>
              <a:rPr lang="zh-CN" altLang="en-US" sz="1600" dirty="0" smtClean="0"/>
              <a:t>默认端口</a:t>
            </a:r>
            <a:r>
              <a:rPr lang="en-US" altLang="zh-CN" sz="1600" dirty="0" smtClean="0"/>
              <a:t>: 27018 </a:t>
            </a:r>
          </a:p>
          <a:p>
            <a:pPr>
              <a:lnSpc>
                <a:spcPct val="90000"/>
              </a:lnSpc>
            </a:pPr>
            <a:r>
              <a:rPr lang="en-US" altLang="zh-CN" sz="1600" dirty="0" smtClean="0"/>
              <a:t>21</a:t>
            </a:r>
            <a:r>
              <a:rPr lang="zh-CN" altLang="en-US" sz="1600" dirty="0" smtClean="0"/>
              <a:t>、</a:t>
            </a:r>
            <a:r>
              <a:rPr lang="en-US" altLang="zh-CN" sz="1600" dirty="0" smtClean="0"/>
              <a:t>--</a:t>
            </a:r>
            <a:r>
              <a:rPr lang="en-US" sz="1600" dirty="0" err="1" smtClean="0"/>
              <a:t>noMoveParanoia</a:t>
            </a:r>
            <a:r>
              <a:rPr lang="en-US" sz="1600" dirty="0" smtClean="0"/>
              <a:t>   turn off paranoid saving of data for </a:t>
            </a:r>
            <a:r>
              <a:rPr lang="en-US" sz="1600" dirty="0" err="1" smtClean="0"/>
              <a:t>moveChunk</a:t>
            </a:r>
            <a:r>
              <a:rPr lang="en-US" sz="1600" dirty="0" smtClean="0"/>
              <a:t>.  this is on by default for now, but default will switch</a:t>
            </a:r>
            <a:endParaRPr lang="en-US" altLang="zh-CN" sz="1600" dirty="0" smtClean="0"/>
          </a:p>
          <a:p>
            <a:endParaRPr lang="zh-CN" alt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mongodb</a:t>
            </a:r>
            <a:r>
              <a:rPr lang="zh-CN" altLang="en-US" dirty="0" smtClean="0"/>
              <a:t>命令介绍</a:t>
            </a:r>
            <a:r>
              <a:rPr lang="en-US" altLang="zh-CN" dirty="0" smtClean="0"/>
              <a:t>(</a:t>
            </a:r>
            <a:r>
              <a:rPr lang="zh-CN" altLang="en-US" dirty="0" smtClean="0"/>
              <a:t>一</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en-US" sz="1600" dirty="0" smtClean="0"/>
              <a:t>以客户端身份登录</a:t>
            </a:r>
            <a:r>
              <a:rPr lang="en-US" altLang="zh-CN" sz="1600" dirty="0" err="1" smtClean="0"/>
              <a:t>mongodb</a:t>
            </a:r>
            <a:r>
              <a:rPr lang="zh-CN" altLang="en-US" sz="1600" dirty="0" smtClean="0"/>
              <a:t>：</a:t>
            </a:r>
            <a:r>
              <a:rPr lang="en-US" altLang="zh-CN" sz="1600" dirty="0" smtClean="0"/>
              <a:t>$MONGODB_HOME/bin/mongo</a:t>
            </a:r>
          </a:p>
          <a:p>
            <a:r>
              <a:rPr lang="zh-CN" altLang="en-US" sz="1600" dirty="0" smtClean="0"/>
              <a:t>登录成功以后输入</a:t>
            </a:r>
            <a:r>
              <a:rPr lang="en-US" sz="1600" dirty="0" smtClean="0"/>
              <a:t>help</a:t>
            </a:r>
            <a:r>
              <a:rPr lang="en-US" altLang="zh-CN" sz="1600" dirty="0" smtClean="0"/>
              <a:t>()</a:t>
            </a:r>
            <a:r>
              <a:rPr lang="zh-CN" altLang="en-US" sz="1600" dirty="0" smtClean="0"/>
              <a:t>可以查看</a:t>
            </a:r>
            <a:r>
              <a:rPr lang="en-US" sz="1600" dirty="0" err="1" smtClean="0"/>
              <a:t>mongodb</a:t>
            </a:r>
            <a:r>
              <a:rPr lang="zh-CN" altLang="en-US" sz="1600" dirty="0" smtClean="0"/>
              <a:t>支持哪些命令</a:t>
            </a:r>
            <a:endParaRPr lang="en-US" altLang="zh-CN" sz="1600" dirty="0" smtClean="0"/>
          </a:p>
          <a:p>
            <a:r>
              <a:rPr lang="zh-CN" altLang="en-US" sz="1600" dirty="0" smtClean="0"/>
              <a:t>输入</a:t>
            </a:r>
            <a:r>
              <a:rPr lang="en-US" sz="1600" dirty="0" err="1" smtClean="0"/>
              <a:t>db.help</a:t>
            </a:r>
            <a:r>
              <a:rPr lang="en-US" sz="1600" dirty="0" smtClean="0"/>
              <a:t>() </a:t>
            </a:r>
            <a:r>
              <a:rPr lang="zh-CN" altLang="en-US" sz="1600" dirty="0" smtClean="0"/>
              <a:t>可以查看当前数据库支持哪些命令</a:t>
            </a:r>
            <a:endParaRPr lang="en-US" altLang="zh-CN" sz="1600" dirty="0" smtClean="0"/>
          </a:p>
          <a:p>
            <a:r>
              <a:rPr lang="zh-CN" altLang="en-US" sz="1600" dirty="0" smtClean="0"/>
              <a:t>输入</a:t>
            </a:r>
            <a:r>
              <a:rPr lang="en-US" altLang="zh-CN" sz="1600" dirty="0" err="1" smtClean="0"/>
              <a:t>db.user.help</a:t>
            </a:r>
            <a:r>
              <a:rPr lang="en-US" altLang="zh-CN" sz="1600" dirty="0" smtClean="0"/>
              <a:t>()</a:t>
            </a:r>
            <a:r>
              <a:rPr lang="zh-CN" altLang="en-US" sz="1600" dirty="0" smtClean="0"/>
              <a:t>可以查看当前数据库下的</a:t>
            </a:r>
            <a:r>
              <a:rPr lang="en-US" sz="1600" dirty="0" smtClean="0"/>
              <a:t>collection</a:t>
            </a:r>
            <a:r>
              <a:rPr lang="zh-CN" altLang="en-US" sz="1600" dirty="0" smtClean="0"/>
              <a:t>支持哪些方法</a:t>
            </a:r>
            <a:r>
              <a:rPr lang="en-US" altLang="zh-CN" sz="1600" dirty="0" smtClean="0"/>
              <a:t>(</a:t>
            </a:r>
            <a:r>
              <a:rPr lang="zh-CN" altLang="en-US" sz="1600" dirty="0" smtClean="0"/>
              <a:t>其中</a:t>
            </a:r>
            <a:r>
              <a:rPr lang="en-US" altLang="zh-CN" sz="1600" dirty="0" smtClean="0"/>
              <a:t>user</a:t>
            </a:r>
            <a:r>
              <a:rPr lang="zh-CN" altLang="en-US" sz="1600" dirty="0" smtClean="0"/>
              <a:t>为集合名称</a:t>
            </a:r>
            <a:r>
              <a:rPr lang="en-US" altLang="zh-CN" sz="1600" dirty="0" smtClean="0"/>
              <a:t>)</a:t>
            </a:r>
          </a:p>
          <a:p>
            <a:r>
              <a:rPr lang="zh-CN" altLang="en-US" sz="1600" dirty="0" smtClean="0"/>
              <a:t>备份数据库：</a:t>
            </a:r>
            <a:r>
              <a:rPr lang="en-US" sz="1600" dirty="0" smtClean="0"/>
              <a:t> </a:t>
            </a:r>
            <a:r>
              <a:rPr lang="zh-CN" altLang="en-US" sz="1600" dirty="0" smtClean="0"/>
              <a:t>后续章节有详细介绍</a:t>
            </a:r>
            <a:endParaRPr lang="en-US" altLang="zh-CN" sz="1600" dirty="0" smtClean="0"/>
          </a:p>
          <a:p>
            <a:r>
              <a:rPr lang="zh-CN" altLang="en-US" sz="1600" dirty="0" smtClean="0"/>
              <a:t>关闭数据库：</a:t>
            </a:r>
            <a:r>
              <a:rPr lang="en-US" sz="1600" dirty="0" smtClean="0"/>
              <a:t> kill -15，killall </a:t>
            </a:r>
            <a:r>
              <a:rPr lang="en-US" sz="1600" dirty="0" err="1" smtClean="0"/>
              <a:t>mongod</a:t>
            </a:r>
            <a:r>
              <a:rPr lang="zh-CN" altLang="en-US" sz="1600" dirty="0" smtClean="0"/>
              <a:t>或者在</a:t>
            </a:r>
            <a:r>
              <a:rPr lang="en-US" sz="1600" dirty="0" smtClean="0"/>
              <a:t>client</a:t>
            </a:r>
            <a:r>
              <a:rPr lang="zh-CN" altLang="en-US" sz="1600" dirty="0" smtClean="0"/>
              <a:t>的</a:t>
            </a:r>
            <a:r>
              <a:rPr lang="en-US" sz="1600" dirty="0" smtClean="0"/>
              <a:t>shell</a:t>
            </a:r>
            <a:r>
              <a:rPr lang="zh-CN" altLang="en-US" sz="1600" dirty="0" smtClean="0"/>
              <a:t>里，</a:t>
            </a:r>
            <a:r>
              <a:rPr lang="en-US" sz="1600" dirty="0" smtClean="0"/>
              <a:t>use admin，</a:t>
            </a:r>
            <a:r>
              <a:rPr lang="zh-CN" altLang="en-US" sz="1600" dirty="0" smtClean="0"/>
              <a:t>执行</a:t>
            </a:r>
            <a:r>
              <a:rPr lang="en-US" sz="1600" dirty="0" err="1" smtClean="0"/>
              <a:t>db.shutdownServer</a:t>
            </a:r>
            <a:r>
              <a:rPr lang="en-US" sz="1600" dirty="0" smtClean="0"/>
              <a:t>()</a:t>
            </a:r>
            <a:r>
              <a:rPr lang="zh-CN" altLang="en-US" sz="1600" dirty="0" smtClean="0"/>
              <a:t>，由于</a:t>
            </a:r>
            <a:r>
              <a:rPr lang="en-US" altLang="zh-CN" sz="1600" dirty="0" err="1" smtClean="0"/>
              <a:t>mongodb</a:t>
            </a:r>
            <a:r>
              <a:rPr lang="zh-CN" altLang="en-US" sz="1600" dirty="0" smtClean="0"/>
              <a:t>有一个</a:t>
            </a:r>
            <a:r>
              <a:rPr lang="en-US" sz="1600" dirty="0" err="1" smtClean="0"/>
              <a:t>syncdelay</a:t>
            </a:r>
            <a:r>
              <a:rPr lang="zh-CN" altLang="en-US" sz="1600" dirty="0" smtClean="0"/>
              <a:t>时间切记不能用</a:t>
            </a:r>
            <a:r>
              <a:rPr lang="en-US" sz="1600" dirty="0" smtClean="0"/>
              <a:t>kill -9</a:t>
            </a:r>
            <a:r>
              <a:rPr lang="zh-CN" altLang="en-US" sz="1600" dirty="0" smtClean="0"/>
              <a:t>关闭。</a:t>
            </a:r>
            <a:endParaRPr lang="en-US" sz="1600" dirty="0" smtClean="0"/>
          </a:p>
          <a:p>
            <a:pPr>
              <a:buNone/>
            </a:pPr>
            <a:endParaRPr lang="en-US" altLang="zh-CN" sz="1600" dirty="0" smtClean="0"/>
          </a:p>
          <a:p>
            <a:pPr>
              <a:buNone/>
            </a:pPr>
            <a:endParaRPr lang="en-US" altLang="zh-CN" sz="1600" dirty="0" smtClean="0"/>
          </a:p>
          <a:p>
            <a:pPr>
              <a:buNone/>
            </a:pPr>
            <a:endParaRPr lang="zh-CN" altLang="en-US" sz="16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mongodb</a:t>
            </a:r>
            <a:r>
              <a:rPr lang="zh-CN" altLang="en-US" dirty="0" smtClean="0"/>
              <a:t>命令介绍</a:t>
            </a:r>
            <a:r>
              <a:rPr lang="en-US" altLang="zh-CN" dirty="0" smtClean="0"/>
              <a:t>(</a:t>
            </a:r>
            <a:r>
              <a:rPr lang="zh-CN" altLang="en-US" dirty="0" smtClean="0"/>
              <a:t>二</a:t>
            </a:r>
            <a:r>
              <a:rPr lang="en-US" altLang="zh-CN" dirty="0" smtClean="0"/>
              <a:t>)</a:t>
            </a:r>
            <a:endParaRPr lang="zh-CN" altLang="en-US" dirty="0"/>
          </a:p>
        </p:txBody>
      </p:sp>
      <p:sp>
        <p:nvSpPr>
          <p:cNvPr id="3" name="内容占位符 2"/>
          <p:cNvSpPr>
            <a:spLocks noGrp="1"/>
          </p:cNvSpPr>
          <p:nvPr>
            <p:ph idx="1"/>
          </p:nvPr>
        </p:nvSpPr>
        <p:spPr/>
        <p:txBody>
          <a:bodyPr>
            <a:noAutofit/>
          </a:bodyPr>
          <a:lstStyle/>
          <a:p>
            <a:r>
              <a:rPr lang="zh-CN" altLang="en-US" sz="1600" dirty="0" smtClean="0"/>
              <a:t>超级用户相关： </a:t>
            </a:r>
            <a:endParaRPr lang="en-US" altLang="zh-CN" sz="1600" dirty="0" smtClean="0"/>
          </a:p>
          <a:p>
            <a:r>
              <a:rPr lang="en-US" sz="1600" dirty="0" smtClean="0"/>
              <a:t>use admin  </a:t>
            </a:r>
          </a:p>
          <a:p>
            <a:r>
              <a:rPr lang="en-US" sz="1600" dirty="0" err="1" smtClean="0"/>
              <a:t>db.addUser</a:t>
            </a:r>
            <a:r>
              <a:rPr lang="en-US" sz="1600" dirty="0" smtClean="0"/>
              <a:t>('</a:t>
            </a:r>
            <a:r>
              <a:rPr lang="en-US" sz="1600" dirty="0" err="1" smtClean="0"/>
              <a:t>admin','pwd</a:t>
            </a:r>
            <a:r>
              <a:rPr lang="en-US" sz="1600" dirty="0" smtClean="0"/>
              <a:t>')  #</a:t>
            </a:r>
            <a:r>
              <a:rPr lang="zh-CN" altLang="en-US" sz="1600" dirty="0" smtClean="0"/>
              <a:t>增加或修改用户密码 </a:t>
            </a:r>
          </a:p>
          <a:p>
            <a:r>
              <a:rPr lang="en-US" sz="1600" dirty="0" err="1" smtClean="0"/>
              <a:t>db.system.users.find</a:t>
            </a:r>
            <a:r>
              <a:rPr lang="en-US" sz="1600" dirty="0" smtClean="0"/>
              <a:t>()  #</a:t>
            </a:r>
            <a:r>
              <a:rPr lang="zh-CN" altLang="en-US" sz="1600" dirty="0" smtClean="0"/>
              <a:t>查看用户列表</a:t>
            </a:r>
          </a:p>
          <a:p>
            <a:r>
              <a:rPr lang="en-US" sz="1600" dirty="0" err="1" smtClean="0"/>
              <a:t>db.auth</a:t>
            </a:r>
            <a:r>
              <a:rPr lang="en-US" sz="1600" dirty="0" smtClean="0"/>
              <a:t>('</a:t>
            </a:r>
            <a:r>
              <a:rPr lang="en-US" sz="1600" dirty="0" err="1" smtClean="0"/>
              <a:t>admin','pwd</a:t>
            </a:r>
            <a:r>
              <a:rPr lang="en-US" sz="1600" dirty="0" smtClean="0"/>
              <a:t>') #</a:t>
            </a:r>
            <a:r>
              <a:rPr lang="zh-CN" altLang="en-US" sz="1600" dirty="0" smtClean="0"/>
              <a:t>用户认证</a:t>
            </a:r>
            <a:endParaRPr lang="en-US" sz="1600" dirty="0" smtClean="0"/>
          </a:p>
          <a:p>
            <a:r>
              <a:rPr lang="en-US" sz="1600" dirty="0" err="1" smtClean="0"/>
              <a:t>db.removeUser</a:t>
            </a:r>
            <a:r>
              <a:rPr lang="en-US" sz="1600" dirty="0" smtClean="0"/>
              <a:t>('</a:t>
            </a:r>
            <a:r>
              <a:rPr lang="en-US" sz="1600" dirty="0" err="1" smtClean="0"/>
              <a:t>mongodb</a:t>
            </a:r>
            <a:r>
              <a:rPr lang="en-US" sz="1600" dirty="0" smtClean="0"/>
              <a:t>') #</a:t>
            </a:r>
            <a:r>
              <a:rPr lang="zh-CN" altLang="en-US" sz="1600" dirty="0" smtClean="0"/>
              <a:t>删除用户</a:t>
            </a:r>
          </a:p>
          <a:p>
            <a:r>
              <a:rPr lang="en-US" sz="1600" dirty="0" smtClean="0"/>
              <a:t>show users  #</a:t>
            </a:r>
            <a:r>
              <a:rPr lang="zh-CN" altLang="en-US" sz="1600" dirty="0" smtClean="0"/>
              <a:t>查看所有用户</a:t>
            </a:r>
          </a:p>
          <a:p>
            <a:r>
              <a:rPr lang="en-US" sz="1600" dirty="0" smtClean="0"/>
              <a:t>show </a:t>
            </a:r>
            <a:r>
              <a:rPr lang="en-US" sz="1600" dirty="0" err="1" smtClean="0"/>
              <a:t>dbs</a:t>
            </a:r>
            <a:r>
              <a:rPr lang="en-US" sz="1600" dirty="0" smtClean="0"/>
              <a:t>  #</a:t>
            </a:r>
            <a:r>
              <a:rPr lang="zh-CN" altLang="en-US" sz="1600" dirty="0" smtClean="0"/>
              <a:t>查看所有数据库</a:t>
            </a:r>
          </a:p>
          <a:p>
            <a:r>
              <a:rPr lang="en-US" sz="1600" dirty="0" smtClean="0"/>
              <a:t>show collections  #</a:t>
            </a:r>
            <a:r>
              <a:rPr lang="zh-CN" altLang="en-US" sz="1600" dirty="0" smtClean="0"/>
              <a:t>查看所有的</a:t>
            </a:r>
            <a:r>
              <a:rPr lang="en-US" sz="1600" dirty="0" smtClean="0"/>
              <a:t>collection</a:t>
            </a:r>
          </a:p>
          <a:p>
            <a:r>
              <a:rPr lang="en-US" sz="1600" dirty="0" err="1" smtClean="0"/>
              <a:t>db.printCollectionStats</a:t>
            </a:r>
            <a:r>
              <a:rPr lang="en-US" sz="1600" dirty="0" smtClean="0"/>
              <a:t>() #</a:t>
            </a:r>
            <a:r>
              <a:rPr lang="zh-CN" altLang="en-US" sz="1600" dirty="0" smtClean="0"/>
              <a:t>查看各</a:t>
            </a:r>
            <a:r>
              <a:rPr lang="en-US" sz="1600" dirty="0" smtClean="0"/>
              <a:t>collection</a:t>
            </a:r>
            <a:r>
              <a:rPr lang="zh-CN" altLang="en-US" sz="1600" dirty="0" smtClean="0"/>
              <a:t>的状态</a:t>
            </a:r>
            <a:endParaRPr lang="en-US" sz="1600" dirty="0" smtClean="0"/>
          </a:p>
          <a:p>
            <a:r>
              <a:rPr lang="en-US" sz="1600" dirty="0" err="1" smtClean="0"/>
              <a:t>db.printReplicationInfo</a:t>
            </a:r>
            <a:r>
              <a:rPr lang="en-US" sz="1600" dirty="0" smtClean="0"/>
              <a:t>() #</a:t>
            </a:r>
            <a:r>
              <a:rPr lang="zh-CN" altLang="en-US" sz="1600" dirty="0" smtClean="0"/>
              <a:t>查看主从复制状态</a:t>
            </a:r>
          </a:p>
          <a:p>
            <a:r>
              <a:rPr lang="en-US" sz="1600" dirty="0" err="1" smtClean="0"/>
              <a:t>db.repairDatabase</a:t>
            </a:r>
            <a:r>
              <a:rPr lang="en-US" sz="1600" dirty="0" smtClean="0"/>
              <a:t>()  #</a:t>
            </a:r>
            <a:r>
              <a:rPr lang="zh-CN" altLang="en-US" sz="1600" dirty="0" smtClean="0"/>
              <a:t>修复数据库</a:t>
            </a:r>
          </a:p>
          <a:p>
            <a:r>
              <a:rPr lang="en-US" sz="1600" dirty="0" err="1" smtClean="0"/>
              <a:t>db.setProfilingLevel</a:t>
            </a:r>
            <a:r>
              <a:rPr lang="en-US" sz="1600" dirty="0" smtClean="0"/>
              <a:t>(1) #</a:t>
            </a:r>
            <a:r>
              <a:rPr lang="zh-CN" altLang="en-US" sz="1600" dirty="0" smtClean="0"/>
              <a:t>设置记录</a:t>
            </a:r>
            <a:r>
              <a:rPr lang="en-US" sz="1600" dirty="0" smtClean="0"/>
              <a:t>profiling，0=off 1=slow 2=all </a:t>
            </a:r>
          </a:p>
          <a:p>
            <a:r>
              <a:rPr lang="en-US" sz="1600" dirty="0" smtClean="0"/>
              <a:t>show profile #</a:t>
            </a:r>
            <a:r>
              <a:rPr lang="zh-CN" altLang="en-US" sz="1600" dirty="0" smtClean="0"/>
              <a:t>查看</a:t>
            </a:r>
            <a:r>
              <a:rPr lang="en-US" sz="1600" dirty="0" smtClean="0"/>
              <a:t>profiling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mongodb</a:t>
            </a:r>
            <a:r>
              <a:rPr lang="zh-CN" altLang="en-US" dirty="0" smtClean="0"/>
              <a:t>命令介绍</a:t>
            </a:r>
            <a:r>
              <a:rPr lang="en-US" altLang="zh-CN" dirty="0" smtClean="0"/>
              <a:t>(</a:t>
            </a:r>
            <a:r>
              <a:rPr lang="zh-CN" altLang="en-US" dirty="0" smtClean="0"/>
              <a:t>三</a:t>
            </a:r>
            <a:r>
              <a:rPr lang="en-US" altLang="zh-CN" dirty="0" smtClean="0"/>
              <a:t>)</a:t>
            </a:r>
            <a:endParaRPr lang="zh-CN" altLang="en-US" dirty="0"/>
          </a:p>
        </p:txBody>
      </p:sp>
      <p:sp>
        <p:nvSpPr>
          <p:cNvPr id="3" name="内容占位符 2"/>
          <p:cNvSpPr>
            <a:spLocks noGrp="1"/>
          </p:cNvSpPr>
          <p:nvPr>
            <p:ph idx="1"/>
          </p:nvPr>
        </p:nvSpPr>
        <p:spPr/>
        <p:txBody>
          <a:bodyPr>
            <a:noAutofit/>
          </a:bodyPr>
          <a:lstStyle/>
          <a:p>
            <a:r>
              <a:rPr lang="zh-CN" altLang="en-US" sz="1600" dirty="0" smtClean="0"/>
              <a:t>客户端连接</a:t>
            </a:r>
          </a:p>
          <a:p>
            <a:r>
              <a:rPr lang="en-US" altLang="zh-CN" sz="1600" dirty="0" smtClean="0"/>
              <a:t>/</a:t>
            </a:r>
            <a:r>
              <a:rPr lang="en-US" sz="1600" dirty="0" err="1" smtClean="0"/>
              <a:t>usr</a:t>
            </a:r>
            <a:r>
              <a:rPr lang="en-US" sz="1600" dirty="0" smtClean="0"/>
              <a:t>/local/</a:t>
            </a:r>
            <a:r>
              <a:rPr lang="en-US" sz="1600" dirty="0" err="1" smtClean="0"/>
              <a:t>mongodb</a:t>
            </a:r>
            <a:r>
              <a:rPr lang="en-US" sz="1600" dirty="0" smtClean="0"/>
              <a:t>/bin/mongo </a:t>
            </a:r>
            <a:r>
              <a:rPr lang="en-US" sz="1600" dirty="0" err="1" smtClean="0"/>
              <a:t>user_addr</a:t>
            </a:r>
            <a:r>
              <a:rPr lang="en-US" sz="1600" dirty="0" smtClean="0"/>
              <a:t> -u user -p '</a:t>
            </a:r>
            <a:r>
              <a:rPr lang="en-US" sz="1600" dirty="0" err="1" smtClean="0"/>
              <a:t>pwd</a:t>
            </a:r>
            <a:r>
              <a:rPr lang="en-US" sz="1600" dirty="0" smtClean="0"/>
              <a:t>‘  #</a:t>
            </a:r>
            <a:r>
              <a:rPr lang="zh-CN" altLang="en-US" sz="1600" dirty="0" smtClean="0"/>
              <a:t>增删改</a:t>
            </a:r>
            <a:endParaRPr lang="en-US" sz="1600" dirty="0" smtClean="0"/>
          </a:p>
          <a:p>
            <a:r>
              <a:rPr lang="en-US" sz="1600" dirty="0" err="1" smtClean="0"/>
              <a:t>db.foo.save</a:t>
            </a:r>
            <a:r>
              <a:rPr lang="en-US" sz="1600" dirty="0" smtClean="0"/>
              <a:t>({'</a:t>
            </a:r>
            <a:r>
              <a:rPr lang="en-US" sz="1600" dirty="0" err="1" smtClean="0"/>
              <a:t>name':'ysz','address</a:t>
            </a:r>
            <a:r>
              <a:rPr lang="en-US" sz="1600" dirty="0" smtClean="0"/>
              <a:t>':{'city':'beijing','post':100096},'phone':[138,139]})  </a:t>
            </a:r>
            <a:r>
              <a:rPr lang="en-US" altLang="zh-CN" sz="1600" dirty="0" smtClean="0"/>
              <a:t>#</a:t>
            </a:r>
            <a:r>
              <a:rPr lang="zh-CN" altLang="en-US" sz="1600" dirty="0" smtClean="0"/>
              <a:t>存储嵌套的对象</a:t>
            </a:r>
          </a:p>
          <a:p>
            <a:r>
              <a:rPr lang="en-US" sz="1600" dirty="0" err="1" smtClean="0"/>
              <a:t>db.user_addr.save</a:t>
            </a:r>
            <a:r>
              <a:rPr lang="en-US" sz="1600" dirty="0" smtClean="0"/>
              <a:t>({'</a:t>
            </a:r>
            <a:r>
              <a:rPr lang="en-US" sz="1600" dirty="0" err="1" smtClean="0"/>
              <a:t>Uid':'yushunzhi@sohu.com','Al</a:t>
            </a:r>
            <a:r>
              <a:rPr lang="en-US" sz="1600" dirty="0" smtClean="0"/>
              <a:t>':['test-1@sohu.com','test-2@sohu.com']})  #</a:t>
            </a:r>
            <a:r>
              <a:rPr lang="zh-CN" altLang="en-US" sz="1600" dirty="0" smtClean="0"/>
              <a:t>存储数组对象</a:t>
            </a:r>
          </a:p>
          <a:p>
            <a:r>
              <a:rPr lang="en-US" sz="1600" dirty="0" err="1" smtClean="0"/>
              <a:t>db.foo.update</a:t>
            </a:r>
            <a:r>
              <a:rPr lang="en-US" sz="1600" dirty="0" smtClean="0"/>
              <a:t>({'yy':5},{'$set':{'xx':2}},</a:t>
            </a:r>
            <a:r>
              <a:rPr lang="en-US" sz="1600" dirty="0" err="1" smtClean="0"/>
              <a:t>upsert</a:t>
            </a:r>
            <a:r>
              <a:rPr lang="en-US" sz="1600" dirty="0" smtClean="0"/>
              <a:t>=</a:t>
            </a:r>
            <a:r>
              <a:rPr lang="en-US" sz="1600" dirty="0" err="1" smtClean="0"/>
              <a:t>true,multi</a:t>
            </a:r>
            <a:r>
              <a:rPr lang="en-US" sz="1600" dirty="0" smtClean="0"/>
              <a:t>=true)  #</a:t>
            </a:r>
            <a:r>
              <a:rPr lang="zh-CN" altLang="en-US" sz="1600" dirty="0" smtClean="0"/>
              <a:t>根据</a:t>
            </a:r>
            <a:r>
              <a:rPr lang="en-US" sz="1600" dirty="0" smtClean="0"/>
              <a:t>query</a:t>
            </a:r>
            <a:r>
              <a:rPr lang="zh-CN" altLang="en-US" sz="1600" dirty="0" smtClean="0"/>
              <a:t>条件修改，如果不存在则插入，允许修改多条记录</a:t>
            </a:r>
          </a:p>
          <a:p>
            <a:r>
              <a:rPr lang="en-US" sz="1600" dirty="0" err="1" smtClean="0"/>
              <a:t>db.foo.remove</a:t>
            </a:r>
            <a:r>
              <a:rPr lang="en-US" sz="1600" dirty="0" smtClean="0"/>
              <a:t>({'yy':5})  #</a:t>
            </a:r>
            <a:r>
              <a:rPr lang="zh-CN" altLang="en-US" sz="1600" dirty="0" smtClean="0"/>
              <a:t>删除</a:t>
            </a:r>
            <a:r>
              <a:rPr lang="en-US" sz="1600" dirty="0" err="1" smtClean="0"/>
              <a:t>yy</a:t>
            </a:r>
            <a:r>
              <a:rPr lang="en-US" sz="1600" dirty="0" smtClean="0"/>
              <a:t>=5</a:t>
            </a:r>
            <a:r>
              <a:rPr lang="zh-CN" altLang="en-US" sz="1600" dirty="0" smtClean="0"/>
              <a:t>的记录</a:t>
            </a:r>
          </a:p>
          <a:p>
            <a:r>
              <a:rPr lang="en-US" sz="1600" dirty="0" err="1" smtClean="0"/>
              <a:t>db.foo.remove</a:t>
            </a:r>
            <a:r>
              <a:rPr lang="en-US" sz="1600" dirty="0" smtClean="0"/>
              <a:t>()  #</a:t>
            </a:r>
            <a:r>
              <a:rPr lang="zh-CN" altLang="en-US" sz="1600" dirty="0" smtClean="0"/>
              <a:t>删除所有的记</a:t>
            </a:r>
            <a:endParaRPr lang="en-US" sz="1600" dirty="0" smtClean="0"/>
          </a:p>
          <a:p>
            <a:r>
              <a:rPr lang="en-US" sz="1600" dirty="0" err="1" smtClean="0"/>
              <a:t>db.mail_addr.drop</a:t>
            </a:r>
            <a:r>
              <a:rPr lang="en-US" sz="1600" dirty="0" smtClean="0"/>
              <a:t>() #</a:t>
            </a:r>
            <a:r>
              <a:rPr lang="zh-CN" altLang="en-US" sz="1600" dirty="0" smtClean="0"/>
              <a:t>删除</a:t>
            </a:r>
            <a:r>
              <a:rPr lang="en-US" sz="1600" dirty="0" smtClean="0"/>
              <a:t>collection</a:t>
            </a:r>
          </a:p>
          <a:p>
            <a:r>
              <a:rPr lang="en-US" sz="1600" dirty="0" err="1" smtClean="0"/>
              <a:t>db.dropDatabase</a:t>
            </a:r>
            <a:r>
              <a:rPr lang="en-US" sz="1600" dirty="0" smtClean="0"/>
              <a:t>() #</a:t>
            </a:r>
            <a:r>
              <a:rPr lang="zh-CN" altLang="en-US" sz="1600" dirty="0" smtClean="0"/>
              <a:t>删除当前的数据库</a:t>
            </a:r>
          </a:p>
          <a:p>
            <a:r>
              <a:rPr lang="zh-CN" altLang="en-US" sz="1600" dirty="0" smtClean="0"/>
              <a:t>索引</a:t>
            </a:r>
          </a:p>
          <a:p>
            <a:r>
              <a:rPr lang="en-US" sz="1600" dirty="0" err="1" smtClean="0"/>
              <a:t>db.things.ensureIndex</a:t>
            </a:r>
            <a:r>
              <a:rPr lang="en-US" sz="1600" dirty="0" smtClean="0"/>
              <a:t>({</a:t>
            </a:r>
            <a:r>
              <a:rPr lang="en-US" sz="1600" dirty="0" err="1" smtClean="0"/>
              <a:t>firstname</a:t>
            </a:r>
            <a:r>
              <a:rPr lang="en-US" sz="1600" dirty="0" smtClean="0"/>
              <a:t>: 1, </a:t>
            </a:r>
            <a:r>
              <a:rPr lang="en-US" sz="1600" dirty="0" err="1" smtClean="0"/>
              <a:t>lastname</a:t>
            </a:r>
            <a:r>
              <a:rPr lang="en-US" sz="1600" dirty="0" smtClean="0"/>
              <a:t>: 1}, {unique: true});    </a:t>
            </a:r>
            <a:r>
              <a:rPr lang="en-US" altLang="zh-CN" sz="1600" dirty="0" smtClean="0"/>
              <a:t>#</a:t>
            </a:r>
            <a:r>
              <a:rPr lang="zh-CN" altLang="en-US" sz="1600" dirty="0" smtClean="0"/>
              <a:t>增加索引：</a:t>
            </a:r>
            <a:r>
              <a:rPr lang="en-US" altLang="zh-CN" sz="1600" dirty="0" smtClean="0"/>
              <a:t>1(</a:t>
            </a:r>
            <a:r>
              <a:rPr lang="en-US" sz="1600" dirty="0" smtClean="0"/>
              <a:t>ascending),-1(descending) </a:t>
            </a:r>
            <a:endParaRPr lang="zh-CN" altLang="en-US" sz="1600" dirty="0" smtClean="0"/>
          </a:p>
          <a:p>
            <a:endParaRPr lang="zh-CN" alt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mongodb</a:t>
            </a:r>
            <a:r>
              <a:rPr lang="zh-CN" altLang="en-US" dirty="0" smtClean="0"/>
              <a:t>命令介绍</a:t>
            </a:r>
            <a:r>
              <a:rPr lang="en-US" altLang="zh-CN" dirty="0" smtClean="0"/>
              <a:t>(</a:t>
            </a:r>
            <a:r>
              <a:rPr lang="zh-CN" altLang="en-US" dirty="0" smtClean="0"/>
              <a:t>四</a:t>
            </a:r>
            <a:r>
              <a:rPr lang="en-US" altLang="zh-CN" dirty="0" smtClean="0"/>
              <a:t>)</a:t>
            </a:r>
            <a:endParaRPr lang="zh-CN" altLang="en-US" dirty="0"/>
          </a:p>
        </p:txBody>
      </p:sp>
      <p:sp>
        <p:nvSpPr>
          <p:cNvPr id="3" name="内容占位符 2"/>
          <p:cNvSpPr>
            <a:spLocks noGrp="1"/>
          </p:cNvSpPr>
          <p:nvPr>
            <p:ph idx="1"/>
          </p:nvPr>
        </p:nvSpPr>
        <p:spPr/>
        <p:txBody>
          <a:bodyPr>
            <a:noAutofit/>
          </a:bodyPr>
          <a:lstStyle/>
          <a:p>
            <a:r>
              <a:rPr lang="en-US" sz="1600" dirty="0" err="1" smtClean="0"/>
              <a:t>db.user_addr.ensureIndex</a:t>
            </a:r>
            <a:r>
              <a:rPr lang="en-US" sz="1600" dirty="0" smtClean="0"/>
              <a:t>({'</a:t>
            </a:r>
            <a:r>
              <a:rPr lang="en-US" sz="1600" dirty="0" err="1" smtClean="0"/>
              <a:t>Al.Em</a:t>
            </a:r>
            <a:r>
              <a:rPr lang="en-US" sz="1600" dirty="0" smtClean="0"/>
              <a:t>': 1})  #</a:t>
            </a:r>
            <a:r>
              <a:rPr lang="zh-CN" altLang="en-US" sz="1600" dirty="0" smtClean="0"/>
              <a:t>索引子对象</a:t>
            </a:r>
          </a:p>
          <a:p>
            <a:r>
              <a:rPr lang="en-US" sz="1600" dirty="0" err="1" smtClean="0"/>
              <a:t>db.deliver_status.getIndexes</a:t>
            </a:r>
            <a:r>
              <a:rPr lang="en-US" sz="1600" dirty="0" smtClean="0"/>
              <a:t>()  #</a:t>
            </a:r>
            <a:r>
              <a:rPr lang="zh-CN" altLang="en-US" sz="1600" dirty="0" smtClean="0"/>
              <a:t>查看索引信息 </a:t>
            </a:r>
          </a:p>
          <a:p>
            <a:r>
              <a:rPr lang="en-US" sz="1600" dirty="0" err="1" smtClean="0"/>
              <a:t>db.deliver_status.getIndexKeys</a:t>
            </a:r>
            <a:r>
              <a:rPr lang="en-US" sz="1600" dirty="0" smtClean="0"/>
              <a:t>() </a:t>
            </a:r>
          </a:p>
          <a:p>
            <a:r>
              <a:rPr lang="en-US" sz="1600" dirty="0" err="1" smtClean="0"/>
              <a:t>db.user_addr.dropIndex</a:t>
            </a:r>
            <a:r>
              <a:rPr lang="en-US" sz="1600" dirty="0" smtClean="0"/>
              <a:t>('Al.Em_1')  #</a:t>
            </a:r>
            <a:r>
              <a:rPr lang="zh-CN" altLang="en-US" sz="1600" dirty="0" smtClean="0"/>
              <a:t>根据索引名删除索引 </a:t>
            </a:r>
          </a:p>
          <a:p>
            <a:r>
              <a:rPr lang="zh-CN" altLang="en-US" sz="1600" dirty="0" smtClean="0"/>
              <a:t>查询</a:t>
            </a:r>
          </a:p>
          <a:p>
            <a:r>
              <a:rPr lang="en-US" sz="1600" dirty="0" err="1" smtClean="0"/>
              <a:t>db.foo.find</a:t>
            </a:r>
            <a:r>
              <a:rPr lang="en-US" sz="1600" dirty="0" smtClean="0"/>
              <a:t>()   </a:t>
            </a:r>
            <a:r>
              <a:rPr lang="en-US" altLang="zh-CN" sz="1600" dirty="0" smtClean="0"/>
              <a:t>#</a:t>
            </a:r>
            <a:r>
              <a:rPr lang="zh-CN" altLang="en-US" sz="1600" dirty="0" smtClean="0"/>
              <a:t>查找所有 </a:t>
            </a:r>
          </a:p>
          <a:p>
            <a:r>
              <a:rPr lang="en-US" sz="1600" dirty="0" err="1" smtClean="0"/>
              <a:t>db.foo.findOne</a:t>
            </a:r>
            <a:r>
              <a:rPr lang="en-US" sz="1600" dirty="0" smtClean="0"/>
              <a:t>() #</a:t>
            </a:r>
            <a:r>
              <a:rPr lang="zh-CN" altLang="en-US" sz="1600" dirty="0" smtClean="0"/>
              <a:t>查找一条记录 </a:t>
            </a:r>
          </a:p>
          <a:p>
            <a:r>
              <a:rPr lang="en-US" sz="1600" dirty="0" err="1" smtClean="0"/>
              <a:t>db.foo.find</a:t>
            </a:r>
            <a:r>
              <a:rPr lang="en-US" sz="1600" dirty="0" smtClean="0"/>
              <a:t>({'</a:t>
            </a:r>
            <a:r>
              <a:rPr lang="en-US" sz="1600" dirty="0" err="1" smtClean="0"/>
              <a:t>msg':'Hello</a:t>
            </a:r>
            <a:r>
              <a:rPr lang="en-US" sz="1600" dirty="0" smtClean="0"/>
              <a:t> 1'}).limit(10)  #</a:t>
            </a:r>
            <a:r>
              <a:rPr lang="zh-CN" altLang="en-US" sz="1600" dirty="0" smtClean="0"/>
              <a:t>根据条件检索</a:t>
            </a:r>
            <a:r>
              <a:rPr lang="en-US" altLang="zh-CN" sz="1600" dirty="0" smtClean="0"/>
              <a:t>10</a:t>
            </a:r>
            <a:r>
              <a:rPr lang="zh-CN" altLang="en-US" sz="1600" dirty="0" smtClean="0"/>
              <a:t>条记录 </a:t>
            </a:r>
          </a:p>
          <a:p>
            <a:r>
              <a:rPr lang="en-US" sz="1600" dirty="0" err="1" smtClean="0"/>
              <a:t>db.deliver_status.find</a:t>
            </a:r>
            <a:r>
              <a:rPr lang="en-US" sz="1600" dirty="0" smtClean="0"/>
              <a:t>({'</a:t>
            </a:r>
            <a:r>
              <a:rPr lang="en-US" sz="1600" dirty="0" err="1" smtClean="0"/>
              <a:t>From':'yushunzhi@sohu.com</a:t>
            </a:r>
            <a:r>
              <a:rPr lang="en-US" sz="1600" dirty="0" smtClean="0"/>
              <a:t>'}).sort({'Dt',-1})  #sort</a:t>
            </a:r>
            <a:r>
              <a:rPr lang="zh-CN" altLang="en-US" sz="1600" dirty="0" smtClean="0"/>
              <a:t>排序 </a:t>
            </a:r>
            <a:endParaRPr lang="en-US" sz="1600" dirty="0" smtClean="0"/>
          </a:p>
          <a:p>
            <a:r>
              <a:rPr lang="en-US" sz="1600" dirty="0" err="1" smtClean="0"/>
              <a:t>db.user_addr.count</a:t>
            </a:r>
            <a:r>
              <a:rPr lang="en-US" sz="1600" dirty="0" smtClean="0"/>
              <a:t>() #count</a:t>
            </a:r>
            <a:r>
              <a:rPr lang="zh-CN" altLang="en-US" sz="1600" dirty="0" smtClean="0"/>
              <a:t>操作</a:t>
            </a:r>
          </a:p>
          <a:p>
            <a:r>
              <a:rPr lang="en-US" sz="1600" dirty="0" err="1" smtClean="0"/>
              <a:t>db.foo.distinct</a:t>
            </a:r>
            <a:r>
              <a:rPr lang="en-US" sz="1600" dirty="0" smtClean="0"/>
              <a:t>('</a:t>
            </a:r>
            <a:r>
              <a:rPr lang="en-US" sz="1600" dirty="0" err="1" smtClean="0"/>
              <a:t>msg</a:t>
            </a:r>
            <a:r>
              <a:rPr lang="en-US" sz="1600" dirty="0" smtClean="0"/>
              <a:t>')  #distinct</a:t>
            </a:r>
            <a:r>
              <a:rPr lang="zh-CN" altLang="en-US" sz="1600" dirty="0" smtClean="0"/>
              <a:t>操作 </a:t>
            </a:r>
          </a:p>
          <a:p>
            <a:r>
              <a:rPr lang="en-US" sz="1600" dirty="0" err="1" smtClean="0"/>
              <a:t>db.foo.find</a:t>
            </a:r>
            <a:r>
              <a:rPr lang="en-US" sz="1600" dirty="0" smtClean="0"/>
              <a:t>({"timestamp": {"$</a:t>
            </a:r>
            <a:r>
              <a:rPr lang="en-US" sz="1600" dirty="0" err="1" smtClean="0"/>
              <a:t>gte</a:t>
            </a:r>
            <a:r>
              <a:rPr lang="en-US" sz="1600" dirty="0" smtClean="0"/>
              <a:t>" : 2}})  &gt;</a:t>
            </a:r>
            <a:r>
              <a:rPr lang="zh-CN" altLang="en-US" sz="1600" dirty="0" smtClean="0"/>
              <a:t>操作 </a:t>
            </a:r>
          </a:p>
          <a:p>
            <a:r>
              <a:rPr lang="en-US" sz="1600" dirty="0" err="1" smtClean="0"/>
              <a:t>db.foo.find</a:t>
            </a:r>
            <a:r>
              <a:rPr lang="en-US" sz="1600" dirty="0" smtClean="0"/>
              <a:t>({'</a:t>
            </a:r>
            <a:r>
              <a:rPr lang="en-US" sz="1600" dirty="0" err="1" smtClean="0"/>
              <a:t>address.city':'beijing</a:t>
            </a:r>
            <a:r>
              <a:rPr lang="en-US" sz="1600" dirty="0" smtClean="0"/>
              <a:t>'})  #</a:t>
            </a:r>
            <a:r>
              <a:rPr lang="zh-CN" altLang="en-US" sz="1600" dirty="0" smtClean="0"/>
              <a:t>子对象的查找 </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TotalTime>
  <Words>2063</Words>
  <PresentationFormat>全屏显示(4:3)</PresentationFormat>
  <Paragraphs>257</Paragraphs>
  <Slides>30</Slides>
  <Notes>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Mongodb</vt:lpstr>
      <vt:lpstr>Mongodb优劣势</vt:lpstr>
      <vt:lpstr>启动mongodb参数（一）</vt:lpstr>
      <vt:lpstr>启动mongodb参数（二）</vt:lpstr>
      <vt:lpstr>启动mongodb参数（三）</vt:lpstr>
      <vt:lpstr>mongodb命令介绍(一)</vt:lpstr>
      <vt:lpstr>mongodb命令介绍(二)</vt:lpstr>
      <vt:lpstr>mongodb命令介绍(三)</vt:lpstr>
      <vt:lpstr>mongodb命令介绍(四)</vt:lpstr>
      <vt:lpstr>mongodb命令介绍(五)</vt:lpstr>
      <vt:lpstr>BSON(一)</vt:lpstr>
      <vt:lpstr>Mongodb复制</vt:lpstr>
      <vt:lpstr>Oplog</vt:lpstr>
      <vt:lpstr>Master/Slave主从模式</vt:lpstr>
      <vt:lpstr>Replica Set副本集</vt:lpstr>
      <vt:lpstr>幻灯片 16</vt:lpstr>
      <vt:lpstr>Mongodb分片</vt:lpstr>
      <vt:lpstr>mongodb内部文件结构(一)</vt:lpstr>
      <vt:lpstr>mongodb内部文件结构(二)</vt:lpstr>
      <vt:lpstr>mongodb内部文件结构(三)</vt:lpstr>
      <vt:lpstr>如何监控Mongodb(一)</vt:lpstr>
      <vt:lpstr>如何监控Mongodb(二)</vt:lpstr>
      <vt:lpstr>如何监控Mongodb(三)</vt:lpstr>
      <vt:lpstr>如何监控Mongodb(四)</vt:lpstr>
      <vt:lpstr>MongoDB的备份方式(一)</vt:lpstr>
      <vt:lpstr>MongoDB的备份方式(二)</vt:lpstr>
      <vt:lpstr>MongoDB的备份方式(三)</vt:lpstr>
      <vt:lpstr>Mongo ORM</vt:lpstr>
      <vt:lpstr>Spring-mongodb</vt:lpstr>
      <vt:lpstr>mongodb使用过程中注意点</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zhangweidong</dc:creator>
  <cp:lastModifiedBy>zhangweidong</cp:lastModifiedBy>
  <cp:revision>561</cp:revision>
  <dcterms:created xsi:type="dcterms:W3CDTF">2012-05-17T04:08:06Z</dcterms:created>
  <dcterms:modified xsi:type="dcterms:W3CDTF">2012-05-31T00:49:41Z</dcterms:modified>
</cp:coreProperties>
</file>