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25" autoAdjust="0"/>
  </p:normalViewPr>
  <p:slideViewPr>
    <p:cSldViewPr snapToGrid="0">
      <p:cViewPr>
        <p:scale>
          <a:sx n="50" d="100"/>
          <a:sy n="50" d="100"/>
        </p:scale>
        <p:origin x="150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e\Desktop\loqs_Project\20160307runqnd_libstatcount_version20140325dm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rawcounts!$A$118</c:f>
              <c:strCache>
                <c:ptCount val="1"/>
                <c:pt idx="0">
                  <c:v>hpRNA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rawcounts!$B$118:$M$118</c:f>
              <c:numCache>
                <c:formatCode>0.00</c:formatCode>
                <c:ptCount val="12"/>
                <c:pt idx="0">
                  <c:v>85.229373661133963</c:v>
                </c:pt>
                <c:pt idx="1">
                  <c:v>73.189414203959842</c:v>
                </c:pt>
                <c:pt idx="2">
                  <c:v>59.974687188335423</c:v>
                </c:pt>
                <c:pt idx="3">
                  <c:v>124.08116194901351</c:v>
                </c:pt>
                <c:pt idx="4">
                  <c:v>72.06354699442393</c:v>
                </c:pt>
                <c:pt idx="5">
                  <c:v>81.436810343585975</c:v>
                </c:pt>
                <c:pt idx="6">
                  <c:v>68.918940821396859</c:v>
                </c:pt>
                <c:pt idx="7">
                  <c:v>51.371196447952947</c:v>
                </c:pt>
                <c:pt idx="8">
                  <c:v>36.317001748208106</c:v>
                </c:pt>
                <c:pt idx="9">
                  <c:v>2264.6929914350612</c:v>
                </c:pt>
                <c:pt idx="10">
                  <c:v>931.65846502077909</c:v>
                </c:pt>
                <c:pt idx="11">
                  <c:v>825.79894055221132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2-47D2-B2AE-2DD970604585}"/>
            </c:ext>
          </c:extLst>
        </c:ser>
        <c:ser>
          <c:idx val="1"/>
          <c:order val="1"/>
          <c:tx>
            <c:strRef>
              <c:f>rawcounts!$A$119</c:f>
              <c:strCache>
                <c:ptCount val="1"/>
                <c:pt idx="0">
                  <c:v>other known siRNA loci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rawcounts!$B$119:$M$119</c:f>
              <c:numCache>
                <c:formatCode>0.00</c:formatCode>
                <c:ptCount val="12"/>
                <c:pt idx="0">
                  <c:v>804.21562839223839</c:v>
                </c:pt>
                <c:pt idx="1">
                  <c:v>775.61841156022899</c:v>
                </c:pt>
                <c:pt idx="2">
                  <c:v>679.86839573883924</c:v>
                </c:pt>
                <c:pt idx="3">
                  <c:v>563.40722645037749</c:v>
                </c:pt>
                <c:pt idx="4">
                  <c:v>751.80528509524709</c:v>
                </c:pt>
                <c:pt idx="5">
                  <c:v>696.55426411615952</c:v>
                </c:pt>
                <c:pt idx="6">
                  <c:v>539.42142026347096</c:v>
                </c:pt>
                <c:pt idx="7">
                  <c:v>675.58635260007486</c:v>
                </c:pt>
                <c:pt idx="8">
                  <c:v>621.25785121161505</c:v>
                </c:pt>
                <c:pt idx="9">
                  <c:v>871.81464110870718</c:v>
                </c:pt>
                <c:pt idx="10">
                  <c:v>927.43973694370561</c:v>
                </c:pt>
                <c:pt idx="11">
                  <c:v>767.70594566634179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D2-47D2-B2AE-2DD970604585}"/>
            </c:ext>
          </c:extLst>
        </c:ser>
        <c:ser>
          <c:idx val="2"/>
          <c:order val="2"/>
          <c:tx>
            <c:strRef>
              <c:f>rawcounts!$A$120</c:f>
              <c:strCache>
                <c:ptCount val="1"/>
                <c:pt idx="0">
                  <c:v>new cisNAT loci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rawcounts!$B$120:$M$120</c:f>
              <c:numCache>
                <c:formatCode>0.00</c:formatCode>
                <c:ptCount val="12"/>
                <c:pt idx="0">
                  <c:v>62.239296458181919</c:v>
                </c:pt>
                <c:pt idx="1">
                  <c:v>64.834458244603709</c:v>
                </c:pt>
                <c:pt idx="2">
                  <c:v>57.703800974408161</c:v>
                </c:pt>
                <c:pt idx="3">
                  <c:v>47.730911368931665</c:v>
                </c:pt>
                <c:pt idx="4">
                  <c:v>58.077091477946091</c:v>
                </c:pt>
                <c:pt idx="5">
                  <c:v>57.075723065464253</c:v>
                </c:pt>
                <c:pt idx="6">
                  <c:v>43.39516756547264</c:v>
                </c:pt>
                <c:pt idx="7">
                  <c:v>45.241929232274444</c:v>
                </c:pt>
                <c:pt idx="8">
                  <c:v>47.465863682365928</c:v>
                </c:pt>
                <c:pt idx="9">
                  <c:v>103.02325577966117</c:v>
                </c:pt>
                <c:pt idx="10">
                  <c:v>83.467308191558743</c:v>
                </c:pt>
                <c:pt idx="11">
                  <c:v>69.458031297680236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D2-47D2-B2AE-2DD970604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357848"/>
        <c:axId val="-2083360840"/>
      </c:barChart>
      <c:catAx>
        <c:axId val="-2083357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400"/>
            </a:pPr>
            <a:endParaRPr lang="en-US"/>
          </a:p>
        </c:txPr>
        <c:crossAx val="-2083360840"/>
        <c:crosses val="autoZero"/>
        <c:auto val="1"/>
        <c:lblAlgn val="ctr"/>
        <c:lblOffset val="100"/>
        <c:noMultiLvlLbl val="0"/>
      </c:catAx>
      <c:valAx>
        <c:axId val="-208336084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833578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D38A1-E2CA-43AD-B8EF-1020BC684094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2219-DDF6-45EF-88E6-C372A26D9A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1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 observable trend, means </a:t>
            </a:r>
            <a:r>
              <a:rPr lang="en-SG" dirty="0" err="1"/>
              <a:t>rougly</a:t>
            </a:r>
            <a:r>
              <a:rPr lang="en-SG" dirty="0"/>
              <a:t> equal amounts for each library mapped to both </a:t>
            </a:r>
            <a:r>
              <a:rPr lang="en-SG" dirty="0" err="1"/>
              <a:t>OthersiRNA</a:t>
            </a:r>
            <a:r>
              <a:rPr lang="en-SG" dirty="0"/>
              <a:t> and transposon?</a:t>
            </a:r>
          </a:p>
          <a:p>
            <a:r>
              <a:rPr lang="en-SG" dirty="0"/>
              <a:t>Notably, trend of DNA transposon still shows high levels of </a:t>
            </a:r>
            <a:r>
              <a:rPr lang="en-SG" dirty="0" err="1"/>
              <a:t>Loqs</a:t>
            </a:r>
            <a:r>
              <a:rPr lang="en-SG" dirty="0"/>
              <a:t>-PD bias. Thoughts? Our </a:t>
            </a:r>
            <a:r>
              <a:rPr lang="en-SG" dirty="0" err="1"/>
              <a:t>OthersiRNA</a:t>
            </a:r>
            <a:r>
              <a:rPr lang="en-SG" dirty="0"/>
              <a:t> indexes do not cover DNA transposons?</a:t>
            </a:r>
          </a:p>
          <a:p>
            <a:r>
              <a:rPr lang="en-SG" dirty="0"/>
              <a:t>Or is it that </a:t>
            </a:r>
            <a:r>
              <a:rPr lang="en-SG" dirty="0" err="1"/>
              <a:t>Loqs</a:t>
            </a:r>
            <a:r>
              <a:rPr lang="en-SG" dirty="0"/>
              <a:t>-PD could also be involved in processing DNA-transposon based siRNAs?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2219-DDF6-45EF-88E6-C372A26D9A7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28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04AB-B61E-4F42-8854-9B154D4A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155B5-8317-4057-B72D-D36B76A9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39A1-2C80-4D03-9078-912BC462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17A2-000B-4B57-8FD2-9145AD67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9F82-8899-4E61-A292-6577C5A8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35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9293-3B03-443E-80E2-84CDAD08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CB121-31F3-4071-8E5A-8B214F77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E667-F182-4DE8-8211-119D397F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1A96-C37E-4F5F-ADA5-EB3C494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1541-33FD-4740-8E0D-7A4E97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36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6831-16F8-46B6-887A-7AB3B83A6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6E9B1-33D0-47BB-A1CA-EA67E9458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CA7F-A459-446F-8560-D5BC649D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C52E-1DB5-4EA1-B1F8-882E373C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CFDF-2697-41AE-B737-4416E423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7173-435B-40A2-AE74-F50A4D84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19F6-C1B0-4FA0-931D-D6A3B19E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9BD6-C590-4FFE-AFB9-B6F4EC11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6E0B-63C1-494A-B0A9-6DD464FC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4F18-5CAB-4275-9CF5-36C3090F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DE67-149C-498C-9D74-32E242DC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4B00-4FC6-46B0-B1A4-32C8D768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4769-7C2B-4C6B-B722-44246519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0712-FD82-4FFB-98BC-9A82EB7C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3279-DA22-466D-A0EA-D19658DD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25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B9C9-E19A-41BB-9758-913BC5F1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5BAE-2BDD-4786-86ED-6C028538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B223-A8B0-4A92-A8E4-4D42F2C5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8C40-99C8-442C-8FD9-0EAD180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0AE81-C575-4928-BBD5-166C696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8B329-FFD6-443C-8AE1-EC1FB2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2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2C14-60AC-4CE6-956B-FCB60761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680C-761D-47F3-925A-2195BDAB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91759-AD52-49EF-ADCE-F7C4F295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17468-034B-4795-BA4E-454551B5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623C8-0A8D-49A5-8E5C-4D7BB99C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976B1-100C-4AEA-84AC-297A277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98626-F8DA-410E-B6F1-1191C282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4C911-8089-4836-ADA9-337B7C3D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4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021D-DF03-4FB9-B859-E6B09B1D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7426-F53D-4E12-97A9-D9A3C611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A67C-B666-4821-A157-70D2D490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BA144-476E-42BE-9148-CDF458D5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1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EAA8A-84D4-4E60-A680-249FCA35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AF47A-59A5-416B-82A0-5E605696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E587-26D1-440B-9380-AD40368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2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E7D8-70BE-49B1-9628-AA802204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D46E-36AE-4205-BEA1-4EBA456B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EEB62-7544-497D-9C10-FDD17643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C24C-3D05-44B8-BAAB-80F80A87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0300D-418F-41C8-974B-27649EFB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36E6-9C8C-45A7-B4D1-4F93E86C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9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C132-9796-47DC-A394-900288BD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D7A0-2A92-43E2-83CE-2B1287C2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A06E-3B94-4AC5-A279-82C614BA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69889-F511-47A1-89C7-3198C8DC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3082D-4E4E-4FB6-A1EC-A8F2DCA2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0DDF-BBE9-416E-B919-3C031038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2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1C0CF-2980-4558-94E0-C5B22E39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230-7EFD-406B-8970-5BF80260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3A7F-A44A-47EB-8E40-89E627A7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FF76-DBB0-4621-90CF-5D8F1FC880D5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53F4-1D10-41F0-9543-E39780EE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496F-1604-4975-A692-54BB295D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4156-290B-45BE-AA31-2B2DCFDC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53CA06-1819-4314-9C06-EFBA8EA4E5BC}"/>
              </a:ext>
            </a:extLst>
          </p:cNvPr>
          <p:cNvSpPr txBox="1"/>
          <p:nvPr/>
        </p:nvSpPr>
        <p:spPr>
          <a:xfrm>
            <a:off x="4571999" y="198783"/>
            <a:ext cx="747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Small RNA-</a:t>
            </a:r>
            <a:r>
              <a:rPr lang="en-SG" sz="4800" dirty="0" err="1"/>
              <a:t>seq</a:t>
            </a:r>
            <a:r>
              <a:rPr lang="en-SG" sz="4800" dirty="0"/>
              <a:t> Analysis of </a:t>
            </a:r>
          </a:p>
          <a:p>
            <a:r>
              <a:rPr lang="en-SG" sz="4800" i="1" dirty="0"/>
              <a:t>Drosophila melanogaster </a:t>
            </a:r>
            <a:r>
              <a:rPr lang="en-SG" sz="4800" i="1" dirty="0" err="1"/>
              <a:t>loqs</a:t>
            </a:r>
            <a:r>
              <a:rPr lang="en-SG" sz="4800" i="1" dirty="0"/>
              <a:t> </a:t>
            </a:r>
            <a:r>
              <a:rPr lang="en-SG" sz="4800" dirty="0"/>
              <a:t>Mutants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DFAED-3375-4EF5-BC05-E36EE686B3A9}"/>
              </a:ext>
            </a:extLst>
          </p:cNvPr>
          <p:cNvSpPr txBox="1"/>
          <p:nvPr/>
        </p:nvSpPr>
        <p:spPr>
          <a:xfrm>
            <a:off x="0" y="4215266"/>
            <a:ext cx="5459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A work-in-progress by:</a:t>
            </a:r>
          </a:p>
          <a:p>
            <a:r>
              <a:rPr lang="en-SG" sz="3600" dirty="0"/>
              <a:t>Lee </a:t>
            </a:r>
            <a:r>
              <a:rPr lang="en-SG" sz="3600" dirty="0" err="1"/>
              <a:t>Jin</a:t>
            </a:r>
            <a:r>
              <a:rPr lang="en-SG" sz="3600" dirty="0"/>
              <a:t> Wee &amp; </a:t>
            </a:r>
            <a:r>
              <a:rPr lang="en-SG" sz="3600" dirty="0" err="1"/>
              <a:t>Teo</a:t>
            </a:r>
            <a:r>
              <a:rPr lang="en-SG" sz="3600" dirty="0"/>
              <a:t> Ren Yi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BCD0A9-078C-49C8-B4A4-096469F0D7AE}"/>
              </a:ext>
            </a:extLst>
          </p:cNvPr>
          <p:cNvCxnSpPr>
            <a:cxnSpLocks/>
          </p:cNvCxnSpPr>
          <p:nvPr/>
        </p:nvCxnSpPr>
        <p:spPr>
          <a:xfrm>
            <a:off x="4645739" y="2507107"/>
            <a:ext cx="7620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14744-DE1F-4C68-917C-584B48ADB7A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1C006-C92F-46ED-84C2-54035A5962E5}"/>
              </a:ext>
            </a:extLst>
          </p:cNvPr>
          <p:cNvSpPr txBox="1"/>
          <p:nvPr/>
        </p:nvSpPr>
        <p:spPr>
          <a:xfrm>
            <a:off x="359532" y="1233467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Recap of progress thus far 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Future work</a:t>
            </a:r>
          </a:p>
          <a:p>
            <a:r>
              <a:rPr lang="en-SG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Conclusions and reflections</a:t>
            </a:r>
          </a:p>
        </p:txBody>
      </p:sp>
    </p:spTree>
    <p:extLst>
      <p:ext uri="{BB962C8B-B14F-4D97-AF65-F5344CB8AC3E}">
        <p14:creationId xmlns:p14="http://schemas.microsoft.com/office/powerpoint/2010/main" val="26021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4F383E-95F0-4D4D-B63B-9A2088278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799054"/>
              </p:ext>
            </p:extLst>
          </p:nvPr>
        </p:nvGraphicFramePr>
        <p:xfrm>
          <a:off x="2156676" y="1091991"/>
          <a:ext cx="7878648" cy="5224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98417F3-2756-4363-81B6-A4D3B5A37CF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>
                <a:solidFill>
                  <a:schemeClr val="bg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984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9ED5F2-8568-4610-BA16-A8530E7C2C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44" y="1933091"/>
          <a:ext cx="4757391" cy="3263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0933">
                  <a:extLst>
                    <a:ext uri="{9D8B030D-6E8A-4147-A177-3AD203B41FA5}">
                      <a16:colId xmlns:a16="http://schemas.microsoft.com/office/drawing/2014/main" val="890107742"/>
                    </a:ext>
                  </a:extLst>
                </a:gridCol>
                <a:gridCol w="1566458">
                  <a:extLst>
                    <a:ext uri="{9D8B030D-6E8A-4147-A177-3AD203B41FA5}">
                      <a16:colId xmlns:a16="http://schemas.microsoft.com/office/drawing/2014/main" val="2335235858"/>
                    </a:ext>
                  </a:extLst>
                </a:gridCol>
              </a:tblGrid>
              <a:tr h="192086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name</a:t>
                      </a:r>
                    </a:p>
                  </a:txBody>
                  <a:tcPr marL="4875" marR="4875" marT="487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u="none" strike="noStrike" dirty="0">
                          <a:effectLst/>
                        </a:rPr>
                        <a:t>Description</a:t>
                      </a:r>
                      <a:endParaRPr lang="en-SG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39308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dm3excludeUextrRNA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607790115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dm3excludeUextFBdmelr5.52.bed.PT.exon.rRNA.merge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83220533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Chr1dmerdna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960074427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dm3excludeUextRNA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050809689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dm3excludeUextFBdmelr5.52.bed.PT.exon.tRNA.merge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background RNAs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11248890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dm3excludeUextFBdmelr5.52.bed.PT.exon.snRNA.merge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888298732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dm3excludeUextFBdmelr5.52.bed.PT.exon.snoRNA.merge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background RNAs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2019534729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dmestemloopmirbasev20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 err="1">
                          <a:effectLst/>
                        </a:rPr>
                        <a:t>Mirprecursor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427710769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 err="1">
                          <a:effectLst/>
                        </a:rPr>
                        <a:t>knownhprna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 err="1">
                          <a:effectLst/>
                        </a:rPr>
                        <a:t>hpRNA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96728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dm3excludeUextLTR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retrotransposon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680105825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dm3excludeUextLINE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retrotransposon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4050879976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dm3excludeUextDNA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DNA transposon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232188331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dm3excludeUextSatellite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2828967767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dm3excludeUextLow_complexity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653504801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dm3excludeUextRC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664614180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dm3excludeUextSimple_repeat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6341907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dm3excludeUextOther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008128528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dm3excludeUextUnknown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316378088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dm3excludeUextFBdmelr5.52.bed.PT.transposableelement.transposableelement.merge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438770814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dm3excludeUextARTEFACT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repeats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3995594203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dm3excludeUextokamura2008nsmb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known siRNA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0015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dm3excludeUextczech2008nature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known siRNA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55989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dm3excludeUextkawamura2008nature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known siRNA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1750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dm3excludeUextghildiyal2008science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other known siRNA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0638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dm3excludeUextCR14033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other known siRNA loci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8031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dm3excludeUextoverlapFBdmelr5.52.txt.exon.mRNA.merge.FBdmelr5.52.txt.exon.mRNA.merge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new cisNAT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4190992406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dm3excludeUextoverlapFBdmelr5.52.txt.exon.mRNA.merge.FBdmelr5.52.txt.exon.ncRNA.merge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new cisNAT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406334934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dm3excludeUextoverlapFBdmelr5.52.txt.exon.mRNA.merge.FBdmelr5.52.txt.exon.tRNA.merge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new cisNAT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2507770127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dm3excludeUextoverlapFBdmelr5.52.txt.exon.mRNA.merge.FBdmelr5.52.txt.exon.snoRNA.merge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>
                          <a:effectLst/>
                        </a:rPr>
                        <a:t>new cisNAT loci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1622802313"/>
                  </a:ext>
                </a:extLst>
              </a:tr>
              <a:tr h="102380"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dm3excludeUextoverlapFBdmelr5.52.txt.exon.mRNA.merge.FBdmelr5.52.txt.exon.pseudogene.merge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u="none" strike="noStrike" dirty="0">
                          <a:effectLst/>
                        </a:rPr>
                        <a:t>new </a:t>
                      </a:r>
                      <a:r>
                        <a:rPr lang="en-SG" sz="600" u="none" strike="noStrike" dirty="0" err="1">
                          <a:effectLst/>
                        </a:rPr>
                        <a:t>cisNAT</a:t>
                      </a:r>
                      <a:r>
                        <a:rPr lang="en-SG" sz="600" u="none" strike="noStrike" dirty="0">
                          <a:effectLst/>
                        </a:rPr>
                        <a:t> loci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5" marR="4875" marT="4875" marB="0" anchor="b"/>
                </a:tc>
                <a:extLst>
                  <a:ext uri="{0D108BD9-81ED-4DB2-BD59-A6C34878D82A}">
                    <a16:rowId xmlns:a16="http://schemas.microsoft.com/office/drawing/2014/main" val="26396002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46486F7-40E6-446D-938B-BA44900C715F}"/>
              </a:ext>
            </a:extLst>
          </p:cNvPr>
          <p:cNvSpPr txBox="1">
            <a:spLocks/>
          </p:cNvSpPr>
          <p:nvPr/>
        </p:nvSpPr>
        <p:spPr>
          <a:xfrm>
            <a:off x="0" y="16594"/>
            <a:ext cx="12192000" cy="606669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300" dirty="0">
                <a:solidFill>
                  <a:schemeClr val="bg1"/>
                </a:solidFill>
              </a:rPr>
              <a:t>Work-In-Progress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279722E8-DA0C-48AE-B0AD-36D0642F8916}"/>
              </a:ext>
            </a:extLst>
          </p:cNvPr>
          <p:cNvSpPr/>
          <p:nvPr/>
        </p:nvSpPr>
        <p:spPr>
          <a:xfrm rot="15870853">
            <a:off x="6305250" y="3079927"/>
            <a:ext cx="1619357" cy="969820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A3959-E2A7-4FE1-ADD5-C6A88BFAA4C7}"/>
              </a:ext>
            </a:extLst>
          </p:cNvPr>
          <p:cNvSpPr txBox="1"/>
          <p:nvPr/>
        </p:nvSpPr>
        <p:spPr>
          <a:xfrm>
            <a:off x="7901941" y="2366010"/>
            <a:ext cx="250806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50" b="1" dirty="0"/>
              <a:t>Thought</a:t>
            </a:r>
            <a:r>
              <a:rPr lang="en-SG" sz="1350" dirty="0"/>
              <a:t>:</a:t>
            </a:r>
          </a:p>
          <a:p>
            <a:r>
              <a:rPr lang="en-SG" sz="1350" dirty="0"/>
              <a:t>siRNAs play a crucial role in targeting transposable elements for RNA-silencing. </a:t>
            </a:r>
          </a:p>
          <a:p>
            <a:endParaRPr lang="en-SG" sz="1350" dirty="0"/>
          </a:p>
          <a:p>
            <a:r>
              <a:rPr lang="en-SG" sz="1350" dirty="0"/>
              <a:t>If we moved the siRNA indexes before the transposable element indexes, would we see a higher count for siRNA loci?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AD9ADA-8FA8-4C67-A4E9-AFAA2E70C2DE}"/>
              </a:ext>
            </a:extLst>
          </p:cNvPr>
          <p:cNvSpPr/>
          <p:nvPr/>
        </p:nvSpPr>
        <p:spPr>
          <a:xfrm>
            <a:off x="1797444" y="3042014"/>
            <a:ext cx="4757391" cy="3331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B6594B-DCE4-4FD9-962C-432AC5049A4C}"/>
              </a:ext>
            </a:extLst>
          </p:cNvPr>
          <p:cNvSpPr/>
          <p:nvPr/>
        </p:nvSpPr>
        <p:spPr>
          <a:xfrm>
            <a:off x="1797444" y="3983692"/>
            <a:ext cx="4757391" cy="80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</p:spTree>
    <p:extLst>
      <p:ext uri="{BB962C8B-B14F-4D97-AF65-F5344CB8AC3E}">
        <p14:creationId xmlns:p14="http://schemas.microsoft.com/office/powerpoint/2010/main" val="4290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25E67E-19FC-41BD-8ACB-281A915858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>
                <a:solidFill>
                  <a:schemeClr val="bg1"/>
                </a:solidFill>
              </a:rPr>
              <a:t>Recap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7E5BF-E33B-4571-9357-BAA5B7F5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3" y="1500197"/>
            <a:ext cx="45720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4CD2C-54D6-49AA-9657-D09D15A0C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05" y="1597245"/>
            <a:ext cx="4445904" cy="444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156FD-6C63-4536-844C-89F76D1A9B8A}"/>
              </a:ext>
            </a:extLst>
          </p:cNvPr>
          <p:cNvSpPr txBox="1"/>
          <p:nvPr/>
        </p:nvSpPr>
        <p:spPr>
          <a:xfrm>
            <a:off x="945573" y="2597727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AB695-08E1-4A74-8D72-1671B94CF42E}"/>
              </a:ext>
            </a:extLst>
          </p:cNvPr>
          <p:cNvSpPr txBox="1"/>
          <p:nvPr/>
        </p:nvSpPr>
        <p:spPr>
          <a:xfrm>
            <a:off x="3282190" y="2661351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EAC8B-6CCF-4269-BFDF-695EA88FF092}"/>
              </a:ext>
            </a:extLst>
          </p:cNvPr>
          <p:cNvSpPr txBox="1"/>
          <p:nvPr/>
        </p:nvSpPr>
        <p:spPr>
          <a:xfrm>
            <a:off x="1004697" y="4180417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B09F5-690A-4FFC-A6E2-B4BE2A16EEEE}"/>
              </a:ext>
            </a:extLst>
          </p:cNvPr>
          <p:cNvSpPr txBox="1"/>
          <p:nvPr/>
        </p:nvSpPr>
        <p:spPr>
          <a:xfrm>
            <a:off x="3144482" y="4180417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00F7C-4DB4-497F-83B4-79209F4CB86E}"/>
              </a:ext>
            </a:extLst>
          </p:cNvPr>
          <p:cNvSpPr txBox="1"/>
          <p:nvPr/>
        </p:nvSpPr>
        <p:spPr>
          <a:xfrm>
            <a:off x="996546" y="5672186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A4AFA-7732-4F83-A026-5AFB62541C78}"/>
              </a:ext>
            </a:extLst>
          </p:cNvPr>
          <p:cNvSpPr txBox="1"/>
          <p:nvPr/>
        </p:nvSpPr>
        <p:spPr>
          <a:xfrm>
            <a:off x="3282190" y="5672185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DC9AA-E701-4B8A-A872-63078B1FD60D}"/>
              </a:ext>
            </a:extLst>
          </p:cNvPr>
          <p:cNvSpPr txBox="1"/>
          <p:nvPr/>
        </p:nvSpPr>
        <p:spPr>
          <a:xfrm>
            <a:off x="6953009" y="2696229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6BDC2-3B75-4487-893C-A715A4F88FE1}"/>
              </a:ext>
            </a:extLst>
          </p:cNvPr>
          <p:cNvSpPr txBox="1"/>
          <p:nvPr/>
        </p:nvSpPr>
        <p:spPr>
          <a:xfrm>
            <a:off x="9307154" y="2700461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A647F-5FA7-4858-AFEC-18209FBA2A99}"/>
              </a:ext>
            </a:extLst>
          </p:cNvPr>
          <p:cNvSpPr txBox="1"/>
          <p:nvPr/>
        </p:nvSpPr>
        <p:spPr>
          <a:xfrm>
            <a:off x="6884705" y="4180416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12570-C1F7-44D6-A741-9B2119DFB926}"/>
              </a:ext>
            </a:extLst>
          </p:cNvPr>
          <p:cNvSpPr txBox="1"/>
          <p:nvPr/>
        </p:nvSpPr>
        <p:spPr>
          <a:xfrm>
            <a:off x="9239007" y="4180415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EA32C-C942-4CCE-9234-AD72BE6A2141}"/>
              </a:ext>
            </a:extLst>
          </p:cNvPr>
          <p:cNvSpPr txBox="1"/>
          <p:nvPr/>
        </p:nvSpPr>
        <p:spPr>
          <a:xfrm>
            <a:off x="6871535" y="5679767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DBBD9-536E-4B84-9174-266E3DE1D97F}"/>
              </a:ext>
            </a:extLst>
          </p:cNvPr>
          <p:cNvSpPr txBox="1"/>
          <p:nvPr/>
        </p:nvSpPr>
        <p:spPr>
          <a:xfrm>
            <a:off x="9478225" y="5679767"/>
            <a:ext cx="1948296" cy="181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5B541-59BA-403A-8B41-977C8B4A09E7}"/>
              </a:ext>
            </a:extLst>
          </p:cNvPr>
          <p:cNvSpPr txBox="1"/>
          <p:nvPr/>
        </p:nvSpPr>
        <p:spPr>
          <a:xfrm>
            <a:off x="975951" y="2521260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4443B-52B5-4F4D-95F7-F49A0D4F52AC}"/>
              </a:ext>
            </a:extLst>
          </p:cNvPr>
          <p:cNvSpPr txBox="1"/>
          <p:nvPr/>
        </p:nvSpPr>
        <p:spPr>
          <a:xfrm>
            <a:off x="3247930" y="2524105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3A74F-EDD4-4DD2-8EA4-9A91E1303ADA}"/>
              </a:ext>
            </a:extLst>
          </p:cNvPr>
          <p:cNvSpPr txBox="1"/>
          <p:nvPr/>
        </p:nvSpPr>
        <p:spPr>
          <a:xfrm>
            <a:off x="975460" y="4064251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B8FA3-917A-41E7-8EA3-4DA936EFE4E4}"/>
              </a:ext>
            </a:extLst>
          </p:cNvPr>
          <p:cNvSpPr txBox="1"/>
          <p:nvPr/>
        </p:nvSpPr>
        <p:spPr>
          <a:xfrm>
            <a:off x="3261829" y="4047372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7EC775-5613-4512-BD3D-A68DA0AB1850}"/>
              </a:ext>
            </a:extLst>
          </p:cNvPr>
          <p:cNvSpPr txBox="1"/>
          <p:nvPr/>
        </p:nvSpPr>
        <p:spPr>
          <a:xfrm>
            <a:off x="970215" y="5578308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89EAD-4879-459E-9507-BE4003B3025F}"/>
              </a:ext>
            </a:extLst>
          </p:cNvPr>
          <p:cNvSpPr txBox="1"/>
          <p:nvPr/>
        </p:nvSpPr>
        <p:spPr>
          <a:xfrm>
            <a:off x="3263421" y="5570114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9596E5-57B8-4110-9CFE-39A483FA32B4}"/>
              </a:ext>
            </a:extLst>
          </p:cNvPr>
          <p:cNvSpPr txBox="1"/>
          <p:nvPr/>
        </p:nvSpPr>
        <p:spPr>
          <a:xfrm>
            <a:off x="7155260" y="2594543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98A47-4954-4C1A-AC92-BE87022C4676}"/>
              </a:ext>
            </a:extLst>
          </p:cNvPr>
          <p:cNvSpPr txBox="1"/>
          <p:nvPr/>
        </p:nvSpPr>
        <p:spPr>
          <a:xfrm>
            <a:off x="7159286" y="4075224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C630C-F1F6-480E-B186-1030C56073EB}"/>
              </a:ext>
            </a:extLst>
          </p:cNvPr>
          <p:cNvSpPr txBox="1"/>
          <p:nvPr/>
        </p:nvSpPr>
        <p:spPr>
          <a:xfrm>
            <a:off x="7155260" y="5555905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F6BECE-4DD3-4AF4-AA32-85C6B2BF2F8A}"/>
              </a:ext>
            </a:extLst>
          </p:cNvPr>
          <p:cNvSpPr txBox="1"/>
          <p:nvPr/>
        </p:nvSpPr>
        <p:spPr>
          <a:xfrm>
            <a:off x="9383635" y="2594371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37CFD-8D50-49B0-845E-CA879F948C12}"/>
              </a:ext>
            </a:extLst>
          </p:cNvPr>
          <p:cNvSpPr txBox="1"/>
          <p:nvPr/>
        </p:nvSpPr>
        <p:spPr>
          <a:xfrm>
            <a:off x="9376465" y="4067025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F3605-32B2-48D1-9F20-F12A408A29EA}"/>
              </a:ext>
            </a:extLst>
          </p:cNvPr>
          <p:cNvSpPr txBox="1"/>
          <p:nvPr/>
        </p:nvSpPr>
        <p:spPr>
          <a:xfrm>
            <a:off x="9383635" y="5554241"/>
            <a:ext cx="1900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" panose="020B0604020202020204" pitchFamily="34" charset="0"/>
                <a:cs typeface="Arial" panose="020B0604020202020204" pitchFamily="34" charset="0"/>
              </a:rPr>
              <a:t>  33   34  35   36  37  38  39   40   41  42  43   44</a:t>
            </a:r>
            <a:endParaRPr lang="en-SG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7217C-FBC4-453B-9841-7D5298DDC2C7}"/>
              </a:ext>
            </a:extLst>
          </p:cNvPr>
          <p:cNvSpPr txBox="1">
            <a:spLocks/>
          </p:cNvSpPr>
          <p:nvPr/>
        </p:nvSpPr>
        <p:spPr>
          <a:xfrm>
            <a:off x="0" y="16594"/>
            <a:ext cx="12192000" cy="606669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300" dirty="0">
                <a:solidFill>
                  <a:schemeClr val="bg1"/>
                </a:solidFill>
              </a:rPr>
              <a:t>Future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3F897-8667-412A-BECF-9DA84CC6E63E}"/>
              </a:ext>
            </a:extLst>
          </p:cNvPr>
          <p:cNvSpPr txBox="1"/>
          <p:nvPr/>
        </p:nvSpPr>
        <p:spPr>
          <a:xfrm>
            <a:off x="457200" y="1559169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Fix bugs in </a:t>
            </a:r>
            <a:r>
              <a:rPr lang="en-SG" sz="2400" dirty="0" err="1"/>
              <a:t>Snakemake</a:t>
            </a:r>
            <a:r>
              <a:rPr lang="en-SG" sz="2400" dirty="0"/>
              <a:t> workflow, while incorporating normalization/ multiple mappers.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Set-up a meeting with </a:t>
            </a:r>
            <a:r>
              <a:rPr lang="en-SG" sz="2400" dirty="0" err="1"/>
              <a:t>Liling</a:t>
            </a:r>
            <a:r>
              <a:rPr lang="en-SG" sz="2400" dirty="0"/>
              <a:t> to discuss way ahead/ variation problems.</a:t>
            </a:r>
          </a:p>
          <a:p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Potentially incorporate </a:t>
            </a:r>
            <a:r>
              <a:rPr lang="en-SG" sz="2400" dirty="0" err="1"/>
              <a:t>EdgeR</a:t>
            </a:r>
            <a:r>
              <a:rPr lang="en-SG" sz="2400" dirty="0"/>
              <a:t>/ other tools? </a:t>
            </a:r>
          </a:p>
          <a:p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Prepare to take “back-end” role to set </a:t>
            </a:r>
            <a:r>
              <a:rPr lang="en-SG" sz="2400" dirty="0" err="1"/>
              <a:t>Montella</a:t>
            </a:r>
            <a:r>
              <a:rPr lang="en-SG" sz="2400" dirty="0"/>
              <a:t> up for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549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41360-D07C-4E9F-826E-4051A3CE4930}"/>
              </a:ext>
            </a:extLst>
          </p:cNvPr>
          <p:cNvSpPr txBox="1">
            <a:spLocks/>
          </p:cNvSpPr>
          <p:nvPr/>
        </p:nvSpPr>
        <p:spPr>
          <a:xfrm>
            <a:off x="0" y="-2456"/>
            <a:ext cx="12192000" cy="606669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300" dirty="0">
                <a:solidFill>
                  <a:schemeClr val="bg1"/>
                </a:solidFill>
              </a:rPr>
              <a:t>Conclusion and Reflections</a:t>
            </a:r>
          </a:p>
        </p:txBody>
      </p:sp>
      <p:pic>
        <p:nvPicPr>
          <p:cNvPr id="6" name="Picture 4" descr="Image result for snake charmer">
            <a:extLst>
              <a:ext uri="{FF2B5EF4-FFF2-40B4-BE49-F238E27FC236}">
                <a16:creationId xmlns:a16="http://schemas.microsoft.com/office/drawing/2014/main" id="{49FEEED3-B31E-4D4B-86B6-33F0CA27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5" y="2585997"/>
            <a:ext cx="3159843" cy="23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FEE8B4-18FA-4508-92F8-D1DA2FAD7A94}"/>
              </a:ext>
            </a:extLst>
          </p:cNvPr>
          <p:cNvSpPr txBox="1"/>
          <p:nvPr/>
        </p:nvSpPr>
        <p:spPr>
          <a:xfrm>
            <a:off x="811265" y="5172891"/>
            <a:ext cx="315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Self-discovery</a:t>
            </a:r>
            <a:r>
              <a:rPr lang="en-SG" b="1" dirty="0"/>
              <a:t> </a:t>
            </a:r>
          </a:p>
        </p:txBody>
      </p:sp>
      <p:pic>
        <p:nvPicPr>
          <p:cNvPr id="8" name="Picture 2" descr="Image result for heatmaps microarray">
            <a:extLst>
              <a:ext uri="{FF2B5EF4-FFF2-40B4-BE49-F238E27FC236}">
                <a16:creationId xmlns:a16="http://schemas.microsoft.com/office/drawing/2014/main" id="{86DDCA90-0B71-4FAF-9483-906BDDB0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0" y="2417493"/>
            <a:ext cx="3384771" cy="27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772BB4-7040-46F0-B6B3-3A72896EB4EE}"/>
              </a:ext>
            </a:extLst>
          </p:cNvPr>
          <p:cNvSpPr txBox="1"/>
          <p:nvPr/>
        </p:nvSpPr>
        <p:spPr>
          <a:xfrm>
            <a:off x="8363229" y="5172891"/>
            <a:ext cx="315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Scientific-discovery</a:t>
            </a:r>
            <a:r>
              <a:rPr lang="en-SG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105CFA-8DFC-47F6-BE10-6BAFE874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5" y="3410843"/>
            <a:ext cx="1707032" cy="284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BDA0F-8C51-4B96-BA3B-0FBDD2DF631D}"/>
              </a:ext>
            </a:extLst>
          </p:cNvPr>
          <p:cNvSpPr txBox="1"/>
          <p:nvPr/>
        </p:nvSpPr>
        <p:spPr>
          <a:xfrm>
            <a:off x="4996743" y="1745072"/>
            <a:ext cx="414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Choose one? </a:t>
            </a:r>
          </a:p>
        </p:txBody>
      </p:sp>
    </p:spTree>
    <p:extLst>
      <p:ext uri="{BB962C8B-B14F-4D97-AF65-F5344CB8AC3E}">
        <p14:creationId xmlns:p14="http://schemas.microsoft.com/office/powerpoint/2010/main" val="329951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590</Words>
  <Application>Microsoft Office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jing wei</dc:creator>
  <cp:lastModifiedBy>lee jing wei</cp:lastModifiedBy>
  <cp:revision>6</cp:revision>
  <dcterms:created xsi:type="dcterms:W3CDTF">2017-12-03T06:39:08Z</dcterms:created>
  <dcterms:modified xsi:type="dcterms:W3CDTF">2017-12-03T07:34:22Z</dcterms:modified>
</cp:coreProperties>
</file>