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74" r:id="rId14"/>
    <p:sldId id="273" r:id="rId15"/>
    <p:sldId id="271" r:id="rId16"/>
    <p:sldId id="272" r:id="rId17"/>
    <p:sldId id="267" r:id="rId18"/>
    <p:sldId id="275" r:id="rId19"/>
    <p:sldId id="270" r:id="rId20"/>
    <p:sldId id="276" r:id="rId21"/>
    <p:sldId id="277" r:id="rId22"/>
    <p:sldId id="278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jing wei" initials="ljw" lastIdx="1" clrIdx="0">
    <p:extLst>
      <p:ext uri="{19B8F6BF-5375-455C-9EA6-DF929625EA0E}">
        <p15:presenceInfo xmlns:p15="http://schemas.microsoft.com/office/powerpoint/2012/main" userId="d25eee6f764538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89114" autoAdjust="0"/>
  </p:normalViewPr>
  <p:slideViewPr>
    <p:cSldViewPr snapToGrid="0">
      <p:cViewPr>
        <p:scale>
          <a:sx n="71" d="100"/>
          <a:sy n="71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e\Desktop\loqs_Project\20160307runqnd_libstatcount_version20140325dm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e\Downloads\loqs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rawcounts!$A$118</c:f>
              <c:strCache>
                <c:ptCount val="1"/>
                <c:pt idx="0">
                  <c:v>hpRNA</c:v>
                </c:pt>
              </c:strCache>
            </c:strRef>
          </c:tx>
          <c:invertIfNegative val="0"/>
          <c:cat>
            <c:strRef>
              <c:f>rawcounts!$B$113:$M$113</c:f>
              <c:strCache>
                <c:ptCount val="12"/>
                <c:pt idx="0">
                  <c:v>B133.loqs5_proLoqs-FLAG-EGFP_rep1</c:v>
                </c:pt>
                <c:pt idx="1">
                  <c:v>B137.loqs5_proLoqs-FLAG-EGFP_rep2</c:v>
                </c:pt>
                <c:pt idx="2">
                  <c:v>B141.loqs5_proLoqs-FLAG-EGFP_rep3</c:v>
                </c:pt>
                <c:pt idx="3">
                  <c:v>B134.loqs5_proLoqs-FLAG-Loqs-PA_rep1</c:v>
                </c:pt>
                <c:pt idx="4">
                  <c:v>B138.loqs5_proLoqs-FLAG-Loqs-PA_rep2</c:v>
                </c:pt>
                <c:pt idx="5">
                  <c:v>B142.loqs5_proLoqs-FLAG-Loqs-PA_rep3</c:v>
                </c:pt>
                <c:pt idx="6">
                  <c:v>B135.loqs5_proLoqs-FLAG-Loqs-PB_rep1</c:v>
                </c:pt>
                <c:pt idx="7">
                  <c:v>B139.loqs5_proLoqs-FLAG-Loqs-PB_rep2</c:v>
                </c:pt>
                <c:pt idx="8">
                  <c:v>B143.loqs5_proLoqs-FLAG-Loqs-PB_rep3</c:v>
                </c:pt>
                <c:pt idx="9">
                  <c:v>B136.loqs5_proLoqs-FLAG-Loqs-PD_rep1</c:v>
                </c:pt>
                <c:pt idx="10">
                  <c:v>B140.loqs5_proLoqs-FLAG-Loqs-PD_rep2</c:v>
                </c:pt>
                <c:pt idx="11">
                  <c:v>B144.loqs5_proLoqs-FLAG-Loqs-PD_rep3</c:v>
                </c:pt>
              </c:strCache>
            </c:strRef>
          </c:cat>
          <c:val>
            <c:numRef>
              <c:f>rawcounts!$B$118:$M$118</c:f>
              <c:numCache>
                <c:formatCode>0.00</c:formatCode>
                <c:ptCount val="12"/>
                <c:pt idx="0">
                  <c:v>85.229373661133963</c:v>
                </c:pt>
                <c:pt idx="1">
                  <c:v>73.189414203959842</c:v>
                </c:pt>
                <c:pt idx="2">
                  <c:v>59.974687188335423</c:v>
                </c:pt>
                <c:pt idx="3">
                  <c:v>124.08116194901351</c:v>
                </c:pt>
                <c:pt idx="4">
                  <c:v>72.06354699442393</c:v>
                </c:pt>
                <c:pt idx="5">
                  <c:v>81.436810343585975</c:v>
                </c:pt>
                <c:pt idx="6">
                  <c:v>68.918940821396859</c:v>
                </c:pt>
                <c:pt idx="7">
                  <c:v>51.371196447952947</c:v>
                </c:pt>
                <c:pt idx="8">
                  <c:v>36.317001748208106</c:v>
                </c:pt>
                <c:pt idx="9">
                  <c:v>2264.6929914350612</c:v>
                </c:pt>
                <c:pt idx="10">
                  <c:v>931.65846502077909</c:v>
                </c:pt>
                <c:pt idx="11">
                  <c:v>825.79894055221132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1-41B2-934C-E2BA355849C5}"/>
            </c:ext>
          </c:extLst>
        </c:ser>
        <c:ser>
          <c:idx val="1"/>
          <c:order val="1"/>
          <c:tx>
            <c:strRef>
              <c:f>rawcounts!$A$119</c:f>
              <c:strCache>
                <c:ptCount val="1"/>
                <c:pt idx="0">
                  <c:v>other known siRNA loci</c:v>
                </c:pt>
              </c:strCache>
            </c:strRef>
          </c:tx>
          <c:invertIfNegative val="0"/>
          <c:cat>
            <c:strRef>
              <c:f>rawcounts!$B$113:$M$113</c:f>
              <c:strCache>
                <c:ptCount val="12"/>
                <c:pt idx="0">
                  <c:v>B133.loqs5_proLoqs-FLAG-EGFP_rep1</c:v>
                </c:pt>
                <c:pt idx="1">
                  <c:v>B137.loqs5_proLoqs-FLAG-EGFP_rep2</c:v>
                </c:pt>
                <c:pt idx="2">
                  <c:v>B141.loqs5_proLoqs-FLAG-EGFP_rep3</c:v>
                </c:pt>
                <c:pt idx="3">
                  <c:v>B134.loqs5_proLoqs-FLAG-Loqs-PA_rep1</c:v>
                </c:pt>
                <c:pt idx="4">
                  <c:v>B138.loqs5_proLoqs-FLAG-Loqs-PA_rep2</c:v>
                </c:pt>
                <c:pt idx="5">
                  <c:v>B142.loqs5_proLoqs-FLAG-Loqs-PA_rep3</c:v>
                </c:pt>
                <c:pt idx="6">
                  <c:v>B135.loqs5_proLoqs-FLAG-Loqs-PB_rep1</c:v>
                </c:pt>
                <c:pt idx="7">
                  <c:v>B139.loqs5_proLoqs-FLAG-Loqs-PB_rep2</c:v>
                </c:pt>
                <c:pt idx="8">
                  <c:v>B143.loqs5_proLoqs-FLAG-Loqs-PB_rep3</c:v>
                </c:pt>
                <c:pt idx="9">
                  <c:v>B136.loqs5_proLoqs-FLAG-Loqs-PD_rep1</c:v>
                </c:pt>
                <c:pt idx="10">
                  <c:v>B140.loqs5_proLoqs-FLAG-Loqs-PD_rep2</c:v>
                </c:pt>
                <c:pt idx="11">
                  <c:v>B144.loqs5_proLoqs-FLAG-Loqs-PD_rep3</c:v>
                </c:pt>
              </c:strCache>
            </c:strRef>
          </c:cat>
          <c:val>
            <c:numRef>
              <c:f>rawcounts!$B$119:$M$119</c:f>
              <c:numCache>
                <c:formatCode>0.00</c:formatCode>
                <c:ptCount val="12"/>
                <c:pt idx="0">
                  <c:v>804.21562839223839</c:v>
                </c:pt>
                <c:pt idx="1">
                  <c:v>775.61841156022899</c:v>
                </c:pt>
                <c:pt idx="2">
                  <c:v>679.86839573883924</c:v>
                </c:pt>
                <c:pt idx="3">
                  <c:v>563.40722645037749</c:v>
                </c:pt>
                <c:pt idx="4">
                  <c:v>751.80528509524709</c:v>
                </c:pt>
                <c:pt idx="5">
                  <c:v>696.55426411615952</c:v>
                </c:pt>
                <c:pt idx="6">
                  <c:v>539.42142026347096</c:v>
                </c:pt>
                <c:pt idx="7">
                  <c:v>675.58635260007486</c:v>
                </c:pt>
                <c:pt idx="8">
                  <c:v>621.25785121161505</c:v>
                </c:pt>
                <c:pt idx="9">
                  <c:v>871.81464110870718</c:v>
                </c:pt>
                <c:pt idx="10">
                  <c:v>927.43973694370561</c:v>
                </c:pt>
                <c:pt idx="11">
                  <c:v>767.70594566634179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01-41B2-934C-E2BA355849C5}"/>
            </c:ext>
          </c:extLst>
        </c:ser>
        <c:ser>
          <c:idx val="2"/>
          <c:order val="2"/>
          <c:tx>
            <c:strRef>
              <c:f>rawcounts!$A$120</c:f>
              <c:strCache>
                <c:ptCount val="1"/>
                <c:pt idx="0">
                  <c:v>new cisNAT loci</c:v>
                </c:pt>
              </c:strCache>
            </c:strRef>
          </c:tx>
          <c:invertIfNegative val="0"/>
          <c:cat>
            <c:strRef>
              <c:f>rawcounts!$B$113:$M$113</c:f>
              <c:strCache>
                <c:ptCount val="12"/>
                <c:pt idx="0">
                  <c:v>B133.loqs5_proLoqs-FLAG-EGFP_rep1</c:v>
                </c:pt>
                <c:pt idx="1">
                  <c:v>B137.loqs5_proLoqs-FLAG-EGFP_rep2</c:v>
                </c:pt>
                <c:pt idx="2">
                  <c:v>B141.loqs5_proLoqs-FLAG-EGFP_rep3</c:v>
                </c:pt>
                <c:pt idx="3">
                  <c:v>B134.loqs5_proLoqs-FLAG-Loqs-PA_rep1</c:v>
                </c:pt>
                <c:pt idx="4">
                  <c:v>B138.loqs5_proLoqs-FLAG-Loqs-PA_rep2</c:v>
                </c:pt>
                <c:pt idx="5">
                  <c:v>B142.loqs5_proLoqs-FLAG-Loqs-PA_rep3</c:v>
                </c:pt>
                <c:pt idx="6">
                  <c:v>B135.loqs5_proLoqs-FLAG-Loqs-PB_rep1</c:v>
                </c:pt>
                <c:pt idx="7">
                  <c:v>B139.loqs5_proLoqs-FLAG-Loqs-PB_rep2</c:v>
                </c:pt>
                <c:pt idx="8">
                  <c:v>B143.loqs5_proLoqs-FLAG-Loqs-PB_rep3</c:v>
                </c:pt>
                <c:pt idx="9">
                  <c:v>B136.loqs5_proLoqs-FLAG-Loqs-PD_rep1</c:v>
                </c:pt>
                <c:pt idx="10">
                  <c:v>B140.loqs5_proLoqs-FLAG-Loqs-PD_rep2</c:v>
                </c:pt>
                <c:pt idx="11">
                  <c:v>B144.loqs5_proLoqs-FLAG-Loqs-PD_rep3</c:v>
                </c:pt>
              </c:strCache>
            </c:strRef>
          </c:cat>
          <c:val>
            <c:numRef>
              <c:f>rawcounts!$B$120:$M$120</c:f>
              <c:numCache>
                <c:formatCode>0.00</c:formatCode>
                <c:ptCount val="12"/>
                <c:pt idx="0">
                  <c:v>62.239296458181919</c:v>
                </c:pt>
                <c:pt idx="1">
                  <c:v>64.834458244603709</c:v>
                </c:pt>
                <c:pt idx="2">
                  <c:v>57.703800974408161</c:v>
                </c:pt>
                <c:pt idx="3">
                  <c:v>47.730911368931665</c:v>
                </c:pt>
                <c:pt idx="4">
                  <c:v>58.077091477946091</c:v>
                </c:pt>
                <c:pt idx="5">
                  <c:v>57.075723065464253</c:v>
                </c:pt>
                <c:pt idx="6">
                  <c:v>43.39516756547264</c:v>
                </c:pt>
                <c:pt idx="7">
                  <c:v>45.241929232274444</c:v>
                </c:pt>
                <c:pt idx="8">
                  <c:v>47.465863682365928</c:v>
                </c:pt>
                <c:pt idx="9">
                  <c:v>103.02325577966117</c:v>
                </c:pt>
                <c:pt idx="10">
                  <c:v>83.467308191558743</c:v>
                </c:pt>
                <c:pt idx="11">
                  <c:v>69.458031297680236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01-41B2-934C-E2BA355849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3357848"/>
        <c:axId val="-2083360840"/>
      </c:barChart>
      <c:catAx>
        <c:axId val="-20833578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083360840"/>
        <c:crosses val="autoZero"/>
        <c:auto val="1"/>
        <c:lblAlgn val="ctr"/>
        <c:lblOffset val="100"/>
        <c:noMultiLvlLbl val="0"/>
      </c:catAx>
      <c:valAx>
        <c:axId val="-2083360840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-208335784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[loqsproject.xlsx]Sheet1!$A$28</c:f>
              <c:strCache>
                <c:ptCount val="1"/>
                <c:pt idx="0">
                  <c:v>hpRNA</c:v>
                </c:pt>
              </c:strCache>
            </c:strRef>
          </c:tx>
          <c:invertIfNegative val="0"/>
          <c:cat>
            <c:strRef>
              <c:f>[loqsproject.xlsx]Sheet1!$B$27:$M$27</c:f>
              <c:strCache>
                <c:ptCount val="12"/>
                <c:pt idx="0">
                  <c:v>B133</c:v>
                </c:pt>
                <c:pt idx="1">
                  <c:v>B134</c:v>
                </c:pt>
                <c:pt idx="2">
                  <c:v>B135</c:v>
                </c:pt>
                <c:pt idx="3">
                  <c:v>B136</c:v>
                </c:pt>
                <c:pt idx="4">
                  <c:v>B137</c:v>
                </c:pt>
                <c:pt idx="5">
                  <c:v>B138</c:v>
                </c:pt>
                <c:pt idx="6">
                  <c:v>B139</c:v>
                </c:pt>
                <c:pt idx="7">
                  <c:v>B140</c:v>
                </c:pt>
                <c:pt idx="8">
                  <c:v>B141</c:v>
                </c:pt>
                <c:pt idx="9">
                  <c:v>B142</c:v>
                </c:pt>
                <c:pt idx="10">
                  <c:v>B143</c:v>
                </c:pt>
                <c:pt idx="11">
                  <c:v>B144</c:v>
                </c:pt>
              </c:strCache>
            </c:strRef>
          </c:cat>
          <c:val>
            <c:numRef>
              <c:f>[loqsproject.xlsx]Sheet1!$B$28:$M$28</c:f>
              <c:numCache>
                <c:formatCode>General</c:formatCode>
                <c:ptCount val="12"/>
                <c:pt idx="0">
                  <c:v>1003</c:v>
                </c:pt>
                <c:pt idx="1">
                  <c:v>2624</c:v>
                </c:pt>
                <c:pt idx="2">
                  <c:v>1483</c:v>
                </c:pt>
                <c:pt idx="3">
                  <c:v>46120</c:v>
                </c:pt>
                <c:pt idx="4">
                  <c:v>1372</c:v>
                </c:pt>
                <c:pt idx="5">
                  <c:v>1667</c:v>
                </c:pt>
                <c:pt idx="6">
                  <c:v>1209</c:v>
                </c:pt>
                <c:pt idx="7">
                  <c:v>20596</c:v>
                </c:pt>
                <c:pt idx="8">
                  <c:v>1058</c:v>
                </c:pt>
                <c:pt idx="9">
                  <c:v>2033</c:v>
                </c:pt>
                <c:pt idx="10">
                  <c:v>943</c:v>
                </c:pt>
                <c:pt idx="11">
                  <c:v>18275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86-4785-AFC3-ACB91EE73628}"/>
            </c:ext>
          </c:extLst>
        </c:ser>
        <c:ser>
          <c:idx val="2"/>
          <c:order val="1"/>
          <c:tx>
            <c:strRef>
              <c:f>[loqsproject.xlsx]Sheet1!$A$30</c:f>
              <c:strCache>
                <c:ptCount val="1"/>
                <c:pt idx="0">
                  <c:v>DNA transposon</c:v>
                </c:pt>
              </c:strCache>
            </c:strRef>
          </c:tx>
          <c:invertIfNegative val="0"/>
          <c:cat>
            <c:strRef>
              <c:f>[loqsproject.xlsx]Sheet1!$B$27:$M$27</c:f>
              <c:strCache>
                <c:ptCount val="12"/>
                <c:pt idx="0">
                  <c:v>B133</c:v>
                </c:pt>
                <c:pt idx="1">
                  <c:v>B134</c:v>
                </c:pt>
                <c:pt idx="2">
                  <c:v>B135</c:v>
                </c:pt>
                <c:pt idx="3">
                  <c:v>B136</c:v>
                </c:pt>
                <c:pt idx="4">
                  <c:v>B137</c:v>
                </c:pt>
                <c:pt idx="5">
                  <c:v>B138</c:v>
                </c:pt>
                <c:pt idx="6">
                  <c:v>B139</c:v>
                </c:pt>
                <c:pt idx="7">
                  <c:v>B140</c:v>
                </c:pt>
                <c:pt idx="8">
                  <c:v>B141</c:v>
                </c:pt>
                <c:pt idx="9">
                  <c:v>B142</c:v>
                </c:pt>
                <c:pt idx="10">
                  <c:v>B143</c:v>
                </c:pt>
                <c:pt idx="11">
                  <c:v>B144</c:v>
                </c:pt>
              </c:strCache>
            </c:strRef>
          </c:cat>
          <c:val>
            <c:numRef>
              <c:f>[loqsproject.xlsx]Sheet1!$B$30:$M$30</c:f>
              <c:numCache>
                <c:formatCode>General</c:formatCode>
                <c:ptCount val="12"/>
                <c:pt idx="0">
                  <c:v>5020</c:v>
                </c:pt>
                <c:pt idx="1">
                  <c:v>5756</c:v>
                </c:pt>
                <c:pt idx="2">
                  <c:v>4215</c:v>
                </c:pt>
                <c:pt idx="3">
                  <c:v>14887</c:v>
                </c:pt>
                <c:pt idx="4">
                  <c:v>6552</c:v>
                </c:pt>
                <c:pt idx="5">
                  <c:v>6159</c:v>
                </c:pt>
                <c:pt idx="6">
                  <c:v>5430</c:v>
                </c:pt>
                <c:pt idx="7">
                  <c:v>11970</c:v>
                </c:pt>
                <c:pt idx="8">
                  <c:v>5267</c:v>
                </c:pt>
                <c:pt idx="9">
                  <c:v>6628</c:v>
                </c:pt>
                <c:pt idx="10">
                  <c:v>4047</c:v>
                </c:pt>
                <c:pt idx="11">
                  <c:v>12407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86-4785-AFC3-ACB91EE73628}"/>
            </c:ext>
          </c:extLst>
        </c:ser>
        <c:ser>
          <c:idx val="3"/>
          <c:order val="2"/>
          <c:tx>
            <c:strRef>
              <c:f>[loqsproject.xlsx]Sheet1!$A$31</c:f>
              <c:strCache>
                <c:ptCount val="1"/>
                <c:pt idx="0">
                  <c:v>other repeats</c:v>
                </c:pt>
              </c:strCache>
            </c:strRef>
          </c:tx>
          <c:invertIfNegative val="0"/>
          <c:cat>
            <c:strRef>
              <c:f>[loqsproject.xlsx]Sheet1!$B$27:$M$27</c:f>
              <c:strCache>
                <c:ptCount val="12"/>
                <c:pt idx="0">
                  <c:v>B133</c:v>
                </c:pt>
                <c:pt idx="1">
                  <c:v>B134</c:v>
                </c:pt>
                <c:pt idx="2">
                  <c:v>B135</c:v>
                </c:pt>
                <c:pt idx="3">
                  <c:v>B136</c:v>
                </c:pt>
                <c:pt idx="4">
                  <c:v>B137</c:v>
                </c:pt>
                <c:pt idx="5">
                  <c:v>B138</c:v>
                </c:pt>
                <c:pt idx="6">
                  <c:v>B139</c:v>
                </c:pt>
                <c:pt idx="7">
                  <c:v>B140</c:v>
                </c:pt>
                <c:pt idx="8">
                  <c:v>B141</c:v>
                </c:pt>
                <c:pt idx="9">
                  <c:v>B142</c:v>
                </c:pt>
                <c:pt idx="10">
                  <c:v>B143</c:v>
                </c:pt>
                <c:pt idx="11">
                  <c:v>B144</c:v>
                </c:pt>
              </c:strCache>
            </c:strRef>
          </c:cat>
          <c:val>
            <c:numRef>
              <c:f>[loqsproject.xlsx]Sheet1!$B$31:$M$31</c:f>
              <c:numCache>
                <c:formatCode>General</c:formatCode>
                <c:ptCount val="12"/>
                <c:pt idx="0">
                  <c:v>7491</c:v>
                </c:pt>
                <c:pt idx="1">
                  <c:v>9757</c:v>
                </c:pt>
                <c:pt idx="2">
                  <c:v>9294</c:v>
                </c:pt>
                <c:pt idx="3">
                  <c:v>11099</c:v>
                </c:pt>
                <c:pt idx="4">
                  <c:v>11487</c:v>
                </c:pt>
                <c:pt idx="5">
                  <c:v>11443</c:v>
                </c:pt>
                <c:pt idx="6">
                  <c:v>10673</c:v>
                </c:pt>
                <c:pt idx="7">
                  <c:v>12533</c:v>
                </c:pt>
                <c:pt idx="8">
                  <c:v>8840</c:v>
                </c:pt>
                <c:pt idx="9">
                  <c:v>12799</c:v>
                </c:pt>
                <c:pt idx="10">
                  <c:v>10468</c:v>
                </c:pt>
                <c:pt idx="11">
                  <c:v>10401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86-4785-AFC3-ACB91EE736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7544192"/>
        <c:axId val="197554176"/>
      </c:barChart>
      <c:catAx>
        <c:axId val="1975441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97554176"/>
        <c:crosses val="autoZero"/>
        <c:auto val="1"/>
        <c:lblAlgn val="ctr"/>
        <c:lblOffset val="100"/>
        <c:noMultiLvlLbl val="0"/>
      </c:catAx>
      <c:valAx>
        <c:axId val="1975541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Sum  of mapped reads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9754419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F8927-99A5-42B5-9039-90752D070E08}" type="datetimeFigureOut">
              <a:rPr lang="en-SG" smtClean="0"/>
              <a:t>16/10/2017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FA5CD-0930-4C08-96DC-E3E1692F95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966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79289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10674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easy-to-use data structures and data analysis tools for the </a:t>
            </a:r>
            <a:r>
              <a:rPr lang="en-SG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Python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programming language.</a:t>
            </a:r>
          </a:p>
          <a:p>
            <a:r>
              <a:rPr lang="en-SG" dirty="0"/>
              <a:t>The workflow is determined automatically from top (the files you want) to bottom (the files you have/ generate as intermediates).</a:t>
            </a:r>
          </a:p>
          <a:p>
            <a:r>
              <a:rPr lang="en-SG" dirty="0"/>
              <a:t>We tell </a:t>
            </a:r>
            <a:r>
              <a:rPr lang="en-SG" dirty="0" err="1"/>
              <a:t>Snakemake</a:t>
            </a:r>
            <a:r>
              <a:rPr lang="en-SG" dirty="0"/>
              <a:t> what files we want and based on the rules, it figures out what intermediate files we need to reach final output.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FA5CD-0930-4C08-96DC-E3E1692F9551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9470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>
                <a:solidFill>
                  <a:srgbClr val="333333"/>
                </a:solidFill>
                <a:latin typeface="Helvetica Neue"/>
              </a:rPr>
              <a:t>directed acyclic graph (DAG) of jobs where the edges represent dependencies.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FA5CD-0930-4C08-96DC-E3E1692F9551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2618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34263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9113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RNA interference (RNAi), the process by which double-stranded RNA (dsRNA) is processed</a:t>
            </a:r>
          </a:p>
          <a:p>
            <a:r>
              <a:rPr lang="en-SG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small interfering RNAs (siRNAs) that silence homologous transcripts, is both a fascinating</a:t>
            </a:r>
          </a:p>
          <a:p>
            <a:r>
              <a:rPr lang="en-SG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cellular machinery and a powerful experimental technique. What about its endogenous functions? </a:t>
            </a:r>
          </a:p>
          <a:p>
            <a:r>
              <a:rPr lang="en-SG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Hp</a:t>
            </a:r>
            <a:r>
              <a:rPr lang="en-SG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-RNAs &gt; 400-bp duplex separated by a large loop</a:t>
            </a:r>
          </a:p>
          <a:p>
            <a:endParaRPr lang="en-SG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7902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Primary miRNA -&gt; pre-miRNA</a:t>
            </a:r>
          </a:p>
        </p:txBody>
      </p:sp>
    </p:spTree>
    <p:extLst>
      <p:ext uri="{BB962C8B-B14F-4D97-AF65-F5344CB8AC3E}">
        <p14:creationId xmlns:p14="http://schemas.microsoft.com/office/powerpoint/2010/main" val="3539855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47425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79972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6564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21759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10669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29115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8DCE-A884-4490-80B8-96269272C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47697-EC89-438B-8101-CEB79D740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F72F2-77D9-46CB-8814-368C41A9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FF6C-93FF-4117-ACAE-CC127D493B06}" type="datetimeFigureOut">
              <a:rPr lang="en-SG" smtClean="0"/>
              <a:t>16/10/2017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2256D-DF6C-4D9E-914E-7A3D0574C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69A6-CE13-4FFD-A82D-9121F939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03F0-21BD-4E7B-9D5C-743DA2F113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249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847FC-22D4-4E33-AD06-EEE64537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57B0D-EB96-4654-B707-79361345C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1B43C-6C07-4456-A216-CAF2E490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FF6C-93FF-4117-ACAE-CC127D493B06}" type="datetimeFigureOut">
              <a:rPr lang="en-SG" smtClean="0"/>
              <a:t>16/10/2017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04A10-AFFB-480F-986D-717037D0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CD6CA-5189-43A3-8C29-E72FFFB6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03F0-21BD-4E7B-9D5C-743DA2F113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446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CFBB3-C29E-4A7D-925F-6BC100036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6E0C2-6FED-44F8-B189-F1874C140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EF91C-39E3-4B18-B805-1A9613E8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FF6C-93FF-4117-ACAE-CC127D493B06}" type="datetimeFigureOut">
              <a:rPr lang="en-SG" smtClean="0"/>
              <a:t>16/10/2017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0264C-9454-4D0F-A8D8-8402CA93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3B865-6CEC-4927-8983-D24C34C0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03F0-21BD-4E7B-9D5C-743DA2F113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80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EB21-4AB9-4E34-A7FD-D6736774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3B725-A93C-429D-84DF-572BB1CBF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BA4BB-2A13-4A72-A3FA-6F63A9BA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FF6C-93FF-4117-ACAE-CC127D493B06}" type="datetimeFigureOut">
              <a:rPr lang="en-SG" smtClean="0"/>
              <a:t>16/10/2017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A1BF7-833B-44B2-8992-C1902E7E8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067DC-161D-4038-B22C-0E17E5CC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03F0-21BD-4E7B-9D5C-743DA2F113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647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BB25-2EE2-4015-87F6-425100E7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1E44A-C741-401A-8B24-207DCB573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239E7-E7E7-4D0F-8FCE-4A1F20CB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FF6C-93FF-4117-ACAE-CC127D493B06}" type="datetimeFigureOut">
              <a:rPr lang="en-SG" smtClean="0"/>
              <a:t>16/10/2017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E77A8-AF4F-494C-BE44-D2C7FC44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6F15E-3596-4F06-B8F7-F5A2C9F4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03F0-21BD-4E7B-9D5C-743DA2F113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913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E602-F78F-4DD2-B83F-33E72718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F5A0-D025-4BE2-9F40-0590A58E5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313A2-F938-4410-B5D3-8264A3ACA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9B29A-636C-4DA8-8CF2-1B6FD7ED0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FF6C-93FF-4117-ACAE-CC127D493B06}" type="datetimeFigureOut">
              <a:rPr lang="en-SG" smtClean="0"/>
              <a:t>16/10/2017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B09F5-0ADC-4E4D-8829-BA96B1C2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6DFE2-8FB7-45B5-A3E7-31C190DE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03F0-21BD-4E7B-9D5C-743DA2F113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244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738F-6E9C-4BC6-AD5C-33A3DFC6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51257-7718-475A-ACDA-7467A481F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C9235-8305-4846-9A18-79F256C61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4BE43-956E-487E-B178-09E098DC5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FF6E30-19BD-40D9-AE89-7E29BD8C2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06C86D-C48A-4A75-809C-4C94575A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FF6C-93FF-4117-ACAE-CC127D493B06}" type="datetimeFigureOut">
              <a:rPr lang="en-SG" smtClean="0"/>
              <a:t>16/10/2017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7EDAB-44E2-4451-B275-6F35649E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E2EA9-0D67-4818-B4B3-F1624EF2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03F0-21BD-4E7B-9D5C-743DA2F113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946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F1D1-4D30-4FB2-A32B-F0D7681E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89EBE-6684-4ACC-98F2-8029D137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FF6C-93FF-4117-ACAE-CC127D493B06}" type="datetimeFigureOut">
              <a:rPr lang="en-SG" smtClean="0"/>
              <a:t>16/10/2017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5CB99-BD49-4417-9FB3-BDD34EF5A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C171D-23D4-4C50-9872-5369ABFF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03F0-21BD-4E7B-9D5C-743DA2F113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073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504A5-F03E-4DD2-B61D-0AE702F9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FF6C-93FF-4117-ACAE-CC127D493B06}" type="datetimeFigureOut">
              <a:rPr lang="en-SG" smtClean="0"/>
              <a:t>16/10/2017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0FCD9-AA8C-463C-A531-F154790B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37EB2-4F4C-4DF5-90BC-01C57A17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03F0-21BD-4E7B-9D5C-743DA2F113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400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3B4D-3904-4312-8F72-D475EDFF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FFC0C-46EB-4364-B3C8-96A0CE75A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F7915-4D0E-4BF4-8187-D0F10D977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16A07-474C-4BB6-8126-10CD7E10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FF6C-93FF-4117-ACAE-CC127D493B06}" type="datetimeFigureOut">
              <a:rPr lang="en-SG" smtClean="0"/>
              <a:t>16/10/2017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72D94-D504-4EB4-B513-A3D72B8D6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E9E7F-DE8D-49E6-8523-AC709EE1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03F0-21BD-4E7B-9D5C-743DA2F113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153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70DB-FF64-45A8-9D5B-F4923F5B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4BFDC-2004-461B-AF92-A834B6514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F2C99-037A-4F56-A1FF-3F8AC3145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9C115-9ACC-4C11-A6FE-70B845DC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FF6C-93FF-4117-ACAE-CC127D493B06}" type="datetimeFigureOut">
              <a:rPr lang="en-SG" smtClean="0"/>
              <a:t>16/10/2017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40C44-661F-499B-B774-DDE8E268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3F545-9795-492B-B95D-5029D5D2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03F0-21BD-4E7B-9D5C-743DA2F113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787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F1DCCD-1ECA-4977-AFFA-F2666B92A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5DF78-CAEF-46EE-B1A9-8BBF0F1E7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6FDA7-72C1-4E44-AA58-18CA0A20B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7FF6C-93FF-4117-ACAE-CC127D493B06}" type="datetimeFigureOut">
              <a:rPr lang="en-SG" smtClean="0"/>
              <a:t>16/10/2017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945F3-A606-497C-A20C-5B81BB97A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2057D-E355-44F7-9862-CCA059F18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03F0-21BD-4E7B-9D5C-743DA2F113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951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B31285-8BE7-4A1B-8A1E-2FCB5C401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841" y="2389174"/>
            <a:ext cx="3873305" cy="44688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53CA06-1819-4314-9C06-EFBA8EA4E5BC}"/>
              </a:ext>
            </a:extLst>
          </p:cNvPr>
          <p:cNvSpPr txBox="1"/>
          <p:nvPr/>
        </p:nvSpPr>
        <p:spPr>
          <a:xfrm>
            <a:off x="4571999" y="198783"/>
            <a:ext cx="74742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800" dirty="0"/>
              <a:t>Small RNA-</a:t>
            </a:r>
            <a:r>
              <a:rPr lang="en-SG" sz="4800" dirty="0" err="1"/>
              <a:t>seq</a:t>
            </a:r>
            <a:r>
              <a:rPr lang="en-SG" sz="4800" dirty="0"/>
              <a:t> Analysis of </a:t>
            </a:r>
          </a:p>
          <a:p>
            <a:r>
              <a:rPr lang="en-SG" sz="4800" i="1" dirty="0"/>
              <a:t>Drosophila melanogaster </a:t>
            </a:r>
            <a:r>
              <a:rPr lang="en-SG" sz="4800" i="1" dirty="0" err="1"/>
              <a:t>loqs</a:t>
            </a:r>
            <a:r>
              <a:rPr lang="en-SG" sz="4800" i="1" dirty="0"/>
              <a:t> </a:t>
            </a:r>
            <a:r>
              <a:rPr lang="en-SG" sz="4800" dirty="0"/>
              <a:t>Mutants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DFAED-3375-4EF5-BC05-E36EE686B3A9}"/>
              </a:ext>
            </a:extLst>
          </p:cNvPr>
          <p:cNvSpPr txBox="1"/>
          <p:nvPr/>
        </p:nvSpPr>
        <p:spPr>
          <a:xfrm>
            <a:off x="4571999" y="3675050"/>
            <a:ext cx="5459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A work-in-progress by:</a:t>
            </a:r>
          </a:p>
          <a:p>
            <a:r>
              <a:rPr lang="en-SG" sz="3600" dirty="0"/>
              <a:t>Lee </a:t>
            </a:r>
            <a:r>
              <a:rPr lang="en-SG" sz="3600" dirty="0" err="1"/>
              <a:t>Jin</a:t>
            </a:r>
            <a:r>
              <a:rPr lang="en-SG" sz="3600" dirty="0"/>
              <a:t> Wee &amp; </a:t>
            </a:r>
            <a:r>
              <a:rPr lang="en-SG" sz="3600" dirty="0" err="1"/>
              <a:t>Teo</a:t>
            </a:r>
            <a:r>
              <a:rPr lang="en-SG" sz="3600" dirty="0"/>
              <a:t> Ren Yi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BCD0A9-078C-49C8-B4A4-096469F0D7AE}"/>
              </a:ext>
            </a:extLst>
          </p:cNvPr>
          <p:cNvCxnSpPr>
            <a:cxnSpLocks/>
          </p:cNvCxnSpPr>
          <p:nvPr/>
        </p:nvCxnSpPr>
        <p:spPr>
          <a:xfrm>
            <a:off x="4645739" y="2507107"/>
            <a:ext cx="7620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880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EA58F1-A80F-4AC7-B435-B01E8A77E7E3}"/>
              </a:ext>
            </a:extLst>
          </p:cNvPr>
          <p:cNvSpPr/>
          <p:nvPr/>
        </p:nvSpPr>
        <p:spPr>
          <a:xfrm>
            <a:off x="1962781" y="1095343"/>
            <a:ext cx="795429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u="sng" dirty="0"/>
              <a:t>Limitations of Dr </a:t>
            </a:r>
            <a:r>
              <a:rPr lang="en-SG" b="1" u="sng" dirty="0" err="1"/>
              <a:t>Liling’s</a:t>
            </a:r>
            <a:r>
              <a:rPr lang="en-SG" b="1" u="sng" dirty="0"/>
              <a:t> preliminary work:</a:t>
            </a:r>
          </a:p>
          <a:p>
            <a:endParaRPr lang="en-SG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Initial analysis was performed in 2008, using </a:t>
            </a:r>
            <a:r>
              <a:rPr lang="en-SG" i="1" dirty="0"/>
              <a:t>DM</a:t>
            </a:r>
            <a:r>
              <a:rPr lang="en-SG" dirty="0"/>
              <a:t>-Release 5 genome assembly. </a:t>
            </a:r>
            <a:r>
              <a:rPr lang="en-SG" i="1" dirty="0"/>
              <a:t>DM</a:t>
            </a:r>
            <a:r>
              <a:rPr lang="en-SG" dirty="0"/>
              <a:t>-Release 6 was published in 2014, with much higher coverage in heterochromatin/ non-coding regions.  </a:t>
            </a:r>
          </a:p>
          <a:p>
            <a:endParaRPr lang="en-SG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Takes around 20+ bash scripts and a few thousand lines of code to generate the previous bar-chart.  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A lot of aspects of the scripts were hardcoded/repetitive. Resulting in a relatively convoluted and rigid pipeline that would not allow us to easily test other datasets. 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Because of how sequential mapping was conducted, her final bar-chart only reflects 1 possible permutation of sequential mapping.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b="1" dirty="0"/>
          </a:p>
          <a:p>
            <a:r>
              <a:rPr lang="en-SG" b="1" dirty="0"/>
              <a:t>**!!!CAVEAT, Dr </a:t>
            </a:r>
            <a:r>
              <a:rPr lang="en-SG" b="1" dirty="0" err="1"/>
              <a:t>Liling</a:t>
            </a:r>
            <a:r>
              <a:rPr lang="en-SG" b="1" dirty="0"/>
              <a:t> was just starting out, like us!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295729-94FE-404D-A3EA-F80CBF2B0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8892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Background Information</a:t>
            </a:r>
          </a:p>
        </p:txBody>
      </p:sp>
    </p:spTree>
    <p:extLst>
      <p:ext uri="{BB962C8B-B14F-4D97-AF65-F5344CB8AC3E}">
        <p14:creationId xmlns:p14="http://schemas.microsoft.com/office/powerpoint/2010/main" val="103972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8892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Project Objectives</a:t>
            </a:r>
          </a:p>
        </p:txBody>
      </p:sp>
      <p:pic>
        <p:nvPicPr>
          <p:cNvPr id="2050" name="Picture 2" descr="Image result for men in black">
            <a:extLst>
              <a:ext uri="{FF2B5EF4-FFF2-40B4-BE49-F238E27FC236}">
                <a16:creationId xmlns:a16="http://schemas.microsoft.com/office/drawing/2014/main" id="{079AB66B-5907-43CB-85D6-916E5E287B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865" y="2639962"/>
            <a:ext cx="8169994" cy="376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78710E-B1C0-4F5E-B2AF-994EF3FA3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449" y="2389174"/>
            <a:ext cx="3873305" cy="44688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C8D4C0-075F-460A-8FE3-ECCEA91F0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624" y="3834581"/>
            <a:ext cx="1176262" cy="11554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6E36FD-525C-4919-A605-91CE324065BA}"/>
              </a:ext>
            </a:extLst>
          </p:cNvPr>
          <p:cNvSpPr txBox="1"/>
          <p:nvPr/>
        </p:nvSpPr>
        <p:spPr>
          <a:xfrm>
            <a:off x="4449066" y="3199778"/>
            <a:ext cx="2113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err="1"/>
              <a:t>ioinformatics</a:t>
            </a:r>
            <a:endParaRPr lang="en-SG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7F0518-6ACA-4572-B35E-C61DF9A28A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1223" y="3599888"/>
            <a:ext cx="1182403" cy="17103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1A6821A-E3F8-4423-B22B-F63182FECEF6}"/>
              </a:ext>
            </a:extLst>
          </p:cNvPr>
          <p:cNvSpPr/>
          <p:nvPr/>
        </p:nvSpPr>
        <p:spPr>
          <a:xfrm>
            <a:off x="4043974" y="3526147"/>
            <a:ext cx="636114" cy="234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EBB3E-ADE1-47EF-9777-0D82FD191455}"/>
              </a:ext>
            </a:extLst>
          </p:cNvPr>
          <p:cNvSpPr txBox="1"/>
          <p:nvPr/>
        </p:nvSpPr>
        <p:spPr>
          <a:xfrm>
            <a:off x="3956621" y="3469095"/>
            <a:ext cx="21139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BIOINFORMATICS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5F8F94-D03D-4F57-A237-94046DD7DC6D}"/>
              </a:ext>
            </a:extLst>
          </p:cNvPr>
          <p:cNvCxnSpPr>
            <a:cxnSpLocks/>
          </p:cNvCxnSpPr>
          <p:nvPr/>
        </p:nvCxnSpPr>
        <p:spPr>
          <a:xfrm>
            <a:off x="4161307" y="2211612"/>
            <a:ext cx="56477" cy="648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E1A0CA-161D-46AA-A063-E234B058533D}"/>
              </a:ext>
            </a:extLst>
          </p:cNvPr>
          <p:cNvSpPr txBox="1"/>
          <p:nvPr/>
        </p:nvSpPr>
        <p:spPr>
          <a:xfrm rot="293272">
            <a:off x="3376493" y="1599022"/>
            <a:ext cx="214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Can barely string together a for-loop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30BCE9-C50F-4D22-8BB2-5C4FF9E174D0}"/>
              </a:ext>
            </a:extLst>
          </p:cNvPr>
          <p:cNvCxnSpPr>
            <a:cxnSpLocks/>
          </p:cNvCxnSpPr>
          <p:nvPr/>
        </p:nvCxnSpPr>
        <p:spPr>
          <a:xfrm>
            <a:off x="2921061" y="2602974"/>
            <a:ext cx="417127" cy="496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BDDE3EF-6333-4E80-B6A3-F2274EF545A7}"/>
              </a:ext>
            </a:extLst>
          </p:cNvPr>
          <p:cNvSpPr txBox="1"/>
          <p:nvPr/>
        </p:nvSpPr>
        <p:spPr>
          <a:xfrm rot="19860782">
            <a:off x="1739223" y="1817358"/>
            <a:ext cx="1803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Taking LSM2241 and LSM3241 is enough… right?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6B0617-0AB8-4D76-9759-13A84928F04E}"/>
              </a:ext>
            </a:extLst>
          </p:cNvPr>
          <p:cNvCxnSpPr>
            <a:cxnSpLocks/>
          </p:cNvCxnSpPr>
          <p:nvPr/>
        </p:nvCxnSpPr>
        <p:spPr>
          <a:xfrm flipH="1">
            <a:off x="4640000" y="2851245"/>
            <a:ext cx="406755" cy="346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7F9D2A3-5E28-42D5-A3F5-DBBC8FF7EF9C}"/>
              </a:ext>
            </a:extLst>
          </p:cNvPr>
          <p:cNvSpPr txBox="1"/>
          <p:nvPr/>
        </p:nvSpPr>
        <p:spPr>
          <a:xfrm rot="293272">
            <a:off x="5156165" y="2190995"/>
            <a:ext cx="2019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Vim vs EMACS? More like what's a text editor.</a:t>
            </a:r>
          </a:p>
        </p:txBody>
      </p:sp>
    </p:spTree>
    <p:extLst>
      <p:ext uri="{BB962C8B-B14F-4D97-AF65-F5344CB8AC3E}">
        <p14:creationId xmlns:p14="http://schemas.microsoft.com/office/powerpoint/2010/main" val="548280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8892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Project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DFADD9-6965-46CD-A87E-1213CE052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060"/>
            <a:ext cx="10515600" cy="52270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2000" dirty="0"/>
              <a:t>Walkthrough Dr </a:t>
            </a:r>
            <a:r>
              <a:rPr lang="en-SG" sz="2000" dirty="0" err="1"/>
              <a:t>Liling’s</a:t>
            </a:r>
            <a:r>
              <a:rPr lang="en-SG" sz="2000" dirty="0"/>
              <a:t> scripts and understand each individual component</a:t>
            </a:r>
          </a:p>
          <a:p>
            <a:pPr marL="0" indent="0" algn="ctr">
              <a:buNone/>
            </a:pPr>
            <a:endParaRPr lang="en-SG" sz="2000" dirty="0"/>
          </a:p>
          <a:p>
            <a:pPr marL="0" indent="0" algn="ctr">
              <a:buNone/>
            </a:pPr>
            <a:r>
              <a:rPr lang="en-SG" sz="2000" dirty="0"/>
              <a:t>Rewrite the analysis pipeline into a modularized </a:t>
            </a:r>
            <a:r>
              <a:rPr lang="en-SG" sz="2000" dirty="0" err="1"/>
              <a:t>Snakemake</a:t>
            </a:r>
            <a:r>
              <a:rPr lang="en-SG" sz="2000" dirty="0"/>
              <a:t> workflow that is based on </a:t>
            </a:r>
            <a:r>
              <a:rPr lang="en-SG" sz="2000" i="1" dirty="0"/>
              <a:t>DM</a:t>
            </a:r>
            <a:r>
              <a:rPr lang="en-SG" sz="2000" dirty="0"/>
              <a:t>-Release 6 genome assembly. </a:t>
            </a:r>
          </a:p>
          <a:p>
            <a:pPr marL="0" indent="0" algn="ctr">
              <a:buNone/>
            </a:pPr>
            <a:endParaRPr lang="en-SG" sz="2000" dirty="0"/>
          </a:p>
          <a:p>
            <a:pPr marL="0" indent="0" algn="ctr">
              <a:buNone/>
            </a:pPr>
            <a:r>
              <a:rPr lang="en-SG" sz="2000" dirty="0"/>
              <a:t>Generate something similar to Dr </a:t>
            </a:r>
            <a:r>
              <a:rPr lang="en-SG" sz="2000" dirty="0" err="1"/>
              <a:t>Liling’s</a:t>
            </a:r>
            <a:r>
              <a:rPr lang="en-SG" sz="2000" dirty="0"/>
              <a:t> bar-chart.</a:t>
            </a:r>
          </a:p>
          <a:p>
            <a:pPr marL="0" indent="0" algn="ctr">
              <a:buNone/>
            </a:pPr>
            <a:endParaRPr lang="en-SG" sz="2000" dirty="0"/>
          </a:p>
          <a:p>
            <a:pPr marL="0" indent="0" algn="ctr">
              <a:buNone/>
            </a:pPr>
            <a:r>
              <a:rPr lang="en-SG" sz="2000" dirty="0"/>
              <a:t>Make necessary updates to the theoretical underpinnings of Dr </a:t>
            </a:r>
            <a:r>
              <a:rPr lang="en-SG" sz="2000" dirty="0" err="1"/>
              <a:t>Liling’s</a:t>
            </a:r>
            <a:r>
              <a:rPr lang="en-SG" sz="2000" dirty="0"/>
              <a:t> analysis. See if results change. </a:t>
            </a:r>
          </a:p>
          <a:p>
            <a:pPr marL="0" indent="0" algn="ctr">
              <a:buNone/>
            </a:pPr>
            <a:endParaRPr lang="en-SG" sz="2000" dirty="0"/>
          </a:p>
          <a:p>
            <a:pPr marL="0" indent="0" algn="ctr">
              <a:buNone/>
            </a:pPr>
            <a:r>
              <a:rPr lang="en-SG" sz="2000" dirty="0"/>
              <a:t>Test other datasets using modified pipeline to ascertain if results are reproducible.  </a:t>
            </a:r>
          </a:p>
          <a:p>
            <a:endParaRPr lang="en-SG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1656A75-83F9-4EA3-B3F5-FE0764DCE917}"/>
              </a:ext>
            </a:extLst>
          </p:cNvPr>
          <p:cNvSpPr/>
          <p:nvPr/>
        </p:nvSpPr>
        <p:spPr>
          <a:xfrm>
            <a:off x="5981125" y="1573318"/>
            <a:ext cx="188796" cy="383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AFA8361-974D-4A5A-B58B-8E53A6F08112}"/>
              </a:ext>
            </a:extLst>
          </p:cNvPr>
          <p:cNvSpPr/>
          <p:nvPr/>
        </p:nvSpPr>
        <p:spPr>
          <a:xfrm>
            <a:off x="5985676" y="2642810"/>
            <a:ext cx="188796" cy="383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954F885-9CE7-45E6-84F1-39B5A5F96B2E}"/>
              </a:ext>
            </a:extLst>
          </p:cNvPr>
          <p:cNvSpPr/>
          <p:nvPr/>
        </p:nvSpPr>
        <p:spPr>
          <a:xfrm>
            <a:off x="5985676" y="3435516"/>
            <a:ext cx="188796" cy="383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1BF5796-179F-4C6D-8841-AE09BFCD4C22}"/>
              </a:ext>
            </a:extLst>
          </p:cNvPr>
          <p:cNvSpPr/>
          <p:nvPr/>
        </p:nvSpPr>
        <p:spPr>
          <a:xfrm>
            <a:off x="5985676" y="4528058"/>
            <a:ext cx="188796" cy="383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334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3095E7-9289-488B-8CD4-4AB50C2B0B5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88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>
                <a:solidFill>
                  <a:schemeClr val="bg1"/>
                </a:solidFill>
              </a:rPr>
              <a:t>Current Progress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960378-03D0-4F15-B5D2-0EA0D0F82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2104"/>
            <a:ext cx="4424516" cy="4395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C9BC35-5467-4EB2-9836-C8CD3D764B2B}"/>
              </a:ext>
            </a:extLst>
          </p:cNvPr>
          <p:cNvSpPr txBox="1"/>
          <p:nvPr/>
        </p:nvSpPr>
        <p:spPr>
          <a:xfrm>
            <a:off x="4424516" y="5270334"/>
            <a:ext cx="3333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b="1" dirty="0"/>
              <a:t>(X 1000)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3CF52D-EA1D-4C1E-B818-13B505DB0FE7}"/>
              </a:ext>
            </a:extLst>
          </p:cNvPr>
          <p:cNvSpPr/>
          <p:nvPr/>
        </p:nvSpPr>
        <p:spPr>
          <a:xfrm>
            <a:off x="7447936" y="1241932"/>
            <a:ext cx="1681316" cy="81116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Pre-processed libraries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92F2AB-3D02-402A-9CBE-C1F57EEC8EBA}"/>
              </a:ext>
            </a:extLst>
          </p:cNvPr>
          <p:cNvSpPr/>
          <p:nvPr/>
        </p:nvSpPr>
        <p:spPr>
          <a:xfrm>
            <a:off x="10058400" y="1241932"/>
            <a:ext cx="1681316" cy="81116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31 x Bowtie Indexes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29B6D7B-A3CD-4C7C-8D24-88D736DBD0FF}"/>
              </a:ext>
            </a:extLst>
          </p:cNvPr>
          <p:cNvSpPr/>
          <p:nvPr/>
        </p:nvSpPr>
        <p:spPr>
          <a:xfrm>
            <a:off x="9379973" y="2175910"/>
            <a:ext cx="398206" cy="52304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BC9B15-7D2D-4317-8EA3-C00B0A1D9768}"/>
              </a:ext>
            </a:extLst>
          </p:cNvPr>
          <p:cNvSpPr/>
          <p:nvPr/>
        </p:nvSpPr>
        <p:spPr>
          <a:xfrm>
            <a:off x="8775290" y="2809937"/>
            <a:ext cx="1681316" cy="81116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Sequential mapping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310C13-1AF6-4C4A-9CE3-A0E00F2CFA20}"/>
              </a:ext>
            </a:extLst>
          </p:cNvPr>
          <p:cNvSpPr/>
          <p:nvPr/>
        </p:nvSpPr>
        <p:spPr>
          <a:xfrm>
            <a:off x="8583560" y="4304033"/>
            <a:ext cx="2168013" cy="8911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Normalize by reads per million, spike-in control , account for multiple mappers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8EC955-D502-4521-9CD3-462B83BEBFD5}"/>
              </a:ext>
            </a:extLst>
          </p:cNvPr>
          <p:cNvSpPr/>
          <p:nvPr/>
        </p:nvSpPr>
        <p:spPr>
          <a:xfrm>
            <a:off x="9099756" y="5931199"/>
            <a:ext cx="1106129" cy="5408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Counts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2045DAEF-EB73-4F0C-A2DD-6D9DE2A011A3}"/>
              </a:ext>
            </a:extLst>
          </p:cNvPr>
          <p:cNvSpPr/>
          <p:nvPr/>
        </p:nvSpPr>
        <p:spPr>
          <a:xfrm>
            <a:off x="9402097" y="3730617"/>
            <a:ext cx="398206" cy="52304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52BCD54-EEC7-4FBB-819C-E7B2B26DD255}"/>
              </a:ext>
            </a:extLst>
          </p:cNvPr>
          <p:cNvSpPr/>
          <p:nvPr/>
        </p:nvSpPr>
        <p:spPr>
          <a:xfrm>
            <a:off x="9438969" y="5315946"/>
            <a:ext cx="398206" cy="52304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C57D96-70AF-4BA8-92B9-8596C76381D7}"/>
              </a:ext>
            </a:extLst>
          </p:cNvPr>
          <p:cNvSpPr txBox="1"/>
          <p:nvPr/>
        </p:nvSpPr>
        <p:spPr>
          <a:xfrm>
            <a:off x="6979674" y="3159433"/>
            <a:ext cx="1998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reality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379BFC-B3E8-4994-B555-A915700D5C0F}"/>
              </a:ext>
            </a:extLst>
          </p:cNvPr>
          <p:cNvCxnSpPr>
            <a:cxnSpLocks/>
          </p:cNvCxnSpPr>
          <p:nvPr/>
        </p:nvCxnSpPr>
        <p:spPr>
          <a:xfrm flipV="1">
            <a:off x="7978877" y="2892853"/>
            <a:ext cx="1460092" cy="491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899B4C-8647-4D06-99EE-967529A44ADE}"/>
              </a:ext>
            </a:extLst>
          </p:cNvPr>
          <p:cNvSpPr txBox="1"/>
          <p:nvPr/>
        </p:nvSpPr>
        <p:spPr>
          <a:xfrm>
            <a:off x="6242255" y="4892584"/>
            <a:ext cx="1998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expectations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9F9045-E059-476D-B95F-7037A1D59C32}"/>
              </a:ext>
            </a:extLst>
          </p:cNvPr>
          <p:cNvCxnSpPr>
            <a:cxnSpLocks/>
          </p:cNvCxnSpPr>
          <p:nvPr/>
        </p:nvCxnSpPr>
        <p:spPr>
          <a:xfrm flipV="1">
            <a:off x="7923571" y="4862121"/>
            <a:ext cx="925461" cy="25817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11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6" grpId="0" animBg="1"/>
      <p:bldP spid="17" grpId="0" animBg="1"/>
      <p:bldP spid="18" grpId="0" animBg="1"/>
      <p:bldP spid="19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3095E7-9289-488B-8CD4-4AB50C2B0B5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88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>
                <a:solidFill>
                  <a:schemeClr val="bg1"/>
                </a:solidFill>
              </a:rPr>
              <a:t>Current Progress </a:t>
            </a:r>
          </a:p>
        </p:txBody>
      </p:sp>
      <p:pic>
        <p:nvPicPr>
          <p:cNvPr id="1028" name="Picture 4" descr="Image result for snake charmer">
            <a:extLst>
              <a:ext uri="{FF2B5EF4-FFF2-40B4-BE49-F238E27FC236}">
                <a16:creationId xmlns:a16="http://schemas.microsoft.com/office/drawing/2014/main" id="{8B6A6A6E-80CA-4E5D-8363-3C0713976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1" y="2437946"/>
            <a:ext cx="3873910" cy="2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7B9333-BDA2-4858-B6DE-17F124631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588" y="1294774"/>
            <a:ext cx="4430671" cy="1026703"/>
          </a:xfrm>
          <a:prstGeom prst="rect">
            <a:avLst/>
          </a:prstGeom>
        </p:spPr>
      </p:pic>
      <p:sp>
        <p:nvSpPr>
          <p:cNvPr id="9" name="AutoShape 6" descr="Image result for snakemake">
            <a:extLst>
              <a:ext uri="{FF2B5EF4-FFF2-40B4-BE49-F238E27FC236}">
                <a16:creationId xmlns:a16="http://schemas.microsoft.com/office/drawing/2014/main" id="{D99A1258-8887-45D7-BC9A-71D190E318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1032" name="Picture 8" descr="Image result for snakemake">
            <a:extLst>
              <a:ext uri="{FF2B5EF4-FFF2-40B4-BE49-F238E27FC236}">
                <a16:creationId xmlns:a16="http://schemas.microsoft.com/office/drawing/2014/main" id="{5897D47A-BBC0-4472-87FB-417329B4F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414" y="1235303"/>
            <a:ext cx="1086174" cy="108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ython">
            <a:extLst>
              <a:ext uri="{FF2B5EF4-FFF2-40B4-BE49-F238E27FC236}">
                <a16:creationId xmlns:a16="http://schemas.microsoft.com/office/drawing/2014/main" id="{4A86A149-27A5-47C7-B8BC-D099DD52B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138" y="5233252"/>
            <a:ext cx="4380271" cy="147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pandas python">
            <a:extLst>
              <a:ext uri="{FF2B5EF4-FFF2-40B4-BE49-F238E27FC236}">
                <a16:creationId xmlns:a16="http://schemas.microsoft.com/office/drawing/2014/main" id="{A58619C3-B877-4F49-8379-8693FCAE7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588" y="2963225"/>
            <a:ext cx="3113576" cy="161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1B4587-6F90-4EB4-BAB9-3E267B38305C}"/>
              </a:ext>
            </a:extLst>
          </p:cNvPr>
          <p:cNvSpPr/>
          <p:nvPr/>
        </p:nvSpPr>
        <p:spPr>
          <a:xfrm rot="19931084">
            <a:off x="4588834" y="2194018"/>
            <a:ext cx="1091381" cy="48785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A8D0F4-050F-4CF8-8736-A1A196A470D1}"/>
              </a:ext>
            </a:extLst>
          </p:cNvPr>
          <p:cNvCxnSpPr>
            <a:cxnSpLocks/>
          </p:cNvCxnSpPr>
          <p:nvPr/>
        </p:nvCxnSpPr>
        <p:spPr>
          <a:xfrm flipH="1">
            <a:off x="2610464" y="1664106"/>
            <a:ext cx="221226" cy="1153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0797A3-8A2C-40F2-832E-1A81209E4B8C}"/>
              </a:ext>
            </a:extLst>
          </p:cNvPr>
          <p:cNvSpPr txBox="1"/>
          <p:nvPr/>
        </p:nvSpPr>
        <p:spPr>
          <a:xfrm>
            <a:off x="2721077" y="1294774"/>
            <a:ext cx="1263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B76B3F5-D1CB-4305-AC1D-7B158B79A4C2}"/>
              </a:ext>
            </a:extLst>
          </p:cNvPr>
          <p:cNvSpPr/>
          <p:nvPr/>
        </p:nvSpPr>
        <p:spPr>
          <a:xfrm>
            <a:off x="4729316" y="3579143"/>
            <a:ext cx="1091381" cy="48785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F3D1210-E78C-4F24-93F3-297BB909AD7F}"/>
              </a:ext>
            </a:extLst>
          </p:cNvPr>
          <p:cNvSpPr/>
          <p:nvPr/>
        </p:nvSpPr>
        <p:spPr>
          <a:xfrm rot="803172">
            <a:off x="4693906" y="5108418"/>
            <a:ext cx="1091381" cy="48785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43EB4246-9D32-4E51-BF60-10B7B058A490}"/>
              </a:ext>
            </a:extLst>
          </p:cNvPr>
          <p:cNvSpPr/>
          <p:nvPr/>
        </p:nvSpPr>
        <p:spPr>
          <a:xfrm>
            <a:off x="9142376" y="2437946"/>
            <a:ext cx="119611" cy="261009"/>
          </a:xfrm>
          <a:prstGeom prst="up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C18A672F-2AD1-47BF-BBD7-89E6750F4B72}"/>
              </a:ext>
            </a:extLst>
          </p:cNvPr>
          <p:cNvSpPr/>
          <p:nvPr/>
        </p:nvSpPr>
        <p:spPr>
          <a:xfrm>
            <a:off x="9142376" y="4959278"/>
            <a:ext cx="119611" cy="261009"/>
          </a:xfrm>
          <a:prstGeom prst="up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1922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AC6CC2-F2AA-45EE-B663-58ABFEFBA24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88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>
                <a:solidFill>
                  <a:schemeClr val="bg1"/>
                </a:solidFill>
              </a:rPr>
              <a:t>Current Progress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8BFEBC-9D20-4924-8848-B8ACCF743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595" y="1063060"/>
            <a:ext cx="4287844" cy="55673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CD3100-6C03-44A0-A994-281DA9630487}"/>
              </a:ext>
            </a:extLst>
          </p:cNvPr>
          <p:cNvSpPr txBox="1"/>
          <p:nvPr/>
        </p:nvSpPr>
        <p:spPr>
          <a:xfrm>
            <a:off x="1327357" y="3347884"/>
            <a:ext cx="321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Directed Acyclic Graph (DAG) for RNA-</a:t>
            </a:r>
            <a:r>
              <a:rPr lang="en-SG" dirty="0" err="1"/>
              <a:t>seq</a:t>
            </a:r>
            <a:r>
              <a:rPr lang="en-SG" dirty="0"/>
              <a:t> library pre-processing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0AA5897-1299-4326-9006-4FFE49129946}"/>
              </a:ext>
            </a:extLst>
          </p:cNvPr>
          <p:cNvSpPr/>
          <p:nvPr/>
        </p:nvSpPr>
        <p:spPr>
          <a:xfrm>
            <a:off x="4542505" y="1150375"/>
            <a:ext cx="648929" cy="22122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1C63250-3939-4B51-8982-2B1A312C5215}"/>
              </a:ext>
            </a:extLst>
          </p:cNvPr>
          <p:cNvSpPr/>
          <p:nvPr/>
        </p:nvSpPr>
        <p:spPr>
          <a:xfrm>
            <a:off x="6803924" y="6276441"/>
            <a:ext cx="648929" cy="22122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0D5BAA-228E-47B7-A09A-C5FF4C7DC51E}"/>
              </a:ext>
            </a:extLst>
          </p:cNvPr>
          <p:cNvSpPr txBox="1"/>
          <p:nvPr/>
        </p:nvSpPr>
        <p:spPr>
          <a:xfrm>
            <a:off x="3786402" y="1063060"/>
            <a:ext cx="116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4918E4-FB41-46BC-B69D-E9F9D94B14AB}"/>
              </a:ext>
            </a:extLst>
          </p:cNvPr>
          <p:cNvSpPr txBox="1"/>
          <p:nvPr/>
        </p:nvSpPr>
        <p:spPr>
          <a:xfrm>
            <a:off x="5906244" y="6187639"/>
            <a:ext cx="116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748869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2241855-B60E-4EED-BD72-C2C31DAF4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2955"/>
            <a:ext cx="12192000" cy="5958347"/>
          </a:xfrm>
          <a:prstGeom prst="rect">
            <a:avLst/>
          </a:prstGeom>
          <a:ln>
            <a:noFill/>
          </a:ln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D27B1E9-720D-4188-92FF-75FA9E90C0D9}"/>
              </a:ext>
            </a:extLst>
          </p:cNvPr>
          <p:cNvSpPr/>
          <p:nvPr/>
        </p:nvSpPr>
        <p:spPr>
          <a:xfrm>
            <a:off x="5737123" y="1740310"/>
            <a:ext cx="1253612" cy="8996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C042145-6D77-4021-9774-1E71FEBAD75E}"/>
              </a:ext>
            </a:extLst>
          </p:cNvPr>
          <p:cNvSpPr/>
          <p:nvPr/>
        </p:nvSpPr>
        <p:spPr>
          <a:xfrm>
            <a:off x="9266903" y="3952568"/>
            <a:ext cx="1750142" cy="10864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052E6ED-1252-4696-85DA-0A6B85BB8B58}"/>
              </a:ext>
            </a:extLst>
          </p:cNvPr>
          <p:cNvSpPr/>
          <p:nvPr/>
        </p:nvSpPr>
        <p:spPr>
          <a:xfrm>
            <a:off x="7224251" y="3952568"/>
            <a:ext cx="1816509" cy="10864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296CFF-DC2F-4793-98C3-C8FDC729A5DF}"/>
              </a:ext>
            </a:extLst>
          </p:cNvPr>
          <p:cNvSpPr/>
          <p:nvPr/>
        </p:nvSpPr>
        <p:spPr>
          <a:xfrm>
            <a:off x="6872449" y="5238572"/>
            <a:ext cx="1340059" cy="7790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FFD1F69-9E07-4454-9227-A8EFC68AD77B}"/>
              </a:ext>
            </a:extLst>
          </p:cNvPr>
          <p:cNvSpPr/>
          <p:nvPr/>
        </p:nvSpPr>
        <p:spPr>
          <a:xfrm>
            <a:off x="10043651" y="1740310"/>
            <a:ext cx="1576849" cy="10864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A9248A-6608-41E1-909F-5F209866ABBD}"/>
              </a:ext>
            </a:extLst>
          </p:cNvPr>
          <p:cNvSpPr/>
          <p:nvPr/>
        </p:nvSpPr>
        <p:spPr>
          <a:xfrm>
            <a:off x="198488" y="3543300"/>
            <a:ext cx="6286500" cy="282800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751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8892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Current Progress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BE674E-DE4F-4BA8-9827-4B6F550CB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2362"/>
              </p:ext>
            </p:extLst>
          </p:nvPr>
        </p:nvGraphicFramePr>
        <p:xfrm>
          <a:off x="286213" y="1316888"/>
          <a:ext cx="6343188" cy="43513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54577">
                  <a:extLst>
                    <a:ext uri="{9D8B030D-6E8A-4147-A177-3AD203B41FA5}">
                      <a16:colId xmlns:a16="http://schemas.microsoft.com/office/drawing/2014/main" val="890107742"/>
                    </a:ext>
                  </a:extLst>
                </a:gridCol>
                <a:gridCol w="2088611">
                  <a:extLst>
                    <a:ext uri="{9D8B030D-6E8A-4147-A177-3AD203B41FA5}">
                      <a16:colId xmlns:a16="http://schemas.microsoft.com/office/drawing/2014/main" val="2335235858"/>
                    </a:ext>
                  </a:extLst>
                </a:gridCol>
              </a:tblGrid>
              <a:tr h="256114">
                <a:tc>
                  <a:txBody>
                    <a:bodyPr/>
                    <a:lstStyle/>
                    <a:p>
                      <a:pPr algn="l" fontAlgn="b"/>
                      <a:r>
                        <a:rPr lang="en-SG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 name</a:t>
                      </a:r>
                    </a:p>
                  </a:txBody>
                  <a:tcPr marL="6500" marR="6500" marT="650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50" b="1" u="none" strike="noStrike" dirty="0">
                          <a:effectLst/>
                        </a:rPr>
                        <a:t>Description</a:t>
                      </a:r>
                      <a:endParaRPr lang="en-SG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439308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dm3excludeUextrRNA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background RNAs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1607790115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dm3excludeUextFBdmelr5.52.bed.PT.exon.rRNA.merge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background RNAs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383220533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Chr1dmerdna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background RNAs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1960074427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dm3excludeUextRNA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background RNAs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3050809689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dm3excludeUextFBdmelr5.52.bed.PT.exon.tRNA.merge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background RNAs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111248890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dm3excludeUextFBdmelr5.52.bed.PT.exon.snRNA.merge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background RNAs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888298732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dm3excludeUextFBdmelr5.52.bed.PT.exon.snoRNA.merge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background RNAs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2019534729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dmestemloopmirbasev20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 err="1">
                          <a:effectLst/>
                        </a:rPr>
                        <a:t>Mirprecursor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427710769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 err="1">
                          <a:effectLst/>
                        </a:rPr>
                        <a:t>knownhprna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 err="1">
                          <a:effectLst/>
                        </a:rPr>
                        <a:t>hpRNA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596728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dm3excludeUextLTR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retrotransposon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3680105825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dm3excludeUextLINE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retrotransposon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4050879976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dm3excludeUextDNA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DNA transposon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232188331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dm3excludeUextSatellite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repeats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2828967767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dm3excludeUextLow_complexity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repeats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1653504801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dm3excludeUextRC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repeats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1664614180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dm3excludeUextSimple_repeat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repeats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36341907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dm3excludeUextOther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repeats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3008128528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dm3excludeUextUnknown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repeats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3316378088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dm3excludeUextFBdmelr5.52.bed.PT.transposableelement.transposableelement.merge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repeats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3438770814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dm3excludeUextARTEFACT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repeats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3995594203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dm3excludeUextokamura2008nsmb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known siRNA loci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990015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dm3excludeUextczech2008nature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known siRNA loci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555989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dm3excludeUextkawamura2008nature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known siRNA loci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611750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dm3excludeUextghildiyal2008science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known siRNA loci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20638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dm3excludeUextCR14033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other known siRNA loci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708031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dm3excludeUextoverlapFBdmelr5.52.txt.exon.mRNA.merge.FBdmelr5.52.txt.exon.mRNA.merge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new cisNAT loci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4190992406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dm3excludeUextoverlapFBdmelr5.52.txt.exon.mRNA.merge.FBdmelr5.52.txt.exon.ncRNA.merge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new cisNAT loci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406334934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dm3excludeUextoverlapFBdmelr5.52.txt.exon.mRNA.merge.FBdmelr5.52.txt.exon.tRNA.merge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new cisNAT loci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2507770127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dm3excludeUextoverlapFBdmelr5.52.txt.exon.mRNA.merge.FBdmelr5.52.txt.exon.snoRNA.merge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new cisNAT loci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1622802313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dm3excludeUextoverlapFBdmelr5.52.txt.exon.mRNA.merge.FBdmelr5.52.txt.exon.pseudogene.merge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new </a:t>
                      </a:r>
                      <a:r>
                        <a:rPr lang="en-SG" sz="800" u="none" strike="noStrike" dirty="0" err="1">
                          <a:effectLst/>
                        </a:rPr>
                        <a:t>cisNAT</a:t>
                      </a:r>
                      <a:r>
                        <a:rPr lang="en-SG" sz="800" u="none" strike="noStrike" dirty="0">
                          <a:effectLst/>
                        </a:rPr>
                        <a:t> loci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2639600226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9C2A74CA-D681-4C4D-8828-259ABD52E385}"/>
              </a:ext>
            </a:extLst>
          </p:cNvPr>
          <p:cNvSpPr/>
          <p:nvPr/>
        </p:nvSpPr>
        <p:spPr>
          <a:xfrm>
            <a:off x="6629401" y="1619794"/>
            <a:ext cx="333102" cy="914400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278F8F3-7B75-4394-A977-42AA061B3318}"/>
              </a:ext>
            </a:extLst>
          </p:cNvPr>
          <p:cNvSpPr/>
          <p:nvPr/>
        </p:nvSpPr>
        <p:spPr>
          <a:xfrm>
            <a:off x="6642464" y="2560321"/>
            <a:ext cx="202473" cy="91440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0D2D8C0A-38E0-4104-BC7C-D6965B56C81F}"/>
              </a:ext>
            </a:extLst>
          </p:cNvPr>
          <p:cNvSpPr/>
          <p:nvPr/>
        </p:nvSpPr>
        <p:spPr>
          <a:xfrm>
            <a:off x="6654438" y="2693129"/>
            <a:ext cx="202473" cy="91440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C93CBACD-1C26-4688-B1EE-8432E0D92550}"/>
              </a:ext>
            </a:extLst>
          </p:cNvPr>
          <p:cNvSpPr/>
          <p:nvPr/>
        </p:nvSpPr>
        <p:spPr>
          <a:xfrm>
            <a:off x="6641375" y="2811785"/>
            <a:ext cx="333102" cy="1159324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A5A9B94-F41A-4216-B334-0D453201AA90}"/>
              </a:ext>
            </a:extLst>
          </p:cNvPr>
          <p:cNvSpPr/>
          <p:nvPr/>
        </p:nvSpPr>
        <p:spPr>
          <a:xfrm>
            <a:off x="6665323" y="4327077"/>
            <a:ext cx="333102" cy="636809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B43DBE6-0DF3-4D13-A09F-B578A29650D5}"/>
              </a:ext>
            </a:extLst>
          </p:cNvPr>
          <p:cNvSpPr/>
          <p:nvPr/>
        </p:nvSpPr>
        <p:spPr>
          <a:xfrm>
            <a:off x="6641375" y="4057653"/>
            <a:ext cx="202473" cy="91440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D14739F-FCEF-4A95-A8E7-371E99A524F2}"/>
              </a:ext>
            </a:extLst>
          </p:cNvPr>
          <p:cNvSpPr/>
          <p:nvPr/>
        </p:nvSpPr>
        <p:spPr>
          <a:xfrm>
            <a:off x="6639198" y="4192365"/>
            <a:ext cx="202473" cy="91440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645BEF9-992F-4128-A2FF-90B021CA91A6}"/>
              </a:ext>
            </a:extLst>
          </p:cNvPr>
          <p:cNvSpPr/>
          <p:nvPr/>
        </p:nvSpPr>
        <p:spPr>
          <a:xfrm>
            <a:off x="6665323" y="4998670"/>
            <a:ext cx="333102" cy="636809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8AE69A-00E7-4A21-B209-71F39DF8753F}"/>
              </a:ext>
            </a:extLst>
          </p:cNvPr>
          <p:cNvSpPr txBox="1"/>
          <p:nvPr/>
        </p:nvSpPr>
        <p:spPr>
          <a:xfrm>
            <a:off x="6998425" y="1931517"/>
            <a:ext cx="1998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GFF/FASTA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2581EF-956F-4CC6-9196-2F6CB06DB2F3}"/>
              </a:ext>
            </a:extLst>
          </p:cNvPr>
          <p:cNvSpPr txBox="1"/>
          <p:nvPr/>
        </p:nvSpPr>
        <p:spPr>
          <a:xfrm>
            <a:off x="6855822" y="2463631"/>
            <a:ext cx="1998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miRbase + UCSC </a:t>
            </a:r>
            <a:r>
              <a:rPr lang="en-SG" sz="1100" dirty="0" err="1"/>
              <a:t>LiftOver</a:t>
            </a:r>
            <a:endParaRPr lang="en-SG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6AE62D-0AF7-4EB9-8E0A-A711606C7689}"/>
              </a:ext>
            </a:extLst>
          </p:cNvPr>
          <p:cNvSpPr txBox="1"/>
          <p:nvPr/>
        </p:nvSpPr>
        <p:spPr>
          <a:xfrm>
            <a:off x="6866707" y="2620738"/>
            <a:ext cx="1998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GFF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58A4A2-D8FA-4E03-8F8E-BA22F39C5D1F}"/>
              </a:ext>
            </a:extLst>
          </p:cNvPr>
          <p:cNvSpPr txBox="1"/>
          <p:nvPr/>
        </p:nvSpPr>
        <p:spPr>
          <a:xfrm>
            <a:off x="6998425" y="3260642"/>
            <a:ext cx="1998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err="1"/>
              <a:t>Repeatmasker</a:t>
            </a:r>
            <a:r>
              <a:rPr lang="en-SG" sz="1100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2D71EC-A871-41D6-9E11-E51E4B167DA4}"/>
              </a:ext>
            </a:extLst>
          </p:cNvPr>
          <p:cNvSpPr txBox="1"/>
          <p:nvPr/>
        </p:nvSpPr>
        <p:spPr>
          <a:xfrm>
            <a:off x="6866707" y="3976475"/>
            <a:ext cx="1998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GFF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EAF24B-B04C-4F07-902F-6523E5E49F37}"/>
              </a:ext>
            </a:extLst>
          </p:cNvPr>
          <p:cNvSpPr txBox="1"/>
          <p:nvPr/>
        </p:nvSpPr>
        <p:spPr>
          <a:xfrm>
            <a:off x="6877593" y="4089791"/>
            <a:ext cx="1998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err="1"/>
              <a:t>Repeatmasker</a:t>
            </a:r>
            <a:r>
              <a:rPr lang="en-SG" sz="1100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461E92-6D44-4FA1-A144-399B23B12B61}"/>
              </a:ext>
            </a:extLst>
          </p:cNvPr>
          <p:cNvSpPr txBox="1"/>
          <p:nvPr/>
        </p:nvSpPr>
        <p:spPr>
          <a:xfrm>
            <a:off x="7000603" y="4498637"/>
            <a:ext cx="2574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Supplementary Info + UCSC </a:t>
            </a:r>
            <a:r>
              <a:rPr lang="en-SG" sz="1100" dirty="0" err="1"/>
              <a:t>LiftOver</a:t>
            </a:r>
            <a:r>
              <a:rPr lang="en-SG" sz="1100" dirty="0"/>
              <a:t>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3A4E09-AF94-49D2-8C10-98181792F560}"/>
              </a:ext>
            </a:extLst>
          </p:cNvPr>
          <p:cNvSpPr txBox="1"/>
          <p:nvPr/>
        </p:nvSpPr>
        <p:spPr>
          <a:xfrm>
            <a:off x="6998425" y="5186269"/>
            <a:ext cx="1998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GFF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8A251704-147D-43FE-8931-4BE3B9F6855C}"/>
              </a:ext>
            </a:extLst>
          </p:cNvPr>
          <p:cNvSpPr/>
          <p:nvPr/>
        </p:nvSpPr>
        <p:spPr>
          <a:xfrm>
            <a:off x="9575074" y="1619794"/>
            <a:ext cx="836023" cy="2731607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684C99-FA05-48A1-BEBF-FB05639736D3}"/>
              </a:ext>
            </a:extLst>
          </p:cNvPr>
          <p:cNvSpPr/>
          <p:nvPr/>
        </p:nvSpPr>
        <p:spPr>
          <a:xfrm>
            <a:off x="10750858" y="2506589"/>
            <a:ext cx="76174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6000" dirty="0">
                <a:solidFill>
                  <a:srgbClr val="222222"/>
                </a:solidFill>
                <a:latin typeface="arial" panose="020B0604020202020204" pitchFamily="34" charset="0"/>
              </a:rPr>
              <a:t>✓</a:t>
            </a:r>
            <a:endParaRPr lang="en-SG" sz="6000" dirty="0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0F909D5F-D880-4B1F-9799-6CA30C1EA380}"/>
              </a:ext>
            </a:extLst>
          </p:cNvPr>
          <p:cNvSpPr/>
          <p:nvPr/>
        </p:nvSpPr>
        <p:spPr>
          <a:xfrm>
            <a:off x="9575073" y="4498636"/>
            <a:ext cx="470263" cy="1131455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C38FA4-59DE-4826-A8BE-FC6107F2880E}"/>
              </a:ext>
            </a:extLst>
          </p:cNvPr>
          <p:cNvSpPr txBox="1"/>
          <p:nvPr/>
        </p:nvSpPr>
        <p:spPr>
          <a:xfrm>
            <a:off x="10153105" y="4760247"/>
            <a:ext cx="16067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Data at hand, yet to convert to correct formats.</a:t>
            </a:r>
          </a:p>
        </p:txBody>
      </p:sp>
    </p:spTree>
    <p:extLst>
      <p:ext uri="{BB962C8B-B14F-4D97-AF65-F5344CB8AC3E}">
        <p14:creationId xmlns:p14="http://schemas.microsoft.com/office/powerpoint/2010/main" val="146866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4568C2-6223-4C02-AEB3-9BB36010514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88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>
                <a:solidFill>
                  <a:schemeClr val="bg1"/>
                </a:solidFill>
              </a:rPr>
              <a:t>Current Progress </a:t>
            </a:r>
            <a:endParaRPr lang="en-SG" dirty="0">
              <a:solidFill>
                <a:schemeClr val="bg1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1440647"/>
              </p:ext>
            </p:extLst>
          </p:nvPr>
        </p:nvGraphicFramePr>
        <p:xfrm>
          <a:off x="2309502" y="1280162"/>
          <a:ext cx="7233357" cy="4807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99957C12-4A5F-40CB-9A38-019780315CF1}"/>
              </a:ext>
            </a:extLst>
          </p:cNvPr>
          <p:cNvSpPr/>
          <p:nvPr/>
        </p:nvSpPr>
        <p:spPr>
          <a:xfrm>
            <a:off x="4336868" y="5786847"/>
            <a:ext cx="493768" cy="3004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4F0FF7-ED26-48A3-B507-EB967F5C20F5}"/>
              </a:ext>
            </a:extLst>
          </p:cNvPr>
          <p:cNvSpPr/>
          <p:nvPr/>
        </p:nvSpPr>
        <p:spPr>
          <a:xfrm>
            <a:off x="7815945" y="5773784"/>
            <a:ext cx="492030" cy="3135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4D1E4E-765B-42E5-84D4-3C63767C8A2A}"/>
              </a:ext>
            </a:extLst>
          </p:cNvPr>
          <p:cNvSpPr/>
          <p:nvPr/>
        </p:nvSpPr>
        <p:spPr>
          <a:xfrm>
            <a:off x="6065520" y="5786847"/>
            <a:ext cx="515541" cy="3265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6DBE32-D8CD-4972-9604-53D41C835893}"/>
              </a:ext>
            </a:extLst>
          </p:cNvPr>
          <p:cNvSpPr txBox="1"/>
          <p:nvPr/>
        </p:nvSpPr>
        <p:spPr>
          <a:xfrm>
            <a:off x="627015" y="6373896"/>
            <a:ext cx="1000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*Note, generated using raw counts. Other siRNA indexes not mapped yet. </a:t>
            </a:r>
          </a:p>
        </p:txBody>
      </p:sp>
    </p:spTree>
    <p:extLst>
      <p:ext uri="{BB962C8B-B14F-4D97-AF65-F5344CB8AC3E}">
        <p14:creationId xmlns:p14="http://schemas.microsoft.com/office/powerpoint/2010/main" val="101950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DD33D2-4470-403E-90AA-5CFF63884C4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88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>
                <a:solidFill>
                  <a:schemeClr val="bg1"/>
                </a:solidFill>
              </a:rPr>
              <a:t>Work-In-Progress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CA2F2F-A997-4C31-B330-FB87CF40B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73511"/>
              </p:ext>
            </p:extLst>
          </p:nvPr>
        </p:nvGraphicFramePr>
        <p:xfrm>
          <a:off x="299276" y="1120945"/>
          <a:ext cx="6343188" cy="43513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54577">
                  <a:extLst>
                    <a:ext uri="{9D8B030D-6E8A-4147-A177-3AD203B41FA5}">
                      <a16:colId xmlns:a16="http://schemas.microsoft.com/office/drawing/2014/main" val="890107742"/>
                    </a:ext>
                  </a:extLst>
                </a:gridCol>
                <a:gridCol w="2088611">
                  <a:extLst>
                    <a:ext uri="{9D8B030D-6E8A-4147-A177-3AD203B41FA5}">
                      <a16:colId xmlns:a16="http://schemas.microsoft.com/office/drawing/2014/main" val="2335235858"/>
                    </a:ext>
                  </a:extLst>
                </a:gridCol>
              </a:tblGrid>
              <a:tr h="256114">
                <a:tc>
                  <a:txBody>
                    <a:bodyPr/>
                    <a:lstStyle/>
                    <a:p>
                      <a:pPr algn="l" fontAlgn="b"/>
                      <a:r>
                        <a:rPr lang="en-SG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 name</a:t>
                      </a:r>
                    </a:p>
                  </a:txBody>
                  <a:tcPr marL="6500" marR="6500" marT="650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50" b="1" u="none" strike="noStrike" dirty="0">
                          <a:effectLst/>
                        </a:rPr>
                        <a:t>Description</a:t>
                      </a:r>
                      <a:endParaRPr lang="en-SG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439308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dm3excludeUextrRNA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background RNAs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1607790115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dm3excludeUextFBdmelr5.52.bed.PT.exon.rRNA.merge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background RNAs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383220533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Chr1dmerdna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background RNAs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1960074427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dm3excludeUextRNA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background RNAs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3050809689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dm3excludeUextFBdmelr5.52.bed.PT.exon.tRNA.merge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background RNAs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111248890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dm3excludeUextFBdmelr5.52.bed.PT.exon.snRNA.merge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background RNAs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888298732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dm3excludeUextFBdmelr5.52.bed.PT.exon.snoRNA.merge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background RNAs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2019534729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dmestemloopmirbasev20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 err="1">
                          <a:effectLst/>
                        </a:rPr>
                        <a:t>Mirprecursor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427710769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 err="1">
                          <a:effectLst/>
                        </a:rPr>
                        <a:t>knownhprna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 err="1">
                          <a:effectLst/>
                        </a:rPr>
                        <a:t>hpRNA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596728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dm3excludeUextLTR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retrotransposon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3680105825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dm3excludeUextLINE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retrotransposon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4050879976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dm3excludeUextDNA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DNA transposon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232188331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dm3excludeUextSatellite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repeats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2828967767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dm3excludeUextLow_complexity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repeats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1653504801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dm3excludeUextRC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repeats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1664614180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dm3excludeUextSimple_repeat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repeats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36341907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dm3excludeUextOther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repeats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3008128528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dm3excludeUextUnknown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repeats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3316378088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dm3excludeUextFBdmelr5.52.bed.PT.transposableelement.transposableelement.merge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repeats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3438770814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dm3excludeUextARTEFACT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repeats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3995594203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dm3excludeUextokamura2008nsmb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known siRNA loci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990015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dm3excludeUextczech2008nature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known siRNA loci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555989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dm3excludeUextkawamura2008nature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known siRNA loci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611750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dm3excludeUextghildiyal2008science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known siRNA loci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20638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dm3excludeUextCR14033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other known siRNA loci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708031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dm3excludeUextoverlapFBdmelr5.52.txt.exon.mRNA.merge.FBdmelr5.52.txt.exon.mRNA.merge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new cisNAT loci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4190992406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dm3excludeUextoverlapFBdmelr5.52.txt.exon.mRNA.merge.FBdmelr5.52.txt.exon.ncRNA.merge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new cisNAT loci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406334934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dm3excludeUextoverlapFBdmelr5.52.txt.exon.mRNA.merge.FBdmelr5.52.txt.exon.tRNA.merge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new cisNAT loci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2507770127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dm3excludeUextoverlapFBdmelr5.52.txt.exon.mRNA.merge.FBdmelr5.52.txt.exon.snoRNA.merge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new cisNAT loci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1622802313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dm3excludeUextoverlapFBdmelr5.52.txt.exon.mRNA.merge.FBdmelr5.52.txt.exon.pseudogene.merge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new </a:t>
                      </a:r>
                      <a:r>
                        <a:rPr lang="en-SG" sz="800" u="none" strike="noStrike" dirty="0" err="1">
                          <a:effectLst/>
                        </a:rPr>
                        <a:t>cisNAT</a:t>
                      </a:r>
                      <a:r>
                        <a:rPr lang="en-SG" sz="800" u="none" strike="noStrike" dirty="0">
                          <a:effectLst/>
                        </a:rPr>
                        <a:t> loci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26396002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8665874-953F-46E6-80FB-811087E56B2F}"/>
              </a:ext>
            </a:extLst>
          </p:cNvPr>
          <p:cNvSpPr txBox="1"/>
          <p:nvPr/>
        </p:nvSpPr>
        <p:spPr>
          <a:xfrm>
            <a:off x="8125095" y="1251574"/>
            <a:ext cx="3958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Problem 1 :</a:t>
            </a:r>
          </a:p>
          <a:p>
            <a:r>
              <a:rPr lang="en-SG" dirty="0"/>
              <a:t>Once a read is mapped to an index, </a:t>
            </a:r>
          </a:p>
          <a:p>
            <a:r>
              <a:rPr lang="en-SG" dirty="0"/>
              <a:t>It is removed from the sequential mapping chain.</a:t>
            </a:r>
          </a:p>
          <a:p>
            <a:endParaRPr lang="en-SG" dirty="0"/>
          </a:p>
          <a:p>
            <a:r>
              <a:rPr lang="en-SG" dirty="0"/>
              <a:t>How do we deal with multiple mappers?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72B4D-274A-474D-A7C4-0E53BE4E3A58}"/>
              </a:ext>
            </a:extLst>
          </p:cNvPr>
          <p:cNvSpPr txBox="1"/>
          <p:nvPr/>
        </p:nvSpPr>
        <p:spPr>
          <a:xfrm>
            <a:off x="8125095" y="3181967"/>
            <a:ext cx="3775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Problem 2 :</a:t>
            </a:r>
          </a:p>
          <a:p>
            <a:r>
              <a:rPr lang="en-SG" dirty="0"/>
              <a:t>Given the high propensity for multiple mappers in small-RNA </a:t>
            </a:r>
            <a:r>
              <a:rPr lang="en-SG" dirty="0" err="1"/>
              <a:t>seq</a:t>
            </a:r>
            <a:r>
              <a:rPr lang="en-SG" dirty="0"/>
              <a:t>, changing the order of indexes could drastically affect final counts.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D80BFEC-E523-4506-A3D5-3F8E442F9AF7}"/>
              </a:ext>
            </a:extLst>
          </p:cNvPr>
          <p:cNvSpPr/>
          <p:nvPr/>
        </p:nvSpPr>
        <p:spPr>
          <a:xfrm>
            <a:off x="6668590" y="1369140"/>
            <a:ext cx="189410" cy="120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918C3F7-224A-4AD8-8A07-0532F0E033F3}"/>
              </a:ext>
            </a:extLst>
          </p:cNvPr>
          <p:cNvSpPr/>
          <p:nvPr/>
        </p:nvSpPr>
        <p:spPr>
          <a:xfrm>
            <a:off x="6672941" y="1530247"/>
            <a:ext cx="189410" cy="120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47BCF8-8703-4756-A001-E6C892F50B2B}"/>
              </a:ext>
            </a:extLst>
          </p:cNvPr>
          <p:cNvSpPr txBox="1"/>
          <p:nvPr/>
        </p:nvSpPr>
        <p:spPr>
          <a:xfrm>
            <a:off x="6852559" y="1313737"/>
            <a:ext cx="855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Mapped reads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E5DAEF-99AE-4FB3-840B-907D3D157304}"/>
              </a:ext>
            </a:extLst>
          </p:cNvPr>
          <p:cNvSpPr txBox="1"/>
          <p:nvPr/>
        </p:nvSpPr>
        <p:spPr>
          <a:xfrm>
            <a:off x="6852559" y="1494468"/>
            <a:ext cx="855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Mapped reads</a:t>
            </a: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01BAE0B0-1850-41AD-B5DC-96B593B835EF}"/>
              </a:ext>
            </a:extLst>
          </p:cNvPr>
          <p:cNvSpPr/>
          <p:nvPr/>
        </p:nvSpPr>
        <p:spPr>
          <a:xfrm>
            <a:off x="6668590" y="1429153"/>
            <a:ext cx="94705" cy="2211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0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8892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592760"/>
          </a:xfrm>
        </p:spPr>
        <p:txBody>
          <a:bodyPr/>
          <a:lstStyle/>
          <a:p>
            <a:r>
              <a:rPr lang="en-SG" dirty="0"/>
              <a:t>Background information</a:t>
            </a:r>
          </a:p>
          <a:p>
            <a:pPr marL="0" indent="0">
              <a:buNone/>
            </a:pPr>
            <a:r>
              <a:rPr lang="en-SG" dirty="0"/>
              <a:t>  </a:t>
            </a:r>
          </a:p>
          <a:p>
            <a:r>
              <a:rPr lang="en-SG" dirty="0"/>
              <a:t>Project objectives 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Current Progress 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Work-In-Progress 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80412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9ED5F2-8568-4610-BA16-A8530E7C2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672733"/>
              </p:ext>
            </p:extLst>
          </p:nvPr>
        </p:nvGraphicFramePr>
        <p:xfrm>
          <a:off x="364591" y="1434454"/>
          <a:ext cx="6343188" cy="43513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54577">
                  <a:extLst>
                    <a:ext uri="{9D8B030D-6E8A-4147-A177-3AD203B41FA5}">
                      <a16:colId xmlns:a16="http://schemas.microsoft.com/office/drawing/2014/main" val="890107742"/>
                    </a:ext>
                  </a:extLst>
                </a:gridCol>
                <a:gridCol w="2088611">
                  <a:extLst>
                    <a:ext uri="{9D8B030D-6E8A-4147-A177-3AD203B41FA5}">
                      <a16:colId xmlns:a16="http://schemas.microsoft.com/office/drawing/2014/main" val="2335235858"/>
                    </a:ext>
                  </a:extLst>
                </a:gridCol>
              </a:tblGrid>
              <a:tr h="256114">
                <a:tc>
                  <a:txBody>
                    <a:bodyPr/>
                    <a:lstStyle/>
                    <a:p>
                      <a:pPr algn="l" fontAlgn="b"/>
                      <a:r>
                        <a:rPr lang="en-SG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 name</a:t>
                      </a:r>
                    </a:p>
                  </a:txBody>
                  <a:tcPr marL="6500" marR="6500" marT="650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50" b="1" u="none" strike="noStrike" dirty="0">
                          <a:effectLst/>
                        </a:rPr>
                        <a:t>Description</a:t>
                      </a:r>
                      <a:endParaRPr lang="en-SG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439308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dm3excludeUextrRNA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background RNAs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1607790115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dm3excludeUextFBdmelr5.52.bed.PT.exon.rRNA.merge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background RNAs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383220533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Chr1dmerdna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background RNAs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1960074427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dm3excludeUextRNA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background RNAs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3050809689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dm3excludeUextFBdmelr5.52.bed.PT.exon.tRNA.merge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background RNAs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111248890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dm3excludeUextFBdmelr5.52.bed.PT.exon.snRNA.merge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background RNAs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888298732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dm3excludeUextFBdmelr5.52.bed.PT.exon.snoRNA.merge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background RNAs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2019534729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dmestemloopmirbasev20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 err="1">
                          <a:effectLst/>
                        </a:rPr>
                        <a:t>Mirprecursor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427710769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 err="1">
                          <a:effectLst/>
                        </a:rPr>
                        <a:t>knownhprna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 err="1">
                          <a:effectLst/>
                        </a:rPr>
                        <a:t>hpRNA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596728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dm3excludeUextLTR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retrotransposon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3680105825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dm3excludeUextLINE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retrotransposon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4050879976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dm3excludeUextDNA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DNA transposon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232188331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dm3excludeUextSatellite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repeats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2828967767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dm3excludeUextLow_complexity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repeats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1653504801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dm3excludeUextRC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repeats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1664614180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dm3excludeUextSimple_repeat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repeats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36341907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dm3excludeUextOther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repeats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3008128528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dm3excludeUextUnknown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repeats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3316378088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dm3excludeUextFBdmelr5.52.bed.PT.transposableelement.transposableelement.merge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repeats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3438770814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dm3excludeUextARTEFACT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repeats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3995594203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dm3excludeUextokamura2008nsmb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known siRNA loci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990015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dm3excludeUextczech2008nature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known siRNA loci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555989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dm3excludeUextkawamura2008nature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known siRNA loci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611750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dm3excludeUextghildiyal2008science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known siRNA loci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20638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dm3excludeUextCR14033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other known siRNA loci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708031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dm3excludeUextoverlapFBdmelr5.52.txt.exon.mRNA.merge.FBdmelr5.52.txt.exon.mRNA.merge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new cisNAT loci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4190992406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dm3excludeUextoverlapFBdmelr5.52.txt.exon.mRNA.merge.FBdmelr5.52.txt.exon.ncRNA.merge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new cisNAT loci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406334934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dm3excludeUextoverlapFBdmelr5.52.txt.exon.mRNA.merge.FBdmelr5.52.txt.exon.tRNA.merge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new cisNAT loci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2507770127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dm3excludeUextoverlapFBdmelr5.52.txt.exon.mRNA.merge.FBdmelr5.52.txt.exon.snoRNA.merge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new cisNAT loci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1622802313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dm3excludeUextoverlapFBdmelr5.52.txt.exon.mRNA.merge.FBdmelr5.52.txt.exon.pseudogene.merge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new </a:t>
                      </a:r>
                      <a:r>
                        <a:rPr lang="en-SG" sz="800" u="none" strike="noStrike" dirty="0" err="1">
                          <a:effectLst/>
                        </a:rPr>
                        <a:t>cisNAT</a:t>
                      </a:r>
                      <a:r>
                        <a:rPr lang="en-SG" sz="800" u="none" strike="noStrike" dirty="0">
                          <a:effectLst/>
                        </a:rPr>
                        <a:t> loci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263960022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646486F7-40E6-446D-938B-BA44900C715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88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>
                <a:solidFill>
                  <a:schemeClr val="bg1"/>
                </a:solidFill>
              </a:rPr>
              <a:t>Work-In-Progress</a:t>
            </a: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279722E8-DA0C-48AE-B0AD-36D0642F8916}"/>
              </a:ext>
            </a:extLst>
          </p:cNvPr>
          <p:cNvSpPr/>
          <p:nvPr/>
        </p:nvSpPr>
        <p:spPr>
          <a:xfrm rot="15870853">
            <a:off x="6374999" y="2963569"/>
            <a:ext cx="2159142" cy="1293093"/>
          </a:xfrm>
          <a:prstGeom prst="curvedUp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4A3959-E2A7-4FE1-ADD5-C6A88BFAA4C7}"/>
              </a:ext>
            </a:extLst>
          </p:cNvPr>
          <p:cNvSpPr txBox="1"/>
          <p:nvPr/>
        </p:nvSpPr>
        <p:spPr>
          <a:xfrm>
            <a:off x="8503920" y="2011680"/>
            <a:ext cx="33440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Thought</a:t>
            </a:r>
            <a:r>
              <a:rPr lang="en-SG" dirty="0"/>
              <a:t>:</a:t>
            </a:r>
          </a:p>
          <a:p>
            <a:r>
              <a:rPr lang="en-SG" dirty="0"/>
              <a:t>siRNAs play a crucial role in targeting transposable elements for RNA-silencing. </a:t>
            </a:r>
          </a:p>
          <a:p>
            <a:endParaRPr lang="en-SG" dirty="0"/>
          </a:p>
          <a:p>
            <a:r>
              <a:rPr lang="en-SG" dirty="0"/>
              <a:t>If we moved the siRNA indexes before the transposable element indexes, would we see a higher count for siRNA loci?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AD9ADA-8FA8-4C67-A4E9-AFAA2E70C2DE}"/>
              </a:ext>
            </a:extLst>
          </p:cNvPr>
          <p:cNvSpPr/>
          <p:nvPr/>
        </p:nvSpPr>
        <p:spPr>
          <a:xfrm>
            <a:off x="364591" y="2913017"/>
            <a:ext cx="6343188" cy="4441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7B6594B-DCE4-4FD9-962C-432AC5049A4C}"/>
              </a:ext>
            </a:extLst>
          </p:cNvPr>
          <p:cNvSpPr/>
          <p:nvPr/>
        </p:nvSpPr>
        <p:spPr>
          <a:xfrm>
            <a:off x="364591" y="4168588"/>
            <a:ext cx="6343188" cy="1075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03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15CBBC-FD18-4A03-AE11-DE1AAD19585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88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>
                <a:solidFill>
                  <a:schemeClr val="bg1"/>
                </a:solidFill>
              </a:rPr>
              <a:t>Work-In-Progress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A6938-A7F3-43C0-87C5-5339E8D71D6B}"/>
              </a:ext>
            </a:extLst>
          </p:cNvPr>
          <p:cNvSpPr txBox="1"/>
          <p:nvPr/>
        </p:nvSpPr>
        <p:spPr>
          <a:xfrm>
            <a:off x="431074" y="1293222"/>
            <a:ext cx="859536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u="sng" dirty="0"/>
              <a:t>Future Plans</a:t>
            </a:r>
            <a:r>
              <a:rPr lang="en-SG" sz="2000" dirty="0"/>
              <a:t>:</a:t>
            </a:r>
          </a:p>
          <a:p>
            <a:endParaRPr lang="en-SG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/>
              <a:t>Rearrangement of indexes in sequential mapping. Notably, shifting the position of siRNA indexes upwards to determine if </a:t>
            </a:r>
            <a:r>
              <a:rPr lang="en-SG" sz="2000" dirty="0" err="1"/>
              <a:t>hpRNA</a:t>
            </a:r>
            <a:r>
              <a:rPr lang="en-SG" sz="2000" dirty="0"/>
              <a:t> still shows the most significant upregulation in </a:t>
            </a:r>
            <a:r>
              <a:rPr lang="en-SG" sz="2000" i="1" dirty="0"/>
              <a:t>LOQS-PD</a:t>
            </a:r>
            <a:r>
              <a:rPr lang="en-SG" sz="2000" dirty="0"/>
              <a:t> rescue.</a:t>
            </a:r>
          </a:p>
          <a:p>
            <a:endParaRPr lang="en-SG" sz="2000" dirty="0"/>
          </a:p>
          <a:p>
            <a:endParaRPr lang="en-SG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/>
              <a:t>Work on integrating normalization and multiple mapping occurrences into </a:t>
            </a:r>
            <a:r>
              <a:rPr lang="en-SG" sz="2000" dirty="0" err="1"/>
              <a:t>Snakemake</a:t>
            </a:r>
            <a:r>
              <a:rPr lang="en-SG" sz="2000" dirty="0"/>
              <a:t> workflow. Possible integration of other analysis programs like </a:t>
            </a:r>
            <a:r>
              <a:rPr lang="en-SG" sz="2000" dirty="0" err="1"/>
              <a:t>ShortStack</a:t>
            </a:r>
            <a:r>
              <a:rPr lang="en-SG" sz="2000" dirty="0"/>
              <a:t>.</a:t>
            </a:r>
          </a:p>
          <a:p>
            <a:endParaRPr lang="en-SG" sz="2000" dirty="0"/>
          </a:p>
          <a:p>
            <a:endParaRPr lang="en-SG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/>
              <a:t>Lastly, improve the quality of our in-house cis-</a:t>
            </a:r>
            <a:r>
              <a:rPr lang="en-SG" sz="2000" dirty="0" err="1"/>
              <a:t>nat</a:t>
            </a:r>
            <a:r>
              <a:rPr lang="en-SG" sz="2000" dirty="0"/>
              <a:t> siRNA indexes.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000" dirty="0"/>
          </a:p>
          <a:p>
            <a:endParaRPr lang="en-SG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000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6774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D1EA81-9872-42F7-B3D2-EBE2D572592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88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>
                <a:solidFill>
                  <a:schemeClr val="bg1"/>
                </a:solidFill>
              </a:rPr>
              <a:t>Work-In-Progress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9AE20-7180-4497-9A6E-391BA0112FAD}"/>
              </a:ext>
            </a:extLst>
          </p:cNvPr>
          <p:cNvSpPr txBox="1"/>
          <p:nvPr/>
        </p:nvSpPr>
        <p:spPr>
          <a:xfrm>
            <a:off x="3409406" y="966652"/>
            <a:ext cx="8608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200" dirty="0"/>
              <a:t>In conclusion …</a:t>
            </a:r>
          </a:p>
        </p:txBody>
      </p:sp>
      <p:pic>
        <p:nvPicPr>
          <p:cNvPr id="6" name="Picture 4" descr="Image result for snake charmer">
            <a:extLst>
              <a:ext uri="{FF2B5EF4-FFF2-40B4-BE49-F238E27FC236}">
                <a16:creationId xmlns:a16="http://schemas.microsoft.com/office/drawing/2014/main" id="{3486405B-3A28-4C7D-9EA2-189B727F3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65" y="2585997"/>
            <a:ext cx="3159843" cy="237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84D65E-E8FD-4BAA-9678-E1ABFE0BBA82}"/>
              </a:ext>
            </a:extLst>
          </p:cNvPr>
          <p:cNvSpPr txBox="1"/>
          <p:nvPr/>
        </p:nvSpPr>
        <p:spPr>
          <a:xfrm>
            <a:off x="811265" y="5172891"/>
            <a:ext cx="3159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/>
              <a:t>Self-discovery</a:t>
            </a:r>
            <a:r>
              <a:rPr lang="en-SG" b="1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5D8F4-95EB-4808-B678-7516B7E20E9C}"/>
              </a:ext>
            </a:extLst>
          </p:cNvPr>
          <p:cNvSpPr txBox="1"/>
          <p:nvPr/>
        </p:nvSpPr>
        <p:spPr>
          <a:xfrm>
            <a:off x="5316583" y="2346497"/>
            <a:ext cx="112340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600" dirty="0"/>
              <a:t>&gt;</a:t>
            </a:r>
          </a:p>
        </p:txBody>
      </p:sp>
      <p:pic>
        <p:nvPicPr>
          <p:cNvPr id="4098" name="Picture 2" descr="Image result for heatmaps microarray">
            <a:extLst>
              <a:ext uri="{FF2B5EF4-FFF2-40B4-BE49-F238E27FC236}">
                <a16:creationId xmlns:a16="http://schemas.microsoft.com/office/drawing/2014/main" id="{CACFB7B6-96A2-40D2-87AC-AA4A76D97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1" y="2585997"/>
            <a:ext cx="3180120" cy="261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632368-618C-4D54-8CE2-BAC89E522F61}"/>
              </a:ext>
            </a:extLst>
          </p:cNvPr>
          <p:cNvSpPr txBox="1"/>
          <p:nvPr/>
        </p:nvSpPr>
        <p:spPr>
          <a:xfrm>
            <a:off x="8344179" y="5172891"/>
            <a:ext cx="3159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/>
              <a:t>Scientific-discovery</a:t>
            </a:r>
            <a:r>
              <a:rPr lang="en-SG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9883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8892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11BE72-7A4F-4F3B-88C9-0D8041C58521}"/>
              </a:ext>
            </a:extLst>
          </p:cNvPr>
          <p:cNvSpPr txBox="1"/>
          <p:nvPr/>
        </p:nvSpPr>
        <p:spPr>
          <a:xfrm>
            <a:off x="5813946" y="4702402"/>
            <a:ext cx="257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err="1"/>
              <a:t>ioinformatics</a:t>
            </a:r>
            <a:r>
              <a:rPr lang="en-SG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EAE6F1-84AE-4F07-B7CE-D3D7424E023D}"/>
              </a:ext>
            </a:extLst>
          </p:cNvPr>
          <p:cNvSpPr/>
          <p:nvPr/>
        </p:nvSpPr>
        <p:spPr>
          <a:xfrm>
            <a:off x="1955042" y="5458570"/>
            <a:ext cx="4140958" cy="681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D1F866-E386-4F1B-9193-9FD800A21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145" y="3716667"/>
            <a:ext cx="2705101" cy="31210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860B4F-84B0-43C8-9CFD-D39C231EF1FF}"/>
              </a:ext>
            </a:extLst>
          </p:cNvPr>
          <p:cNvSpPr/>
          <p:nvPr/>
        </p:nvSpPr>
        <p:spPr>
          <a:xfrm>
            <a:off x="5411821" y="2271020"/>
            <a:ext cx="60181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/>
              <a:t>Thank you for your kind attention!</a:t>
            </a:r>
          </a:p>
          <a:p>
            <a:pPr algn="ctr"/>
            <a:r>
              <a:rPr lang="en-SG" dirty="0"/>
              <a:t>Shout out to Greg, Kenneth and </a:t>
            </a:r>
            <a:r>
              <a:rPr lang="en-SG" dirty="0" err="1"/>
              <a:t>Liling</a:t>
            </a:r>
            <a:endParaRPr lang="en-SG" dirty="0"/>
          </a:p>
          <a:p>
            <a:pPr algn="ctr"/>
            <a:r>
              <a:rPr lang="en-SG" dirty="0"/>
              <a:t>for their patience and guidance thus far.</a:t>
            </a:r>
          </a:p>
          <a:p>
            <a:pPr algn="ctr"/>
            <a:endParaRPr lang="en-SG" dirty="0"/>
          </a:p>
          <a:p>
            <a:pPr algn="ctr"/>
            <a:r>
              <a:rPr lang="en-SG" dirty="0"/>
              <a:t>Stay tuned for …</a:t>
            </a:r>
          </a:p>
        </p:txBody>
      </p:sp>
      <p:sp>
        <p:nvSpPr>
          <p:cNvPr id="13" name="Flowchart: Sequential Access Storage 12">
            <a:extLst>
              <a:ext uri="{FF2B5EF4-FFF2-40B4-BE49-F238E27FC236}">
                <a16:creationId xmlns:a16="http://schemas.microsoft.com/office/drawing/2014/main" id="{22FA15A6-2E0C-4BBC-AD0B-97FCBC68A7CE}"/>
              </a:ext>
            </a:extLst>
          </p:cNvPr>
          <p:cNvSpPr/>
          <p:nvPr/>
        </p:nvSpPr>
        <p:spPr>
          <a:xfrm>
            <a:off x="6391416" y="1756390"/>
            <a:ext cx="4003913" cy="2374711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5D59F5-6D70-4A22-8A1D-F34EA50DA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103" y="3654134"/>
            <a:ext cx="3981450" cy="18192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10117C4-D916-4C37-BCED-501BB26A4481}"/>
              </a:ext>
            </a:extLst>
          </p:cNvPr>
          <p:cNvSpPr/>
          <p:nvPr/>
        </p:nvSpPr>
        <p:spPr>
          <a:xfrm>
            <a:off x="3988202" y="5060719"/>
            <a:ext cx="4140958" cy="681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205CA3-747E-4386-9D1D-F9951B0FABBD}"/>
              </a:ext>
            </a:extLst>
          </p:cNvPr>
          <p:cNvSpPr txBox="1"/>
          <p:nvPr/>
        </p:nvSpPr>
        <p:spPr>
          <a:xfrm>
            <a:off x="3986246" y="4929487"/>
            <a:ext cx="334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b="1" dirty="0"/>
              <a:t>BIOINFORMATICS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648989-50D8-41B8-B2A5-923DB6E41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6561" y="2067910"/>
            <a:ext cx="1176262" cy="11554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75A43D-EE7C-4155-9F89-2E59835AA2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5160" y="1833217"/>
            <a:ext cx="1182403" cy="171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0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0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8892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Background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3D19D-E3F3-4132-8BF7-D8EC26CD2D08}"/>
              </a:ext>
            </a:extLst>
          </p:cNvPr>
          <p:cNvSpPr txBox="1"/>
          <p:nvPr/>
        </p:nvSpPr>
        <p:spPr>
          <a:xfrm>
            <a:off x="4938250" y="5987848"/>
            <a:ext cx="2374492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dirty="0"/>
              <a:t>Small-RNAs (18-32nts)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7D20B4A-04C6-4B54-9B4B-6CA57D8A6F56}"/>
              </a:ext>
            </a:extLst>
          </p:cNvPr>
          <p:cNvSpPr/>
          <p:nvPr/>
        </p:nvSpPr>
        <p:spPr>
          <a:xfrm rot="18656679">
            <a:off x="4507598" y="5441700"/>
            <a:ext cx="274132" cy="665571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46949A2-3E3C-43A2-BA46-E056FC949C65}"/>
              </a:ext>
            </a:extLst>
          </p:cNvPr>
          <p:cNvSpPr/>
          <p:nvPr/>
        </p:nvSpPr>
        <p:spPr>
          <a:xfrm rot="2972399">
            <a:off x="7473139" y="5432726"/>
            <a:ext cx="274132" cy="665571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F9FCEEA-E038-4DFE-879F-263B43E4B960}"/>
              </a:ext>
            </a:extLst>
          </p:cNvPr>
          <p:cNvSpPr/>
          <p:nvPr/>
        </p:nvSpPr>
        <p:spPr>
          <a:xfrm>
            <a:off x="5890594" y="4669559"/>
            <a:ext cx="431046" cy="125193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D287F-51C1-40E7-8AB0-E804F09C2300}"/>
              </a:ext>
            </a:extLst>
          </p:cNvPr>
          <p:cNvSpPr txBox="1"/>
          <p:nvPr/>
        </p:nvSpPr>
        <p:spPr>
          <a:xfrm>
            <a:off x="7959397" y="5270666"/>
            <a:ext cx="19085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err="1"/>
              <a:t>piRNAs</a:t>
            </a:r>
            <a:r>
              <a:rPr lang="en-SG" dirty="0"/>
              <a:t> (24-32nts)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575EE8-8993-47DE-AB18-6FB3FDE375AF}"/>
              </a:ext>
            </a:extLst>
          </p:cNvPr>
          <p:cNvSpPr txBox="1"/>
          <p:nvPr/>
        </p:nvSpPr>
        <p:spPr>
          <a:xfrm>
            <a:off x="2256504" y="5288260"/>
            <a:ext cx="2035964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miRNAs (22~ </a:t>
            </a:r>
            <a:r>
              <a:rPr lang="en-SG" dirty="0" err="1">
                <a:solidFill>
                  <a:schemeClr val="tx1"/>
                </a:solidFill>
              </a:rPr>
              <a:t>nts</a:t>
            </a:r>
            <a:r>
              <a:rPr lang="en-SG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1DBB15-AB0D-4210-83A3-0632FFEC33EC}"/>
              </a:ext>
            </a:extLst>
          </p:cNvPr>
          <p:cNvSpPr txBox="1"/>
          <p:nvPr/>
        </p:nvSpPr>
        <p:spPr>
          <a:xfrm>
            <a:off x="5147120" y="4039619"/>
            <a:ext cx="1908561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siRNAs (21 </a:t>
            </a:r>
            <a:r>
              <a:rPr lang="en-SG" dirty="0" err="1">
                <a:solidFill>
                  <a:schemeClr val="tx1"/>
                </a:solidFill>
              </a:rPr>
              <a:t>nts</a:t>
            </a:r>
            <a:r>
              <a:rPr lang="en-SG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FE4624-06DD-43F3-9506-D7F69F546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22" y="4684307"/>
            <a:ext cx="2477729" cy="466307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CCD2B188-7D58-4213-8564-C02A40820C21}"/>
              </a:ext>
            </a:extLst>
          </p:cNvPr>
          <p:cNvSpPr/>
          <p:nvPr/>
        </p:nvSpPr>
        <p:spPr>
          <a:xfrm>
            <a:off x="5964334" y="3244054"/>
            <a:ext cx="274132" cy="665571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962B4E61-F83A-49FF-A353-21AA623D1DFE}"/>
              </a:ext>
            </a:extLst>
          </p:cNvPr>
          <p:cNvSpPr/>
          <p:nvPr/>
        </p:nvSpPr>
        <p:spPr>
          <a:xfrm rot="2469577">
            <a:off x="7189621" y="3449827"/>
            <a:ext cx="274132" cy="665571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3846B200-D595-4AB7-8EE8-A7DC13CD2E8A}"/>
              </a:ext>
            </a:extLst>
          </p:cNvPr>
          <p:cNvSpPr/>
          <p:nvPr/>
        </p:nvSpPr>
        <p:spPr>
          <a:xfrm rot="19155181">
            <a:off x="4770714" y="3459796"/>
            <a:ext cx="274132" cy="665571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6609EA-9FD7-4643-9F9F-3EC907F20AA6}"/>
              </a:ext>
            </a:extLst>
          </p:cNvPr>
          <p:cNvSpPr txBox="1"/>
          <p:nvPr/>
        </p:nvSpPr>
        <p:spPr>
          <a:xfrm>
            <a:off x="2688377" y="3212443"/>
            <a:ext cx="1908561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Cis/Trans-</a:t>
            </a:r>
            <a:r>
              <a:rPr lang="en-SG" dirty="0" err="1">
                <a:solidFill>
                  <a:schemeClr val="tx1"/>
                </a:solidFill>
              </a:rPr>
              <a:t>nat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5DCA0A-9B75-4A86-9693-0B374BE62491}"/>
              </a:ext>
            </a:extLst>
          </p:cNvPr>
          <p:cNvSpPr txBox="1"/>
          <p:nvPr/>
        </p:nvSpPr>
        <p:spPr>
          <a:xfrm>
            <a:off x="5147118" y="2633283"/>
            <a:ext cx="1908561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Hairpin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132DF5-1FB0-4FA6-96EF-728837CE5632}"/>
              </a:ext>
            </a:extLst>
          </p:cNvPr>
          <p:cNvSpPr txBox="1"/>
          <p:nvPr/>
        </p:nvSpPr>
        <p:spPr>
          <a:xfrm>
            <a:off x="7605861" y="3017700"/>
            <a:ext cx="1908561" cy="64633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Transposable Element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5BA5EFF-7B9A-4451-8A8C-D2B234325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335" y="2353024"/>
            <a:ext cx="1947797" cy="5605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39F35CE-15E9-4F1C-AA37-D65484ACB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5740" y="2071682"/>
            <a:ext cx="2171700" cy="3905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1FB1BE2-A625-4678-B76C-418760C94D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264" y="2030767"/>
            <a:ext cx="2677001" cy="9020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4E805BD-75FB-4A50-AD36-EFBB2839DC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5692796" y="-1069833"/>
            <a:ext cx="933450" cy="51625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04FF252-9146-4688-9319-763BC4FFC5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6433" y="6628614"/>
            <a:ext cx="238125" cy="257175"/>
          </a:xfrm>
          <a:prstGeom prst="rect">
            <a:avLst/>
          </a:prstGeom>
        </p:spPr>
      </p:pic>
      <p:sp>
        <p:nvSpPr>
          <p:cNvPr id="29" name="Arrow: Down 28">
            <a:extLst>
              <a:ext uri="{FF2B5EF4-FFF2-40B4-BE49-F238E27FC236}">
                <a16:creationId xmlns:a16="http://schemas.microsoft.com/office/drawing/2014/main" id="{DE67A1FF-F4B3-4555-B5E5-C21CA9B18CAF}"/>
              </a:ext>
            </a:extLst>
          </p:cNvPr>
          <p:cNvSpPr/>
          <p:nvPr/>
        </p:nvSpPr>
        <p:spPr>
          <a:xfrm>
            <a:off x="6022898" y="6394365"/>
            <a:ext cx="166879" cy="241938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781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8892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Background Information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70A8AE-43D7-4AFA-A92F-8704493A4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93" y="1130890"/>
            <a:ext cx="3813034" cy="51371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12ECA9-F666-4A77-BBD5-E6AD396E8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762" y="1281649"/>
            <a:ext cx="3170238" cy="498641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6C3C2D0-E29F-4040-9A6E-572E33EA7F11}"/>
              </a:ext>
            </a:extLst>
          </p:cNvPr>
          <p:cNvSpPr/>
          <p:nvPr/>
        </p:nvSpPr>
        <p:spPr>
          <a:xfrm>
            <a:off x="7497762" y="2972984"/>
            <a:ext cx="1297858" cy="8788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83C32C-14B7-4E68-A037-BFEDBDD8D432}"/>
              </a:ext>
            </a:extLst>
          </p:cNvPr>
          <p:cNvSpPr/>
          <p:nvPr/>
        </p:nvSpPr>
        <p:spPr>
          <a:xfrm>
            <a:off x="2320415" y="5015544"/>
            <a:ext cx="791496" cy="651477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791259-22BB-47EC-83FB-ABAE9484B036}"/>
              </a:ext>
            </a:extLst>
          </p:cNvPr>
          <p:cNvSpPr/>
          <p:nvPr/>
        </p:nvSpPr>
        <p:spPr>
          <a:xfrm>
            <a:off x="2600633" y="2743200"/>
            <a:ext cx="1445342" cy="9562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DC4061-ED38-4373-836D-0A63079E7D7A}"/>
              </a:ext>
            </a:extLst>
          </p:cNvPr>
          <p:cNvSpPr/>
          <p:nvPr/>
        </p:nvSpPr>
        <p:spPr>
          <a:xfrm>
            <a:off x="7750943" y="4734232"/>
            <a:ext cx="791496" cy="651477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B7D2190-DA19-483D-9064-5338614BD871}"/>
              </a:ext>
            </a:extLst>
          </p:cNvPr>
          <p:cNvSpPr/>
          <p:nvPr/>
        </p:nvSpPr>
        <p:spPr>
          <a:xfrm rot="8736740">
            <a:off x="3907157" y="2904064"/>
            <a:ext cx="640746" cy="2297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C0BA3DB-C900-4A5A-BF04-30BF2FB3DAFC}"/>
              </a:ext>
            </a:extLst>
          </p:cNvPr>
          <p:cNvSpPr/>
          <p:nvPr/>
        </p:nvSpPr>
        <p:spPr>
          <a:xfrm rot="2432064">
            <a:off x="7072761" y="3025313"/>
            <a:ext cx="640746" cy="2297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5423C-0C60-46D2-9E81-0E09427DF43A}"/>
              </a:ext>
            </a:extLst>
          </p:cNvPr>
          <p:cNvSpPr txBox="1"/>
          <p:nvPr/>
        </p:nvSpPr>
        <p:spPr>
          <a:xfrm>
            <a:off x="4653924" y="2388209"/>
            <a:ext cx="2276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Same LOQs?</a:t>
            </a:r>
          </a:p>
        </p:txBody>
      </p:sp>
    </p:spTree>
    <p:extLst>
      <p:ext uri="{BB962C8B-B14F-4D97-AF65-F5344CB8AC3E}">
        <p14:creationId xmlns:p14="http://schemas.microsoft.com/office/powerpoint/2010/main" val="244045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8892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Background Information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1F344A7-E0BC-4FFF-9176-338AA3DA0D1F}"/>
              </a:ext>
            </a:extLst>
          </p:cNvPr>
          <p:cNvSpPr/>
          <p:nvPr/>
        </p:nvSpPr>
        <p:spPr>
          <a:xfrm>
            <a:off x="589936" y="1061883"/>
            <a:ext cx="2241755" cy="141584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b="1" dirty="0">
                <a:solidFill>
                  <a:schemeClr val="tx1"/>
                </a:solidFill>
              </a:rPr>
              <a:t>LOQS-PA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4C1FDC2-FDF9-4014-986A-EDF8E63B5324}"/>
              </a:ext>
            </a:extLst>
          </p:cNvPr>
          <p:cNvSpPr/>
          <p:nvPr/>
        </p:nvSpPr>
        <p:spPr>
          <a:xfrm>
            <a:off x="2969350" y="1061882"/>
            <a:ext cx="2241755" cy="141584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b="1" dirty="0">
                <a:solidFill>
                  <a:schemeClr val="tx1"/>
                </a:solidFill>
              </a:rPr>
              <a:t>LOQS-PB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F96124-B1C6-42C5-91D1-7D92C0277429}"/>
              </a:ext>
            </a:extLst>
          </p:cNvPr>
          <p:cNvSpPr/>
          <p:nvPr/>
        </p:nvSpPr>
        <p:spPr>
          <a:xfrm>
            <a:off x="8676967" y="1061881"/>
            <a:ext cx="2241755" cy="1415845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b="1" dirty="0">
                <a:solidFill>
                  <a:schemeClr val="tx1"/>
                </a:solidFill>
              </a:rPr>
              <a:t>LOQS-PD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1ACF992-67A4-4BBC-B24B-137380D69169}"/>
              </a:ext>
            </a:extLst>
          </p:cNvPr>
          <p:cNvSpPr/>
          <p:nvPr/>
        </p:nvSpPr>
        <p:spPr>
          <a:xfrm>
            <a:off x="2728452" y="2580968"/>
            <a:ext cx="383458" cy="85540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DF07A13-601D-4E95-ABAB-18EE26D5B49C}"/>
              </a:ext>
            </a:extLst>
          </p:cNvPr>
          <p:cNvSpPr/>
          <p:nvPr/>
        </p:nvSpPr>
        <p:spPr>
          <a:xfrm>
            <a:off x="9606116" y="2580968"/>
            <a:ext cx="383458" cy="85540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00A2EBE-71B7-448B-B5FC-A55C71D805B5}"/>
              </a:ext>
            </a:extLst>
          </p:cNvPr>
          <p:cNvSpPr/>
          <p:nvPr/>
        </p:nvSpPr>
        <p:spPr>
          <a:xfrm>
            <a:off x="1900080" y="3501610"/>
            <a:ext cx="1963997" cy="787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Pre-miRNA Processing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3FAC02-8AF2-4D58-887A-9F56896B32B7}"/>
              </a:ext>
            </a:extLst>
          </p:cNvPr>
          <p:cNvSpPr/>
          <p:nvPr/>
        </p:nvSpPr>
        <p:spPr>
          <a:xfrm>
            <a:off x="8851485" y="3524866"/>
            <a:ext cx="1870591" cy="7499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Pre-siRNA Processing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BAF03-5791-4F93-A2BA-8FA58882B4F9}"/>
              </a:ext>
            </a:extLst>
          </p:cNvPr>
          <p:cNvSpPr txBox="1"/>
          <p:nvPr/>
        </p:nvSpPr>
        <p:spPr>
          <a:xfrm>
            <a:off x="589936" y="5471652"/>
            <a:ext cx="11135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dirty="0"/>
              <a:t>Evidence</a:t>
            </a:r>
            <a:r>
              <a:rPr lang="en-SG" sz="2400" dirty="0"/>
              <a:t>:</a:t>
            </a:r>
          </a:p>
          <a:p>
            <a:r>
              <a:rPr lang="en-SG" sz="2400" dirty="0"/>
              <a:t>Studies involving </a:t>
            </a:r>
            <a:r>
              <a:rPr lang="en-SG" sz="2400" i="1" dirty="0" err="1"/>
              <a:t>loqs</a:t>
            </a:r>
            <a:r>
              <a:rPr lang="en-SG" sz="2400" i="1" dirty="0"/>
              <a:t> </a:t>
            </a:r>
            <a:r>
              <a:rPr lang="en-SG" sz="2400" dirty="0"/>
              <a:t>triple-KO mutants showed that upon rescue with LOQS-PA/PB or LOQS-PD</a:t>
            </a:r>
            <a:r>
              <a:rPr lang="en-SG" sz="2400" b="1" dirty="0"/>
              <a:t>, either mature-miRNA levels or mature-siRNA levels </a:t>
            </a:r>
            <a:r>
              <a:rPr lang="en-SG" sz="2400" dirty="0"/>
              <a:t>were restored. </a:t>
            </a:r>
          </a:p>
        </p:txBody>
      </p:sp>
    </p:spTree>
    <p:extLst>
      <p:ext uri="{BB962C8B-B14F-4D97-AF65-F5344CB8AC3E}">
        <p14:creationId xmlns:p14="http://schemas.microsoft.com/office/powerpoint/2010/main" val="409521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8892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Background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AC73D-170E-4AA1-BAD6-3EB1A77B1130}"/>
              </a:ext>
            </a:extLst>
          </p:cNvPr>
          <p:cNvSpPr txBox="1"/>
          <p:nvPr/>
        </p:nvSpPr>
        <p:spPr>
          <a:xfrm>
            <a:off x="309716" y="1268361"/>
            <a:ext cx="90407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dirty="0"/>
              <a:t>Limitations of current studies</a:t>
            </a:r>
            <a:r>
              <a:rPr lang="en-SG" sz="2400" dirty="0"/>
              <a:t>:</a:t>
            </a:r>
          </a:p>
          <a:p>
            <a:endParaRPr lang="en-SG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The extent of miRNA/siRNA rescue was previously measured by singly overexpressing known miRNA/siRNA precursors in rescued cells. </a:t>
            </a:r>
            <a:r>
              <a:rPr lang="en-SG" sz="2400" b="1" dirty="0" err="1"/>
              <a:t>I.e</a:t>
            </a:r>
            <a:r>
              <a:rPr lang="en-SG" sz="2400" b="1" dirty="0"/>
              <a:t> only over-expressing miR-307a</a:t>
            </a:r>
            <a:r>
              <a:rPr lang="en-SG" sz="2400" dirty="0"/>
              <a:t>. </a:t>
            </a:r>
          </a:p>
          <a:p>
            <a:endParaRPr lang="en-SG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Current studies do not provide a complete picture of specific LOQs targets in small-RNA processing. But rather they focus on identifying the class of small-RNAs that LOQs targets.</a:t>
            </a:r>
          </a:p>
          <a:p>
            <a:endParaRPr lang="en-SG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Transcriptomic analysis of </a:t>
            </a:r>
            <a:r>
              <a:rPr lang="en-SG" sz="2400" i="1" dirty="0" err="1"/>
              <a:t>loqs</a:t>
            </a:r>
            <a:r>
              <a:rPr lang="en-SG" sz="2400" dirty="0"/>
              <a:t>-rescue mutants have yet to be performed.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2111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8892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Background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C46867-08D9-4305-B1A0-75AD017F72B6}"/>
              </a:ext>
            </a:extLst>
          </p:cNvPr>
          <p:cNvSpPr txBox="1"/>
          <p:nvPr/>
        </p:nvSpPr>
        <p:spPr>
          <a:xfrm>
            <a:off x="324465" y="1179870"/>
            <a:ext cx="489646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u="sng" dirty="0"/>
              <a:t>Where do we begin?</a:t>
            </a:r>
          </a:p>
          <a:p>
            <a:endParaRPr lang="en-SG" dirty="0"/>
          </a:p>
          <a:p>
            <a:pPr algn="ctr"/>
            <a:r>
              <a:rPr lang="en-SG" dirty="0"/>
              <a:t>A </a:t>
            </a:r>
            <a:r>
              <a:rPr lang="en-SG" i="1" dirty="0"/>
              <a:t>Drosophila</a:t>
            </a:r>
            <a:r>
              <a:rPr lang="en-SG" dirty="0"/>
              <a:t> cell line lacking </a:t>
            </a:r>
            <a:r>
              <a:rPr lang="en-SG" i="1" dirty="0" err="1"/>
              <a:t>loqs</a:t>
            </a:r>
            <a:r>
              <a:rPr lang="en-SG" dirty="0"/>
              <a:t> gene locus and demonstrated established by Prof Okamura’s lab.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algn="ctr"/>
            <a:r>
              <a:rPr lang="en-SG" dirty="0"/>
              <a:t>Rescue cells with </a:t>
            </a:r>
            <a:r>
              <a:rPr lang="en-SG" i="1" dirty="0"/>
              <a:t>LOQS-PA/PB/PD, </a:t>
            </a:r>
            <a:r>
              <a:rPr lang="en-SG" dirty="0"/>
              <a:t>with </a:t>
            </a:r>
            <a:r>
              <a:rPr lang="en-SG" i="1" dirty="0"/>
              <a:t>EGFP</a:t>
            </a:r>
            <a:r>
              <a:rPr lang="en-SG" dirty="0"/>
              <a:t> negative controls. </a:t>
            </a:r>
            <a:endParaRPr lang="en-SG" i="1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algn="ctr"/>
            <a:endParaRPr lang="en-SG" dirty="0"/>
          </a:p>
          <a:p>
            <a:pPr algn="ctr"/>
            <a:r>
              <a:rPr lang="en-SG" dirty="0"/>
              <a:t>Perform RNA-sequencing 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8C921AD-6F99-4A6B-8CF4-6D1FAEF86A83}"/>
              </a:ext>
            </a:extLst>
          </p:cNvPr>
          <p:cNvSpPr/>
          <p:nvPr/>
        </p:nvSpPr>
        <p:spPr>
          <a:xfrm>
            <a:off x="2595712" y="2808504"/>
            <a:ext cx="398207" cy="53094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0273C7A-E7AC-4B8A-8C05-6952D1D8817E}"/>
              </a:ext>
            </a:extLst>
          </p:cNvPr>
          <p:cNvSpPr/>
          <p:nvPr/>
        </p:nvSpPr>
        <p:spPr>
          <a:xfrm>
            <a:off x="2595712" y="4406244"/>
            <a:ext cx="398207" cy="53094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B662EF-0ABB-4DE5-B34A-269F5B616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988383"/>
              </p:ext>
            </p:extLst>
          </p:nvPr>
        </p:nvGraphicFramePr>
        <p:xfrm>
          <a:off x="7499349" y="1179870"/>
          <a:ext cx="4063385" cy="47214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3862">
                  <a:extLst>
                    <a:ext uri="{9D8B030D-6E8A-4147-A177-3AD203B41FA5}">
                      <a16:colId xmlns:a16="http://schemas.microsoft.com/office/drawing/2014/main" val="865306277"/>
                    </a:ext>
                  </a:extLst>
                </a:gridCol>
                <a:gridCol w="2509523">
                  <a:extLst>
                    <a:ext uri="{9D8B030D-6E8A-4147-A177-3AD203B41FA5}">
                      <a16:colId xmlns:a16="http://schemas.microsoft.com/office/drawing/2014/main" val="3755571928"/>
                    </a:ext>
                  </a:extLst>
                </a:gridCol>
              </a:tblGrid>
              <a:tr h="363192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Library </a:t>
                      </a:r>
                      <a:endParaRPr lang="en-SG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SG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486796"/>
                  </a:ext>
                </a:extLst>
              </a:tr>
              <a:tr h="36319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B133</a:t>
                      </a:r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FLAG-EGFP #1</a:t>
                      </a:r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400829"/>
                  </a:ext>
                </a:extLst>
              </a:tr>
              <a:tr h="36319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B134</a:t>
                      </a:r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FLAG-</a:t>
                      </a:r>
                      <a:r>
                        <a:rPr lang="en-SG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Loqs</a:t>
                      </a:r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-PA #1</a:t>
                      </a:r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34242"/>
                  </a:ext>
                </a:extLst>
              </a:tr>
              <a:tr h="36319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B135</a:t>
                      </a:r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FLAG-</a:t>
                      </a:r>
                      <a:r>
                        <a:rPr lang="en-SG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Loqs</a:t>
                      </a:r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-PB #1</a:t>
                      </a:r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49111"/>
                  </a:ext>
                </a:extLst>
              </a:tr>
              <a:tr h="36319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B136</a:t>
                      </a:r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FLAG-</a:t>
                      </a:r>
                      <a:r>
                        <a:rPr lang="en-SG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Loqs</a:t>
                      </a:r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-PD #1</a:t>
                      </a:r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224878"/>
                  </a:ext>
                </a:extLst>
              </a:tr>
              <a:tr h="36319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B137</a:t>
                      </a:r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FLAG-EGFP #2</a:t>
                      </a:r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986886"/>
                  </a:ext>
                </a:extLst>
              </a:tr>
              <a:tr h="36319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B138</a:t>
                      </a:r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FLAG-</a:t>
                      </a:r>
                      <a:r>
                        <a:rPr lang="en-SG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Loqs</a:t>
                      </a:r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-PA #2</a:t>
                      </a:r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76617"/>
                  </a:ext>
                </a:extLst>
              </a:tr>
              <a:tr h="36319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B139</a:t>
                      </a:r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FLAG-</a:t>
                      </a:r>
                      <a:r>
                        <a:rPr lang="en-SG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Loqs</a:t>
                      </a:r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-PB #2</a:t>
                      </a:r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104993"/>
                  </a:ext>
                </a:extLst>
              </a:tr>
              <a:tr h="36319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B140</a:t>
                      </a:r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FLAG-</a:t>
                      </a:r>
                      <a:r>
                        <a:rPr lang="en-SG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Loqs</a:t>
                      </a:r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-PD #2</a:t>
                      </a:r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752606"/>
                  </a:ext>
                </a:extLst>
              </a:tr>
              <a:tr h="36319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B141</a:t>
                      </a:r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FLAG-EGFP #3</a:t>
                      </a:r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013400"/>
                  </a:ext>
                </a:extLst>
              </a:tr>
              <a:tr h="36319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B142</a:t>
                      </a:r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FLAG-</a:t>
                      </a:r>
                      <a:r>
                        <a:rPr lang="en-SG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Loqs</a:t>
                      </a:r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-PA #3</a:t>
                      </a:r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136172"/>
                  </a:ext>
                </a:extLst>
              </a:tr>
              <a:tr h="36319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solidFill>
                            <a:schemeClr val="tx1"/>
                          </a:solidFill>
                          <a:effectLst/>
                        </a:rPr>
                        <a:t>B143</a:t>
                      </a:r>
                      <a:endParaRPr lang="en-SG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FLAG-</a:t>
                      </a:r>
                      <a:r>
                        <a:rPr lang="en-SG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Loqs</a:t>
                      </a:r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-PB #3</a:t>
                      </a:r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091277"/>
                  </a:ext>
                </a:extLst>
              </a:tr>
              <a:tr h="36319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solidFill>
                            <a:schemeClr val="tx1"/>
                          </a:solidFill>
                          <a:effectLst/>
                        </a:rPr>
                        <a:t>B144</a:t>
                      </a:r>
                      <a:endParaRPr lang="en-SG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FLAG-</a:t>
                      </a:r>
                      <a:r>
                        <a:rPr lang="en-SG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Loqs</a:t>
                      </a:r>
                      <a:r>
                        <a:rPr lang="en-SG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-PD #3</a:t>
                      </a:r>
                      <a:endParaRPr lang="en-SG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70466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99E60F07-45F4-4BF6-BE69-4975EF0089C0}"/>
              </a:ext>
            </a:extLst>
          </p:cNvPr>
          <p:cNvSpPr/>
          <p:nvPr/>
        </p:nvSpPr>
        <p:spPr>
          <a:xfrm rot="16200000">
            <a:off x="5898825" y="3229364"/>
            <a:ext cx="473012" cy="82590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628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8892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Background Information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FD1435-2510-4E3D-87F8-E95F6A401ADC}"/>
              </a:ext>
            </a:extLst>
          </p:cNvPr>
          <p:cNvSpPr txBox="1"/>
          <p:nvPr/>
        </p:nvSpPr>
        <p:spPr>
          <a:xfrm>
            <a:off x="324465" y="1179870"/>
            <a:ext cx="489646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u="sng" dirty="0"/>
              <a:t>Preliminary work by Dr </a:t>
            </a:r>
            <a:r>
              <a:rPr lang="en-SG" sz="2800" u="sng" dirty="0" err="1"/>
              <a:t>Liling</a:t>
            </a:r>
            <a:endParaRPr lang="en-SG" sz="2800" u="sng" dirty="0"/>
          </a:p>
          <a:p>
            <a:endParaRPr lang="en-SG" dirty="0"/>
          </a:p>
          <a:p>
            <a:pPr algn="ctr"/>
            <a:r>
              <a:rPr lang="en-SG" dirty="0"/>
              <a:t>Pre-process libraries to obtain high quality</a:t>
            </a:r>
          </a:p>
          <a:p>
            <a:pPr algn="ctr"/>
            <a:r>
              <a:rPr lang="en-SG" dirty="0"/>
              <a:t>reads of </a:t>
            </a:r>
            <a:r>
              <a:rPr lang="en-SG" b="1" dirty="0"/>
              <a:t>18-32nts.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algn="ctr"/>
            <a:r>
              <a:rPr lang="en-SG" dirty="0"/>
              <a:t>Sequentially map libraries to </a:t>
            </a:r>
          </a:p>
          <a:p>
            <a:pPr algn="ctr"/>
            <a:r>
              <a:rPr lang="en-SG" dirty="0"/>
              <a:t>Bowtie Indexes.</a:t>
            </a:r>
          </a:p>
          <a:p>
            <a:endParaRPr lang="en-SG" dirty="0"/>
          </a:p>
          <a:p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r>
              <a:rPr lang="en-SG" dirty="0" err="1"/>
              <a:t>Analyze</a:t>
            </a:r>
            <a:r>
              <a:rPr lang="en-SG" dirty="0"/>
              <a:t> differential expression of small-RNAs</a:t>
            </a:r>
          </a:p>
          <a:p>
            <a:pPr algn="ctr"/>
            <a:r>
              <a:rPr lang="en-SG" dirty="0"/>
              <a:t>based on adjusted, normalized counts. </a:t>
            </a:r>
          </a:p>
          <a:p>
            <a:pPr algn="ctr"/>
            <a:endParaRPr lang="en-SG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C6E654A-166B-4628-B14E-6BCE8EB6CC52}"/>
              </a:ext>
            </a:extLst>
          </p:cNvPr>
          <p:cNvSpPr/>
          <p:nvPr/>
        </p:nvSpPr>
        <p:spPr>
          <a:xfrm>
            <a:off x="2595712" y="2808504"/>
            <a:ext cx="398207" cy="53094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AE3477D-EECF-4448-AB58-9CDA7CFBBB08}"/>
              </a:ext>
            </a:extLst>
          </p:cNvPr>
          <p:cNvSpPr/>
          <p:nvPr/>
        </p:nvSpPr>
        <p:spPr>
          <a:xfrm>
            <a:off x="2595712" y="4479990"/>
            <a:ext cx="398207" cy="53094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DCD77BC-BA22-4084-9FBF-E6D50B29D732}"/>
              </a:ext>
            </a:extLst>
          </p:cNvPr>
          <p:cNvSpPr/>
          <p:nvPr/>
        </p:nvSpPr>
        <p:spPr>
          <a:xfrm rot="16200000">
            <a:off x="4999172" y="3310885"/>
            <a:ext cx="473012" cy="840655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349E1F4-7FFD-44BC-9A3F-5B337D1E6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617809"/>
              </p:ext>
            </p:extLst>
          </p:nvPr>
        </p:nvGraphicFramePr>
        <p:xfrm>
          <a:off x="5848813" y="1481809"/>
          <a:ext cx="6343188" cy="43513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54577">
                  <a:extLst>
                    <a:ext uri="{9D8B030D-6E8A-4147-A177-3AD203B41FA5}">
                      <a16:colId xmlns:a16="http://schemas.microsoft.com/office/drawing/2014/main" val="890107742"/>
                    </a:ext>
                  </a:extLst>
                </a:gridCol>
                <a:gridCol w="2088611">
                  <a:extLst>
                    <a:ext uri="{9D8B030D-6E8A-4147-A177-3AD203B41FA5}">
                      <a16:colId xmlns:a16="http://schemas.microsoft.com/office/drawing/2014/main" val="2335235858"/>
                    </a:ext>
                  </a:extLst>
                </a:gridCol>
              </a:tblGrid>
              <a:tr h="256114">
                <a:tc>
                  <a:txBody>
                    <a:bodyPr/>
                    <a:lstStyle/>
                    <a:p>
                      <a:pPr algn="l" fontAlgn="b"/>
                      <a:r>
                        <a:rPr lang="en-SG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 name</a:t>
                      </a:r>
                    </a:p>
                  </a:txBody>
                  <a:tcPr marL="6500" marR="6500" marT="650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50" b="1" u="none" strike="noStrike" dirty="0">
                          <a:effectLst/>
                        </a:rPr>
                        <a:t>Description</a:t>
                      </a:r>
                      <a:endParaRPr lang="en-SG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439308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dm3excludeUextrRNA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background RNAs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1607790115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dm3excludeUextFBdmelr5.52.bed.PT.exon.rRNA.merge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background RNAs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383220533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Chr1dmerdna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background RNAs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1960074427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dm3excludeUextRNA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background RNAs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3050809689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dm3excludeUextFBdmelr5.52.bed.PT.exon.tRNA.merge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background RNAs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111248890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dm3excludeUextFBdmelr5.52.bed.PT.exon.snRNA.merge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background RNAs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888298732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dm3excludeUextFBdmelr5.52.bed.PT.exon.snoRNA.merge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background RNAs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2019534729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dmestemloopmirbasev20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 err="1">
                          <a:effectLst/>
                        </a:rPr>
                        <a:t>Mirprecursor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427710769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 err="1">
                          <a:effectLst/>
                        </a:rPr>
                        <a:t>knownhprna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 err="1">
                          <a:effectLst/>
                        </a:rPr>
                        <a:t>hpRNA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596728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dm3excludeUextLTR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retrotransposon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3680105825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dm3excludeUextLINE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retrotransposon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4050879976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dm3excludeUextDNA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DNA transposon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232188331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dm3excludeUextSatellite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repeats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2828967767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dm3excludeUextLow_complexity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repeats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1653504801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dm3excludeUextRC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repeats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1664614180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dm3excludeUextSimple_repeat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repeats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36341907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dm3excludeUextOther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repeats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3008128528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dm3excludeUextUnknown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repeats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3316378088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dm3excludeUextFBdmelr5.52.bed.PT.transposableelement.transposableelement.merge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repeats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3438770814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dm3excludeUextARTEFACT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repeats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3995594203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dm3excludeUextokamura2008nsmb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known siRNA loci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990015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dm3excludeUextczech2008nature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known siRNA loci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555989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dm3excludeUextkawamura2008nature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known siRNA loci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611750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dm3excludeUextghildiyal2008science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other known siRNA loci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20638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dm3excludeUextCR14033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other known siRNA loci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708031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dm3excludeUextoverlapFBdmelr5.52.txt.exon.mRNA.merge.FBdmelr5.52.txt.exon.mRNA.merge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new cisNAT loci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4190992406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dm3excludeUextoverlapFBdmelr5.52.txt.exon.mRNA.merge.FBdmelr5.52.txt.exon.ncRNA.merge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new cisNAT loci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406334934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dm3excludeUextoverlapFBdmelr5.52.txt.exon.mRNA.merge.FBdmelr5.52.txt.exon.tRNA.merge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new cisNAT loci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2507770127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dm3excludeUextoverlapFBdmelr5.52.txt.exon.mRNA.merge.FBdmelr5.52.txt.exon.snoRNA.merge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>
                          <a:effectLst/>
                        </a:rPr>
                        <a:t>new cisNAT loci</a:t>
                      </a:r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1622802313"/>
                  </a:ext>
                </a:extLst>
              </a:tr>
              <a:tr h="136507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dm3excludeUextoverlapFBdmelr5.52.txt.exon.mRNA.merge.FBdmelr5.52.txt.exon.pseudogene.merge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u="none" strike="noStrike" dirty="0">
                          <a:effectLst/>
                        </a:rPr>
                        <a:t>new </a:t>
                      </a:r>
                      <a:r>
                        <a:rPr lang="en-SG" sz="800" u="none" strike="noStrike" dirty="0" err="1">
                          <a:effectLst/>
                        </a:rPr>
                        <a:t>cisNAT</a:t>
                      </a:r>
                      <a:r>
                        <a:rPr lang="en-SG" sz="800" u="none" strike="noStrike" dirty="0">
                          <a:effectLst/>
                        </a:rPr>
                        <a:t> loci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0" marR="6500" marT="6500" marB="0" anchor="b"/>
                </a:tc>
                <a:extLst>
                  <a:ext uri="{0D108BD9-81ED-4DB2-BD59-A6C34878D82A}">
                    <a16:rowId xmlns:a16="http://schemas.microsoft.com/office/drawing/2014/main" val="2639600226"/>
                  </a:ext>
                </a:extLst>
              </a:tr>
            </a:tbl>
          </a:graphicData>
        </a:graphic>
      </p:graphicFrame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F37CB79A-AB8C-4285-8725-84788D5D7ED2}"/>
              </a:ext>
            </a:extLst>
          </p:cNvPr>
          <p:cNvSpPr/>
          <p:nvPr/>
        </p:nvSpPr>
        <p:spPr>
          <a:xfrm>
            <a:off x="5777713" y="1780248"/>
            <a:ext cx="71100" cy="153748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822854C3-AE37-4863-99C4-DD9D83E4BFA4}"/>
              </a:ext>
            </a:extLst>
          </p:cNvPr>
          <p:cNvSpPr/>
          <p:nvPr/>
        </p:nvSpPr>
        <p:spPr>
          <a:xfrm>
            <a:off x="5766164" y="1626500"/>
            <a:ext cx="71100" cy="153748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94B6AA89-6531-45C0-B926-323B14773615}"/>
              </a:ext>
            </a:extLst>
          </p:cNvPr>
          <p:cNvSpPr/>
          <p:nvPr/>
        </p:nvSpPr>
        <p:spPr>
          <a:xfrm>
            <a:off x="5782348" y="1933996"/>
            <a:ext cx="71100" cy="153748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38AD29C2-74B7-4502-AEFE-A8491F609D45}"/>
              </a:ext>
            </a:extLst>
          </p:cNvPr>
          <p:cNvSpPr/>
          <p:nvPr/>
        </p:nvSpPr>
        <p:spPr>
          <a:xfrm>
            <a:off x="5777713" y="2087744"/>
            <a:ext cx="71100" cy="153748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2" name="Arrow: Curved Right 21">
            <a:extLst>
              <a:ext uri="{FF2B5EF4-FFF2-40B4-BE49-F238E27FC236}">
                <a16:creationId xmlns:a16="http://schemas.microsoft.com/office/drawing/2014/main" id="{47938C1B-A8A1-4642-B044-A93A7DF15B92}"/>
              </a:ext>
            </a:extLst>
          </p:cNvPr>
          <p:cNvSpPr/>
          <p:nvPr/>
        </p:nvSpPr>
        <p:spPr>
          <a:xfrm>
            <a:off x="5774256" y="2241492"/>
            <a:ext cx="71100" cy="153748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3" name="Arrow: Curved Right 22">
            <a:extLst>
              <a:ext uri="{FF2B5EF4-FFF2-40B4-BE49-F238E27FC236}">
                <a16:creationId xmlns:a16="http://schemas.microsoft.com/office/drawing/2014/main" id="{908DACED-E4C4-4D05-8B61-EA7A9573FFB3}"/>
              </a:ext>
            </a:extLst>
          </p:cNvPr>
          <p:cNvSpPr/>
          <p:nvPr/>
        </p:nvSpPr>
        <p:spPr>
          <a:xfrm>
            <a:off x="5747903" y="5772442"/>
            <a:ext cx="105545" cy="318409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4" name="Arrow: Curved Right 23">
            <a:extLst>
              <a:ext uri="{FF2B5EF4-FFF2-40B4-BE49-F238E27FC236}">
                <a16:creationId xmlns:a16="http://schemas.microsoft.com/office/drawing/2014/main" id="{E07BA5AC-2C20-4BAD-BA3E-B193D5E4996A}"/>
              </a:ext>
            </a:extLst>
          </p:cNvPr>
          <p:cNvSpPr/>
          <p:nvPr/>
        </p:nvSpPr>
        <p:spPr>
          <a:xfrm>
            <a:off x="5760517" y="5618694"/>
            <a:ext cx="98578" cy="194209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98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8892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Background Information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396025"/>
              </p:ext>
            </p:extLst>
          </p:nvPr>
        </p:nvGraphicFramePr>
        <p:xfrm>
          <a:off x="1656736" y="1047135"/>
          <a:ext cx="8878528" cy="5810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7D9AFE7-6462-4DB6-BC43-956251ECD54C}"/>
              </a:ext>
            </a:extLst>
          </p:cNvPr>
          <p:cNvSpPr/>
          <p:nvPr/>
        </p:nvSpPr>
        <p:spPr>
          <a:xfrm>
            <a:off x="7374194" y="838389"/>
            <a:ext cx="1563329" cy="43382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6A010B-1275-4717-81BE-B8800C17BD68}"/>
              </a:ext>
            </a:extLst>
          </p:cNvPr>
          <p:cNvSpPr/>
          <p:nvPr/>
        </p:nvSpPr>
        <p:spPr>
          <a:xfrm>
            <a:off x="7270955" y="5208447"/>
            <a:ext cx="1548580" cy="366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36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1885</Words>
  <Application>Microsoft Office PowerPoint</Application>
  <PresentationFormat>Widescreen</PresentationFormat>
  <Paragraphs>456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</vt:lpstr>
      <vt:lpstr>Calibri</vt:lpstr>
      <vt:lpstr>Calibri Light</vt:lpstr>
      <vt:lpstr>Helvetica Neue</vt:lpstr>
      <vt:lpstr>Office Theme</vt:lpstr>
      <vt:lpstr>PowerPoint Presentation</vt:lpstr>
      <vt:lpstr>Contents</vt:lpstr>
      <vt:lpstr>Background Information</vt:lpstr>
      <vt:lpstr>Background Information</vt:lpstr>
      <vt:lpstr>Background Information</vt:lpstr>
      <vt:lpstr>Background Information</vt:lpstr>
      <vt:lpstr>Background Information</vt:lpstr>
      <vt:lpstr>Background Information</vt:lpstr>
      <vt:lpstr>Background Information</vt:lpstr>
      <vt:lpstr>Background Information</vt:lpstr>
      <vt:lpstr>Project Objectives</vt:lpstr>
      <vt:lpstr>Project Objectives</vt:lpstr>
      <vt:lpstr>PowerPoint Presentation</vt:lpstr>
      <vt:lpstr>PowerPoint Presentation</vt:lpstr>
      <vt:lpstr>PowerPoint Presentation</vt:lpstr>
      <vt:lpstr>PowerPoint Presentation</vt:lpstr>
      <vt:lpstr>Current Progress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jing wei</dc:creator>
  <cp:lastModifiedBy>lee jing wei</cp:lastModifiedBy>
  <cp:revision>53</cp:revision>
  <dcterms:created xsi:type="dcterms:W3CDTF">2017-10-15T05:04:05Z</dcterms:created>
  <dcterms:modified xsi:type="dcterms:W3CDTF">2017-10-16T02:41:52Z</dcterms:modified>
</cp:coreProperties>
</file>