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72" r:id="rId3"/>
    <p:sldId id="262" r:id="rId4"/>
    <p:sldId id="263" r:id="rId5"/>
    <p:sldId id="264" r:id="rId6"/>
    <p:sldId id="265" r:id="rId7"/>
    <p:sldId id="258" r:id="rId8"/>
    <p:sldId id="259" r:id="rId9"/>
    <p:sldId id="271" r:id="rId10"/>
    <p:sldId id="261" r:id="rId11"/>
    <p:sldId id="266" r:id="rId12"/>
    <p:sldId id="267" r:id="rId13"/>
    <p:sldId id="269" r:id="rId14"/>
    <p:sldId id="270"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5" autoAdjust="0"/>
    <p:restoredTop sz="90909" autoAdjust="0"/>
  </p:normalViewPr>
  <p:slideViewPr>
    <p:cSldViewPr>
      <p:cViewPr varScale="1">
        <p:scale>
          <a:sx n="65" d="100"/>
          <a:sy n="65" d="100"/>
        </p:scale>
        <p:origin x="13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esktop\loqs_Project\20160307runqnd_libstatcount_version20140325dm3.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lee\Desktop\loqs_Project\20160307runqnd_libstatcount_version20140325dm3.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e\Desktop\loqs_Project\20160307runqnd_libstatcount_version20140325dm3.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e\Desktop\loqs_Project\20160307runqnd_libstatcount_version20140325dm3.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1" Type="http://schemas.openxmlformats.org/officeDocument/2006/relationships/oleObject" Target="file:///C:\Users\lee\Desktop\loqs_Project\20160307runqnd_libstatcount_version20140325dm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lee\Desktop\loqs_Project\20160307runqnd_libstatcount_version20140325dm3.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lee\Desktop\loqs_Project\20160307runqnd_libstatcount_version20140325dm3.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sz="1400"/>
          </a:pPr>
          <a:endParaRPr lang="en-US"/>
        </a:p>
      </c:txPr>
    </c:title>
    <c:autoTitleDeleted val="0"/>
    <c:plotArea>
      <c:layout/>
      <c:barChart>
        <c:barDir val="col"/>
        <c:grouping val="clustered"/>
        <c:varyColors val="0"/>
        <c:ser>
          <c:idx val="0"/>
          <c:order val="0"/>
          <c:tx>
            <c:strRef>
              <c:f>rawcounts!$A$114</c:f>
              <c:strCache>
                <c:ptCount val="1"/>
                <c:pt idx="0">
                  <c:v>dmestemloopmirbasev20</c:v>
                </c:pt>
              </c:strCache>
            </c:strRef>
          </c:tx>
          <c:invertIfNegative val="0"/>
          <c:cat>
            <c:strRef>
              <c:f>rawcounts!$B$113:$M$113</c:f>
              <c:strCache>
                <c:ptCount val="12"/>
                <c:pt idx="0">
                  <c:v>B133.loqs5_proLoqs-FLAG-EGFP_rep1</c:v>
                </c:pt>
                <c:pt idx="1">
                  <c:v>B137.loqs5_proLoqs-FLAG-EGFP_rep2</c:v>
                </c:pt>
                <c:pt idx="2">
                  <c:v>B141.loqs5_proLoqs-FLAG-EGFP_rep3</c:v>
                </c:pt>
                <c:pt idx="3">
                  <c:v>B134.loqs5_proLoqs-FLAG-Loqs-PA_rep1</c:v>
                </c:pt>
                <c:pt idx="4">
                  <c:v>B138.loqs5_proLoqs-FLAG-Loqs-PA_rep2</c:v>
                </c:pt>
                <c:pt idx="5">
                  <c:v>B142.loqs5_proLoqs-FLAG-Loqs-PA_rep3</c:v>
                </c:pt>
                <c:pt idx="6">
                  <c:v>B135.loqs5_proLoqs-FLAG-Loqs-PB_rep1</c:v>
                </c:pt>
                <c:pt idx="7">
                  <c:v>B139.loqs5_proLoqs-FLAG-Loqs-PB_rep2</c:v>
                </c:pt>
                <c:pt idx="8">
                  <c:v>B143.loqs5_proLoqs-FLAG-Loqs-PB_rep3</c:v>
                </c:pt>
                <c:pt idx="9">
                  <c:v>B136.loqs5_proLoqs-FLAG-Loqs-PD_rep1</c:v>
                </c:pt>
                <c:pt idx="10">
                  <c:v>B140.loqs5_proLoqs-FLAG-Loqs-PD_rep2</c:v>
                </c:pt>
                <c:pt idx="11">
                  <c:v>B144.loqs5_proLoqs-FLAG-Loqs-PD_rep3</c:v>
                </c:pt>
              </c:strCache>
            </c:strRef>
          </c:cat>
          <c:val>
            <c:numRef>
              <c:f>rawcounts!$B$114:$M$114</c:f>
              <c:numCache>
                <c:formatCode>0.00</c:formatCode>
                <c:ptCount val="12"/>
                <c:pt idx="0">
                  <c:v>795256.49146246433</c:v>
                </c:pt>
                <c:pt idx="1">
                  <c:v>820292.69527314464</c:v>
                </c:pt>
                <c:pt idx="2">
                  <c:v>828268.77184417855</c:v>
                </c:pt>
                <c:pt idx="3">
                  <c:v>847777.91239111265</c:v>
                </c:pt>
                <c:pt idx="4">
                  <c:v>823556.73432514619</c:v>
                </c:pt>
                <c:pt idx="5">
                  <c:v>822480.42780044489</c:v>
                </c:pt>
                <c:pt idx="6">
                  <c:v>852490.46197506762</c:v>
                </c:pt>
                <c:pt idx="7">
                  <c:v>831809.46815686941</c:v>
                </c:pt>
                <c:pt idx="8">
                  <c:v>844778.22251198161</c:v>
                </c:pt>
                <c:pt idx="9">
                  <c:v>829238.3637174113</c:v>
                </c:pt>
                <c:pt idx="10">
                  <c:v>791561.08316795994</c:v>
                </c:pt>
                <c:pt idx="11">
                  <c:v>829552.75321629399</c:v>
                </c:pt>
              </c:numCache>
            </c:numRef>
          </c:val>
          <c:extLst>
            <c:ext xmlns:c16="http://schemas.microsoft.com/office/drawing/2014/chart" uri="{C3380CC4-5D6E-409C-BE32-E72D297353CC}">
              <c16:uniqueId val="{00000000-6A05-46D1-A13A-50F3392EA203}"/>
            </c:ext>
          </c:extLst>
        </c:ser>
        <c:dLbls>
          <c:showLegendKey val="0"/>
          <c:showVal val="0"/>
          <c:showCatName val="0"/>
          <c:showSerName val="0"/>
          <c:showPercent val="0"/>
          <c:showBubbleSize val="0"/>
        </c:dLbls>
        <c:gapWidth val="150"/>
        <c:axId val="-2082642040"/>
        <c:axId val="-2082633976"/>
      </c:barChart>
      <c:catAx>
        <c:axId val="-2082642040"/>
        <c:scaling>
          <c:orientation val="minMax"/>
        </c:scaling>
        <c:delete val="0"/>
        <c:axPos val="b"/>
        <c:numFmt formatCode="General" sourceLinked="0"/>
        <c:majorTickMark val="out"/>
        <c:minorTickMark val="none"/>
        <c:tickLblPos val="nextTo"/>
        <c:txPr>
          <a:bodyPr/>
          <a:lstStyle/>
          <a:p>
            <a:pPr>
              <a:defRPr sz="400"/>
            </a:pPr>
            <a:endParaRPr lang="en-US"/>
          </a:p>
        </c:txPr>
        <c:crossAx val="-2082633976"/>
        <c:crosses val="autoZero"/>
        <c:auto val="1"/>
        <c:lblAlgn val="ctr"/>
        <c:lblOffset val="100"/>
        <c:noMultiLvlLbl val="0"/>
      </c:catAx>
      <c:valAx>
        <c:axId val="-2082633976"/>
        <c:scaling>
          <c:orientation val="minMax"/>
        </c:scaling>
        <c:delete val="0"/>
        <c:axPos val="l"/>
        <c:majorGridlines/>
        <c:numFmt formatCode="0.00" sourceLinked="1"/>
        <c:majorTickMark val="out"/>
        <c:minorTickMark val="none"/>
        <c:tickLblPos val="nextTo"/>
        <c:txPr>
          <a:bodyPr/>
          <a:lstStyle/>
          <a:p>
            <a:pPr>
              <a:defRPr sz="800"/>
            </a:pPr>
            <a:endParaRPr lang="en-US"/>
          </a:p>
        </c:txPr>
        <c:crossAx val="-2082642040"/>
        <c:crosses val="autoZero"/>
        <c:crossBetween val="between"/>
      </c:valAx>
    </c:plotArea>
    <c:legend>
      <c:legendPos val="r"/>
      <c:overlay val="0"/>
      <c:txPr>
        <a:bodyPr/>
        <a:lstStyle/>
        <a:p>
          <a:pPr>
            <a:defRPr sz="7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SG" sz="1100" b="1" i="0" baseline="0">
                <a:effectLst/>
              </a:rPr>
              <a:t>dmestemloopmirbasev20_rep1</a:t>
            </a:r>
            <a:endParaRPr lang="en-SG" sz="110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Sheet2!$B$1:$M$1</c:f>
              <c:strCache>
                <c:ptCount val="4"/>
                <c:pt idx="0">
                  <c:v>FLAG-EGFP_rep1</c:v>
                </c:pt>
                <c:pt idx="1">
                  <c:v>FLAG-Loqs-PA_rep1</c:v>
                </c:pt>
                <c:pt idx="2">
                  <c:v>FLAG-Loqs-PB_rep1</c:v>
                </c:pt>
                <c:pt idx="3">
                  <c:v>FLAG-Loqs-PD_rep1</c:v>
                </c:pt>
              </c:strCache>
            </c:strRef>
          </c:cat>
          <c:val>
            <c:numRef>
              <c:f>Sheet2!$B$2:$M$2</c:f>
              <c:numCache>
                <c:formatCode>General</c:formatCode>
                <c:ptCount val="4"/>
                <c:pt idx="0">
                  <c:v>795256.49146246433</c:v>
                </c:pt>
                <c:pt idx="1">
                  <c:v>847777.91239111265</c:v>
                </c:pt>
                <c:pt idx="2">
                  <c:v>852490.46197506762</c:v>
                </c:pt>
                <c:pt idx="3">
                  <c:v>829238.3637174113</c:v>
                </c:pt>
              </c:numCache>
            </c:numRef>
          </c:val>
          <c:extLst>
            <c:ext xmlns:c16="http://schemas.microsoft.com/office/drawing/2014/chart" uri="{C3380CC4-5D6E-409C-BE32-E72D297353CC}">
              <c16:uniqueId val="{00000000-13EA-4CF1-ACE4-ABB7AFD47808}"/>
            </c:ext>
          </c:extLst>
        </c:ser>
        <c:dLbls>
          <c:showLegendKey val="0"/>
          <c:showVal val="0"/>
          <c:showCatName val="0"/>
          <c:showSerName val="0"/>
          <c:showPercent val="0"/>
          <c:showBubbleSize val="0"/>
        </c:dLbls>
        <c:gapWidth val="219"/>
        <c:overlap val="-27"/>
        <c:axId val="418210144"/>
        <c:axId val="418206536"/>
      </c:barChart>
      <c:catAx>
        <c:axId val="41821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18206536"/>
        <c:crosses val="autoZero"/>
        <c:auto val="1"/>
        <c:lblAlgn val="ctr"/>
        <c:lblOffset val="100"/>
        <c:noMultiLvlLbl val="0"/>
      </c:catAx>
      <c:valAx>
        <c:axId val="418206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8210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SG" sz="1100" b="1" i="0" baseline="0" dirty="0">
                <a:effectLst/>
              </a:rPr>
              <a:t>dmestemloopmirbasev20_rep2</a:t>
            </a:r>
            <a:endParaRPr lang="en-SG" sz="1100" dirty="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Sheet2!$B$1:$M$1</c:f>
              <c:strCache>
                <c:ptCount val="4"/>
                <c:pt idx="0">
                  <c:v>FLAG-EGFP_rep2</c:v>
                </c:pt>
                <c:pt idx="1">
                  <c:v>FLAG-Loqs-PA_rep2</c:v>
                </c:pt>
                <c:pt idx="2">
                  <c:v>FLAG-Loqs-PB_rep2</c:v>
                </c:pt>
                <c:pt idx="3">
                  <c:v>FLAG-Loqs-PD_rep2</c:v>
                </c:pt>
              </c:strCache>
            </c:strRef>
          </c:cat>
          <c:val>
            <c:numRef>
              <c:f>Sheet2!$B$2:$M$2</c:f>
              <c:numCache>
                <c:formatCode>General</c:formatCode>
                <c:ptCount val="4"/>
                <c:pt idx="0">
                  <c:v>820292.69527314464</c:v>
                </c:pt>
                <c:pt idx="1">
                  <c:v>823556.73432514619</c:v>
                </c:pt>
                <c:pt idx="2">
                  <c:v>831809.46815686941</c:v>
                </c:pt>
                <c:pt idx="3">
                  <c:v>791561.08316795994</c:v>
                </c:pt>
              </c:numCache>
            </c:numRef>
          </c:val>
          <c:extLst>
            <c:ext xmlns:c16="http://schemas.microsoft.com/office/drawing/2014/chart" uri="{C3380CC4-5D6E-409C-BE32-E72D297353CC}">
              <c16:uniqueId val="{00000000-CC20-44E0-930F-12A7FCE56C5D}"/>
            </c:ext>
          </c:extLst>
        </c:ser>
        <c:dLbls>
          <c:showLegendKey val="0"/>
          <c:showVal val="0"/>
          <c:showCatName val="0"/>
          <c:showSerName val="0"/>
          <c:showPercent val="0"/>
          <c:showBubbleSize val="0"/>
        </c:dLbls>
        <c:gapWidth val="219"/>
        <c:overlap val="-27"/>
        <c:axId val="418210144"/>
        <c:axId val="418206536"/>
      </c:barChart>
      <c:catAx>
        <c:axId val="41821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18206536"/>
        <c:crosses val="autoZero"/>
        <c:auto val="1"/>
        <c:lblAlgn val="ctr"/>
        <c:lblOffset val="100"/>
        <c:noMultiLvlLbl val="0"/>
      </c:catAx>
      <c:valAx>
        <c:axId val="418206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8210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SG" sz="1100" b="1" i="0" baseline="0" dirty="0">
                <a:effectLst/>
              </a:rPr>
              <a:t>dmestemloopmirbasev20_rep3</a:t>
            </a:r>
            <a:endParaRPr lang="en-SG" sz="1100" dirty="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Sheet2!$B$1:$M$1</c:f>
              <c:strCache>
                <c:ptCount val="4"/>
                <c:pt idx="0">
                  <c:v>FLAG-EGFP_rep3</c:v>
                </c:pt>
                <c:pt idx="1">
                  <c:v>FLAG-Loqs-PA_rep3</c:v>
                </c:pt>
                <c:pt idx="2">
                  <c:v>FLAG-Loqs-PB_rep3</c:v>
                </c:pt>
                <c:pt idx="3">
                  <c:v>FLAG-Loqs-PD_rep3</c:v>
                </c:pt>
              </c:strCache>
            </c:strRef>
          </c:cat>
          <c:val>
            <c:numRef>
              <c:f>Sheet2!$B$2:$M$2</c:f>
              <c:numCache>
                <c:formatCode>General</c:formatCode>
                <c:ptCount val="4"/>
                <c:pt idx="0">
                  <c:v>828268.77184417855</c:v>
                </c:pt>
                <c:pt idx="1">
                  <c:v>822480.42780044489</c:v>
                </c:pt>
                <c:pt idx="2">
                  <c:v>844778.22251198161</c:v>
                </c:pt>
                <c:pt idx="3">
                  <c:v>829552.75321629399</c:v>
                </c:pt>
              </c:numCache>
            </c:numRef>
          </c:val>
          <c:extLst>
            <c:ext xmlns:c16="http://schemas.microsoft.com/office/drawing/2014/chart" uri="{C3380CC4-5D6E-409C-BE32-E72D297353CC}">
              <c16:uniqueId val="{00000000-3C3D-41CD-8469-D5298B5A9059}"/>
            </c:ext>
          </c:extLst>
        </c:ser>
        <c:dLbls>
          <c:showLegendKey val="0"/>
          <c:showVal val="0"/>
          <c:showCatName val="0"/>
          <c:showSerName val="0"/>
          <c:showPercent val="0"/>
          <c:showBubbleSize val="0"/>
        </c:dLbls>
        <c:gapWidth val="219"/>
        <c:overlap val="-27"/>
        <c:axId val="418210144"/>
        <c:axId val="418206536"/>
      </c:barChart>
      <c:catAx>
        <c:axId val="41821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18206536"/>
        <c:crosses val="autoZero"/>
        <c:auto val="1"/>
        <c:lblAlgn val="ctr"/>
        <c:lblOffset val="100"/>
        <c:noMultiLvlLbl val="0"/>
      </c:catAx>
      <c:valAx>
        <c:axId val="418206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8210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rawcounts!$A$118</c:f>
              <c:strCache>
                <c:ptCount val="1"/>
                <c:pt idx="0">
                  <c:v>hpRNA</c:v>
                </c:pt>
              </c:strCache>
            </c:strRef>
          </c:tx>
          <c:invertIfNegative val="0"/>
          <c:cat>
            <c:strRef>
              <c:f>rawcounts!$B$113:$M$113</c:f>
              <c:strCache>
                <c:ptCount val="12"/>
                <c:pt idx="0">
                  <c:v>B133.loqs5_proLoqs-FLAG-EGFP_rep1</c:v>
                </c:pt>
                <c:pt idx="1">
                  <c:v>B137.loqs5_proLoqs-FLAG-EGFP_rep2</c:v>
                </c:pt>
                <c:pt idx="2">
                  <c:v>B141.loqs5_proLoqs-FLAG-EGFP_rep3</c:v>
                </c:pt>
                <c:pt idx="3">
                  <c:v>B134.loqs5_proLoqs-FLAG-Loqs-PA_rep1</c:v>
                </c:pt>
                <c:pt idx="4">
                  <c:v>B138.loqs5_proLoqs-FLAG-Loqs-PA_rep2</c:v>
                </c:pt>
                <c:pt idx="5">
                  <c:v>B142.loqs5_proLoqs-FLAG-Loqs-PA_rep3</c:v>
                </c:pt>
                <c:pt idx="6">
                  <c:v>B135.loqs5_proLoqs-FLAG-Loqs-PB_rep1</c:v>
                </c:pt>
                <c:pt idx="7">
                  <c:v>B139.loqs5_proLoqs-FLAG-Loqs-PB_rep2</c:v>
                </c:pt>
                <c:pt idx="8">
                  <c:v>B143.loqs5_proLoqs-FLAG-Loqs-PB_rep3</c:v>
                </c:pt>
                <c:pt idx="9">
                  <c:v>B136.loqs5_proLoqs-FLAG-Loqs-PD_rep1</c:v>
                </c:pt>
                <c:pt idx="10">
                  <c:v>B140.loqs5_proLoqs-FLAG-Loqs-PD_rep2</c:v>
                </c:pt>
                <c:pt idx="11">
                  <c:v>B144.loqs5_proLoqs-FLAG-Loqs-PD_rep3</c:v>
                </c:pt>
              </c:strCache>
            </c:strRef>
          </c:cat>
          <c:val>
            <c:numRef>
              <c:f>rawcounts!$B$118:$M$118</c:f>
              <c:numCache>
                <c:formatCode>0.00</c:formatCode>
                <c:ptCount val="12"/>
                <c:pt idx="0">
                  <c:v>85.229373661133963</c:v>
                </c:pt>
                <c:pt idx="1">
                  <c:v>73.189414203959842</c:v>
                </c:pt>
                <c:pt idx="2">
                  <c:v>59.974687188335423</c:v>
                </c:pt>
                <c:pt idx="3">
                  <c:v>124.08116194901351</c:v>
                </c:pt>
                <c:pt idx="4">
                  <c:v>72.06354699442393</c:v>
                </c:pt>
                <c:pt idx="5">
                  <c:v>81.436810343585975</c:v>
                </c:pt>
                <c:pt idx="6">
                  <c:v>68.918940821396859</c:v>
                </c:pt>
                <c:pt idx="7">
                  <c:v>51.371196447952947</c:v>
                </c:pt>
                <c:pt idx="8">
                  <c:v>36.317001748208106</c:v>
                </c:pt>
                <c:pt idx="9">
                  <c:v>2264.6929914350612</c:v>
                </c:pt>
                <c:pt idx="10">
                  <c:v>931.65846502077909</c:v>
                </c:pt>
                <c:pt idx="11">
                  <c:v>825.79894055221132</c:v>
                </c:pt>
              </c:numCache>
            </c:numRef>
          </c:val>
          <c:extLst>
            <c:ext xmlns:c16="http://schemas.microsoft.com/office/drawing/2014/chart" uri="{C3380CC4-5D6E-409C-BE32-E72D297353CC}">
              <c16:uniqueId val="{00000000-A3E6-4ED9-B027-A6788A26F7E7}"/>
            </c:ext>
          </c:extLst>
        </c:ser>
        <c:ser>
          <c:idx val="1"/>
          <c:order val="1"/>
          <c:tx>
            <c:strRef>
              <c:f>rawcounts!$A$119</c:f>
              <c:strCache>
                <c:ptCount val="1"/>
                <c:pt idx="0">
                  <c:v>other known siRNA loci</c:v>
                </c:pt>
              </c:strCache>
            </c:strRef>
          </c:tx>
          <c:invertIfNegative val="0"/>
          <c:cat>
            <c:strRef>
              <c:f>rawcounts!$B$113:$M$113</c:f>
              <c:strCache>
                <c:ptCount val="12"/>
                <c:pt idx="0">
                  <c:v>B133.loqs5_proLoqs-FLAG-EGFP_rep1</c:v>
                </c:pt>
                <c:pt idx="1">
                  <c:v>B137.loqs5_proLoqs-FLAG-EGFP_rep2</c:v>
                </c:pt>
                <c:pt idx="2">
                  <c:v>B141.loqs5_proLoqs-FLAG-EGFP_rep3</c:v>
                </c:pt>
                <c:pt idx="3">
                  <c:v>B134.loqs5_proLoqs-FLAG-Loqs-PA_rep1</c:v>
                </c:pt>
                <c:pt idx="4">
                  <c:v>B138.loqs5_proLoqs-FLAG-Loqs-PA_rep2</c:v>
                </c:pt>
                <c:pt idx="5">
                  <c:v>B142.loqs5_proLoqs-FLAG-Loqs-PA_rep3</c:v>
                </c:pt>
                <c:pt idx="6">
                  <c:v>B135.loqs5_proLoqs-FLAG-Loqs-PB_rep1</c:v>
                </c:pt>
                <c:pt idx="7">
                  <c:v>B139.loqs5_proLoqs-FLAG-Loqs-PB_rep2</c:v>
                </c:pt>
                <c:pt idx="8">
                  <c:v>B143.loqs5_proLoqs-FLAG-Loqs-PB_rep3</c:v>
                </c:pt>
                <c:pt idx="9">
                  <c:v>B136.loqs5_proLoqs-FLAG-Loqs-PD_rep1</c:v>
                </c:pt>
                <c:pt idx="10">
                  <c:v>B140.loqs5_proLoqs-FLAG-Loqs-PD_rep2</c:v>
                </c:pt>
                <c:pt idx="11">
                  <c:v>B144.loqs5_proLoqs-FLAG-Loqs-PD_rep3</c:v>
                </c:pt>
              </c:strCache>
            </c:strRef>
          </c:cat>
          <c:val>
            <c:numRef>
              <c:f>rawcounts!$B$119:$M$119</c:f>
              <c:numCache>
                <c:formatCode>0.00</c:formatCode>
                <c:ptCount val="12"/>
                <c:pt idx="0">
                  <c:v>804.21562839223839</c:v>
                </c:pt>
                <c:pt idx="1">
                  <c:v>775.61841156022899</c:v>
                </c:pt>
                <c:pt idx="2">
                  <c:v>679.86839573883924</c:v>
                </c:pt>
                <c:pt idx="3">
                  <c:v>563.40722645037749</c:v>
                </c:pt>
                <c:pt idx="4">
                  <c:v>751.80528509524709</c:v>
                </c:pt>
                <c:pt idx="5">
                  <c:v>696.55426411615952</c:v>
                </c:pt>
                <c:pt idx="6">
                  <c:v>539.42142026347096</c:v>
                </c:pt>
                <c:pt idx="7">
                  <c:v>675.58635260007486</c:v>
                </c:pt>
                <c:pt idx="8">
                  <c:v>621.25785121161505</c:v>
                </c:pt>
                <c:pt idx="9">
                  <c:v>871.81464110870718</c:v>
                </c:pt>
                <c:pt idx="10">
                  <c:v>927.43973694370561</c:v>
                </c:pt>
                <c:pt idx="11">
                  <c:v>767.70594566634179</c:v>
                </c:pt>
              </c:numCache>
            </c:numRef>
          </c:val>
          <c:extLst>
            <c:ext xmlns:c16="http://schemas.microsoft.com/office/drawing/2014/chart" uri="{C3380CC4-5D6E-409C-BE32-E72D297353CC}">
              <c16:uniqueId val="{00000001-A3E6-4ED9-B027-A6788A26F7E7}"/>
            </c:ext>
          </c:extLst>
        </c:ser>
        <c:ser>
          <c:idx val="2"/>
          <c:order val="2"/>
          <c:tx>
            <c:strRef>
              <c:f>rawcounts!$A$120</c:f>
              <c:strCache>
                <c:ptCount val="1"/>
                <c:pt idx="0">
                  <c:v>new cisNAT loci</c:v>
                </c:pt>
              </c:strCache>
            </c:strRef>
          </c:tx>
          <c:invertIfNegative val="0"/>
          <c:cat>
            <c:strRef>
              <c:f>rawcounts!$B$113:$M$113</c:f>
              <c:strCache>
                <c:ptCount val="12"/>
                <c:pt idx="0">
                  <c:v>B133.loqs5_proLoqs-FLAG-EGFP_rep1</c:v>
                </c:pt>
                <c:pt idx="1">
                  <c:v>B137.loqs5_proLoqs-FLAG-EGFP_rep2</c:v>
                </c:pt>
                <c:pt idx="2">
                  <c:v>B141.loqs5_proLoqs-FLAG-EGFP_rep3</c:v>
                </c:pt>
                <c:pt idx="3">
                  <c:v>B134.loqs5_proLoqs-FLAG-Loqs-PA_rep1</c:v>
                </c:pt>
                <c:pt idx="4">
                  <c:v>B138.loqs5_proLoqs-FLAG-Loqs-PA_rep2</c:v>
                </c:pt>
                <c:pt idx="5">
                  <c:v>B142.loqs5_proLoqs-FLAG-Loqs-PA_rep3</c:v>
                </c:pt>
                <c:pt idx="6">
                  <c:v>B135.loqs5_proLoqs-FLAG-Loqs-PB_rep1</c:v>
                </c:pt>
                <c:pt idx="7">
                  <c:v>B139.loqs5_proLoqs-FLAG-Loqs-PB_rep2</c:v>
                </c:pt>
                <c:pt idx="8">
                  <c:v>B143.loqs5_proLoqs-FLAG-Loqs-PB_rep3</c:v>
                </c:pt>
                <c:pt idx="9">
                  <c:v>B136.loqs5_proLoqs-FLAG-Loqs-PD_rep1</c:v>
                </c:pt>
                <c:pt idx="10">
                  <c:v>B140.loqs5_proLoqs-FLAG-Loqs-PD_rep2</c:v>
                </c:pt>
                <c:pt idx="11">
                  <c:v>B144.loqs5_proLoqs-FLAG-Loqs-PD_rep3</c:v>
                </c:pt>
              </c:strCache>
            </c:strRef>
          </c:cat>
          <c:val>
            <c:numRef>
              <c:f>rawcounts!$B$120:$M$120</c:f>
              <c:numCache>
                <c:formatCode>0.00</c:formatCode>
                <c:ptCount val="12"/>
                <c:pt idx="0">
                  <c:v>62.239296458181919</c:v>
                </c:pt>
                <c:pt idx="1">
                  <c:v>64.834458244603709</c:v>
                </c:pt>
                <c:pt idx="2">
                  <c:v>57.703800974408161</c:v>
                </c:pt>
                <c:pt idx="3">
                  <c:v>47.730911368931665</c:v>
                </c:pt>
                <c:pt idx="4">
                  <c:v>58.077091477946091</c:v>
                </c:pt>
                <c:pt idx="5">
                  <c:v>57.075723065464253</c:v>
                </c:pt>
                <c:pt idx="6">
                  <c:v>43.39516756547264</c:v>
                </c:pt>
                <c:pt idx="7">
                  <c:v>45.241929232274444</c:v>
                </c:pt>
                <c:pt idx="8">
                  <c:v>47.465863682365928</c:v>
                </c:pt>
                <c:pt idx="9">
                  <c:v>103.02325577966117</c:v>
                </c:pt>
                <c:pt idx="10">
                  <c:v>83.467308191558743</c:v>
                </c:pt>
                <c:pt idx="11">
                  <c:v>69.458031297680236</c:v>
                </c:pt>
              </c:numCache>
            </c:numRef>
          </c:val>
          <c:extLst>
            <c:ext xmlns:c16="http://schemas.microsoft.com/office/drawing/2014/chart" uri="{C3380CC4-5D6E-409C-BE32-E72D297353CC}">
              <c16:uniqueId val="{00000002-A3E6-4ED9-B027-A6788A26F7E7}"/>
            </c:ext>
          </c:extLst>
        </c:ser>
        <c:dLbls>
          <c:showLegendKey val="0"/>
          <c:showVal val="0"/>
          <c:showCatName val="0"/>
          <c:showSerName val="0"/>
          <c:showPercent val="0"/>
          <c:showBubbleSize val="0"/>
        </c:dLbls>
        <c:gapWidth val="150"/>
        <c:axId val="-2083357848"/>
        <c:axId val="-2083360840"/>
      </c:barChart>
      <c:catAx>
        <c:axId val="-2083357848"/>
        <c:scaling>
          <c:orientation val="minMax"/>
        </c:scaling>
        <c:delete val="0"/>
        <c:axPos val="b"/>
        <c:numFmt formatCode="General" sourceLinked="0"/>
        <c:majorTickMark val="out"/>
        <c:minorTickMark val="none"/>
        <c:tickLblPos val="nextTo"/>
        <c:txPr>
          <a:bodyPr/>
          <a:lstStyle/>
          <a:p>
            <a:pPr>
              <a:defRPr sz="400"/>
            </a:pPr>
            <a:endParaRPr lang="en-US"/>
          </a:p>
        </c:txPr>
        <c:crossAx val="-2083360840"/>
        <c:crosses val="autoZero"/>
        <c:auto val="1"/>
        <c:lblAlgn val="ctr"/>
        <c:lblOffset val="100"/>
        <c:noMultiLvlLbl val="0"/>
      </c:catAx>
      <c:valAx>
        <c:axId val="-2083360840"/>
        <c:scaling>
          <c:orientation val="minMax"/>
        </c:scaling>
        <c:delete val="0"/>
        <c:axPos val="l"/>
        <c:majorGridlines/>
        <c:numFmt formatCode="0.00" sourceLinked="1"/>
        <c:majorTickMark val="out"/>
        <c:minorTickMark val="none"/>
        <c:tickLblPos val="nextTo"/>
        <c:txPr>
          <a:bodyPr/>
          <a:lstStyle/>
          <a:p>
            <a:pPr>
              <a:defRPr sz="800"/>
            </a:pPr>
            <a:endParaRPr lang="en-US"/>
          </a:p>
        </c:txPr>
        <c:crossAx val="-2083357848"/>
        <c:crosses val="autoZero"/>
        <c:crossBetween val="between"/>
      </c:valAx>
    </c:plotArea>
    <c:legend>
      <c:legendPos val="r"/>
      <c:overlay val="0"/>
      <c:txPr>
        <a:bodyPr/>
        <a:lstStyle/>
        <a:p>
          <a:pPr>
            <a:defRPr sz="600"/>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overlay val="0"/>
    </c:title>
    <c:autoTitleDeleted val="0"/>
    <c:plotArea>
      <c:layout/>
      <c:barChart>
        <c:barDir val="col"/>
        <c:grouping val="clustered"/>
        <c:varyColors val="0"/>
        <c:ser>
          <c:idx val="0"/>
          <c:order val="0"/>
          <c:tx>
            <c:strRef>
              <c:f>rawcounts!$A$116</c:f>
              <c:strCache>
                <c:ptCount val="1"/>
                <c:pt idx="0">
                  <c:v>DNA transposon</c:v>
                </c:pt>
              </c:strCache>
            </c:strRef>
          </c:tx>
          <c:invertIfNegative val="0"/>
          <c:cat>
            <c:strRef>
              <c:f>rawcounts!$B$113:$M$113</c:f>
              <c:strCache>
                <c:ptCount val="12"/>
                <c:pt idx="0">
                  <c:v>B133.loqs5_proLoqs-FLAG-EGFP_rep1</c:v>
                </c:pt>
                <c:pt idx="1">
                  <c:v>B137.loqs5_proLoqs-FLAG-EGFP_rep2</c:v>
                </c:pt>
                <c:pt idx="2">
                  <c:v>B141.loqs5_proLoqs-FLAG-EGFP_rep3</c:v>
                </c:pt>
                <c:pt idx="3">
                  <c:v>B134.loqs5_proLoqs-FLAG-Loqs-PA_rep1</c:v>
                </c:pt>
                <c:pt idx="4">
                  <c:v>B138.loqs5_proLoqs-FLAG-Loqs-PA_rep2</c:v>
                </c:pt>
                <c:pt idx="5">
                  <c:v>B142.loqs5_proLoqs-FLAG-Loqs-PA_rep3</c:v>
                </c:pt>
                <c:pt idx="6">
                  <c:v>B135.loqs5_proLoqs-FLAG-Loqs-PB_rep1</c:v>
                </c:pt>
                <c:pt idx="7">
                  <c:v>B139.loqs5_proLoqs-FLAG-Loqs-PB_rep2</c:v>
                </c:pt>
                <c:pt idx="8">
                  <c:v>B143.loqs5_proLoqs-FLAG-Loqs-PB_rep3</c:v>
                </c:pt>
                <c:pt idx="9">
                  <c:v>B136.loqs5_proLoqs-FLAG-Loqs-PD_rep1</c:v>
                </c:pt>
                <c:pt idx="10">
                  <c:v>B140.loqs5_proLoqs-FLAG-Loqs-PD_rep2</c:v>
                </c:pt>
                <c:pt idx="11">
                  <c:v>B144.loqs5_proLoqs-FLAG-Loqs-PD_rep3</c:v>
                </c:pt>
              </c:strCache>
            </c:strRef>
          </c:cat>
          <c:val>
            <c:numRef>
              <c:f>rawcounts!$B$116:$M$116</c:f>
              <c:numCache>
                <c:formatCode>0.00</c:formatCode>
                <c:ptCount val="12"/>
                <c:pt idx="0">
                  <c:v>399.31054244518964</c:v>
                </c:pt>
                <c:pt idx="1">
                  <c:v>330.4663580457335</c:v>
                </c:pt>
                <c:pt idx="2">
                  <c:v>273.20507989094159</c:v>
                </c:pt>
                <c:pt idx="3">
                  <c:v>245.04108723909283</c:v>
                </c:pt>
                <c:pt idx="4">
                  <c:v>242.78710718762173</c:v>
                </c:pt>
                <c:pt idx="5">
                  <c:v>240.52458638618495</c:v>
                </c:pt>
                <c:pt idx="6">
                  <c:v>168.78010955640016</c:v>
                </c:pt>
                <c:pt idx="7">
                  <c:v>206.67536287687167</c:v>
                </c:pt>
                <c:pt idx="8">
                  <c:v>137.1975621598973</c:v>
                </c:pt>
                <c:pt idx="9">
                  <c:v>693.68664542860597</c:v>
                </c:pt>
                <c:pt idx="10">
                  <c:v>490.2797102904168</c:v>
                </c:pt>
                <c:pt idx="11">
                  <c:v>521.93137338224255</c:v>
                </c:pt>
              </c:numCache>
            </c:numRef>
          </c:val>
          <c:extLst>
            <c:ext xmlns:c16="http://schemas.microsoft.com/office/drawing/2014/chart" uri="{C3380CC4-5D6E-409C-BE32-E72D297353CC}">
              <c16:uniqueId val="{00000000-B1F0-467A-922E-9BCFE8920EB5}"/>
            </c:ext>
          </c:extLst>
        </c:ser>
        <c:dLbls>
          <c:showLegendKey val="0"/>
          <c:showVal val="0"/>
          <c:showCatName val="0"/>
          <c:showSerName val="0"/>
          <c:showPercent val="0"/>
          <c:showBubbleSize val="0"/>
        </c:dLbls>
        <c:gapWidth val="150"/>
        <c:axId val="-2082562456"/>
        <c:axId val="-2082559448"/>
      </c:barChart>
      <c:catAx>
        <c:axId val="-2082562456"/>
        <c:scaling>
          <c:orientation val="minMax"/>
        </c:scaling>
        <c:delete val="0"/>
        <c:axPos val="b"/>
        <c:numFmt formatCode="General" sourceLinked="0"/>
        <c:majorTickMark val="out"/>
        <c:minorTickMark val="none"/>
        <c:tickLblPos val="nextTo"/>
        <c:txPr>
          <a:bodyPr/>
          <a:lstStyle/>
          <a:p>
            <a:pPr>
              <a:defRPr sz="300"/>
            </a:pPr>
            <a:endParaRPr lang="en-US"/>
          </a:p>
        </c:txPr>
        <c:crossAx val="-2082559448"/>
        <c:crosses val="autoZero"/>
        <c:auto val="1"/>
        <c:lblAlgn val="ctr"/>
        <c:lblOffset val="100"/>
        <c:noMultiLvlLbl val="0"/>
      </c:catAx>
      <c:valAx>
        <c:axId val="-2082559448"/>
        <c:scaling>
          <c:orientation val="minMax"/>
        </c:scaling>
        <c:delete val="0"/>
        <c:axPos val="l"/>
        <c:majorGridlines/>
        <c:numFmt formatCode="0.00" sourceLinked="1"/>
        <c:majorTickMark val="out"/>
        <c:minorTickMark val="none"/>
        <c:tickLblPos val="nextTo"/>
        <c:crossAx val="-2082562456"/>
        <c:crosses val="autoZero"/>
        <c:crossBetween val="between"/>
      </c:valAx>
    </c:plotArea>
    <c:legend>
      <c:legendPos val="r"/>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SG" sz="1600" b="1" dirty="0"/>
              <a:t>Other</a:t>
            </a:r>
            <a:r>
              <a:rPr lang="en-SG" sz="1600" b="1" baseline="0" dirty="0"/>
              <a:t> siRNA</a:t>
            </a:r>
            <a:endParaRPr lang="en-SG" sz="1600" b="1" dirty="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Sheet1!$B$2:$M$2</c:f>
              <c:strCache>
                <c:ptCount val="12"/>
                <c:pt idx="0">
                  <c:v>B133.loqs5_proLoqs-FLAG-EGFP_rep1</c:v>
                </c:pt>
                <c:pt idx="1">
                  <c:v>B137.loqs5_proLoqs-FLAG-EGFP_rep2</c:v>
                </c:pt>
                <c:pt idx="2">
                  <c:v>B141.loqs5_proLoqs-FLAG-EGFP_rep3</c:v>
                </c:pt>
                <c:pt idx="3">
                  <c:v>B134.loqs5_proLoqs-FLAG-Loqs-PA_rep1</c:v>
                </c:pt>
                <c:pt idx="4">
                  <c:v>B138.loqs5_proLoqs-FLAG-Loqs-PA_rep2</c:v>
                </c:pt>
                <c:pt idx="5">
                  <c:v>B142.loqs5_proLoqs-FLAG-Loqs-PA_rep3</c:v>
                </c:pt>
                <c:pt idx="6">
                  <c:v>B135.loqs5_proLoqs-FLAG-Loqs-PB_rep1</c:v>
                </c:pt>
                <c:pt idx="7">
                  <c:v>B139.loqs5_proLoqs-FLAG-Loqs-PB_rep2</c:v>
                </c:pt>
                <c:pt idx="8">
                  <c:v>B143.loqs5_proLoqs-FLAG-Loqs-PB_rep3</c:v>
                </c:pt>
                <c:pt idx="9">
                  <c:v>B136.loqs5_proLoqs-FLAG-Loqs-PD_rep1</c:v>
                </c:pt>
                <c:pt idx="10">
                  <c:v>B140.loqs5_proLoqs-FLAG-Loqs-PD_rep2</c:v>
                </c:pt>
                <c:pt idx="11">
                  <c:v>B144.loqs5_proLoqs-FLAG-Loqs-PD_rep3</c:v>
                </c:pt>
              </c:strCache>
            </c:strRef>
          </c:cat>
          <c:val>
            <c:numRef>
              <c:f>Sheet1!$B$3:$M$3</c:f>
              <c:numCache>
                <c:formatCode>0.00</c:formatCode>
                <c:ptCount val="12"/>
                <c:pt idx="0">
                  <c:v>804.21562839223839</c:v>
                </c:pt>
                <c:pt idx="1">
                  <c:v>775.61841156022899</c:v>
                </c:pt>
                <c:pt idx="2">
                  <c:v>679.86839573883924</c:v>
                </c:pt>
                <c:pt idx="3">
                  <c:v>563.40722645037749</c:v>
                </c:pt>
                <c:pt idx="4">
                  <c:v>751.80528509524709</c:v>
                </c:pt>
                <c:pt idx="5">
                  <c:v>696.55426411615952</c:v>
                </c:pt>
                <c:pt idx="6">
                  <c:v>539.42142026347096</c:v>
                </c:pt>
                <c:pt idx="7">
                  <c:v>675.58635260007486</c:v>
                </c:pt>
                <c:pt idx="8">
                  <c:v>621.25785121161505</c:v>
                </c:pt>
                <c:pt idx="9">
                  <c:v>871.81464110870718</c:v>
                </c:pt>
                <c:pt idx="10">
                  <c:v>927.43973694370561</c:v>
                </c:pt>
                <c:pt idx="11">
                  <c:v>767.70594566634179</c:v>
                </c:pt>
              </c:numCache>
            </c:numRef>
          </c:val>
          <c:extLst>
            <c:ext xmlns:c16="http://schemas.microsoft.com/office/drawing/2014/chart" uri="{C3380CC4-5D6E-409C-BE32-E72D297353CC}">
              <c16:uniqueId val="{00000000-C708-4644-A402-EE020B20FE45}"/>
            </c:ext>
          </c:extLst>
        </c:ser>
        <c:dLbls>
          <c:showLegendKey val="0"/>
          <c:showVal val="0"/>
          <c:showCatName val="0"/>
          <c:showSerName val="0"/>
          <c:showPercent val="0"/>
          <c:showBubbleSize val="0"/>
        </c:dLbls>
        <c:gapWidth val="219"/>
        <c:overlap val="-27"/>
        <c:axId val="409357152"/>
        <c:axId val="409357480"/>
      </c:barChart>
      <c:catAx>
        <c:axId val="409357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 b="0" i="0" u="none" strike="noStrike" kern="1200" baseline="0">
                <a:solidFill>
                  <a:schemeClr val="tx1">
                    <a:lumMod val="65000"/>
                    <a:lumOff val="35000"/>
                  </a:schemeClr>
                </a:solidFill>
                <a:latin typeface="+mn-lt"/>
                <a:ea typeface="+mn-ea"/>
                <a:cs typeface="+mn-cs"/>
              </a:defRPr>
            </a:pPr>
            <a:endParaRPr lang="en-US"/>
          </a:p>
        </c:txPr>
        <c:crossAx val="409357480"/>
        <c:crosses val="autoZero"/>
        <c:auto val="1"/>
        <c:lblAlgn val="ctr"/>
        <c:lblOffset val="100"/>
        <c:noMultiLvlLbl val="0"/>
      </c:catAx>
      <c:valAx>
        <c:axId val="409357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09357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9FB64-C33D-4209-B01F-BA1FA9E0E0DA}" type="datetimeFigureOut">
              <a:rPr lang="en-SG" smtClean="0"/>
              <a:t>13/11/2017</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90B87-1868-4EC0-9CB7-65F6BD4263C7}" type="slidenum">
              <a:rPr lang="en-SG" smtClean="0"/>
              <a:t>‹#›</a:t>
            </a:fld>
            <a:endParaRPr lang="en-SG"/>
          </a:p>
        </p:txBody>
      </p:sp>
    </p:spTree>
    <p:extLst>
      <p:ext uri="{BB962C8B-B14F-4D97-AF65-F5344CB8AC3E}">
        <p14:creationId xmlns:p14="http://schemas.microsoft.com/office/powerpoint/2010/main" val="421680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Corrected for sequencing depth/ TC normalization. Strange. First of all there appears to be abnormally </a:t>
            </a:r>
          </a:p>
        </p:txBody>
      </p:sp>
      <p:sp>
        <p:nvSpPr>
          <p:cNvPr id="4" name="Slide Number Placeholder 3"/>
          <p:cNvSpPr>
            <a:spLocks noGrp="1"/>
          </p:cNvSpPr>
          <p:nvPr>
            <p:ph type="sldNum" sz="quarter" idx="10"/>
          </p:nvPr>
        </p:nvSpPr>
        <p:spPr/>
        <p:txBody>
          <a:bodyPr/>
          <a:lstStyle/>
          <a:p>
            <a:fld id="{BA490B87-1868-4EC0-9CB7-65F6BD4263C7}" type="slidenum">
              <a:rPr lang="en-SG" smtClean="0"/>
              <a:t>3</a:t>
            </a:fld>
            <a:endParaRPr lang="en-SG"/>
          </a:p>
        </p:txBody>
      </p:sp>
    </p:spTree>
    <p:extLst>
      <p:ext uri="{BB962C8B-B14F-4D97-AF65-F5344CB8AC3E}">
        <p14:creationId xmlns:p14="http://schemas.microsoft.com/office/powerpoint/2010/main" val="2137881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Corrected for sequencing depth/ TC normalization. Strange. First of all there appears to be abnormally </a:t>
            </a:r>
          </a:p>
        </p:txBody>
      </p:sp>
      <p:sp>
        <p:nvSpPr>
          <p:cNvPr id="4" name="Slide Number Placeholder 3"/>
          <p:cNvSpPr>
            <a:spLocks noGrp="1"/>
          </p:cNvSpPr>
          <p:nvPr>
            <p:ph type="sldNum" sz="quarter" idx="10"/>
          </p:nvPr>
        </p:nvSpPr>
        <p:spPr/>
        <p:txBody>
          <a:bodyPr/>
          <a:lstStyle/>
          <a:p>
            <a:fld id="{BA490B87-1868-4EC0-9CB7-65F6BD4263C7}" type="slidenum">
              <a:rPr lang="en-SG" smtClean="0"/>
              <a:t>4</a:t>
            </a:fld>
            <a:endParaRPr lang="en-SG"/>
          </a:p>
        </p:txBody>
      </p:sp>
    </p:spTree>
    <p:extLst>
      <p:ext uri="{BB962C8B-B14F-4D97-AF65-F5344CB8AC3E}">
        <p14:creationId xmlns:p14="http://schemas.microsoft.com/office/powerpoint/2010/main" val="27347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BA490B87-1868-4EC0-9CB7-65F6BD4263C7}" type="slidenum">
              <a:rPr lang="en-SG" smtClean="0"/>
              <a:t>6</a:t>
            </a:fld>
            <a:endParaRPr lang="en-SG"/>
          </a:p>
        </p:txBody>
      </p:sp>
    </p:spTree>
    <p:extLst>
      <p:ext uri="{BB962C8B-B14F-4D97-AF65-F5344CB8AC3E}">
        <p14:creationId xmlns:p14="http://schemas.microsoft.com/office/powerpoint/2010/main" val="298439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BA490B87-1868-4EC0-9CB7-65F6BD4263C7}" type="slidenum">
              <a:rPr lang="en-SG" smtClean="0"/>
              <a:t>7</a:t>
            </a:fld>
            <a:endParaRPr lang="en-SG"/>
          </a:p>
        </p:txBody>
      </p:sp>
    </p:spTree>
    <p:extLst>
      <p:ext uri="{BB962C8B-B14F-4D97-AF65-F5344CB8AC3E}">
        <p14:creationId xmlns:p14="http://schemas.microsoft.com/office/powerpoint/2010/main" val="286711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K so turns out they are about the same. Initial theoretical knowledge is that with a PA/PB rescue, we should see a spike in miRNA counts yes? </a:t>
            </a:r>
          </a:p>
          <a:p>
            <a:endParaRPr lang="en-SG" dirty="0"/>
          </a:p>
          <a:p>
            <a:r>
              <a:rPr lang="en-SG" dirty="0"/>
              <a:t>But lets think about how the sequencing was even carried out. </a:t>
            </a:r>
            <a:r>
              <a:rPr lang="en-SG" dirty="0" err="1"/>
              <a:t>Bascially</a:t>
            </a:r>
            <a:r>
              <a:rPr lang="en-SG" dirty="0"/>
              <a:t>, was there a prior filtering step during library construction to filter for size? </a:t>
            </a:r>
          </a:p>
          <a:p>
            <a:endParaRPr lang="en-SG" dirty="0"/>
          </a:p>
          <a:p>
            <a:pPr marL="228600" indent="-228600">
              <a:buAutoNum type="arabicParenR"/>
            </a:pPr>
            <a:r>
              <a:rPr lang="en-SG" dirty="0"/>
              <a:t>yes, so technically the precursors/pre-miRNAs would have been filtered out because the max length of read based on read distribution is 50nts. So its either that the sequencing run was kept at 50nts OR the input transcript lengths were kept at 50nts.</a:t>
            </a:r>
          </a:p>
          <a:p>
            <a:pPr marL="0" indent="0">
              <a:buNone/>
            </a:pPr>
            <a:r>
              <a:rPr lang="en-SG" dirty="0"/>
              <a:t>Assuming all of the above, we would expect to get a higher spike in both B134/5, B138/39, </a:t>
            </a:r>
          </a:p>
          <a:p>
            <a:endParaRPr lang="en-SG" dirty="0"/>
          </a:p>
        </p:txBody>
      </p:sp>
      <p:sp>
        <p:nvSpPr>
          <p:cNvPr id="4" name="Slide Number Placeholder 3"/>
          <p:cNvSpPr>
            <a:spLocks noGrp="1"/>
          </p:cNvSpPr>
          <p:nvPr>
            <p:ph type="sldNum" sz="quarter" idx="10"/>
          </p:nvPr>
        </p:nvSpPr>
        <p:spPr/>
        <p:txBody>
          <a:bodyPr/>
          <a:lstStyle/>
          <a:p>
            <a:fld id="{BA490B87-1868-4EC0-9CB7-65F6BD4263C7}" type="slidenum">
              <a:rPr lang="en-SG" smtClean="0"/>
              <a:t>10</a:t>
            </a:fld>
            <a:endParaRPr lang="en-SG"/>
          </a:p>
        </p:txBody>
      </p:sp>
    </p:spTree>
    <p:extLst>
      <p:ext uri="{BB962C8B-B14F-4D97-AF65-F5344CB8AC3E}">
        <p14:creationId xmlns:p14="http://schemas.microsoft.com/office/powerpoint/2010/main" val="2248649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57A13124-E45E-4893-83F0-FFBC25483816}" type="datetimeFigureOut">
              <a:rPr lang="en-SG" smtClean="0"/>
              <a:t>13/11/2017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415010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7A13124-E45E-4893-83F0-FFBC25483816}" type="datetimeFigureOut">
              <a:rPr lang="en-SG" smtClean="0"/>
              <a:t>13/11/2017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254341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7A13124-E45E-4893-83F0-FFBC25483816}" type="datetimeFigureOut">
              <a:rPr lang="en-SG" smtClean="0"/>
              <a:t>13/11/2017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152937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7A13124-E45E-4893-83F0-FFBC25483816}" type="datetimeFigureOut">
              <a:rPr lang="en-SG" smtClean="0"/>
              <a:t>13/11/2017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32354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13124-E45E-4893-83F0-FFBC25483816}" type="datetimeFigureOut">
              <a:rPr lang="en-SG" smtClean="0"/>
              <a:t>13/11/2017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2845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57A13124-E45E-4893-83F0-FFBC25483816}" type="datetimeFigureOut">
              <a:rPr lang="en-SG" smtClean="0"/>
              <a:t>13/11/2017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197963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57A13124-E45E-4893-83F0-FFBC25483816}" type="datetimeFigureOut">
              <a:rPr lang="en-SG" smtClean="0"/>
              <a:t>13/11/2017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364475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57A13124-E45E-4893-83F0-FFBC25483816}" type="datetimeFigureOut">
              <a:rPr lang="en-SG" smtClean="0"/>
              <a:t>13/11/2017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120710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13124-E45E-4893-83F0-FFBC25483816}" type="datetimeFigureOut">
              <a:rPr lang="en-SG" smtClean="0"/>
              <a:t>13/11/2017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101209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A13124-E45E-4893-83F0-FFBC25483816}" type="datetimeFigureOut">
              <a:rPr lang="en-SG" smtClean="0"/>
              <a:t>13/11/2017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21354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A13124-E45E-4893-83F0-FFBC25483816}" type="datetimeFigureOut">
              <a:rPr lang="en-SG" smtClean="0"/>
              <a:t>13/11/2017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AF13B06-CD0E-4D2F-A69F-0E09C425FE26}" type="slidenum">
              <a:rPr lang="en-SG" smtClean="0"/>
              <a:t>‹#›</a:t>
            </a:fld>
            <a:endParaRPr lang="en-SG"/>
          </a:p>
        </p:txBody>
      </p:sp>
    </p:spTree>
    <p:extLst>
      <p:ext uri="{BB962C8B-B14F-4D97-AF65-F5344CB8AC3E}">
        <p14:creationId xmlns:p14="http://schemas.microsoft.com/office/powerpoint/2010/main" val="300770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13124-E45E-4893-83F0-FFBC25483816}" type="datetimeFigureOut">
              <a:rPr lang="en-SG" smtClean="0"/>
              <a:t>13/11/2017</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13B06-CD0E-4D2F-A69F-0E09C425FE26}" type="slidenum">
              <a:rPr lang="en-SG" smtClean="0"/>
              <a:t>‹#›</a:t>
            </a:fld>
            <a:endParaRPr lang="en-SG"/>
          </a:p>
        </p:txBody>
      </p:sp>
    </p:spTree>
    <p:extLst>
      <p:ext uri="{BB962C8B-B14F-4D97-AF65-F5344CB8AC3E}">
        <p14:creationId xmlns:p14="http://schemas.microsoft.com/office/powerpoint/2010/main" val="3962053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4.png"/><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Old</a:t>
            </a:r>
            <a:br>
              <a:rPr lang="en-SG" dirty="0"/>
            </a:br>
            <a:endParaRPr lang="en-SG" dirty="0"/>
          </a:p>
        </p:txBody>
      </p:sp>
      <p:sp>
        <p:nvSpPr>
          <p:cNvPr id="3" name="Content Placeholder 2"/>
          <p:cNvSpPr>
            <a:spLocks noGrp="1"/>
          </p:cNvSpPr>
          <p:nvPr>
            <p:ph idx="1"/>
          </p:nvPr>
        </p:nvSpPr>
        <p:spPr/>
        <p:txBody>
          <a:bodyPr/>
          <a:lstStyle/>
          <a:p>
            <a:endParaRPr lang="en-SG"/>
          </a:p>
        </p:txBody>
      </p:sp>
      <p:pic>
        <p:nvPicPr>
          <p:cNvPr id="1026" name="Picture 2" descr="E:\loqsproject_compile\Seq_map_directory\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2132856"/>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loqsproject_compile\Seq_map_directory_M\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132856"/>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47664" y="6372036"/>
            <a:ext cx="1513556" cy="369332"/>
          </a:xfrm>
          <a:prstGeom prst="rect">
            <a:avLst/>
          </a:prstGeom>
          <a:noFill/>
        </p:spPr>
        <p:txBody>
          <a:bodyPr wrap="none" rtlCol="0">
            <a:spAutoFit/>
          </a:bodyPr>
          <a:lstStyle/>
          <a:p>
            <a:r>
              <a:rPr lang="en-SG" dirty="0"/>
              <a:t>single mapper</a:t>
            </a:r>
          </a:p>
        </p:txBody>
      </p:sp>
      <p:sp>
        <p:nvSpPr>
          <p:cNvPr id="7" name="TextBox 6"/>
          <p:cNvSpPr txBox="1"/>
          <p:nvPr/>
        </p:nvSpPr>
        <p:spPr>
          <a:xfrm>
            <a:off x="5796136" y="6372036"/>
            <a:ext cx="1763624" cy="369332"/>
          </a:xfrm>
          <a:prstGeom prst="rect">
            <a:avLst/>
          </a:prstGeom>
          <a:noFill/>
        </p:spPr>
        <p:txBody>
          <a:bodyPr wrap="none" rtlCol="0">
            <a:spAutoFit/>
          </a:bodyPr>
          <a:lstStyle/>
          <a:p>
            <a:r>
              <a:rPr lang="en-SG" dirty="0"/>
              <a:t>Multiple mapper</a:t>
            </a:r>
          </a:p>
        </p:txBody>
      </p:sp>
    </p:spTree>
    <p:extLst>
      <p:ext uri="{BB962C8B-B14F-4D97-AF65-F5344CB8AC3E}">
        <p14:creationId xmlns:p14="http://schemas.microsoft.com/office/powerpoint/2010/main" val="3343412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639BCF9-CB6A-44F3-A801-CABE7729C772}"/>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Our parameters </a:t>
            </a:r>
          </a:p>
        </p:txBody>
      </p:sp>
      <p:sp>
        <p:nvSpPr>
          <p:cNvPr id="15" name="TextBox 14">
            <a:extLst>
              <a:ext uri="{FF2B5EF4-FFF2-40B4-BE49-F238E27FC236}">
                <a16:creationId xmlns:a16="http://schemas.microsoft.com/office/drawing/2014/main" id="{D1A4F7F3-CDD3-4252-8259-F98CCCA7DFF5}"/>
              </a:ext>
            </a:extLst>
          </p:cNvPr>
          <p:cNvSpPr txBox="1"/>
          <p:nvPr/>
        </p:nvSpPr>
        <p:spPr>
          <a:xfrm>
            <a:off x="328633" y="2074214"/>
            <a:ext cx="2376264" cy="369332"/>
          </a:xfrm>
          <a:prstGeom prst="rect">
            <a:avLst/>
          </a:prstGeom>
          <a:noFill/>
        </p:spPr>
        <p:txBody>
          <a:bodyPr wrap="square" rtlCol="0">
            <a:spAutoFit/>
          </a:bodyPr>
          <a:lstStyle/>
          <a:p>
            <a:r>
              <a:rPr lang="en-SG" b="1" dirty="0"/>
              <a:t>Expectation: </a:t>
            </a:r>
          </a:p>
        </p:txBody>
      </p:sp>
      <p:sp>
        <p:nvSpPr>
          <p:cNvPr id="18" name="TextBox 17">
            <a:extLst>
              <a:ext uri="{FF2B5EF4-FFF2-40B4-BE49-F238E27FC236}">
                <a16:creationId xmlns:a16="http://schemas.microsoft.com/office/drawing/2014/main" id="{4C2F0BC9-C3D7-4864-B322-9F7F854D9CB9}"/>
              </a:ext>
            </a:extLst>
          </p:cNvPr>
          <p:cNvSpPr txBox="1"/>
          <p:nvPr/>
        </p:nvSpPr>
        <p:spPr>
          <a:xfrm>
            <a:off x="6129907" y="2074214"/>
            <a:ext cx="2376264" cy="369332"/>
          </a:xfrm>
          <a:prstGeom prst="rect">
            <a:avLst/>
          </a:prstGeom>
          <a:noFill/>
        </p:spPr>
        <p:txBody>
          <a:bodyPr wrap="square" rtlCol="0">
            <a:spAutoFit/>
          </a:bodyPr>
          <a:lstStyle/>
          <a:p>
            <a:r>
              <a:rPr lang="en-SG" b="1" dirty="0"/>
              <a:t>Reality: </a:t>
            </a:r>
          </a:p>
        </p:txBody>
      </p:sp>
      <p:pic>
        <p:nvPicPr>
          <p:cNvPr id="7" name="Picture 6">
            <a:extLst>
              <a:ext uri="{FF2B5EF4-FFF2-40B4-BE49-F238E27FC236}">
                <a16:creationId xmlns:a16="http://schemas.microsoft.com/office/drawing/2014/main" id="{08253467-D227-480D-8CBB-475A1E11D08E}"/>
              </a:ext>
            </a:extLst>
          </p:cNvPr>
          <p:cNvPicPr>
            <a:picLocks noChangeAspect="1"/>
          </p:cNvPicPr>
          <p:nvPr/>
        </p:nvPicPr>
        <p:blipFill>
          <a:blip r:embed="rId3"/>
          <a:stretch>
            <a:fillRect/>
          </a:stretch>
        </p:blipFill>
        <p:spPr>
          <a:xfrm>
            <a:off x="221641" y="2852936"/>
            <a:ext cx="4668269" cy="2592288"/>
          </a:xfrm>
          <a:prstGeom prst="rect">
            <a:avLst/>
          </a:prstGeom>
        </p:spPr>
      </p:pic>
      <p:pic>
        <p:nvPicPr>
          <p:cNvPr id="8" name="Picture 7">
            <a:extLst>
              <a:ext uri="{FF2B5EF4-FFF2-40B4-BE49-F238E27FC236}">
                <a16:creationId xmlns:a16="http://schemas.microsoft.com/office/drawing/2014/main" id="{BDAC3170-C877-4BA9-8104-B52A929D40CD}"/>
              </a:ext>
            </a:extLst>
          </p:cNvPr>
          <p:cNvPicPr>
            <a:picLocks noChangeAspect="1"/>
          </p:cNvPicPr>
          <p:nvPr/>
        </p:nvPicPr>
        <p:blipFill>
          <a:blip r:embed="rId4"/>
          <a:stretch>
            <a:fillRect/>
          </a:stretch>
        </p:blipFill>
        <p:spPr>
          <a:xfrm>
            <a:off x="5436096" y="3516753"/>
            <a:ext cx="2911738" cy="1888305"/>
          </a:xfrm>
          <a:prstGeom prst="rect">
            <a:avLst/>
          </a:prstGeom>
        </p:spPr>
      </p:pic>
    </p:spTree>
    <p:extLst>
      <p:ext uri="{BB962C8B-B14F-4D97-AF65-F5344CB8AC3E}">
        <p14:creationId xmlns:p14="http://schemas.microsoft.com/office/powerpoint/2010/main" val="414261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F626AE-7D81-47D1-981E-B22F5F3A3484}"/>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Our parameters </a:t>
            </a:r>
          </a:p>
        </p:txBody>
      </p:sp>
      <p:sp>
        <p:nvSpPr>
          <p:cNvPr id="6" name="TextBox 5">
            <a:extLst>
              <a:ext uri="{FF2B5EF4-FFF2-40B4-BE49-F238E27FC236}">
                <a16:creationId xmlns:a16="http://schemas.microsoft.com/office/drawing/2014/main" id="{786D4B9C-A016-47E9-A64D-999CFE73A407}"/>
              </a:ext>
            </a:extLst>
          </p:cNvPr>
          <p:cNvSpPr txBox="1"/>
          <p:nvPr/>
        </p:nvSpPr>
        <p:spPr>
          <a:xfrm>
            <a:off x="395536" y="1196752"/>
            <a:ext cx="9144000" cy="646331"/>
          </a:xfrm>
          <a:prstGeom prst="rect">
            <a:avLst/>
          </a:prstGeom>
          <a:noFill/>
        </p:spPr>
        <p:txBody>
          <a:bodyPr wrap="square" rtlCol="0">
            <a:spAutoFit/>
          </a:bodyPr>
          <a:lstStyle/>
          <a:p>
            <a:r>
              <a:rPr lang="en-SG" b="1" dirty="0"/>
              <a:t>Conclusion</a:t>
            </a:r>
            <a:r>
              <a:rPr lang="en-SG" dirty="0"/>
              <a:t>:</a:t>
            </a:r>
          </a:p>
          <a:p>
            <a:r>
              <a:rPr lang="en-SG" dirty="0"/>
              <a:t>Does this challenge the validity of our raw data? Or is this variation to be expected?  </a:t>
            </a:r>
          </a:p>
        </p:txBody>
      </p:sp>
      <p:graphicFrame>
        <p:nvGraphicFramePr>
          <p:cNvPr id="7" name="Chart 6">
            <a:extLst>
              <a:ext uri="{FF2B5EF4-FFF2-40B4-BE49-F238E27FC236}">
                <a16:creationId xmlns:a16="http://schemas.microsoft.com/office/drawing/2014/main" id="{00000000-0008-0000-0000-00000B000000}"/>
              </a:ext>
            </a:extLst>
          </p:cNvPr>
          <p:cNvGraphicFramePr>
            <a:graphicFrameLocks/>
          </p:cNvGraphicFramePr>
          <p:nvPr>
            <p:extLst>
              <p:ext uri="{D42A27DB-BD31-4B8C-83A1-F6EECF244321}">
                <p14:modId xmlns:p14="http://schemas.microsoft.com/office/powerpoint/2010/main" val="2498278772"/>
              </p:ext>
            </p:extLst>
          </p:nvPr>
        </p:nvGraphicFramePr>
        <p:xfrm>
          <a:off x="393155" y="2245543"/>
          <a:ext cx="5387926" cy="4676754"/>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Connector 8">
            <a:extLst>
              <a:ext uri="{FF2B5EF4-FFF2-40B4-BE49-F238E27FC236}">
                <a16:creationId xmlns:a16="http://schemas.microsoft.com/office/drawing/2014/main" id="{CA96B9A7-66F8-4988-93B9-D8D8EED625AB}"/>
              </a:ext>
            </a:extLst>
          </p:cNvPr>
          <p:cNvCxnSpPr/>
          <p:nvPr/>
        </p:nvCxnSpPr>
        <p:spPr>
          <a:xfrm flipV="1">
            <a:off x="3923928" y="3068960"/>
            <a:ext cx="2016224"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45433F-306A-417B-81BA-2E288B3B60DD}"/>
              </a:ext>
            </a:extLst>
          </p:cNvPr>
          <p:cNvCxnSpPr>
            <a:cxnSpLocks/>
          </p:cNvCxnSpPr>
          <p:nvPr/>
        </p:nvCxnSpPr>
        <p:spPr>
          <a:xfrm flipV="1">
            <a:off x="4139952" y="3645024"/>
            <a:ext cx="1800200" cy="1118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B8ED55-4C6A-4221-AE72-C1C3B6F1F102}"/>
              </a:ext>
            </a:extLst>
          </p:cNvPr>
          <p:cNvCxnSpPr>
            <a:cxnSpLocks/>
          </p:cNvCxnSpPr>
          <p:nvPr/>
        </p:nvCxnSpPr>
        <p:spPr>
          <a:xfrm flipV="1">
            <a:off x="4427984" y="3831460"/>
            <a:ext cx="1944216" cy="1118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6B3C01B-F6FE-4A61-8DEF-2B031F38C5C8}"/>
              </a:ext>
            </a:extLst>
          </p:cNvPr>
          <p:cNvSpPr txBox="1"/>
          <p:nvPr/>
        </p:nvSpPr>
        <p:spPr>
          <a:xfrm>
            <a:off x="6070565" y="2908130"/>
            <a:ext cx="1800200" cy="523220"/>
          </a:xfrm>
          <a:prstGeom prst="rect">
            <a:avLst/>
          </a:prstGeom>
          <a:noFill/>
        </p:spPr>
        <p:txBody>
          <a:bodyPr wrap="square" rtlCol="0">
            <a:spAutoFit/>
          </a:bodyPr>
          <a:lstStyle/>
          <a:p>
            <a:r>
              <a:rPr lang="en-SG" sz="2800" dirty="0"/>
              <a:t>Variation?</a:t>
            </a:r>
            <a:endParaRPr lang="en-SG" sz="5400" dirty="0"/>
          </a:p>
        </p:txBody>
      </p:sp>
    </p:spTree>
    <p:extLst>
      <p:ext uri="{BB962C8B-B14F-4D97-AF65-F5344CB8AC3E}">
        <p14:creationId xmlns:p14="http://schemas.microsoft.com/office/powerpoint/2010/main" val="126023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8361FD-5E92-4368-8308-94D0FB57B573}"/>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Sequential Mapping Update </a:t>
            </a:r>
          </a:p>
        </p:txBody>
      </p:sp>
      <p:pic>
        <p:nvPicPr>
          <p:cNvPr id="6" name="Picture 5">
            <a:extLst>
              <a:ext uri="{FF2B5EF4-FFF2-40B4-BE49-F238E27FC236}">
                <a16:creationId xmlns:a16="http://schemas.microsoft.com/office/drawing/2014/main" id="{475C57B4-1717-4725-A8D7-EA1F7B0B4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5400600" cy="5400600"/>
          </a:xfrm>
          <a:prstGeom prst="rect">
            <a:avLst/>
          </a:prstGeom>
        </p:spPr>
      </p:pic>
      <p:sp>
        <p:nvSpPr>
          <p:cNvPr id="7" name="Oval 6">
            <a:extLst>
              <a:ext uri="{FF2B5EF4-FFF2-40B4-BE49-F238E27FC236}">
                <a16:creationId xmlns:a16="http://schemas.microsoft.com/office/drawing/2014/main" id="{C6FFC34B-CA7B-4868-85D7-CBBE3007CCA6}"/>
              </a:ext>
            </a:extLst>
          </p:cNvPr>
          <p:cNvSpPr/>
          <p:nvPr/>
        </p:nvSpPr>
        <p:spPr>
          <a:xfrm>
            <a:off x="2555776" y="4581128"/>
            <a:ext cx="3024336" cy="24028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utoShape 2" descr="blob:https://web.whatsapp.com/66b6690f-93d8-44a6-8380-a72bc5842572">
            <a:extLst>
              <a:ext uri="{FF2B5EF4-FFF2-40B4-BE49-F238E27FC236}">
                <a16:creationId xmlns:a16="http://schemas.microsoft.com/office/drawing/2014/main" id="{4DF96AE4-3AA5-4EB4-A91E-199C47E6EE9D}"/>
              </a:ext>
            </a:extLst>
          </p:cNvPr>
          <p:cNvSpPr>
            <a:spLocks noChangeAspect="1" noChangeArrowheads="1"/>
          </p:cNvSpPr>
          <p:nvPr/>
        </p:nvSpPr>
        <p:spPr bwMode="auto">
          <a:xfrm>
            <a:off x="4419600" y="3276600"/>
            <a:ext cx="3824808" cy="38248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1" name="Picture 10">
            <a:extLst>
              <a:ext uri="{FF2B5EF4-FFF2-40B4-BE49-F238E27FC236}">
                <a16:creationId xmlns:a16="http://schemas.microsoft.com/office/drawing/2014/main" id="{A421B8F7-79C4-4770-82F6-1795B3484DC8}"/>
              </a:ext>
            </a:extLst>
          </p:cNvPr>
          <p:cNvPicPr>
            <a:picLocks noChangeAspect="1"/>
          </p:cNvPicPr>
          <p:nvPr/>
        </p:nvPicPr>
        <p:blipFill>
          <a:blip r:embed="rId3"/>
          <a:stretch>
            <a:fillRect/>
          </a:stretch>
        </p:blipFill>
        <p:spPr>
          <a:xfrm>
            <a:off x="6321751" y="4719381"/>
            <a:ext cx="2898901" cy="1137543"/>
          </a:xfrm>
          <a:prstGeom prst="rect">
            <a:avLst/>
          </a:prstGeom>
        </p:spPr>
      </p:pic>
      <p:pic>
        <p:nvPicPr>
          <p:cNvPr id="12" name="Picture 11">
            <a:extLst>
              <a:ext uri="{FF2B5EF4-FFF2-40B4-BE49-F238E27FC236}">
                <a16:creationId xmlns:a16="http://schemas.microsoft.com/office/drawing/2014/main" id="{031754A8-55E1-4E17-8D27-A1D033AEE6EB}"/>
              </a:ext>
            </a:extLst>
          </p:cNvPr>
          <p:cNvPicPr>
            <a:picLocks noChangeAspect="1"/>
          </p:cNvPicPr>
          <p:nvPr/>
        </p:nvPicPr>
        <p:blipFill>
          <a:blip r:embed="rId4"/>
          <a:stretch>
            <a:fillRect/>
          </a:stretch>
        </p:blipFill>
        <p:spPr>
          <a:xfrm>
            <a:off x="6315672" y="5896703"/>
            <a:ext cx="3008856" cy="903618"/>
          </a:xfrm>
          <a:prstGeom prst="rect">
            <a:avLst/>
          </a:prstGeom>
        </p:spPr>
      </p:pic>
      <p:cxnSp>
        <p:nvCxnSpPr>
          <p:cNvPr id="14" name="Straight Connector 13">
            <a:extLst>
              <a:ext uri="{FF2B5EF4-FFF2-40B4-BE49-F238E27FC236}">
                <a16:creationId xmlns:a16="http://schemas.microsoft.com/office/drawing/2014/main" id="{672D9B9F-3D87-4CC7-A9BE-C88B837C7534}"/>
              </a:ext>
            </a:extLst>
          </p:cNvPr>
          <p:cNvCxnSpPr>
            <a:cxnSpLocks/>
          </p:cNvCxnSpPr>
          <p:nvPr/>
        </p:nvCxnSpPr>
        <p:spPr>
          <a:xfrm>
            <a:off x="5652120" y="5733256"/>
            <a:ext cx="562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8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885B48-338C-4A64-BD95-208ABCD89BB2}"/>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Sequential Mapping Update </a:t>
            </a:r>
          </a:p>
        </p:txBody>
      </p:sp>
      <p:pic>
        <p:nvPicPr>
          <p:cNvPr id="5" name="Picture 4">
            <a:extLst>
              <a:ext uri="{FF2B5EF4-FFF2-40B4-BE49-F238E27FC236}">
                <a16:creationId xmlns:a16="http://schemas.microsoft.com/office/drawing/2014/main" id="{AA8C1CE1-3887-4369-BB3E-A722AA6A5B63}"/>
              </a:ext>
            </a:extLst>
          </p:cNvPr>
          <p:cNvPicPr>
            <a:picLocks noChangeAspect="1"/>
          </p:cNvPicPr>
          <p:nvPr/>
        </p:nvPicPr>
        <p:blipFill>
          <a:blip r:embed="rId2"/>
          <a:stretch>
            <a:fillRect/>
          </a:stretch>
        </p:blipFill>
        <p:spPr>
          <a:xfrm>
            <a:off x="5004049" y="1196752"/>
            <a:ext cx="3858173" cy="2648895"/>
          </a:xfrm>
          <a:prstGeom prst="rect">
            <a:avLst/>
          </a:prstGeom>
        </p:spPr>
      </p:pic>
      <p:graphicFrame>
        <p:nvGraphicFramePr>
          <p:cNvPr id="6" name="Chart 5">
            <a:extLst>
              <a:ext uri="{FF2B5EF4-FFF2-40B4-BE49-F238E27FC236}">
                <a16:creationId xmlns:a16="http://schemas.microsoft.com/office/drawing/2014/main" id="{00000000-0008-0000-0000-000009000000}"/>
              </a:ext>
            </a:extLst>
          </p:cNvPr>
          <p:cNvGraphicFramePr>
            <a:graphicFrameLocks/>
          </p:cNvGraphicFramePr>
          <p:nvPr>
            <p:extLst>
              <p:ext uri="{D42A27DB-BD31-4B8C-83A1-F6EECF244321}">
                <p14:modId xmlns:p14="http://schemas.microsoft.com/office/powerpoint/2010/main" val="2706427937"/>
              </p:ext>
            </p:extLst>
          </p:nvPr>
        </p:nvGraphicFramePr>
        <p:xfrm>
          <a:off x="539552" y="1033537"/>
          <a:ext cx="3600401" cy="30435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FE76B15-014E-4FD9-95A2-4A2E41A2E57D}"/>
              </a:ext>
            </a:extLst>
          </p:cNvPr>
          <p:cNvGraphicFramePr>
            <a:graphicFrameLocks/>
          </p:cNvGraphicFramePr>
          <p:nvPr>
            <p:extLst>
              <p:ext uri="{D42A27DB-BD31-4B8C-83A1-F6EECF244321}">
                <p14:modId xmlns:p14="http://schemas.microsoft.com/office/powerpoint/2010/main" val="1691667708"/>
              </p:ext>
            </p:extLst>
          </p:nvPr>
        </p:nvGraphicFramePr>
        <p:xfrm>
          <a:off x="63319" y="4114800"/>
          <a:ext cx="3960441"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a:extLst>
              <a:ext uri="{FF2B5EF4-FFF2-40B4-BE49-F238E27FC236}">
                <a16:creationId xmlns:a16="http://schemas.microsoft.com/office/drawing/2014/main" id="{817D444B-53B4-4B54-9CE1-A8F9C21987C7}"/>
              </a:ext>
            </a:extLst>
          </p:cNvPr>
          <p:cNvSpPr/>
          <p:nvPr/>
        </p:nvSpPr>
        <p:spPr>
          <a:xfrm>
            <a:off x="2411760" y="1724665"/>
            <a:ext cx="576064" cy="18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0BB7E62D-8A29-4FC4-B3A2-C087B09FAF67}"/>
              </a:ext>
            </a:extLst>
          </p:cNvPr>
          <p:cNvSpPr/>
          <p:nvPr/>
        </p:nvSpPr>
        <p:spPr>
          <a:xfrm>
            <a:off x="3065013" y="4586300"/>
            <a:ext cx="858915" cy="18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64F2B77C-1F0E-4967-84DF-5FB7D388CED5}"/>
              </a:ext>
            </a:extLst>
          </p:cNvPr>
          <p:cNvPicPr>
            <a:picLocks noChangeAspect="1"/>
          </p:cNvPicPr>
          <p:nvPr/>
        </p:nvPicPr>
        <p:blipFill>
          <a:blip r:embed="rId5"/>
          <a:stretch>
            <a:fillRect/>
          </a:stretch>
        </p:blipFill>
        <p:spPr>
          <a:xfrm>
            <a:off x="5095967" y="3885423"/>
            <a:ext cx="3600401" cy="2505880"/>
          </a:xfrm>
          <a:prstGeom prst="rect">
            <a:avLst/>
          </a:prstGeom>
        </p:spPr>
      </p:pic>
      <p:cxnSp>
        <p:nvCxnSpPr>
          <p:cNvPr id="16" name="Straight Arrow Connector 15">
            <a:extLst>
              <a:ext uri="{FF2B5EF4-FFF2-40B4-BE49-F238E27FC236}">
                <a16:creationId xmlns:a16="http://schemas.microsoft.com/office/drawing/2014/main" id="{9B1FBBCB-07F9-4360-99BE-8B52E9412FC4}"/>
              </a:ext>
            </a:extLst>
          </p:cNvPr>
          <p:cNvCxnSpPr/>
          <p:nvPr/>
        </p:nvCxnSpPr>
        <p:spPr>
          <a:xfrm>
            <a:off x="6372200" y="1844824"/>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DE46AAE-DB4A-4DE7-A4F8-8ECF249DE2B4}"/>
              </a:ext>
            </a:extLst>
          </p:cNvPr>
          <p:cNvCxnSpPr>
            <a:cxnSpLocks/>
          </p:cNvCxnSpPr>
          <p:nvPr/>
        </p:nvCxnSpPr>
        <p:spPr>
          <a:xfrm>
            <a:off x="7308304" y="1700808"/>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FDCBD3-1050-4457-B71A-73B9D0673C03}"/>
              </a:ext>
            </a:extLst>
          </p:cNvPr>
          <p:cNvCxnSpPr/>
          <p:nvPr/>
        </p:nvCxnSpPr>
        <p:spPr>
          <a:xfrm>
            <a:off x="8316416" y="1916832"/>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B1C918-C008-40C3-8A01-9B9663B98BE0}"/>
              </a:ext>
            </a:extLst>
          </p:cNvPr>
          <p:cNvCxnSpPr/>
          <p:nvPr/>
        </p:nvCxnSpPr>
        <p:spPr>
          <a:xfrm>
            <a:off x="6444208" y="4581128"/>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B27A07-23E3-4E65-B1B4-F4816C637DB4}"/>
              </a:ext>
            </a:extLst>
          </p:cNvPr>
          <p:cNvCxnSpPr>
            <a:cxnSpLocks/>
          </p:cNvCxnSpPr>
          <p:nvPr/>
        </p:nvCxnSpPr>
        <p:spPr>
          <a:xfrm>
            <a:off x="7452320" y="4437112"/>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4541E9-69B4-4D87-9839-A67DC3297824}"/>
              </a:ext>
            </a:extLst>
          </p:cNvPr>
          <p:cNvCxnSpPr/>
          <p:nvPr/>
        </p:nvCxnSpPr>
        <p:spPr>
          <a:xfrm>
            <a:off x="8388424" y="4653136"/>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03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79ED5F2-8568-4610-BA16-A8530E7C2C36}"/>
              </a:ext>
            </a:extLst>
          </p:cNvPr>
          <p:cNvGraphicFramePr>
            <a:graphicFrameLocks noGrp="1"/>
          </p:cNvGraphicFramePr>
          <p:nvPr>
            <p:extLst/>
          </p:nvPr>
        </p:nvGraphicFramePr>
        <p:xfrm>
          <a:off x="273443" y="1933091"/>
          <a:ext cx="4757391" cy="3263486"/>
        </p:xfrm>
        <a:graphic>
          <a:graphicData uri="http://schemas.openxmlformats.org/drawingml/2006/table">
            <a:tbl>
              <a:tblPr>
                <a:tableStyleId>{5C22544A-7EE6-4342-B048-85BDC9FD1C3A}</a:tableStyleId>
              </a:tblPr>
              <a:tblGrid>
                <a:gridCol w="3190933">
                  <a:extLst>
                    <a:ext uri="{9D8B030D-6E8A-4147-A177-3AD203B41FA5}">
                      <a16:colId xmlns:a16="http://schemas.microsoft.com/office/drawing/2014/main" val="890107742"/>
                    </a:ext>
                  </a:extLst>
                </a:gridCol>
                <a:gridCol w="1566458">
                  <a:extLst>
                    <a:ext uri="{9D8B030D-6E8A-4147-A177-3AD203B41FA5}">
                      <a16:colId xmlns:a16="http://schemas.microsoft.com/office/drawing/2014/main" val="2335235858"/>
                    </a:ext>
                  </a:extLst>
                </a:gridCol>
              </a:tblGrid>
              <a:tr h="192086">
                <a:tc>
                  <a:txBody>
                    <a:bodyPr/>
                    <a:lstStyle/>
                    <a:p>
                      <a:pPr algn="l" fontAlgn="b"/>
                      <a:r>
                        <a:rPr lang="en-SG" sz="800" b="1" i="0" u="none" strike="noStrike" dirty="0">
                          <a:solidFill>
                            <a:srgbClr val="000000"/>
                          </a:solidFill>
                          <a:effectLst/>
                          <a:latin typeface="Calibri" panose="020F0502020204030204" pitchFamily="34" charset="0"/>
                        </a:rPr>
                        <a:t>Index name</a:t>
                      </a:r>
                    </a:p>
                  </a:txBody>
                  <a:tcPr marL="4875" marR="4875" marT="4875" marB="0" anchor="b">
                    <a:solidFill>
                      <a:schemeClr val="accent1">
                        <a:lumMod val="60000"/>
                        <a:lumOff val="40000"/>
                      </a:schemeClr>
                    </a:solidFill>
                  </a:tcPr>
                </a:tc>
                <a:tc>
                  <a:txBody>
                    <a:bodyPr/>
                    <a:lstStyle/>
                    <a:p>
                      <a:pPr algn="l" fontAlgn="b"/>
                      <a:r>
                        <a:rPr lang="en-SG" sz="800" b="1" u="none" strike="noStrike" dirty="0">
                          <a:effectLst/>
                        </a:rPr>
                        <a:t>Description</a:t>
                      </a:r>
                      <a:endParaRPr lang="en-SG" sz="800" b="1" i="0" u="none" strike="noStrike" dirty="0">
                        <a:solidFill>
                          <a:srgbClr val="000000"/>
                        </a:solidFill>
                        <a:effectLst/>
                        <a:latin typeface="Calibri" panose="020F0502020204030204" pitchFamily="34" charset="0"/>
                      </a:endParaRPr>
                    </a:p>
                  </a:txBody>
                  <a:tcPr marL="4875" marR="4875" marT="4875" marB="0" anchor="b">
                    <a:solidFill>
                      <a:schemeClr val="accent1">
                        <a:lumMod val="60000"/>
                        <a:lumOff val="40000"/>
                      </a:schemeClr>
                    </a:solidFill>
                  </a:tcPr>
                </a:tc>
                <a:extLst>
                  <a:ext uri="{0D108BD9-81ED-4DB2-BD59-A6C34878D82A}">
                    <a16:rowId xmlns:a16="http://schemas.microsoft.com/office/drawing/2014/main" val="2957439308"/>
                  </a:ext>
                </a:extLst>
              </a:tr>
              <a:tr h="102380">
                <a:tc>
                  <a:txBody>
                    <a:bodyPr/>
                    <a:lstStyle/>
                    <a:p>
                      <a:pPr algn="l" fontAlgn="b"/>
                      <a:r>
                        <a:rPr lang="en-SG" sz="600" u="none" strike="noStrike" dirty="0">
                          <a:effectLst/>
                        </a:rPr>
                        <a:t>dm3excludeUextrRNA</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background RNAs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1607790115"/>
                  </a:ext>
                </a:extLst>
              </a:tr>
              <a:tr h="102380">
                <a:tc>
                  <a:txBody>
                    <a:bodyPr/>
                    <a:lstStyle/>
                    <a:p>
                      <a:pPr algn="l" fontAlgn="b"/>
                      <a:r>
                        <a:rPr lang="en-SG" sz="600" u="none" strike="noStrike" dirty="0">
                          <a:effectLst/>
                        </a:rPr>
                        <a:t>dm3excludeUextFBdmelr5.52.bed.PT.exon.rRNA.merge</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background RNAs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383220533"/>
                  </a:ext>
                </a:extLst>
              </a:tr>
              <a:tr h="102380">
                <a:tc>
                  <a:txBody>
                    <a:bodyPr/>
                    <a:lstStyle/>
                    <a:p>
                      <a:pPr algn="l" fontAlgn="b"/>
                      <a:r>
                        <a:rPr lang="en-SG" sz="600" u="none" strike="noStrike" dirty="0">
                          <a:effectLst/>
                        </a:rPr>
                        <a:t>Chr1dmerdna</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background RNAs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1960074427"/>
                  </a:ext>
                </a:extLst>
              </a:tr>
              <a:tr h="102380">
                <a:tc>
                  <a:txBody>
                    <a:bodyPr/>
                    <a:lstStyle/>
                    <a:p>
                      <a:pPr algn="l" fontAlgn="b"/>
                      <a:r>
                        <a:rPr lang="en-SG" sz="600" u="none" strike="noStrike" dirty="0">
                          <a:effectLst/>
                        </a:rPr>
                        <a:t>dm3excludeUextRNA</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background RNAs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3050809689"/>
                  </a:ext>
                </a:extLst>
              </a:tr>
              <a:tr h="102380">
                <a:tc>
                  <a:txBody>
                    <a:bodyPr/>
                    <a:lstStyle/>
                    <a:p>
                      <a:pPr algn="l" fontAlgn="b"/>
                      <a:r>
                        <a:rPr lang="en-SG" sz="600" u="none" strike="noStrike" dirty="0">
                          <a:effectLst/>
                        </a:rPr>
                        <a:t>dm3excludeUextFBdmelr5.52.bed.PT.exon.tRNA.merge</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dirty="0">
                          <a:effectLst/>
                        </a:rPr>
                        <a:t>background RNAs</a:t>
                      </a:r>
                      <a:endParaRPr lang="en-SG" sz="600" b="0" i="0" u="none" strike="noStrike" dirty="0">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111248890"/>
                  </a:ext>
                </a:extLst>
              </a:tr>
              <a:tr h="102380">
                <a:tc>
                  <a:txBody>
                    <a:bodyPr/>
                    <a:lstStyle/>
                    <a:p>
                      <a:pPr algn="l" fontAlgn="b"/>
                      <a:r>
                        <a:rPr lang="en-SG" sz="600" u="none" strike="noStrike" dirty="0">
                          <a:effectLst/>
                        </a:rPr>
                        <a:t>dm3excludeUextFBdmelr5.52.bed.PT.exon.snRNA.merge</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background RNAs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888298732"/>
                  </a:ext>
                </a:extLst>
              </a:tr>
              <a:tr h="102380">
                <a:tc>
                  <a:txBody>
                    <a:bodyPr/>
                    <a:lstStyle/>
                    <a:p>
                      <a:pPr algn="l" fontAlgn="b"/>
                      <a:r>
                        <a:rPr lang="en-SG" sz="600" u="none" strike="noStrike" dirty="0">
                          <a:effectLst/>
                        </a:rPr>
                        <a:t>dm3excludeUextFBdmelr5.52.bed.PT.exon.snoRNA.merge</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background RNAs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2019534729"/>
                  </a:ext>
                </a:extLst>
              </a:tr>
              <a:tr h="102380">
                <a:tc>
                  <a:txBody>
                    <a:bodyPr/>
                    <a:lstStyle/>
                    <a:p>
                      <a:pPr algn="l" fontAlgn="b"/>
                      <a:r>
                        <a:rPr lang="en-SG" sz="600" u="none" strike="noStrike" dirty="0">
                          <a:effectLst/>
                        </a:rPr>
                        <a:t>dmestemloopmirbasev20</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dirty="0" err="1">
                          <a:effectLst/>
                        </a:rPr>
                        <a:t>Mirprecursor</a:t>
                      </a:r>
                      <a:endParaRPr lang="en-SG" sz="600" b="0" i="0" u="none" strike="noStrike" dirty="0">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427710769"/>
                  </a:ext>
                </a:extLst>
              </a:tr>
              <a:tr h="102380">
                <a:tc>
                  <a:txBody>
                    <a:bodyPr/>
                    <a:lstStyle/>
                    <a:p>
                      <a:pPr algn="l" fontAlgn="b"/>
                      <a:r>
                        <a:rPr lang="en-SG" sz="600" u="none" strike="noStrike" dirty="0" err="1">
                          <a:effectLst/>
                        </a:rPr>
                        <a:t>knownhprna</a:t>
                      </a:r>
                      <a:endParaRPr lang="en-SG" sz="600" b="0" i="0" u="none" strike="noStrike" dirty="0">
                        <a:solidFill>
                          <a:srgbClr val="000000"/>
                        </a:solidFill>
                        <a:effectLst/>
                        <a:latin typeface="Calibri" panose="020F0502020204030204" pitchFamily="34" charset="0"/>
                      </a:endParaRPr>
                    </a:p>
                  </a:txBody>
                  <a:tcPr marL="4875" marR="4875" marT="4875" marB="0" anchor="b">
                    <a:solidFill>
                      <a:schemeClr val="accent1">
                        <a:lumMod val="75000"/>
                      </a:schemeClr>
                    </a:solidFill>
                  </a:tcPr>
                </a:tc>
                <a:tc>
                  <a:txBody>
                    <a:bodyPr/>
                    <a:lstStyle/>
                    <a:p>
                      <a:pPr algn="l" fontAlgn="b"/>
                      <a:r>
                        <a:rPr lang="en-SG" sz="600" u="none" strike="noStrike" dirty="0" err="1">
                          <a:effectLst/>
                        </a:rPr>
                        <a:t>hpRNA</a:t>
                      </a:r>
                      <a:endParaRPr lang="en-SG" sz="600" b="0" i="0" u="none" strike="noStrike" dirty="0">
                        <a:solidFill>
                          <a:srgbClr val="000000"/>
                        </a:solidFill>
                        <a:effectLst/>
                        <a:latin typeface="Calibri" panose="020F0502020204030204" pitchFamily="34" charset="0"/>
                      </a:endParaRPr>
                    </a:p>
                  </a:txBody>
                  <a:tcPr marL="4875" marR="4875" marT="4875" marB="0" anchor="b">
                    <a:solidFill>
                      <a:schemeClr val="accent1">
                        <a:lumMod val="75000"/>
                      </a:schemeClr>
                    </a:solidFill>
                  </a:tcPr>
                </a:tc>
                <a:extLst>
                  <a:ext uri="{0D108BD9-81ED-4DB2-BD59-A6C34878D82A}">
                    <a16:rowId xmlns:a16="http://schemas.microsoft.com/office/drawing/2014/main" val="2211596728"/>
                  </a:ext>
                </a:extLst>
              </a:tr>
              <a:tr h="102380">
                <a:tc>
                  <a:txBody>
                    <a:bodyPr/>
                    <a:lstStyle/>
                    <a:p>
                      <a:pPr algn="l" fontAlgn="b"/>
                      <a:r>
                        <a:rPr lang="en-SG" sz="600" u="none" strike="noStrike" dirty="0">
                          <a:effectLst/>
                        </a:rPr>
                        <a:t>dm3excludeUextLTR</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retrotransposon</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3680105825"/>
                  </a:ext>
                </a:extLst>
              </a:tr>
              <a:tr h="102380">
                <a:tc>
                  <a:txBody>
                    <a:bodyPr/>
                    <a:lstStyle/>
                    <a:p>
                      <a:pPr algn="l" fontAlgn="b"/>
                      <a:r>
                        <a:rPr lang="en-SG" sz="600" u="none" strike="noStrike" dirty="0">
                          <a:effectLst/>
                        </a:rPr>
                        <a:t>dm3excludeUextLINE</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retrotransposon</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4050879976"/>
                  </a:ext>
                </a:extLst>
              </a:tr>
              <a:tr h="102380">
                <a:tc>
                  <a:txBody>
                    <a:bodyPr/>
                    <a:lstStyle/>
                    <a:p>
                      <a:pPr algn="l" fontAlgn="b"/>
                      <a:r>
                        <a:rPr lang="en-SG" sz="600" u="none" strike="noStrike" dirty="0">
                          <a:effectLst/>
                        </a:rPr>
                        <a:t>dm3excludeUextDNA</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DNA transposon</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232188331"/>
                  </a:ext>
                </a:extLst>
              </a:tr>
              <a:tr h="102380">
                <a:tc>
                  <a:txBody>
                    <a:bodyPr/>
                    <a:lstStyle/>
                    <a:p>
                      <a:pPr algn="l" fontAlgn="b"/>
                      <a:r>
                        <a:rPr lang="en-SG" sz="600" u="none" strike="noStrike" dirty="0">
                          <a:effectLst/>
                        </a:rPr>
                        <a:t>dm3excludeUextSatellite</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other repeats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2828967767"/>
                  </a:ext>
                </a:extLst>
              </a:tr>
              <a:tr h="102380">
                <a:tc>
                  <a:txBody>
                    <a:bodyPr/>
                    <a:lstStyle/>
                    <a:p>
                      <a:pPr algn="l" fontAlgn="b"/>
                      <a:r>
                        <a:rPr lang="en-SG" sz="600" u="none" strike="noStrike" dirty="0">
                          <a:effectLst/>
                        </a:rPr>
                        <a:t>dm3excludeUextLow_complexity</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other repeats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1653504801"/>
                  </a:ext>
                </a:extLst>
              </a:tr>
              <a:tr h="102380">
                <a:tc>
                  <a:txBody>
                    <a:bodyPr/>
                    <a:lstStyle/>
                    <a:p>
                      <a:pPr algn="l" fontAlgn="b"/>
                      <a:r>
                        <a:rPr lang="en-SG" sz="600" u="none" strike="noStrike" dirty="0">
                          <a:effectLst/>
                        </a:rPr>
                        <a:t>dm3excludeUextRC</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other repeats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1664614180"/>
                  </a:ext>
                </a:extLst>
              </a:tr>
              <a:tr h="102380">
                <a:tc>
                  <a:txBody>
                    <a:bodyPr/>
                    <a:lstStyle/>
                    <a:p>
                      <a:pPr algn="l" fontAlgn="b"/>
                      <a:r>
                        <a:rPr lang="en-SG" sz="600" u="none" strike="noStrike" dirty="0">
                          <a:effectLst/>
                        </a:rPr>
                        <a:t>dm3excludeUextSimple_repeat</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other repeats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36341907"/>
                  </a:ext>
                </a:extLst>
              </a:tr>
              <a:tr h="102380">
                <a:tc>
                  <a:txBody>
                    <a:bodyPr/>
                    <a:lstStyle/>
                    <a:p>
                      <a:pPr algn="l" fontAlgn="b"/>
                      <a:r>
                        <a:rPr lang="en-SG" sz="600" u="none" strike="noStrike" dirty="0">
                          <a:effectLst/>
                        </a:rPr>
                        <a:t>dm3excludeUextOther</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other repeats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3008128528"/>
                  </a:ext>
                </a:extLst>
              </a:tr>
              <a:tr h="102380">
                <a:tc>
                  <a:txBody>
                    <a:bodyPr/>
                    <a:lstStyle/>
                    <a:p>
                      <a:pPr algn="l" fontAlgn="b"/>
                      <a:r>
                        <a:rPr lang="en-SG" sz="600" u="none" strike="noStrike" dirty="0">
                          <a:effectLst/>
                        </a:rPr>
                        <a:t>dm3excludeUextUnknown</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other repeats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3316378088"/>
                  </a:ext>
                </a:extLst>
              </a:tr>
              <a:tr h="102380">
                <a:tc>
                  <a:txBody>
                    <a:bodyPr/>
                    <a:lstStyle/>
                    <a:p>
                      <a:pPr algn="l" fontAlgn="b"/>
                      <a:r>
                        <a:rPr lang="en-SG" sz="600" u="none" strike="noStrike" dirty="0">
                          <a:effectLst/>
                        </a:rPr>
                        <a:t>dm3excludeUextFBdmelr5.52.bed.PT.transposableelement.transposableelement.merge</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other repeats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3438770814"/>
                  </a:ext>
                </a:extLst>
              </a:tr>
              <a:tr h="102380">
                <a:tc>
                  <a:txBody>
                    <a:bodyPr/>
                    <a:lstStyle/>
                    <a:p>
                      <a:pPr algn="l" fontAlgn="b"/>
                      <a:r>
                        <a:rPr lang="en-SG" sz="600" u="none" strike="noStrike" dirty="0">
                          <a:effectLst/>
                        </a:rPr>
                        <a:t>dm3excludeUextARTEFACT</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other repeats</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3995594203"/>
                  </a:ext>
                </a:extLst>
              </a:tr>
              <a:tr h="102380">
                <a:tc>
                  <a:txBody>
                    <a:bodyPr/>
                    <a:lstStyle/>
                    <a:p>
                      <a:pPr algn="l" fontAlgn="b"/>
                      <a:r>
                        <a:rPr lang="en-SG" sz="600" u="none" strike="noStrike" dirty="0">
                          <a:effectLst/>
                        </a:rPr>
                        <a:t>dm3excludeUextokamura2008nsmb</a:t>
                      </a:r>
                      <a:endParaRPr lang="en-SG" sz="600" b="0" i="0" u="none" strike="noStrike" dirty="0">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tc>
                  <a:txBody>
                    <a:bodyPr/>
                    <a:lstStyle/>
                    <a:p>
                      <a:pPr algn="l" fontAlgn="b"/>
                      <a:r>
                        <a:rPr lang="en-SG" sz="600" u="none" strike="noStrike">
                          <a:effectLst/>
                        </a:rPr>
                        <a:t>other known siRNA loci</a:t>
                      </a:r>
                      <a:endParaRPr lang="en-SG" sz="600" b="0" i="0" u="none" strike="noStrike">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extLst>
                  <a:ext uri="{0D108BD9-81ED-4DB2-BD59-A6C34878D82A}">
                    <a16:rowId xmlns:a16="http://schemas.microsoft.com/office/drawing/2014/main" val="3344990015"/>
                  </a:ext>
                </a:extLst>
              </a:tr>
              <a:tr h="102380">
                <a:tc>
                  <a:txBody>
                    <a:bodyPr/>
                    <a:lstStyle/>
                    <a:p>
                      <a:pPr algn="l" fontAlgn="b"/>
                      <a:r>
                        <a:rPr lang="en-SG" sz="600" u="none" strike="noStrike" dirty="0">
                          <a:effectLst/>
                        </a:rPr>
                        <a:t>dm3excludeUextczech2008nature</a:t>
                      </a:r>
                      <a:endParaRPr lang="en-SG" sz="600" b="0" i="0" u="none" strike="noStrike" dirty="0">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tc>
                  <a:txBody>
                    <a:bodyPr/>
                    <a:lstStyle/>
                    <a:p>
                      <a:pPr algn="l" fontAlgn="b"/>
                      <a:r>
                        <a:rPr lang="en-SG" sz="600" u="none" strike="noStrike">
                          <a:effectLst/>
                        </a:rPr>
                        <a:t>other known siRNA loci</a:t>
                      </a:r>
                      <a:endParaRPr lang="en-SG" sz="600" b="0" i="0" u="none" strike="noStrike">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extLst>
                  <a:ext uri="{0D108BD9-81ED-4DB2-BD59-A6C34878D82A}">
                    <a16:rowId xmlns:a16="http://schemas.microsoft.com/office/drawing/2014/main" val="3387555989"/>
                  </a:ext>
                </a:extLst>
              </a:tr>
              <a:tr h="102380">
                <a:tc>
                  <a:txBody>
                    <a:bodyPr/>
                    <a:lstStyle/>
                    <a:p>
                      <a:pPr algn="l" fontAlgn="b"/>
                      <a:r>
                        <a:rPr lang="en-SG" sz="600" u="none" strike="noStrike" dirty="0">
                          <a:effectLst/>
                        </a:rPr>
                        <a:t>dm3excludeUextkawamura2008nature</a:t>
                      </a:r>
                      <a:endParaRPr lang="en-SG" sz="600" b="0" i="0" u="none" strike="noStrike" dirty="0">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tc>
                  <a:txBody>
                    <a:bodyPr/>
                    <a:lstStyle/>
                    <a:p>
                      <a:pPr algn="l" fontAlgn="b"/>
                      <a:r>
                        <a:rPr lang="en-SG" sz="600" u="none" strike="noStrike">
                          <a:effectLst/>
                        </a:rPr>
                        <a:t>other known siRNA loci</a:t>
                      </a:r>
                      <a:endParaRPr lang="en-SG" sz="600" b="0" i="0" u="none" strike="noStrike">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extLst>
                  <a:ext uri="{0D108BD9-81ED-4DB2-BD59-A6C34878D82A}">
                    <a16:rowId xmlns:a16="http://schemas.microsoft.com/office/drawing/2014/main" val="1980611750"/>
                  </a:ext>
                </a:extLst>
              </a:tr>
              <a:tr h="102380">
                <a:tc>
                  <a:txBody>
                    <a:bodyPr/>
                    <a:lstStyle/>
                    <a:p>
                      <a:pPr algn="l" fontAlgn="b"/>
                      <a:r>
                        <a:rPr lang="en-SG" sz="600" u="none" strike="noStrike" dirty="0">
                          <a:effectLst/>
                        </a:rPr>
                        <a:t>dm3excludeUextghildiyal2008science</a:t>
                      </a:r>
                      <a:endParaRPr lang="en-SG" sz="600" b="0" i="0" u="none" strike="noStrike" dirty="0">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tc>
                  <a:txBody>
                    <a:bodyPr/>
                    <a:lstStyle/>
                    <a:p>
                      <a:pPr algn="l" fontAlgn="b"/>
                      <a:r>
                        <a:rPr lang="en-SG" sz="600" u="none" strike="noStrike">
                          <a:effectLst/>
                        </a:rPr>
                        <a:t>other known siRNA loci</a:t>
                      </a:r>
                      <a:endParaRPr lang="en-SG" sz="600" b="0" i="0" u="none" strike="noStrike">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extLst>
                  <a:ext uri="{0D108BD9-81ED-4DB2-BD59-A6C34878D82A}">
                    <a16:rowId xmlns:a16="http://schemas.microsoft.com/office/drawing/2014/main" val="2124120638"/>
                  </a:ext>
                </a:extLst>
              </a:tr>
              <a:tr h="102380">
                <a:tc>
                  <a:txBody>
                    <a:bodyPr/>
                    <a:lstStyle/>
                    <a:p>
                      <a:pPr algn="l" fontAlgn="b"/>
                      <a:r>
                        <a:rPr lang="en-SG" sz="600" u="none" strike="noStrike" dirty="0">
                          <a:effectLst/>
                        </a:rPr>
                        <a:t>dm3excludeUextCR14033</a:t>
                      </a:r>
                      <a:endParaRPr lang="en-SG" sz="600" b="0" i="0" u="none" strike="noStrike" dirty="0">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tc>
                  <a:txBody>
                    <a:bodyPr/>
                    <a:lstStyle/>
                    <a:p>
                      <a:pPr algn="l" fontAlgn="b"/>
                      <a:r>
                        <a:rPr lang="en-SG" sz="600" u="none" strike="noStrike" dirty="0">
                          <a:effectLst/>
                        </a:rPr>
                        <a:t>other known siRNA loci</a:t>
                      </a:r>
                      <a:endParaRPr lang="en-SG" sz="600" b="0" i="0" u="none" strike="noStrike" dirty="0">
                        <a:solidFill>
                          <a:srgbClr val="000000"/>
                        </a:solidFill>
                        <a:effectLst/>
                        <a:latin typeface="Calibri" panose="020F0502020204030204" pitchFamily="34" charset="0"/>
                      </a:endParaRPr>
                    </a:p>
                  </a:txBody>
                  <a:tcPr marL="4875" marR="4875" marT="4875" marB="0" anchor="b">
                    <a:solidFill>
                      <a:schemeClr val="accent4">
                        <a:lumMod val="60000"/>
                        <a:lumOff val="40000"/>
                      </a:schemeClr>
                    </a:solidFill>
                  </a:tcPr>
                </a:tc>
                <a:extLst>
                  <a:ext uri="{0D108BD9-81ED-4DB2-BD59-A6C34878D82A}">
                    <a16:rowId xmlns:a16="http://schemas.microsoft.com/office/drawing/2014/main" val="2280708031"/>
                  </a:ext>
                </a:extLst>
              </a:tr>
              <a:tr h="102380">
                <a:tc>
                  <a:txBody>
                    <a:bodyPr/>
                    <a:lstStyle/>
                    <a:p>
                      <a:pPr algn="l" fontAlgn="b"/>
                      <a:r>
                        <a:rPr lang="en-SG" sz="600" u="none" strike="noStrike" dirty="0">
                          <a:effectLst/>
                        </a:rPr>
                        <a:t>dm3excludeUextoverlapFBdmelr5.52.txt.exon.mRNA.merge.FBdmelr5.52.txt.exon.mRNA.merge</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new cisNAT loci</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4190992406"/>
                  </a:ext>
                </a:extLst>
              </a:tr>
              <a:tr h="102380">
                <a:tc>
                  <a:txBody>
                    <a:bodyPr/>
                    <a:lstStyle/>
                    <a:p>
                      <a:pPr algn="l" fontAlgn="b"/>
                      <a:r>
                        <a:rPr lang="en-SG" sz="600" u="none" strike="noStrike">
                          <a:effectLst/>
                        </a:rPr>
                        <a:t>dm3excludeUextoverlapFBdmelr5.52.txt.exon.mRNA.merge.FBdmelr5.52.txt.exon.ncRNA.merge</a:t>
                      </a:r>
                      <a:endParaRPr lang="en-SG" sz="600" b="0" i="0" u="none" strike="noStrike">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new cisNAT loci</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406334934"/>
                  </a:ext>
                </a:extLst>
              </a:tr>
              <a:tr h="102380">
                <a:tc>
                  <a:txBody>
                    <a:bodyPr/>
                    <a:lstStyle/>
                    <a:p>
                      <a:pPr algn="l" fontAlgn="b"/>
                      <a:r>
                        <a:rPr lang="en-SG" sz="600" u="none" strike="noStrike">
                          <a:effectLst/>
                        </a:rPr>
                        <a:t>dm3excludeUextoverlapFBdmelr5.52.txt.exon.mRNA.merge.FBdmelr5.52.txt.exon.tRNA.merge</a:t>
                      </a:r>
                      <a:endParaRPr lang="en-SG" sz="600" b="0" i="0" u="none" strike="noStrike">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new cisNAT loci</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2507770127"/>
                  </a:ext>
                </a:extLst>
              </a:tr>
              <a:tr h="102380">
                <a:tc>
                  <a:txBody>
                    <a:bodyPr/>
                    <a:lstStyle/>
                    <a:p>
                      <a:pPr algn="l" fontAlgn="b"/>
                      <a:r>
                        <a:rPr lang="en-SG" sz="600" u="none" strike="noStrike">
                          <a:effectLst/>
                        </a:rPr>
                        <a:t>dm3excludeUextoverlapFBdmelr5.52.txt.exon.mRNA.merge.FBdmelr5.52.txt.exon.snoRNA.merge</a:t>
                      </a:r>
                      <a:endParaRPr lang="en-SG" sz="600" b="0" i="0" u="none" strike="noStrike">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a:effectLst/>
                        </a:rPr>
                        <a:t>new cisNAT loci</a:t>
                      </a:r>
                      <a:endParaRPr lang="en-SG" sz="600" b="0" i="0" u="none" strike="noStrike">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1622802313"/>
                  </a:ext>
                </a:extLst>
              </a:tr>
              <a:tr h="102380">
                <a:tc>
                  <a:txBody>
                    <a:bodyPr/>
                    <a:lstStyle/>
                    <a:p>
                      <a:pPr algn="l" fontAlgn="b"/>
                      <a:r>
                        <a:rPr lang="en-SG" sz="600" u="none" strike="noStrike" dirty="0">
                          <a:effectLst/>
                        </a:rPr>
                        <a:t>dm3excludeUextoverlapFBdmelr5.52.txt.exon.mRNA.merge.FBdmelr5.52.txt.exon.pseudogene.merge</a:t>
                      </a:r>
                      <a:endParaRPr lang="en-SG" sz="600" b="0" i="0" u="none" strike="noStrike" dirty="0">
                        <a:solidFill>
                          <a:srgbClr val="000000"/>
                        </a:solidFill>
                        <a:effectLst/>
                        <a:latin typeface="Calibri" panose="020F0502020204030204" pitchFamily="34" charset="0"/>
                      </a:endParaRPr>
                    </a:p>
                  </a:txBody>
                  <a:tcPr marL="4875" marR="4875" marT="4875" marB="0" anchor="b"/>
                </a:tc>
                <a:tc>
                  <a:txBody>
                    <a:bodyPr/>
                    <a:lstStyle/>
                    <a:p>
                      <a:pPr algn="l" fontAlgn="b"/>
                      <a:r>
                        <a:rPr lang="en-SG" sz="600" u="none" strike="noStrike" dirty="0">
                          <a:effectLst/>
                        </a:rPr>
                        <a:t>new </a:t>
                      </a:r>
                      <a:r>
                        <a:rPr lang="en-SG" sz="600" u="none" strike="noStrike" dirty="0" err="1">
                          <a:effectLst/>
                        </a:rPr>
                        <a:t>cisNAT</a:t>
                      </a:r>
                      <a:r>
                        <a:rPr lang="en-SG" sz="600" u="none" strike="noStrike" dirty="0">
                          <a:effectLst/>
                        </a:rPr>
                        <a:t> loci</a:t>
                      </a:r>
                      <a:endParaRPr lang="en-SG" sz="600" b="0" i="0" u="none" strike="noStrike" dirty="0">
                        <a:solidFill>
                          <a:srgbClr val="000000"/>
                        </a:solidFill>
                        <a:effectLst/>
                        <a:latin typeface="Calibri" panose="020F0502020204030204" pitchFamily="34" charset="0"/>
                      </a:endParaRPr>
                    </a:p>
                  </a:txBody>
                  <a:tcPr marL="4875" marR="4875" marT="4875" marB="0" anchor="b"/>
                </a:tc>
                <a:extLst>
                  <a:ext uri="{0D108BD9-81ED-4DB2-BD59-A6C34878D82A}">
                    <a16:rowId xmlns:a16="http://schemas.microsoft.com/office/drawing/2014/main" val="2639600226"/>
                  </a:ext>
                </a:extLst>
              </a:tr>
            </a:tbl>
          </a:graphicData>
        </a:graphic>
      </p:graphicFrame>
      <p:sp>
        <p:nvSpPr>
          <p:cNvPr id="6" name="Title 1">
            <a:extLst>
              <a:ext uri="{FF2B5EF4-FFF2-40B4-BE49-F238E27FC236}">
                <a16:creationId xmlns:a16="http://schemas.microsoft.com/office/drawing/2014/main" id="{646486F7-40E6-446D-938B-BA44900C715F}"/>
              </a:ext>
            </a:extLst>
          </p:cNvPr>
          <p:cNvSpPr txBox="1">
            <a:spLocks/>
          </p:cNvSpPr>
          <p:nvPr/>
        </p:nvSpPr>
        <p:spPr>
          <a:xfrm>
            <a:off x="0" y="16593"/>
            <a:ext cx="9144000" cy="606669"/>
          </a:xfrm>
          <a:prstGeom prst="rect">
            <a:avLst/>
          </a:prstGeom>
          <a:solidFill>
            <a:schemeClr val="tx1"/>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300" dirty="0">
                <a:solidFill>
                  <a:schemeClr val="bg1"/>
                </a:solidFill>
              </a:rPr>
              <a:t>Work-In-Progress</a:t>
            </a:r>
          </a:p>
        </p:txBody>
      </p:sp>
      <p:sp>
        <p:nvSpPr>
          <p:cNvPr id="7" name="Arrow: Curved Up 6">
            <a:extLst>
              <a:ext uri="{FF2B5EF4-FFF2-40B4-BE49-F238E27FC236}">
                <a16:creationId xmlns:a16="http://schemas.microsoft.com/office/drawing/2014/main" id="{279722E8-DA0C-48AE-B0AD-36D0642F8916}"/>
              </a:ext>
            </a:extLst>
          </p:cNvPr>
          <p:cNvSpPr/>
          <p:nvPr/>
        </p:nvSpPr>
        <p:spPr>
          <a:xfrm rot="15870853">
            <a:off x="4781249" y="3079927"/>
            <a:ext cx="1619357" cy="969820"/>
          </a:xfrm>
          <a:prstGeom prst="curved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solidFill>
                <a:schemeClr val="tx1"/>
              </a:solidFill>
            </a:endParaRPr>
          </a:p>
        </p:txBody>
      </p:sp>
      <p:sp>
        <p:nvSpPr>
          <p:cNvPr id="8" name="TextBox 7">
            <a:extLst>
              <a:ext uri="{FF2B5EF4-FFF2-40B4-BE49-F238E27FC236}">
                <a16:creationId xmlns:a16="http://schemas.microsoft.com/office/drawing/2014/main" id="{A74A3959-E2A7-4FE1-ADD5-C6A88BFAA4C7}"/>
              </a:ext>
            </a:extLst>
          </p:cNvPr>
          <p:cNvSpPr txBox="1"/>
          <p:nvPr/>
        </p:nvSpPr>
        <p:spPr>
          <a:xfrm>
            <a:off x="6377940" y="2366010"/>
            <a:ext cx="2508069" cy="1962076"/>
          </a:xfrm>
          <a:prstGeom prst="rect">
            <a:avLst/>
          </a:prstGeom>
          <a:noFill/>
        </p:spPr>
        <p:txBody>
          <a:bodyPr wrap="square" rtlCol="0">
            <a:spAutoFit/>
          </a:bodyPr>
          <a:lstStyle/>
          <a:p>
            <a:r>
              <a:rPr lang="en-SG" sz="1350" b="1" dirty="0"/>
              <a:t>Thought</a:t>
            </a:r>
            <a:r>
              <a:rPr lang="en-SG" sz="1350" dirty="0"/>
              <a:t>:</a:t>
            </a:r>
          </a:p>
          <a:p>
            <a:r>
              <a:rPr lang="en-SG" sz="1350" dirty="0"/>
              <a:t>siRNAs play a crucial role in targeting transposable elements for RNA-silencing. </a:t>
            </a:r>
          </a:p>
          <a:p>
            <a:endParaRPr lang="en-SG" sz="1350" dirty="0"/>
          </a:p>
          <a:p>
            <a:r>
              <a:rPr lang="en-SG" sz="1350" dirty="0"/>
              <a:t>If we moved the siRNA indexes before the transposable element indexes, would we see a higher count for siRNA loci? </a:t>
            </a:r>
          </a:p>
        </p:txBody>
      </p:sp>
      <p:sp>
        <p:nvSpPr>
          <p:cNvPr id="9" name="Rectangle: Rounded Corners 8">
            <a:extLst>
              <a:ext uri="{FF2B5EF4-FFF2-40B4-BE49-F238E27FC236}">
                <a16:creationId xmlns:a16="http://schemas.microsoft.com/office/drawing/2014/main" id="{2AAD9ADA-8FA8-4C67-A4E9-AFAA2E70C2DE}"/>
              </a:ext>
            </a:extLst>
          </p:cNvPr>
          <p:cNvSpPr/>
          <p:nvPr/>
        </p:nvSpPr>
        <p:spPr>
          <a:xfrm>
            <a:off x="273443" y="3042013"/>
            <a:ext cx="4757391" cy="33310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sp>
        <p:nvSpPr>
          <p:cNvPr id="10" name="Rectangle: Rounded Corners 9">
            <a:extLst>
              <a:ext uri="{FF2B5EF4-FFF2-40B4-BE49-F238E27FC236}">
                <a16:creationId xmlns:a16="http://schemas.microsoft.com/office/drawing/2014/main" id="{F7B6594B-DCE4-4FD9-962C-432AC5049A4C}"/>
              </a:ext>
            </a:extLst>
          </p:cNvPr>
          <p:cNvSpPr/>
          <p:nvPr/>
        </p:nvSpPr>
        <p:spPr>
          <a:xfrm>
            <a:off x="273443" y="3983691"/>
            <a:ext cx="4757391" cy="8068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spTree>
    <p:extLst>
      <p:ext uri="{BB962C8B-B14F-4D97-AF65-F5344CB8AC3E}">
        <p14:creationId xmlns:p14="http://schemas.microsoft.com/office/powerpoint/2010/main" val="42903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22C9-895D-4509-840A-ED329E4CC289}"/>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Current Multi-Mapping/ Normalization</a:t>
            </a:r>
          </a:p>
        </p:txBody>
      </p:sp>
      <p:sp>
        <p:nvSpPr>
          <p:cNvPr id="5" name="TextBox 4">
            <a:extLst>
              <a:ext uri="{FF2B5EF4-FFF2-40B4-BE49-F238E27FC236}">
                <a16:creationId xmlns:a16="http://schemas.microsoft.com/office/drawing/2014/main" id="{82F82278-CCCB-4F4F-A1AC-8818AD943FB4}"/>
              </a:ext>
            </a:extLst>
          </p:cNvPr>
          <p:cNvSpPr txBox="1"/>
          <p:nvPr/>
        </p:nvSpPr>
        <p:spPr>
          <a:xfrm>
            <a:off x="179512" y="1124744"/>
            <a:ext cx="8352928" cy="1938992"/>
          </a:xfrm>
          <a:prstGeom prst="rect">
            <a:avLst/>
          </a:prstGeom>
          <a:noFill/>
        </p:spPr>
        <p:txBody>
          <a:bodyPr wrap="square" rtlCol="0">
            <a:spAutoFit/>
          </a:bodyPr>
          <a:lstStyle/>
          <a:p>
            <a:r>
              <a:rPr lang="en-SG" sz="2000" b="1" u="sng" dirty="0"/>
              <a:t>Multi-mappers</a:t>
            </a:r>
            <a:r>
              <a:rPr lang="en-SG" sz="2000" dirty="0"/>
              <a:t>:</a:t>
            </a:r>
          </a:p>
          <a:p>
            <a:pPr marL="342900" indent="-342900">
              <a:buFont typeface="Arial" panose="020B0604020202020204" pitchFamily="34" charset="0"/>
              <a:buChar char="•"/>
            </a:pPr>
            <a:r>
              <a:rPr lang="en-SG" sz="2000" dirty="0"/>
              <a:t>Approximately 80% of reads in processed library are multi-mappers.</a:t>
            </a:r>
          </a:p>
          <a:p>
            <a:pPr marL="342900" indent="-342900">
              <a:buFont typeface="Arial" panose="020B0604020202020204" pitchFamily="34" charset="0"/>
              <a:buChar char="•"/>
            </a:pPr>
            <a:r>
              <a:rPr lang="en-SG" sz="2000" dirty="0"/>
              <a:t>Counts for multi-mapping reads are divided by number of genomic hits.</a:t>
            </a:r>
          </a:p>
          <a:p>
            <a:pPr marL="342900" indent="-342900">
              <a:buFont typeface="Arial" panose="020B0604020202020204" pitchFamily="34" charset="0"/>
              <a:buChar char="•"/>
            </a:pPr>
            <a:r>
              <a:rPr lang="en-SG" sz="2000" dirty="0"/>
              <a:t>I.e. Read1: 600 counts, maps 6 locations -&gt; Read1: 100 counts.</a:t>
            </a:r>
          </a:p>
          <a:p>
            <a:pPr marL="342900" indent="-342900">
              <a:buFont typeface="Arial" panose="020B0604020202020204" pitchFamily="34" charset="0"/>
              <a:buChar char="•"/>
            </a:pPr>
            <a:r>
              <a:rPr lang="en-SG" sz="2000" dirty="0"/>
              <a:t>Assumption: For a multi-mapping read, it is assumed that each of its mapped loci express the read equally.  </a:t>
            </a:r>
          </a:p>
        </p:txBody>
      </p:sp>
      <p:sp>
        <p:nvSpPr>
          <p:cNvPr id="6" name="TextBox 5">
            <a:extLst>
              <a:ext uri="{FF2B5EF4-FFF2-40B4-BE49-F238E27FC236}">
                <a16:creationId xmlns:a16="http://schemas.microsoft.com/office/drawing/2014/main" id="{897B65D3-14AA-49D8-81E7-17D7163ABEBA}"/>
              </a:ext>
            </a:extLst>
          </p:cNvPr>
          <p:cNvSpPr txBox="1"/>
          <p:nvPr/>
        </p:nvSpPr>
        <p:spPr>
          <a:xfrm>
            <a:off x="179512" y="3874084"/>
            <a:ext cx="8952370" cy="2554545"/>
          </a:xfrm>
          <a:prstGeom prst="rect">
            <a:avLst/>
          </a:prstGeom>
          <a:noFill/>
        </p:spPr>
        <p:txBody>
          <a:bodyPr wrap="square" rtlCol="0">
            <a:spAutoFit/>
          </a:bodyPr>
          <a:lstStyle/>
          <a:p>
            <a:r>
              <a:rPr lang="en-SG" sz="2000" b="1" u="sng" dirty="0"/>
              <a:t>Normalization:</a:t>
            </a:r>
          </a:p>
          <a:p>
            <a:pPr marL="342900" indent="-342900">
              <a:buFont typeface="Arial" panose="020B0604020202020204" pitchFamily="34" charset="0"/>
              <a:buChar char="•"/>
            </a:pPr>
            <a:r>
              <a:rPr lang="en-SG" sz="2000" dirty="0"/>
              <a:t>The counts for each read are then normalized based on library sequencing depth =  for each library, the total read counts that are mapped to DM6 genome.  </a:t>
            </a:r>
          </a:p>
          <a:p>
            <a:pPr marL="342900" indent="-342900">
              <a:buFont typeface="Arial" panose="020B0604020202020204" pitchFamily="34" charset="0"/>
              <a:buChar char="•"/>
            </a:pPr>
            <a:endParaRPr lang="en-SG" sz="2000" dirty="0"/>
          </a:p>
          <a:p>
            <a:pPr marL="342900" indent="-342900">
              <a:buFont typeface="Arial" panose="020B0604020202020204" pitchFamily="34" charset="0"/>
              <a:buChar char="•"/>
            </a:pPr>
            <a:r>
              <a:rPr lang="en-SG" sz="2000" dirty="0"/>
              <a:t>Very simplistic form of normalization? Does not account for the fact that assuming constant sequencing depth between libraries, the counts of a read is also dependant on the expression profile of the entire library. </a:t>
            </a:r>
            <a:r>
              <a:rPr lang="en-SG" sz="2000" dirty="0" err="1"/>
              <a:t>I.e</a:t>
            </a:r>
            <a:r>
              <a:rPr lang="en-SG" sz="2000" dirty="0"/>
              <a:t> </a:t>
            </a:r>
            <a:r>
              <a:rPr lang="en-SG" sz="2000" i="1" dirty="0"/>
              <a:t>The sequencing 'real estate' available given expression profile of other genes</a:t>
            </a:r>
            <a:r>
              <a:rPr lang="en-SG" sz="2000" dirty="0"/>
              <a:t>. </a:t>
            </a:r>
          </a:p>
        </p:txBody>
      </p:sp>
      <p:cxnSp>
        <p:nvCxnSpPr>
          <p:cNvPr id="8" name="Straight Arrow Connector 7">
            <a:extLst>
              <a:ext uri="{FF2B5EF4-FFF2-40B4-BE49-F238E27FC236}">
                <a16:creationId xmlns:a16="http://schemas.microsoft.com/office/drawing/2014/main" id="{4552529D-BABE-4EE5-B456-999B178120AA}"/>
              </a:ext>
            </a:extLst>
          </p:cNvPr>
          <p:cNvCxnSpPr/>
          <p:nvPr/>
        </p:nvCxnSpPr>
        <p:spPr>
          <a:xfrm>
            <a:off x="4320401" y="3399503"/>
            <a:ext cx="0" cy="360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35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2B399-26F9-4BB4-9CB1-FEC687858C12}"/>
              </a:ext>
            </a:extLst>
          </p:cNvPr>
          <p:cNvSpPr txBox="1">
            <a:spLocks/>
          </p:cNvSpPr>
          <p:nvPr/>
        </p:nvSpPr>
        <p:spPr>
          <a:xfrm>
            <a:off x="0" y="-24773"/>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Proposed Multi-Mapping/ Normalization</a:t>
            </a:r>
          </a:p>
        </p:txBody>
      </p:sp>
      <p:sp>
        <p:nvSpPr>
          <p:cNvPr id="6" name="TextBox 5">
            <a:extLst>
              <a:ext uri="{FF2B5EF4-FFF2-40B4-BE49-F238E27FC236}">
                <a16:creationId xmlns:a16="http://schemas.microsoft.com/office/drawing/2014/main" id="{AA0FB96D-72FF-4180-9250-724EFB27415E}"/>
              </a:ext>
            </a:extLst>
          </p:cNvPr>
          <p:cNvSpPr txBox="1"/>
          <p:nvPr/>
        </p:nvSpPr>
        <p:spPr>
          <a:xfrm>
            <a:off x="3203848" y="980728"/>
            <a:ext cx="2736304" cy="369332"/>
          </a:xfrm>
          <a:prstGeom prst="rect">
            <a:avLst/>
          </a:prstGeom>
          <a:noFill/>
        </p:spPr>
        <p:txBody>
          <a:bodyPr wrap="square" rtlCol="0">
            <a:spAutoFit/>
          </a:bodyPr>
          <a:lstStyle/>
          <a:p>
            <a:r>
              <a:rPr lang="en-SG" dirty="0"/>
              <a:t>Resolve multi-mappers </a:t>
            </a:r>
          </a:p>
        </p:txBody>
      </p:sp>
      <p:cxnSp>
        <p:nvCxnSpPr>
          <p:cNvPr id="8" name="Straight Arrow Connector 7">
            <a:extLst>
              <a:ext uri="{FF2B5EF4-FFF2-40B4-BE49-F238E27FC236}">
                <a16:creationId xmlns:a16="http://schemas.microsoft.com/office/drawing/2014/main" id="{FB9AE1F5-7A7E-45C1-9E1D-E60B46184E59}"/>
              </a:ext>
            </a:extLst>
          </p:cNvPr>
          <p:cNvCxnSpPr/>
          <p:nvPr/>
        </p:nvCxnSpPr>
        <p:spPr>
          <a:xfrm>
            <a:off x="4427984" y="1545819"/>
            <a:ext cx="0"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21CE086-9D8C-4C70-982F-79FC8BFF9317}"/>
              </a:ext>
            </a:extLst>
          </p:cNvPr>
          <p:cNvSpPr txBox="1"/>
          <p:nvPr/>
        </p:nvSpPr>
        <p:spPr>
          <a:xfrm>
            <a:off x="3229906" y="2184599"/>
            <a:ext cx="2736295" cy="369332"/>
          </a:xfrm>
          <a:prstGeom prst="rect">
            <a:avLst/>
          </a:prstGeom>
          <a:noFill/>
        </p:spPr>
        <p:txBody>
          <a:bodyPr wrap="square" rtlCol="0">
            <a:spAutoFit/>
          </a:bodyPr>
          <a:lstStyle/>
          <a:p>
            <a:r>
              <a:rPr lang="en-SG" dirty="0"/>
              <a:t>Improve Normalization </a:t>
            </a:r>
          </a:p>
        </p:txBody>
      </p:sp>
      <p:cxnSp>
        <p:nvCxnSpPr>
          <p:cNvPr id="10" name="Straight Arrow Connector 9">
            <a:extLst>
              <a:ext uri="{FF2B5EF4-FFF2-40B4-BE49-F238E27FC236}">
                <a16:creationId xmlns:a16="http://schemas.microsoft.com/office/drawing/2014/main" id="{DF67FC63-8D48-4061-B5BC-07A3AE7C332E}"/>
              </a:ext>
            </a:extLst>
          </p:cNvPr>
          <p:cNvCxnSpPr>
            <a:cxnSpLocks/>
          </p:cNvCxnSpPr>
          <p:nvPr/>
        </p:nvCxnSpPr>
        <p:spPr>
          <a:xfrm>
            <a:off x="4427984" y="2811722"/>
            <a:ext cx="0"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926C1A8-4576-4D7F-8C71-9CCD9F815F22}"/>
              </a:ext>
            </a:extLst>
          </p:cNvPr>
          <p:cNvSpPr txBox="1"/>
          <p:nvPr/>
        </p:nvSpPr>
        <p:spPr>
          <a:xfrm>
            <a:off x="2843808" y="3388470"/>
            <a:ext cx="4105305" cy="646331"/>
          </a:xfrm>
          <a:prstGeom prst="rect">
            <a:avLst/>
          </a:prstGeom>
          <a:noFill/>
        </p:spPr>
        <p:txBody>
          <a:bodyPr wrap="square" rtlCol="0">
            <a:spAutoFit/>
          </a:bodyPr>
          <a:lstStyle/>
          <a:p>
            <a:r>
              <a:rPr lang="en-SG" dirty="0"/>
              <a:t>Generate normalized counts plot (</a:t>
            </a:r>
            <a:r>
              <a:rPr lang="en-SG" dirty="0" err="1"/>
              <a:t>i.e</a:t>
            </a:r>
            <a:r>
              <a:rPr lang="en-SG" dirty="0"/>
              <a:t> Updated version of </a:t>
            </a:r>
            <a:r>
              <a:rPr lang="en-SG" dirty="0" err="1"/>
              <a:t>Liling’s</a:t>
            </a:r>
            <a:r>
              <a:rPr lang="en-SG" dirty="0"/>
              <a:t> bar chat) </a:t>
            </a:r>
          </a:p>
        </p:txBody>
      </p:sp>
      <p:cxnSp>
        <p:nvCxnSpPr>
          <p:cNvPr id="13" name="Straight Arrow Connector 12">
            <a:extLst>
              <a:ext uri="{FF2B5EF4-FFF2-40B4-BE49-F238E27FC236}">
                <a16:creationId xmlns:a16="http://schemas.microsoft.com/office/drawing/2014/main" id="{EF868351-9CD5-4248-A559-E19E304D9534}"/>
              </a:ext>
            </a:extLst>
          </p:cNvPr>
          <p:cNvCxnSpPr>
            <a:cxnSpLocks/>
          </p:cNvCxnSpPr>
          <p:nvPr/>
        </p:nvCxnSpPr>
        <p:spPr>
          <a:xfrm>
            <a:off x="4446220" y="4318313"/>
            <a:ext cx="0"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35280DC-252B-4282-9A40-F685A304CF5F}"/>
              </a:ext>
            </a:extLst>
          </p:cNvPr>
          <p:cNvSpPr txBox="1"/>
          <p:nvPr/>
        </p:nvSpPr>
        <p:spPr>
          <a:xfrm>
            <a:off x="2699792" y="4869340"/>
            <a:ext cx="4105305" cy="923330"/>
          </a:xfrm>
          <a:prstGeom prst="rect">
            <a:avLst/>
          </a:prstGeom>
          <a:noFill/>
        </p:spPr>
        <p:txBody>
          <a:bodyPr wrap="square" rtlCol="0">
            <a:spAutoFit/>
          </a:bodyPr>
          <a:lstStyle/>
          <a:p>
            <a:pPr algn="just"/>
            <a:r>
              <a:rPr lang="en-SG" dirty="0"/>
              <a:t>Read normalized counts into DE-package to perform Differential Expression Analysis. </a:t>
            </a:r>
          </a:p>
        </p:txBody>
      </p:sp>
    </p:spTree>
    <p:extLst>
      <p:ext uri="{BB962C8B-B14F-4D97-AF65-F5344CB8AC3E}">
        <p14:creationId xmlns:p14="http://schemas.microsoft.com/office/powerpoint/2010/main" val="62966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35ED56-4D66-4916-B433-654AF46BB65E}"/>
              </a:ext>
            </a:extLst>
          </p:cNvPr>
          <p:cNvSpPr txBox="1">
            <a:spLocks/>
          </p:cNvSpPr>
          <p:nvPr/>
        </p:nvSpPr>
        <p:spPr>
          <a:xfrm>
            <a:off x="0" y="-24773"/>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Proposed Multi-Mapping/ Normalization</a:t>
            </a:r>
          </a:p>
        </p:txBody>
      </p:sp>
      <p:sp>
        <p:nvSpPr>
          <p:cNvPr id="5" name="TextBox 4">
            <a:extLst>
              <a:ext uri="{FF2B5EF4-FFF2-40B4-BE49-F238E27FC236}">
                <a16:creationId xmlns:a16="http://schemas.microsoft.com/office/drawing/2014/main" id="{8EE6CAB9-AE01-47BC-B6C8-E83BB7C3D6BC}"/>
              </a:ext>
            </a:extLst>
          </p:cNvPr>
          <p:cNvSpPr txBox="1"/>
          <p:nvPr/>
        </p:nvSpPr>
        <p:spPr>
          <a:xfrm>
            <a:off x="179512" y="908720"/>
            <a:ext cx="8352928" cy="2985433"/>
          </a:xfrm>
          <a:prstGeom prst="rect">
            <a:avLst/>
          </a:prstGeom>
          <a:noFill/>
        </p:spPr>
        <p:txBody>
          <a:bodyPr wrap="square" rtlCol="0">
            <a:spAutoFit/>
          </a:bodyPr>
          <a:lstStyle/>
          <a:p>
            <a:r>
              <a:rPr lang="en-SG" sz="2000" b="1" u="sng" dirty="0"/>
              <a:t>Solutions to Multi-mappers:</a:t>
            </a:r>
          </a:p>
          <a:p>
            <a:pPr marL="342900" indent="-342900">
              <a:buFont typeface="Arial" panose="020B0604020202020204" pitchFamily="34" charset="0"/>
              <a:buChar char="•"/>
            </a:pPr>
            <a:r>
              <a:rPr lang="en-SG" sz="2000" dirty="0"/>
              <a:t>Leverage on packages/ pipelines that handle multi-mapping reads:</a:t>
            </a:r>
          </a:p>
          <a:p>
            <a:endParaRPr lang="en-SG" sz="2000" dirty="0"/>
          </a:p>
          <a:p>
            <a:pPr lvl="0"/>
            <a:r>
              <a:rPr lang="en-SG" dirty="0" err="1"/>
              <a:t>MuMRescueLite</a:t>
            </a:r>
            <a:r>
              <a:rPr lang="en-SG" dirty="0"/>
              <a:t> (2009) (90cites) </a:t>
            </a:r>
          </a:p>
          <a:p>
            <a:pPr lvl="0"/>
            <a:r>
              <a:rPr lang="en-SG" dirty="0"/>
              <a:t>Rescue Strategy for multi-mapping reads (2009) (90cites)</a:t>
            </a:r>
          </a:p>
          <a:p>
            <a:pPr lvl="0"/>
            <a:r>
              <a:rPr lang="en-SG" b="1" dirty="0">
                <a:highlight>
                  <a:srgbClr val="FFFF00"/>
                </a:highlight>
              </a:rPr>
              <a:t>RNA-</a:t>
            </a:r>
            <a:r>
              <a:rPr lang="en-SG" b="1" dirty="0" err="1">
                <a:highlight>
                  <a:srgbClr val="FFFF00"/>
                </a:highlight>
              </a:rPr>
              <a:t>Seq</a:t>
            </a:r>
            <a:r>
              <a:rPr lang="en-SG" b="1" dirty="0">
                <a:highlight>
                  <a:srgbClr val="FFFF00"/>
                </a:highlight>
              </a:rPr>
              <a:t> by Expectation Maximization (RSEM) (2011)</a:t>
            </a:r>
          </a:p>
          <a:p>
            <a:pPr lvl="0"/>
            <a:r>
              <a:rPr lang="en-SG" dirty="0" err="1"/>
              <a:t>eXpress</a:t>
            </a:r>
            <a:r>
              <a:rPr lang="en-SG" dirty="0"/>
              <a:t> (2012)</a:t>
            </a:r>
          </a:p>
          <a:p>
            <a:pPr lvl="0"/>
            <a:r>
              <a:rPr lang="en-SG" b="1" dirty="0" err="1">
                <a:highlight>
                  <a:srgbClr val="FFFF00"/>
                </a:highlight>
              </a:rPr>
              <a:t>ShortStack</a:t>
            </a:r>
            <a:r>
              <a:rPr lang="en-SG" b="1" dirty="0">
                <a:highlight>
                  <a:srgbClr val="FFFF00"/>
                </a:highlight>
              </a:rPr>
              <a:t> (2016)</a:t>
            </a:r>
          </a:p>
          <a:p>
            <a:pPr lvl="0"/>
            <a:r>
              <a:rPr lang="en-SG" dirty="0" err="1"/>
              <a:t>Kallisto</a:t>
            </a:r>
            <a:r>
              <a:rPr lang="en-SG" dirty="0"/>
              <a:t> (2016)</a:t>
            </a:r>
          </a:p>
          <a:p>
            <a:pPr marL="342900" indent="-342900">
              <a:buFont typeface="Arial" panose="020B0604020202020204" pitchFamily="34" charset="0"/>
              <a:buChar char="•"/>
            </a:pPr>
            <a:endParaRPr lang="en-SG" sz="2000" dirty="0"/>
          </a:p>
        </p:txBody>
      </p:sp>
      <p:sp>
        <p:nvSpPr>
          <p:cNvPr id="6" name="TextBox 5">
            <a:extLst>
              <a:ext uri="{FF2B5EF4-FFF2-40B4-BE49-F238E27FC236}">
                <a16:creationId xmlns:a16="http://schemas.microsoft.com/office/drawing/2014/main" id="{E5CA445B-84E8-43D0-AACB-AB23EBCA858C}"/>
              </a:ext>
            </a:extLst>
          </p:cNvPr>
          <p:cNvSpPr txBox="1"/>
          <p:nvPr/>
        </p:nvSpPr>
        <p:spPr>
          <a:xfrm>
            <a:off x="179512" y="3933056"/>
            <a:ext cx="8784976" cy="1938992"/>
          </a:xfrm>
          <a:prstGeom prst="rect">
            <a:avLst/>
          </a:prstGeom>
          <a:noFill/>
        </p:spPr>
        <p:txBody>
          <a:bodyPr wrap="square" rtlCol="0">
            <a:spAutoFit/>
          </a:bodyPr>
          <a:lstStyle/>
          <a:p>
            <a:r>
              <a:rPr lang="en-SG" sz="2000" b="1" u="sng" dirty="0"/>
              <a:t>Solutions to Normalization: </a:t>
            </a:r>
          </a:p>
          <a:p>
            <a:pPr marL="342900" indent="-342900">
              <a:buFont typeface="Arial" panose="020B0604020202020204" pitchFamily="34" charset="0"/>
              <a:buChar char="•"/>
            </a:pPr>
            <a:r>
              <a:rPr lang="en-SG" sz="2000" dirty="0"/>
              <a:t>Improve normalization by using a more thorough method:</a:t>
            </a:r>
          </a:p>
          <a:p>
            <a:endParaRPr lang="en-SG" sz="2000" dirty="0"/>
          </a:p>
          <a:p>
            <a:r>
              <a:rPr lang="en-SG" sz="2000" dirty="0"/>
              <a:t>RPKM?</a:t>
            </a:r>
          </a:p>
          <a:p>
            <a:r>
              <a:rPr lang="en-SG" sz="2000" dirty="0" err="1">
                <a:highlight>
                  <a:srgbClr val="FFFF00"/>
                </a:highlight>
              </a:rPr>
              <a:t>DESeq</a:t>
            </a:r>
            <a:r>
              <a:rPr lang="en-SG" sz="2000" dirty="0">
                <a:highlight>
                  <a:srgbClr val="FFFF00"/>
                </a:highlight>
              </a:rPr>
              <a:t>? Normalize by Library specific scaling factor.</a:t>
            </a:r>
          </a:p>
          <a:p>
            <a:r>
              <a:rPr lang="en-SG" sz="2000" dirty="0" err="1">
                <a:highlight>
                  <a:srgbClr val="FFFF00"/>
                </a:highlight>
              </a:rPr>
              <a:t>EdgeR</a:t>
            </a:r>
            <a:r>
              <a:rPr lang="en-SG" sz="2000" dirty="0">
                <a:highlight>
                  <a:srgbClr val="FFFF00"/>
                </a:highlight>
              </a:rPr>
              <a:t>? Normalize by Trimmed Mean of M-values (TMM) calculated scaling factor. </a:t>
            </a:r>
          </a:p>
        </p:txBody>
      </p:sp>
    </p:spTree>
    <p:extLst>
      <p:ext uri="{BB962C8B-B14F-4D97-AF65-F5344CB8AC3E}">
        <p14:creationId xmlns:p14="http://schemas.microsoft.com/office/powerpoint/2010/main" val="326009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714744-DE1F-4C68-917C-584B48ADB7AF}"/>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Contents</a:t>
            </a:r>
          </a:p>
        </p:txBody>
      </p:sp>
      <p:sp>
        <p:nvSpPr>
          <p:cNvPr id="5" name="TextBox 4">
            <a:extLst>
              <a:ext uri="{FF2B5EF4-FFF2-40B4-BE49-F238E27FC236}">
                <a16:creationId xmlns:a16="http://schemas.microsoft.com/office/drawing/2014/main" id="{6561C006-C92F-46ED-84C2-54035A5962E5}"/>
              </a:ext>
            </a:extLst>
          </p:cNvPr>
          <p:cNvSpPr txBox="1"/>
          <p:nvPr/>
        </p:nvSpPr>
        <p:spPr>
          <a:xfrm>
            <a:off x="359532" y="1988840"/>
            <a:ext cx="8424936" cy="1938992"/>
          </a:xfrm>
          <a:prstGeom prst="rect">
            <a:avLst/>
          </a:prstGeom>
          <a:noFill/>
        </p:spPr>
        <p:txBody>
          <a:bodyPr wrap="square" rtlCol="0">
            <a:spAutoFit/>
          </a:bodyPr>
          <a:lstStyle/>
          <a:p>
            <a:pPr marL="285750" indent="-285750">
              <a:buFont typeface="Arial" panose="020B0604020202020204" pitchFamily="34" charset="0"/>
              <a:buChar char="•"/>
            </a:pPr>
            <a:r>
              <a:rPr lang="en-SG" sz="2400" dirty="0"/>
              <a:t>miRNA mapping, library variation, sequential mapping update</a:t>
            </a:r>
          </a:p>
          <a:p>
            <a:endParaRPr lang="en-SG" sz="2400" dirty="0"/>
          </a:p>
          <a:p>
            <a:pPr marL="285750" indent="-285750">
              <a:buFont typeface="Arial" panose="020B0604020202020204" pitchFamily="34" charset="0"/>
              <a:buChar char="•"/>
            </a:pPr>
            <a:r>
              <a:rPr lang="en-SG" sz="2400" dirty="0"/>
              <a:t>Potential issues with existing multiple mapping/ normalization</a:t>
            </a:r>
          </a:p>
          <a:p>
            <a:endParaRPr lang="en-SG" sz="2400" dirty="0"/>
          </a:p>
          <a:p>
            <a:pPr marL="285750" indent="-285750">
              <a:buFont typeface="Arial" panose="020B0604020202020204" pitchFamily="34" charset="0"/>
              <a:buChar char="•"/>
            </a:pPr>
            <a:r>
              <a:rPr lang="en-SG" sz="2400" dirty="0"/>
              <a:t> Potential solutions to multiple mapping/normalization issues</a:t>
            </a:r>
          </a:p>
        </p:txBody>
      </p:sp>
    </p:spTree>
    <p:extLst>
      <p:ext uri="{BB962C8B-B14F-4D97-AF65-F5344CB8AC3E}">
        <p14:creationId xmlns:p14="http://schemas.microsoft.com/office/powerpoint/2010/main" val="260217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3704218425"/>
              </p:ext>
            </p:extLst>
          </p:nvPr>
        </p:nvGraphicFramePr>
        <p:xfrm>
          <a:off x="323528" y="980728"/>
          <a:ext cx="4464496" cy="377081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1665E868-C534-4C18-8E49-E15082CE71C2}"/>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err="1">
                <a:solidFill>
                  <a:schemeClr val="bg1"/>
                </a:solidFill>
              </a:rPr>
              <a:t>Liling’s</a:t>
            </a:r>
            <a:r>
              <a:rPr lang="en-SG" sz="2800" dirty="0">
                <a:solidFill>
                  <a:schemeClr val="bg1"/>
                </a:solidFill>
              </a:rPr>
              <a:t> parameters </a:t>
            </a:r>
          </a:p>
        </p:txBody>
      </p:sp>
      <p:sp>
        <p:nvSpPr>
          <p:cNvPr id="11" name="Oval 10">
            <a:extLst>
              <a:ext uri="{FF2B5EF4-FFF2-40B4-BE49-F238E27FC236}">
                <a16:creationId xmlns:a16="http://schemas.microsoft.com/office/drawing/2014/main" id="{80FBC954-9BAA-46F6-BEB6-765A5BE04EE2}"/>
              </a:ext>
            </a:extLst>
          </p:cNvPr>
          <p:cNvSpPr/>
          <p:nvPr/>
        </p:nvSpPr>
        <p:spPr>
          <a:xfrm>
            <a:off x="2771800" y="1772816"/>
            <a:ext cx="818518" cy="24054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8AED20FC-E21C-4B81-8738-05C71E448193}"/>
              </a:ext>
            </a:extLst>
          </p:cNvPr>
          <p:cNvCxnSpPr>
            <a:cxnSpLocks/>
          </p:cNvCxnSpPr>
          <p:nvPr/>
        </p:nvCxnSpPr>
        <p:spPr>
          <a:xfrm>
            <a:off x="3973754" y="2722254"/>
            <a:ext cx="9450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EFB3599-B44D-4590-9C1A-B4B58672A76C}"/>
              </a:ext>
            </a:extLst>
          </p:cNvPr>
          <p:cNvSpPr txBox="1"/>
          <p:nvPr/>
        </p:nvSpPr>
        <p:spPr>
          <a:xfrm>
            <a:off x="5256076" y="2399088"/>
            <a:ext cx="3960440" cy="646331"/>
          </a:xfrm>
          <a:prstGeom prst="rect">
            <a:avLst/>
          </a:prstGeom>
          <a:noFill/>
        </p:spPr>
        <p:txBody>
          <a:bodyPr wrap="square" rtlCol="0">
            <a:spAutoFit/>
          </a:bodyPr>
          <a:lstStyle/>
          <a:p>
            <a:r>
              <a:rPr lang="en-SG" dirty="0"/>
              <a:t>Noticeable variation between technical replicates? </a:t>
            </a:r>
          </a:p>
        </p:txBody>
      </p:sp>
      <p:sp>
        <p:nvSpPr>
          <p:cNvPr id="16" name="Oval 15">
            <a:extLst>
              <a:ext uri="{FF2B5EF4-FFF2-40B4-BE49-F238E27FC236}">
                <a16:creationId xmlns:a16="http://schemas.microsoft.com/office/drawing/2014/main" id="{152A1A68-40A3-415F-A31C-178417CBC49A}"/>
              </a:ext>
            </a:extLst>
          </p:cNvPr>
          <p:cNvSpPr/>
          <p:nvPr/>
        </p:nvSpPr>
        <p:spPr>
          <a:xfrm>
            <a:off x="814369" y="1749267"/>
            <a:ext cx="818518" cy="24054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a:extLst>
              <a:ext uri="{FF2B5EF4-FFF2-40B4-BE49-F238E27FC236}">
                <a16:creationId xmlns:a16="http://schemas.microsoft.com/office/drawing/2014/main" id="{F5BD8977-C041-45EA-A867-5AEE7B22E663}"/>
              </a:ext>
            </a:extLst>
          </p:cNvPr>
          <p:cNvCxnSpPr>
            <a:cxnSpLocks/>
          </p:cNvCxnSpPr>
          <p:nvPr/>
        </p:nvCxnSpPr>
        <p:spPr>
          <a:xfrm>
            <a:off x="3588076" y="3888821"/>
            <a:ext cx="493083" cy="47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FD109E2-52C4-41A8-86DF-FBAD1B992AAC}"/>
              </a:ext>
            </a:extLst>
          </p:cNvPr>
          <p:cNvSpPr txBox="1"/>
          <p:nvPr/>
        </p:nvSpPr>
        <p:spPr>
          <a:xfrm>
            <a:off x="4139952" y="4365104"/>
            <a:ext cx="2232248" cy="369332"/>
          </a:xfrm>
          <a:prstGeom prst="rect">
            <a:avLst/>
          </a:prstGeom>
          <a:noFill/>
        </p:spPr>
        <p:txBody>
          <a:bodyPr wrap="square" rtlCol="0">
            <a:spAutoFit/>
          </a:bodyPr>
          <a:lstStyle/>
          <a:p>
            <a:r>
              <a:rPr lang="en-SG" dirty="0"/>
              <a:t>3 x LOQS-PD libraries</a:t>
            </a:r>
          </a:p>
        </p:txBody>
      </p:sp>
      <p:cxnSp>
        <p:nvCxnSpPr>
          <p:cNvPr id="15" name="Straight Connector 14">
            <a:extLst>
              <a:ext uri="{FF2B5EF4-FFF2-40B4-BE49-F238E27FC236}">
                <a16:creationId xmlns:a16="http://schemas.microsoft.com/office/drawing/2014/main" id="{EF74A74E-7943-4845-802A-D97CF5FCFBBD}"/>
              </a:ext>
            </a:extLst>
          </p:cNvPr>
          <p:cNvCxnSpPr>
            <a:cxnSpLocks/>
          </p:cNvCxnSpPr>
          <p:nvPr/>
        </p:nvCxnSpPr>
        <p:spPr>
          <a:xfrm>
            <a:off x="1331640" y="4242053"/>
            <a:ext cx="162319" cy="567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0DA2B12-9AE5-4411-ACF6-9A6A5C348FF1}"/>
              </a:ext>
            </a:extLst>
          </p:cNvPr>
          <p:cNvSpPr txBox="1"/>
          <p:nvPr/>
        </p:nvSpPr>
        <p:spPr>
          <a:xfrm>
            <a:off x="436829" y="4838920"/>
            <a:ext cx="2232248" cy="369332"/>
          </a:xfrm>
          <a:prstGeom prst="rect">
            <a:avLst/>
          </a:prstGeom>
          <a:noFill/>
        </p:spPr>
        <p:txBody>
          <a:bodyPr wrap="square" rtlCol="0">
            <a:spAutoFit/>
          </a:bodyPr>
          <a:lstStyle/>
          <a:p>
            <a:r>
              <a:rPr lang="en-SG" dirty="0"/>
              <a:t>3 x EGFP libraries</a:t>
            </a:r>
          </a:p>
        </p:txBody>
      </p:sp>
    </p:spTree>
    <p:extLst>
      <p:ext uri="{BB962C8B-B14F-4D97-AF65-F5344CB8AC3E}">
        <p14:creationId xmlns:p14="http://schemas.microsoft.com/office/powerpoint/2010/main" val="2740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6" grpId="0" animBg="1"/>
      <p:bldP spid="7"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665E868-C534-4C18-8E49-E15082CE71C2}"/>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err="1">
                <a:solidFill>
                  <a:schemeClr val="bg1"/>
                </a:solidFill>
              </a:rPr>
              <a:t>Liling’s</a:t>
            </a:r>
            <a:r>
              <a:rPr lang="en-SG" sz="2800" dirty="0">
                <a:solidFill>
                  <a:schemeClr val="bg1"/>
                </a:solidFill>
              </a:rPr>
              <a:t> parameters </a:t>
            </a:r>
          </a:p>
        </p:txBody>
      </p:sp>
      <p:sp>
        <p:nvSpPr>
          <p:cNvPr id="2" name="TextBox 1">
            <a:extLst>
              <a:ext uri="{FF2B5EF4-FFF2-40B4-BE49-F238E27FC236}">
                <a16:creationId xmlns:a16="http://schemas.microsoft.com/office/drawing/2014/main" id="{9AD56DCA-BE09-48E5-A5C8-42BD12D4825A}"/>
              </a:ext>
            </a:extLst>
          </p:cNvPr>
          <p:cNvSpPr txBox="1"/>
          <p:nvPr/>
        </p:nvSpPr>
        <p:spPr>
          <a:xfrm>
            <a:off x="225094" y="973205"/>
            <a:ext cx="1988162" cy="923330"/>
          </a:xfrm>
          <a:prstGeom prst="rect">
            <a:avLst/>
          </a:prstGeom>
          <a:noFill/>
        </p:spPr>
        <p:txBody>
          <a:bodyPr wrap="square" rtlCol="0">
            <a:spAutoFit/>
          </a:bodyPr>
          <a:lstStyle/>
          <a:p>
            <a:r>
              <a:rPr lang="en-SG" dirty="0"/>
              <a:t>Expectation: </a:t>
            </a:r>
          </a:p>
          <a:p>
            <a:endParaRPr lang="en-SG" dirty="0"/>
          </a:p>
          <a:p>
            <a:endParaRPr lang="en-SG" dirty="0"/>
          </a:p>
        </p:txBody>
      </p:sp>
      <p:pic>
        <p:nvPicPr>
          <p:cNvPr id="3" name="Picture 2">
            <a:extLst>
              <a:ext uri="{FF2B5EF4-FFF2-40B4-BE49-F238E27FC236}">
                <a16:creationId xmlns:a16="http://schemas.microsoft.com/office/drawing/2014/main" id="{D5D598A3-C997-42C9-AABD-B117BDA5BE7E}"/>
              </a:ext>
            </a:extLst>
          </p:cNvPr>
          <p:cNvPicPr>
            <a:picLocks noChangeAspect="1"/>
          </p:cNvPicPr>
          <p:nvPr/>
        </p:nvPicPr>
        <p:blipFill>
          <a:blip r:embed="rId3"/>
          <a:stretch>
            <a:fillRect/>
          </a:stretch>
        </p:blipFill>
        <p:spPr>
          <a:xfrm>
            <a:off x="225094" y="1420410"/>
            <a:ext cx="3151060" cy="1769887"/>
          </a:xfrm>
          <a:prstGeom prst="rect">
            <a:avLst/>
          </a:prstGeom>
        </p:spPr>
      </p:pic>
      <p:sp>
        <p:nvSpPr>
          <p:cNvPr id="19" name="TextBox 18">
            <a:extLst>
              <a:ext uri="{FF2B5EF4-FFF2-40B4-BE49-F238E27FC236}">
                <a16:creationId xmlns:a16="http://schemas.microsoft.com/office/drawing/2014/main" id="{8219D3F7-B37E-45C7-9BDC-72F8F19F7352}"/>
              </a:ext>
            </a:extLst>
          </p:cNvPr>
          <p:cNvSpPr txBox="1"/>
          <p:nvPr/>
        </p:nvSpPr>
        <p:spPr>
          <a:xfrm>
            <a:off x="-2341" y="3635732"/>
            <a:ext cx="1988162" cy="369332"/>
          </a:xfrm>
          <a:prstGeom prst="rect">
            <a:avLst/>
          </a:prstGeom>
          <a:noFill/>
        </p:spPr>
        <p:txBody>
          <a:bodyPr wrap="square" rtlCol="0">
            <a:spAutoFit/>
          </a:bodyPr>
          <a:lstStyle/>
          <a:p>
            <a:r>
              <a:rPr lang="en-SG" dirty="0"/>
              <a:t>Reality:</a:t>
            </a:r>
          </a:p>
        </p:txBody>
      </p:sp>
      <p:sp>
        <p:nvSpPr>
          <p:cNvPr id="5" name="Arrow: Right 4">
            <a:extLst>
              <a:ext uri="{FF2B5EF4-FFF2-40B4-BE49-F238E27FC236}">
                <a16:creationId xmlns:a16="http://schemas.microsoft.com/office/drawing/2014/main" id="{A81A7B79-F2FE-44C2-91AA-124E9D8E65F2}"/>
              </a:ext>
            </a:extLst>
          </p:cNvPr>
          <p:cNvSpPr/>
          <p:nvPr/>
        </p:nvSpPr>
        <p:spPr>
          <a:xfrm>
            <a:off x="3635896" y="2060848"/>
            <a:ext cx="576064"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1" name="Chart 10">
            <a:extLst>
              <a:ext uri="{FF2B5EF4-FFF2-40B4-BE49-F238E27FC236}">
                <a16:creationId xmlns:a16="http://schemas.microsoft.com/office/drawing/2014/main" id="{457DAD8B-8F2A-49BF-B550-8B8486D77C40}"/>
              </a:ext>
            </a:extLst>
          </p:cNvPr>
          <p:cNvGraphicFramePr>
            <a:graphicFrameLocks/>
          </p:cNvGraphicFramePr>
          <p:nvPr>
            <p:extLst>
              <p:ext uri="{D42A27DB-BD31-4B8C-83A1-F6EECF244321}">
                <p14:modId xmlns:p14="http://schemas.microsoft.com/office/powerpoint/2010/main" val="1879719890"/>
              </p:ext>
            </p:extLst>
          </p:nvPr>
        </p:nvGraphicFramePr>
        <p:xfrm>
          <a:off x="-58465" y="4208314"/>
          <a:ext cx="3118297" cy="2304255"/>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a:extLst>
              <a:ext uri="{FF2B5EF4-FFF2-40B4-BE49-F238E27FC236}">
                <a16:creationId xmlns:a16="http://schemas.microsoft.com/office/drawing/2014/main" id="{59D2CF35-F431-4EE8-97C1-DD5260384E3B}"/>
              </a:ext>
            </a:extLst>
          </p:cNvPr>
          <p:cNvPicPr>
            <a:picLocks noChangeAspect="1"/>
          </p:cNvPicPr>
          <p:nvPr/>
        </p:nvPicPr>
        <p:blipFill>
          <a:blip r:embed="rId5"/>
          <a:stretch>
            <a:fillRect/>
          </a:stretch>
        </p:blipFill>
        <p:spPr>
          <a:xfrm>
            <a:off x="4729559" y="1201261"/>
            <a:ext cx="4133333" cy="2295238"/>
          </a:xfrm>
          <a:prstGeom prst="rect">
            <a:avLst/>
          </a:prstGeom>
        </p:spPr>
      </p:pic>
      <p:graphicFrame>
        <p:nvGraphicFramePr>
          <p:cNvPr id="14" name="Chart 13">
            <a:extLst>
              <a:ext uri="{FF2B5EF4-FFF2-40B4-BE49-F238E27FC236}">
                <a16:creationId xmlns:a16="http://schemas.microsoft.com/office/drawing/2014/main" id="{457DAD8B-8F2A-49BF-B550-8B8486D77C40}"/>
              </a:ext>
            </a:extLst>
          </p:cNvPr>
          <p:cNvGraphicFramePr>
            <a:graphicFrameLocks/>
          </p:cNvGraphicFramePr>
          <p:nvPr>
            <p:extLst>
              <p:ext uri="{D42A27DB-BD31-4B8C-83A1-F6EECF244321}">
                <p14:modId xmlns:p14="http://schemas.microsoft.com/office/powerpoint/2010/main" val="2964056621"/>
              </p:ext>
            </p:extLst>
          </p:nvPr>
        </p:nvGraphicFramePr>
        <p:xfrm>
          <a:off x="2987824" y="4208314"/>
          <a:ext cx="3225697" cy="229523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hart 15">
            <a:extLst>
              <a:ext uri="{FF2B5EF4-FFF2-40B4-BE49-F238E27FC236}">
                <a16:creationId xmlns:a16="http://schemas.microsoft.com/office/drawing/2014/main" id="{457DAD8B-8F2A-49BF-B550-8B8486D77C40}"/>
              </a:ext>
            </a:extLst>
          </p:cNvPr>
          <p:cNvGraphicFramePr>
            <a:graphicFrameLocks/>
          </p:cNvGraphicFramePr>
          <p:nvPr>
            <p:extLst>
              <p:ext uri="{D42A27DB-BD31-4B8C-83A1-F6EECF244321}">
                <p14:modId xmlns:p14="http://schemas.microsoft.com/office/powerpoint/2010/main" val="1981054748"/>
              </p:ext>
            </p:extLst>
          </p:nvPr>
        </p:nvGraphicFramePr>
        <p:xfrm>
          <a:off x="6012160" y="4208314"/>
          <a:ext cx="3225697" cy="230425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9899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Graphic spid="11" grpId="0">
        <p:bldAsOne/>
      </p:bldGraphic>
      <p:bldGraphic spid="14" grpId="0">
        <p:bldAsOne/>
      </p:bldGraphic>
      <p:bldGraphic spid="1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7C1597-8B27-4869-8D13-4BE424DFF670}"/>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err="1">
                <a:solidFill>
                  <a:schemeClr val="bg1"/>
                </a:solidFill>
              </a:rPr>
              <a:t>Liling’s</a:t>
            </a:r>
            <a:r>
              <a:rPr lang="en-SG" sz="2800" dirty="0">
                <a:solidFill>
                  <a:schemeClr val="bg1"/>
                </a:solidFill>
              </a:rPr>
              <a:t> parameters </a:t>
            </a:r>
          </a:p>
        </p:txBody>
      </p:sp>
      <p:pic>
        <p:nvPicPr>
          <p:cNvPr id="5" name="Picture 4">
            <a:extLst>
              <a:ext uri="{FF2B5EF4-FFF2-40B4-BE49-F238E27FC236}">
                <a16:creationId xmlns:a16="http://schemas.microsoft.com/office/drawing/2014/main" id="{CCCEA979-0EFE-41F2-B6ED-CA74BD425A76}"/>
              </a:ext>
            </a:extLst>
          </p:cNvPr>
          <p:cNvPicPr>
            <a:picLocks noChangeAspect="1"/>
          </p:cNvPicPr>
          <p:nvPr/>
        </p:nvPicPr>
        <p:blipFill>
          <a:blip r:embed="rId2"/>
          <a:stretch>
            <a:fillRect/>
          </a:stretch>
        </p:blipFill>
        <p:spPr>
          <a:xfrm>
            <a:off x="1691680" y="1268760"/>
            <a:ext cx="4572000" cy="4967222"/>
          </a:xfrm>
          <a:prstGeom prst="rect">
            <a:avLst/>
          </a:prstGeom>
        </p:spPr>
      </p:pic>
    </p:spTree>
    <p:extLst>
      <p:ext uri="{BB962C8B-B14F-4D97-AF65-F5344CB8AC3E}">
        <p14:creationId xmlns:p14="http://schemas.microsoft.com/office/powerpoint/2010/main" val="106201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BC0D7F-60E4-4532-9B8E-1B94B461F667}"/>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err="1">
                <a:solidFill>
                  <a:schemeClr val="bg1"/>
                </a:solidFill>
              </a:rPr>
              <a:t>Liling’s</a:t>
            </a:r>
            <a:r>
              <a:rPr lang="en-SG" sz="2800" dirty="0">
                <a:solidFill>
                  <a:schemeClr val="bg1"/>
                </a:solidFill>
              </a:rPr>
              <a:t> parameters </a:t>
            </a:r>
          </a:p>
        </p:txBody>
      </p:sp>
      <p:sp>
        <p:nvSpPr>
          <p:cNvPr id="6" name="Rectangle 5">
            <a:extLst>
              <a:ext uri="{FF2B5EF4-FFF2-40B4-BE49-F238E27FC236}">
                <a16:creationId xmlns:a16="http://schemas.microsoft.com/office/drawing/2014/main" id="{9275A356-8D8C-49AD-B6AF-0AB0C159E97E}"/>
              </a:ext>
            </a:extLst>
          </p:cNvPr>
          <p:cNvSpPr/>
          <p:nvPr/>
        </p:nvSpPr>
        <p:spPr>
          <a:xfrm>
            <a:off x="0" y="861442"/>
            <a:ext cx="9144000" cy="3539430"/>
          </a:xfrm>
          <a:prstGeom prst="rect">
            <a:avLst/>
          </a:prstGeom>
        </p:spPr>
        <p:txBody>
          <a:bodyPr wrap="square">
            <a:spAutoFit/>
          </a:bodyPr>
          <a:lstStyle/>
          <a:p>
            <a:pPr algn="just">
              <a:defRPr sz="1400" b="0" i="0" u="none" strike="noStrike" kern="1200" spc="0" baseline="0">
                <a:solidFill>
                  <a:prstClr val="black">
                    <a:lumMod val="65000"/>
                    <a:lumOff val="35000"/>
                  </a:prstClr>
                </a:solidFill>
                <a:latin typeface="+mn-lt"/>
                <a:ea typeface="+mn-ea"/>
                <a:cs typeface="+mn-cs"/>
              </a:defRPr>
            </a:pPr>
            <a:r>
              <a:rPr lang="en-US" sz="1600" b="1" u="sng" dirty="0"/>
              <a:t>Our explanation</a:t>
            </a:r>
            <a:r>
              <a:rPr lang="en-US" sz="1600" dirty="0"/>
              <a:t>:</a:t>
            </a:r>
          </a:p>
          <a:p>
            <a:pPr algn="just">
              <a:defRPr sz="1400" b="0" i="0" u="none" strike="noStrike" kern="1200" spc="0" baseline="0">
                <a:solidFill>
                  <a:prstClr val="black">
                    <a:lumMod val="65000"/>
                    <a:lumOff val="35000"/>
                  </a:prstClr>
                </a:solidFill>
                <a:latin typeface="+mn-lt"/>
                <a:ea typeface="+mn-ea"/>
                <a:cs typeface="+mn-cs"/>
              </a:defRPr>
            </a:pPr>
            <a:endParaRPr lang="en-US" sz="1600" dirty="0"/>
          </a:p>
          <a:p>
            <a:pPr algn="just">
              <a:defRPr sz="1400" b="0" i="0" u="none" strike="noStrike" kern="1200" spc="0" baseline="0">
                <a:solidFill>
                  <a:prstClr val="black">
                    <a:lumMod val="65000"/>
                    <a:lumOff val="35000"/>
                  </a:prstClr>
                </a:solidFill>
                <a:latin typeface="+mn-lt"/>
                <a:ea typeface="+mn-ea"/>
                <a:cs typeface="+mn-cs"/>
              </a:defRPr>
            </a:pPr>
            <a:r>
              <a:rPr lang="en-US" sz="1600" dirty="0"/>
              <a:t>Theoretically, while we would expect a LOQS-PA/PB rescue to have higher mature-miRNA expression level, we should conversely also expect it to have a lower </a:t>
            </a:r>
            <a:r>
              <a:rPr lang="en-US" sz="1600" dirty="0">
                <a:solidFill>
                  <a:srgbClr val="FF0000"/>
                </a:solidFill>
              </a:rPr>
              <a:t>pre-miRNA </a:t>
            </a:r>
            <a:r>
              <a:rPr lang="en-US" sz="1600" dirty="0"/>
              <a:t>level than LOQS-PD, due to more effective processing and less accumulation. </a:t>
            </a:r>
          </a:p>
          <a:p>
            <a:pPr algn="just">
              <a:defRPr sz="1400" b="0" i="0" u="none" strike="noStrike" kern="1200" spc="0" baseline="0">
                <a:solidFill>
                  <a:prstClr val="black">
                    <a:lumMod val="65000"/>
                    <a:lumOff val="35000"/>
                  </a:prstClr>
                </a:solidFill>
                <a:latin typeface="+mn-lt"/>
                <a:ea typeface="+mn-ea"/>
                <a:cs typeface="+mn-cs"/>
              </a:defRPr>
            </a:pPr>
            <a:endParaRPr lang="en-US" sz="1600" dirty="0"/>
          </a:p>
          <a:p>
            <a:pPr algn="just">
              <a:defRPr sz="1400" b="0" i="0" u="none" strike="noStrike" kern="1200" spc="0" baseline="0">
                <a:solidFill>
                  <a:prstClr val="black">
                    <a:lumMod val="65000"/>
                    <a:lumOff val="35000"/>
                  </a:prstClr>
                </a:solidFill>
                <a:latin typeface="+mn-lt"/>
                <a:ea typeface="+mn-ea"/>
                <a:cs typeface="+mn-cs"/>
              </a:defRPr>
            </a:pPr>
            <a:r>
              <a:rPr lang="en-US" sz="1600" b="1" dirty="0"/>
              <a:t>dmestemloopmirbasev20</a:t>
            </a:r>
            <a:r>
              <a:rPr lang="en-US" sz="1600" dirty="0"/>
              <a:t> is an index constructed using full-length </a:t>
            </a:r>
            <a:r>
              <a:rPr lang="en-US" sz="1600" dirty="0">
                <a:solidFill>
                  <a:srgbClr val="FF0000"/>
                </a:solidFill>
              </a:rPr>
              <a:t>pre-miRNA</a:t>
            </a:r>
            <a:r>
              <a:rPr lang="en-US" sz="1600" dirty="0"/>
              <a:t> features (</a:t>
            </a:r>
            <a:r>
              <a:rPr lang="en-US" sz="1600" dirty="0" err="1"/>
              <a:t>i.e</a:t>
            </a:r>
            <a:r>
              <a:rPr lang="en-US" sz="1600" dirty="0"/>
              <a:t> miRNA precursors), with each feature ranging from </a:t>
            </a:r>
            <a:r>
              <a:rPr lang="en-US" sz="1600" dirty="0">
                <a:solidFill>
                  <a:srgbClr val="FF0000"/>
                </a:solidFill>
              </a:rPr>
              <a:t>70-100 </a:t>
            </a:r>
            <a:r>
              <a:rPr lang="en-US" sz="1600" dirty="0" err="1">
                <a:solidFill>
                  <a:srgbClr val="FF0000"/>
                </a:solidFill>
              </a:rPr>
              <a:t>nts</a:t>
            </a:r>
            <a:r>
              <a:rPr lang="en-US" sz="1600" dirty="0"/>
              <a:t> in length. </a:t>
            </a:r>
            <a:r>
              <a:rPr lang="en-US" sz="1600" b="1" dirty="0"/>
              <a:t>It is NOT a mature-miRNA index</a:t>
            </a:r>
            <a:r>
              <a:rPr lang="en-US" sz="1600" dirty="0"/>
              <a:t>.</a:t>
            </a:r>
          </a:p>
          <a:p>
            <a:pPr algn="just">
              <a:defRPr sz="1400" b="0" i="0" u="none" strike="noStrike" kern="1200" spc="0" baseline="0">
                <a:solidFill>
                  <a:prstClr val="black">
                    <a:lumMod val="65000"/>
                    <a:lumOff val="35000"/>
                  </a:prstClr>
                </a:solidFill>
                <a:latin typeface="+mn-lt"/>
                <a:ea typeface="+mn-ea"/>
                <a:cs typeface="+mn-cs"/>
              </a:defRPr>
            </a:pPr>
            <a:endParaRPr lang="en-US" sz="1600" dirty="0"/>
          </a:p>
          <a:p>
            <a:pPr algn="just">
              <a:defRPr sz="1400" b="0" i="0" u="none" strike="noStrike" kern="1200" spc="0" baseline="0">
                <a:solidFill>
                  <a:prstClr val="black">
                    <a:lumMod val="65000"/>
                    <a:lumOff val="35000"/>
                  </a:prstClr>
                </a:solidFill>
                <a:latin typeface="+mn-lt"/>
                <a:ea typeface="+mn-ea"/>
                <a:cs typeface="+mn-cs"/>
              </a:defRPr>
            </a:pPr>
            <a:r>
              <a:rPr lang="en-US" sz="1600" dirty="0"/>
              <a:t>Could it perhaps be that during library preparation, the separation of small-RNA fragments was not thorough, and pre-miRNA fragments were sequenced, confounding the results? (This is highly unlikely).</a:t>
            </a:r>
          </a:p>
          <a:p>
            <a:pPr algn="just">
              <a:defRPr sz="1400" b="0" i="0" u="none" strike="noStrike" kern="1200" spc="0" baseline="0">
                <a:solidFill>
                  <a:prstClr val="black">
                    <a:lumMod val="65000"/>
                    <a:lumOff val="35000"/>
                  </a:prstClr>
                </a:solidFill>
                <a:latin typeface="+mn-lt"/>
                <a:ea typeface="+mn-ea"/>
                <a:cs typeface="+mn-cs"/>
              </a:defRPr>
            </a:pPr>
            <a:endParaRPr lang="en-US" sz="1600" dirty="0"/>
          </a:p>
          <a:p>
            <a:pPr algn="just">
              <a:defRPr sz="1400" b="0" i="0" u="none" strike="noStrike" kern="1200" spc="0" baseline="0">
                <a:solidFill>
                  <a:prstClr val="black">
                    <a:lumMod val="65000"/>
                    <a:lumOff val="35000"/>
                  </a:prstClr>
                </a:solidFill>
                <a:latin typeface="+mn-lt"/>
                <a:ea typeface="+mn-ea"/>
                <a:cs typeface="+mn-cs"/>
              </a:defRPr>
            </a:pPr>
            <a:r>
              <a:rPr lang="en-US" sz="1600" dirty="0"/>
              <a:t>So instead we tried using </a:t>
            </a:r>
            <a:r>
              <a:rPr lang="en-US" sz="1600" dirty="0">
                <a:solidFill>
                  <a:srgbClr val="00B050"/>
                </a:solidFill>
              </a:rPr>
              <a:t>mature-miRNA</a:t>
            </a:r>
            <a:r>
              <a:rPr lang="en-US" sz="1600" dirty="0"/>
              <a:t> features drawn from </a:t>
            </a:r>
            <a:r>
              <a:rPr lang="en-US" sz="1600" dirty="0" err="1"/>
              <a:t>flybase</a:t>
            </a:r>
            <a:r>
              <a:rPr lang="en-US" sz="1600" dirty="0"/>
              <a:t> GFF file, which averaged </a:t>
            </a:r>
            <a:r>
              <a:rPr lang="en-US" sz="1600" dirty="0">
                <a:solidFill>
                  <a:srgbClr val="00B050"/>
                </a:solidFill>
              </a:rPr>
              <a:t>22-25 </a:t>
            </a:r>
            <a:r>
              <a:rPr lang="en-US" sz="1600" dirty="0" err="1">
                <a:solidFill>
                  <a:srgbClr val="00B050"/>
                </a:solidFill>
              </a:rPr>
              <a:t>nts</a:t>
            </a:r>
            <a:r>
              <a:rPr lang="en-US" sz="1600" dirty="0"/>
              <a:t>.</a:t>
            </a:r>
            <a:endParaRPr lang="en-US" sz="1600" dirty="0">
              <a:solidFill>
                <a:srgbClr val="00B050"/>
              </a:solidFill>
            </a:endParaRPr>
          </a:p>
          <a:p>
            <a:pPr algn="just">
              <a:defRPr sz="1400" b="0" i="0" u="none" strike="noStrike" kern="1200" spc="0" baseline="0">
                <a:solidFill>
                  <a:prstClr val="black">
                    <a:lumMod val="65000"/>
                    <a:lumOff val="35000"/>
                  </a:prstClr>
                </a:solidFill>
                <a:latin typeface="+mn-lt"/>
                <a:ea typeface="+mn-ea"/>
                <a:cs typeface="+mn-cs"/>
              </a:defRPr>
            </a:pPr>
            <a:endParaRPr lang="en-US" sz="1600" dirty="0"/>
          </a:p>
        </p:txBody>
      </p:sp>
      <p:sp>
        <p:nvSpPr>
          <p:cNvPr id="8" name="Oval 7">
            <a:extLst>
              <a:ext uri="{FF2B5EF4-FFF2-40B4-BE49-F238E27FC236}">
                <a16:creationId xmlns:a16="http://schemas.microsoft.com/office/drawing/2014/main" id="{7BE70140-1CD3-40C3-8FC3-81CEA76D7ABB}"/>
              </a:ext>
            </a:extLst>
          </p:cNvPr>
          <p:cNvSpPr/>
          <p:nvPr/>
        </p:nvSpPr>
        <p:spPr>
          <a:xfrm>
            <a:off x="219151" y="5105693"/>
            <a:ext cx="864096" cy="707923"/>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SG" sz="1200" b="1" dirty="0">
                <a:solidFill>
                  <a:schemeClr val="tx1"/>
                </a:solidFill>
              </a:rPr>
              <a:t>LOQS-PA</a:t>
            </a:r>
          </a:p>
        </p:txBody>
      </p:sp>
      <p:sp>
        <p:nvSpPr>
          <p:cNvPr id="9" name="Oval 8">
            <a:extLst>
              <a:ext uri="{FF2B5EF4-FFF2-40B4-BE49-F238E27FC236}">
                <a16:creationId xmlns:a16="http://schemas.microsoft.com/office/drawing/2014/main" id="{02235BE5-0A95-443D-AD95-F4E914A001A3}"/>
              </a:ext>
            </a:extLst>
          </p:cNvPr>
          <p:cNvSpPr/>
          <p:nvPr/>
        </p:nvSpPr>
        <p:spPr>
          <a:xfrm>
            <a:off x="1115616" y="5105692"/>
            <a:ext cx="864096" cy="707923"/>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SG" sz="1200" b="1" dirty="0">
                <a:solidFill>
                  <a:schemeClr val="tx1"/>
                </a:solidFill>
              </a:rPr>
              <a:t>LOQS-PB</a:t>
            </a:r>
          </a:p>
        </p:txBody>
      </p:sp>
      <p:sp>
        <p:nvSpPr>
          <p:cNvPr id="10" name="Oval 9">
            <a:extLst>
              <a:ext uri="{FF2B5EF4-FFF2-40B4-BE49-F238E27FC236}">
                <a16:creationId xmlns:a16="http://schemas.microsoft.com/office/drawing/2014/main" id="{66D4E978-B9F6-4473-8E2E-592545CD018A}"/>
              </a:ext>
            </a:extLst>
          </p:cNvPr>
          <p:cNvSpPr/>
          <p:nvPr/>
        </p:nvSpPr>
        <p:spPr>
          <a:xfrm>
            <a:off x="2699792" y="5085184"/>
            <a:ext cx="864096" cy="812596"/>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SG" sz="1200" b="1" dirty="0">
                <a:solidFill>
                  <a:schemeClr val="tx1"/>
                </a:solidFill>
              </a:rPr>
              <a:t>LOQS-PD</a:t>
            </a:r>
          </a:p>
        </p:txBody>
      </p:sp>
      <p:sp>
        <p:nvSpPr>
          <p:cNvPr id="11" name="TextBox 10">
            <a:extLst>
              <a:ext uri="{FF2B5EF4-FFF2-40B4-BE49-F238E27FC236}">
                <a16:creationId xmlns:a16="http://schemas.microsoft.com/office/drawing/2014/main" id="{99F80DB1-5ECD-4E48-B2FE-E8D10DA5BD88}"/>
              </a:ext>
            </a:extLst>
          </p:cNvPr>
          <p:cNvSpPr txBox="1"/>
          <p:nvPr/>
        </p:nvSpPr>
        <p:spPr>
          <a:xfrm>
            <a:off x="2123728" y="5177700"/>
            <a:ext cx="720080" cy="646331"/>
          </a:xfrm>
          <a:prstGeom prst="rect">
            <a:avLst/>
          </a:prstGeom>
          <a:noFill/>
        </p:spPr>
        <p:txBody>
          <a:bodyPr wrap="square" rtlCol="0">
            <a:spAutoFit/>
          </a:bodyPr>
          <a:lstStyle/>
          <a:p>
            <a:r>
              <a:rPr lang="en-SG" sz="3600" dirty="0"/>
              <a:t>&gt;</a:t>
            </a:r>
          </a:p>
        </p:txBody>
      </p:sp>
      <p:sp>
        <p:nvSpPr>
          <p:cNvPr id="12" name="Title 1">
            <a:extLst>
              <a:ext uri="{FF2B5EF4-FFF2-40B4-BE49-F238E27FC236}">
                <a16:creationId xmlns:a16="http://schemas.microsoft.com/office/drawing/2014/main" id="{DF551B70-AB90-48E5-ABCB-F7EC03E595D0}"/>
              </a:ext>
            </a:extLst>
          </p:cNvPr>
          <p:cNvSpPr>
            <a:spLocks noGrp="1"/>
          </p:cNvSpPr>
          <p:nvPr>
            <p:ph type="title"/>
          </p:nvPr>
        </p:nvSpPr>
        <p:spPr>
          <a:xfrm>
            <a:off x="385192" y="4146406"/>
            <a:ext cx="2746648" cy="1143000"/>
          </a:xfrm>
        </p:spPr>
        <p:txBody>
          <a:bodyPr>
            <a:normAutofit/>
          </a:bodyPr>
          <a:lstStyle/>
          <a:p>
            <a:r>
              <a:rPr lang="en-SG" sz="2000" b="1" u="sng" dirty="0"/>
              <a:t>Mature-miRNA</a:t>
            </a:r>
          </a:p>
        </p:txBody>
      </p:sp>
      <p:sp>
        <p:nvSpPr>
          <p:cNvPr id="13" name="Oval 12">
            <a:extLst>
              <a:ext uri="{FF2B5EF4-FFF2-40B4-BE49-F238E27FC236}">
                <a16:creationId xmlns:a16="http://schemas.microsoft.com/office/drawing/2014/main" id="{482D2AEF-E092-414F-8A12-98D006C58259}"/>
              </a:ext>
            </a:extLst>
          </p:cNvPr>
          <p:cNvSpPr/>
          <p:nvPr/>
        </p:nvSpPr>
        <p:spPr>
          <a:xfrm>
            <a:off x="5135275" y="5157193"/>
            <a:ext cx="864096" cy="707923"/>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SG" sz="1200" b="1" dirty="0">
                <a:solidFill>
                  <a:schemeClr val="tx1"/>
                </a:solidFill>
              </a:rPr>
              <a:t>LOQS-PA</a:t>
            </a:r>
          </a:p>
        </p:txBody>
      </p:sp>
      <p:sp>
        <p:nvSpPr>
          <p:cNvPr id="14" name="Oval 13">
            <a:extLst>
              <a:ext uri="{FF2B5EF4-FFF2-40B4-BE49-F238E27FC236}">
                <a16:creationId xmlns:a16="http://schemas.microsoft.com/office/drawing/2014/main" id="{6863A263-8D03-4423-B89C-337737645141}"/>
              </a:ext>
            </a:extLst>
          </p:cNvPr>
          <p:cNvSpPr/>
          <p:nvPr/>
        </p:nvSpPr>
        <p:spPr>
          <a:xfrm>
            <a:off x="6031740" y="5157192"/>
            <a:ext cx="864096" cy="707923"/>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SG" sz="1200" b="1" dirty="0">
                <a:solidFill>
                  <a:schemeClr val="tx1"/>
                </a:solidFill>
              </a:rPr>
              <a:t>LOQS-PB</a:t>
            </a:r>
          </a:p>
        </p:txBody>
      </p:sp>
      <p:sp>
        <p:nvSpPr>
          <p:cNvPr id="15" name="Oval 14">
            <a:extLst>
              <a:ext uri="{FF2B5EF4-FFF2-40B4-BE49-F238E27FC236}">
                <a16:creationId xmlns:a16="http://schemas.microsoft.com/office/drawing/2014/main" id="{E6E59837-BBCA-4538-91E3-C6492F73F5AB}"/>
              </a:ext>
            </a:extLst>
          </p:cNvPr>
          <p:cNvSpPr/>
          <p:nvPr/>
        </p:nvSpPr>
        <p:spPr>
          <a:xfrm>
            <a:off x="7615916" y="5136684"/>
            <a:ext cx="864096" cy="812596"/>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SG" sz="1200" b="1" dirty="0">
                <a:solidFill>
                  <a:schemeClr val="tx1"/>
                </a:solidFill>
              </a:rPr>
              <a:t>LOQS-PD</a:t>
            </a:r>
          </a:p>
        </p:txBody>
      </p:sp>
      <p:sp>
        <p:nvSpPr>
          <p:cNvPr id="16" name="TextBox 15">
            <a:extLst>
              <a:ext uri="{FF2B5EF4-FFF2-40B4-BE49-F238E27FC236}">
                <a16:creationId xmlns:a16="http://schemas.microsoft.com/office/drawing/2014/main" id="{977CA7AD-367C-4212-A9DC-816400E01077}"/>
              </a:ext>
            </a:extLst>
          </p:cNvPr>
          <p:cNvSpPr txBox="1"/>
          <p:nvPr/>
        </p:nvSpPr>
        <p:spPr>
          <a:xfrm>
            <a:off x="7039852" y="5229200"/>
            <a:ext cx="720080" cy="646331"/>
          </a:xfrm>
          <a:prstGeom prst="rect">
            <a:avLst/>
          </a:prstGeom>
          <a:noFill/>
        </p:spPr>
        <p:txBody>
          <a:bodyPr wrap="square" rtlCol="0">
            <a:spAutoFit/>
          </a:bodyPr>
          <a:lstStyle/>
          <a:p>
            <a:r>
              <a:rPr lang="en-SG" sz="3600" dirty="0"/>
              <a:t>&lt;</a:t>
            </a:r>
          </a:p>
        </p:txBody>
      </p:sp>
      <p:sp>
        <p:nvSpPr>
          <p:cNvPr id="17" name="Title 1">
            <a:extLst>
              <a:ext uri="{FF2B5EF4-FFF2-40B4-BE49-F238E27FC236}">
                <a16:creationId xmlns:a16="http://schemas.microsoft.com/office/drawing/2014/main" id="{4E563F45-219E-43F5-96A5-24CC8299B47F}"/>
              </a:ext>
            </a:extLst>
          </p:cNvPr>
          <p:cNvSpPr txBox="1">
            <a:spLocks/>
          </p:cNvSpPr>
          <p:nvPr/>
        </p:nvSpPr>
        <p:spPr>
          <a:xfrm>
            <a:off x="5641776" y="4197906"/>
            <a:ext cx="274664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000" b="1" u="sng" dirty="0"/>
              <a:t>Pre-miRNA</a:t>
            </a:r>
          </a:p>
        </p:txBody>
      </p:sp>
    </p:spTree>
    <p:extLst>
      <p:ext uri="{BB962C8B-B14F-4D97-AF65-F5344CB8AC3E}">
        <p14:creationId xmlns:p14="http://schemas.microsoft.com/office/powerpoint/2010/main" val="23324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Pre-</a:t>
            </a:r>
            <a:r>
              <a:rPr lang="en-SG" dirty="0" err="1"/>
              <a:t>mirna</a:t>
            </a:r>
            <a:endParaRPr lang="en-SG" dirty="0"/>
          </a:p>
        </p:txBody>
      </p:sp>
      <p:sp>
        <p:nvSpPr>
          <p:cNvPr id="3" name="Content Placeholder 2"/>
          <p:cNvSpPr>
            <a:spLocks noGrp="1"/>
          </p:cNvSpPr>
          <p:nvPr>
            <p:ph idx="1"/>
          </p:nvPr>
        </p:nvSpPr>
        <p:spPr/>
        <p:txBody>
          <a:bodyPr/>
          <a:lstStyle/>
          <a:p>
            <a:endParaRPr lang="en-SG"/>
          </a:p>
        </p:txBody>
      </p:sp>
      <p:pic>
        <p:nvPicPr>
          <p:cNvPr id="2052" name="Picture 4" descr="E:\loqsproject_compile\Seq_map_directory\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8" y="1783904"/>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loqsproject_compile\testting\Pre\SeqM\cou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8" y="1700808"/>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47664" y="5939988"/>
            <a:ext cx="1513556" cy="369332"/>
          </a:xfrm>
          <a:prstGeom prst="rect">
            <a:avLst/>
          </a:prstGeom>
          <a:noFill/>
        </p:spPr>
        <p:txBody>
          <a:bodyPr wrap="none" rtlCol="0">
            <a:spAutoFit/>
          </a:bodyPr>
          <a:lstStyle/>
          <a:p>
            <a:r>
              <a:rPr lang="en-SG" dirty="0"/>
              <a:t>single mapper</a:t>
            </a:r>
          </a:p>
        </p:txBody>
      </p:sp>
      <p:sp>
        <p:nvSpPr>
          <p:cNvPr id="9" name="TextBox 8"/>
          <p:cNvSpPr txBox="1"/>
          <p:nvPr/>
        </p:nvSpPr>
        <p:spPr>
          <a:xfrm>
            <a:off x="5796136" y="5939988"/>
            <a:ext cx="1763624" cy="369332"/>
          </a:xfrm>
          <a:prstGeom prst="rect">
            <a:avLst/>
          </a:prstGeom>
          <a:noFill/>
        </p:spPr>
        <p:txBody>
          <a:bodyPr wrap="none" rtlCol="0">
            <a:spAutoFit/>
          </a:bodyPr>
          <a:lstStyle/>
          <a:p>
            <a:r>
              <a:rPr lang="en-SG" dirty="0"/>
              <a:t>Multiple mapper</a:t>
            </a:r>
          </a:p>
        </p:txBody>
      </p:sp>
      <p:sp>
        <p:nvSpPr>
          <p:cNvPr id="4" name="Oval 3">
            <a:extLst>
              <a:ext uri="{FF2B5EF4-FFF2-40B4-BE49-F238E27FC236}">
                <a16:creationId xmlns:a16="http://schemas.microsoft.com/office/drawing/2014/main" id="{F1CAC541-F3EC-4B43-9CFD-A866FCD9C121}"/>
              </a:ext>
            </a:extLst>
          </p:cNvPr>
          <p:cNvSpPr/>
          <p:nvPr/>
        </p:nvSpPr>
        <p:spPr>
          <a:xfrm>
            <a:off x="657138" y="2175718"/>
            <a:ext cx="1322574" cy="3581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5755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77946" y="845840"/>
            <a:ext cx="8229600" cy="1143000"/>
          </a:xfrm>
        </p:spPr>
        <p:txBody>
          <a:bodyPr>
            <a:normAutofit/>
          </a:bodyPr>
          <a:lstStyle/>
          <a:p>
            <a:r>
              <a:rPr lang="en-SG" sz="3600" u="sng" dirty="0"/>
              <a:t>Mature-miRNA</a:t>
            </a:r>
          </a:p>
        </p:txBody>
      </p:sp>
      <p:pic>
        <p:nvPicPr>
          <p:cNvPr id="4098" name="Picture 2" descr="E:\loqsproject_compile\testting\noPre\Seq\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1656"/>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loqsproject_compile\testting\noPre\SeqM\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771656"/>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47664" y="6011996"/>
            <a:ext cx="1635384" cy="369332"/>
          </a:xfrm>
          <a:prstGeom prst="rect">
            <a:avLst/>
          </a:prstGeom>
          <a:noFill/>
        </p:spPr>
        <p:txBody>
          <a:bodyPr wrap="none" rtlCol="0">
            <a:spAutoFit/>
          </a:bodyPr>
          <a:lstStyle/>
          <a:p>
            <a:r>
              <a:rPr lang="en-SG" dirty="0"/>
              <a:t>Single-mapping</a:t>
            </a:r>
          </a:p>
        </p:txBody>
      </p:sp>
      <p:sp>
        <p:nvSpPr>
          <p:cNvPr id="9" name="TextBox 8"/>
          <p:cNvSpPr txBox="1"/>
          <p:nvPr/>
        </p:nvSpPr>
        <p:spPr>
          <a:xfrm>
            <a:off x="5796136" y="6011996"/>
            <a:ext cx="1869423" cy="369332"/>
          </a:xfrm>
          <a:prstGeom prst="rect">
            <a:avLst/>
          </a:prstGeom>
          <a:noFill/>
        </p:spPr>
        <p:txBody>
          <a:bodyPr wrap="none" rtlCol="0">
            <a:spAutoFit/>
          </a:bodyPr>
          <a:lstStyle/>
          <a:p>
            <a:r>
              <a:rPr lang="en-SG" dirty="0"/>
              <a:t>Multiple-mapping</a:t>
            </a:r>
          </a:p>
        </p:txBody>
      </p:sp>
      <p:sp>
        <p:nvSpPr>
          <p:cNvPr id="11" name="Title 1">
            <a:extLst>
              <a:ext uri="{FF2B5EF4-FFF2-40B4-BE49-F238E27FC236}">
                <a16:creationId xmlns:a16="http://schemas.microsoft.com/office/drawing/2014/main" id="{AF82FA4B-46C1-4236-B3FD-5A7355EAB15F}"/>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Our parameters </a:t>
            </a:r>
          </a:p>
        </p:txBody>
      </p:sp>
      <p:sp>
        <p:nvSpPr>
          <p:cNvPr id="12" name="TextBox 11">
            <a:extLst>
              <a:ext uri="{FF2B5EF4-FFF2-40B4-BE49-F238E27FC236}">
                <a16:creationId xmlns:a16="http://schemas.microsoft.com/office/drawing/2014/main" id="{E831A8E1-BD43-46DF-AA41-C6F2C5272FBF}"/>
              </a:ext>
            </a:extLst>
          </p:cNvPr>
          <p:cNvSpPr txBox="1"/>
          <p:nvPr/>
        </p:nvSpPr>
        <p:spPr>
          <a:xfrm>
            <a:off x="6353204" y="1125325"/>
            <a:ext cx="2376264" cy="646331"/>
          </a:xfrm>
          <a:prstGeom prst="rect">
            <a:avLst/>
          </a:prstGeom>
          <a:noFill/>
        </p:spPr>
        <p:txBody>
          <a:bodyPr wrap="square" rtlCol="0">
            <a:spAutoFit/>
          </a:bodyPr>
          <a:lstStyle/>
          <a:p>
            <a:r>
              <a:rPr lang="en-SG" b="1" dirty="0"/>
              <a:t>*Note, not corrected for sequencing depth. </a:t>
            </a:r>
          </a:p>
        </p:txBody>
      </p:sp>
    </p:spTree>
    <p:extLst>
      <p:ext uri="{BB962C8B-B14F-4D97-AF65-F5344CB8AC3E}">
        <p14:creationId xmlns:p14="http://schemas.microsoft.com/office/powerpoint/2010/main" val="39759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9DF4C-358F-4182-9CA3-674A812F5B1D}"/>
              </a:ext>
            </a:extLst>
          </p:cNvPr>
          <p:cNvPicPr>
            <a:picLocks noChangeAspect="1"/>
          </p:cNvPicPr>
          <p:nvPr/>
        </p:nvPicPr>
        <p:blipFill>
          <a:blip r:embed="rId2"/>
          <a:stretch>
            <a:fillRect/>
          </a:stretch>
        </p:blipFill>
        <p:spPr>
          <a:xfrm>
            <a:off x="4716016" y="2836133"/>
            <a:ext cx="3775198" cy="2448272"/>
          </a:xfrm>
          <a:prstGeom prst="rect">
            <a:avLst/>
          </a:prstGeom>
        </p:spPr>
      </p:pic>
      <p:sp>
        <p:nvSpPr>
          <p:cNvPr id="5" name="Title 1">
            <a:extLst>
              <a:ext uri="{FF2B5EF4-FFF2-40B4-BE49-F238E27FC236}">
                <a16:creationId xmlns:a16="http://schemas.microsoft.com/office/drawing/2014/main" id="{F0583696-5101-4E0F-85C2-68ED4E8825C9}"/>
              </a:ext>
            </a:extLst>
          </p:cNvPr>
          <p:cNvSpPr txBox="1">
            <a:spLocks/>
          </p:cNvSpPr>
          <p:nvPr/>
        </p:nvSpPr>
        <p:spPr>
          <a:xfrm>
            <a:off x="0" y="1"/>
            <a:ext cx="9144000" cy="808892"/>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dirty="0">
                <a:solidFill>
                  <a:schemeClr val="bg1"/>
                </a:solidFill>
              </a:rPr>
              <a:t>Our parameters </a:t>
            </a:r>
          </a:p>
        </p:txBody>
      </p:sp>
      <p:pic>
        <p:nvPicPr>
          <p:cNvPr id="6" name="Picture 5">
            <a:extLst>
              <a:ext uri="{FF2B5EF4-FFF2-40B4-BE49-F238E27FC236}">
                <a16:creationId xmlns:a16="http://schemas.microsoft.com/office/drawing/2014/main" id="{69F1C3DE-E026-4240-A77E-D465A2CF1705}"/>
              </a:ext>
            </a:extLst>
          </p:cNvPr>
          <p:cNvPicPr>
            <a:picLocks noChangeAspect="1"/>
          </p:cNvPicPr>
          <p:nvPr/>
        </p:nvPicPr>
        <p:blipFill>
          <a:blip r:embed="rId3"/>
          <a:stretch>
            <a:fillRect/>
          </a:stretch>
        </p:blipFill>
        <p:spPr>
          <a:xfrm>
            <a:off x="395536" y="2833104"/>
            <a:ext cx="3600431" cy="2324088"/>
          </a:xfrm>
          <a:prstGeom prst="rect">
            <a:avLst/>
          </a:prstGeom>
        </p:spPr>
      </p:pic>
      <p:sp>
        <p:nvSpPr>
          <p:cNvPr id="7" name="TextBox 6">
            <a:extLst>
              <a:ext uri="{FF2B5EF4-FFF2-40B4-BE49-F238E27FC236}">
                <a16:creationId xmlns:a16="http://schemas.microsoft.com/office/drawing/2014/main" id="{80C8E3AD-FC81-45C3-BDF3-8759109228FE}"/>
              </a:ext>
            </a:extLst>
          </p:cNvPr>
          <p:cNvSpPr txBox="1"/>
          <p:nvPr/>
        </p:nvSpPr>
        <p:spPr>
          <a:xfrm>
            <a:off x="3383868" y="5733256"/>
            <a:ext cx="2376264" cy="646331"/>
          </a:xfrm>
          <a:prstGeom prst="rect">
            <a:avLst/>
          </a:prstGeom>
          <a:noFill/>
        </p:spPr>
        <p:txBody>
          <a:bodyPr wrap="square" rtlCol="0">
            <a:spAutoFit/>
          </a:bodyPr>
          <a:lstStyle/>
          <a:p>
            <a:r>
              <a:rPr lang="en-SG" b="1" dirty="0"/>
              <a:t>*Note, not corrected for sequencing depth. </a:t>
            </a:r>
          </a:p>
        </p:txBody>
      </p:sp>
      <p:sp>
        <p:nvSpPr>
          <p:cNvPr id="8" name="Title 1">
            <a:extLst>
              <a:ext uri="{FF2B5EF4-FFF2-40B4-BE49-F238E27FC236}">
                <a16:creationId xmlns:a16="http://schemas.microsoft.com/office/drawing/2014/main" id="{36855664-011F-403B-9C55-424DF20F5F21}"/>
              </a:ext>
            </a:extLst>
          </p:cNvPr>
          <p:cNvSpPr>
            <a:spLocks noGrp="1"/>
          </p:cNvSpPr>
          <p:nvPr>
            <p:ph type="title"/>
          </p:nvPr>
        </p:nvSpPr>
        <p:spPr>
          <a:xfrm>
            <a:off x="1155210" y="1968182"/>
            <a:ext cx="2570697" cy="1143000"/>
          </a:xfrm>
        </p:spPr>
        <p:txBody>
          <a:bodyPr>
            <a:normAutofit/>
          </a:bodyPr>
          <a:lstStyle/>
          <a:p>
            <a:r>
              <a:rPr lang="en-SG" sz="2800" u="sng" dirty="0" err="1"/>
              <a:t>dmestemloop</a:t>
            </a:r>
            <a:r>
              <a:rPr lang="en-SG" sz="2800" u="sng" dirty="0"/>
              <a:t> (pre-miRNA)</a:t>
            </a:r>
          </a:p>
        </p:txBody>
      </p:sp>
      <p:sp>
        <p:nvSpPr>
          <p:cNvPr id="9" name="Title 1">
            <a:extLst>
              <a:ext uri="{FF2B5EF4-FFF2-40B4-BE49-F238E27FC236}">
                <a16:creationId xmlns:a16="http://schemas.microsoft.com/office/drawing/2014/main" id="{A6CDD9B6-AFB2-4158-90D2-19CE667EA04D}"/>
              </a:ext>
            </a:extLst>
          </p:cNvPr>
          <p:cNvSpPr txBox="1">
            <a:spLocks/>
          </p:cNvSpPr>
          <p:nvPr/>
        </p:nvSpPr>
        <p:spPr>
          <a:xfrm>
            <a:off x="5306494" y="1968182"/>
            <a:ext cx="3024336"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2800" u="sng"/>
              <a:t>Mature-miRNA</a:t>
            </a:r>
            <a:endParaRPr lang="en-SG" sz="2800" u="sng" dirty="0"/>
          </a:p>
        </p:txBody>
      </p:sp>
    </p:spTree>
    <p:extLst>
      <p:ext uri="{BB962C8B-B14F-4D97-AF65-F5344CB8AC3E}">
        <p14:creationId xmlns:p14="http://schemas.microsoft.com/office/powerpoint/2010/main" val="566988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1019</Words>
  <Application>Microsoft Office PowerPoint</Application>
  <PresentationFormat>On-screen Show (4:3)</PresentationFormat>
  <Paragraphs>175</Paragraphs>
  <Slides>17</Slides>
  <Notes>5</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Old </vt:lpstr>
      <vt:lpstr>PowerPoint Presentation</vt:lpstr>
      <vt:lpstr>PowerPoint Presentation</vt:lpstr>
      <vt:lpstr>PowerPoint Presentation</vt:lpstr>
      <vt:lpstr>PowerPoint Presentation</vt:lpstr>
      <vt:lpstr>Mature-miRNA</vt:lpstr>
      <vt:lpstr>Pre-mirna</vt:lpstr>
      <vt:lpstr>Mature-miRNA</vt:lpstr>
      <vt:lpstr>dmestemloop (pre-miRNA)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lee jing wei</cp:lastModifiedBy>
  <cp:revision>30</cp:revision>
  <dcterms:created xsi:type="dcterms:W3CDTF">2017-11-12T03:48:51Z</dcterms:created>
  <dcterms:modified xsi:type="dcterms:W3CDTF">2017-11-13T05:44:24Z</dcterms:modified>
</cp:coreProperties>
</file>