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D0C1-5AFB-3140-9AB3-EDBF7A19F019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E99DA-2AE9-0A4D-9F38-ED3F0647D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99DA-2AE9-0A4D-9F38-ED3F0647D66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0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C9C9-87A5-D647-852A-0CB06E1D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0801C-DB4B-2E45-8BE9-04070485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3AB3C-16BF-2B40-875A-A8C0814B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4AAD6-2F08-9142-A6B4-4511166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E326B-2F59-F04C-BA9A-B74546FE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55ED0-35F9-FB49-88E7-BF8B1834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1A8ED-D2A2-BD40-BD34-0B4F9A847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36093-E708-1544-B886-FC5C1493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DBFA5-EA03-B544-AD7A-E5F4442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61CCE-5CCE-4E40-8B99-B6E8AE9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A1898-917D-6246-96E1-CB78AD4D8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283D1-391D-8045-9A60-A54F66B6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6C620-7743-F34A-BC52-C31115FB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4D052-2410-5747-90BA-7947A92C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51683-D420-C744-A288-907B051D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2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44FE-9F01-F24A-A02F-E73A5E4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BAA03-726C-7C49-AA6B-8B097B8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63165-678A-3840-95EE-36A26D8B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66F4-B7C3-9041-B5FA-6FCD1AF6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8415E-82EE-D046-A7B0-C3DCF8E0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BC36-A6F5-2449-976D-74FB3B8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80B97-7054-F541-8005-79D1080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A58C-BA25-6E44-BA0F-1A318D17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35965-F0A2-AE45-B204-B45DE2A8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F8C56-3A66-9549-A11E-22F378EB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9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45C16-51AE-5744-BA4E-507EFD86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953CE-8702-0249-B45A-C5970E7A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8171D-3EDC-CC45-8E23-B8AD6993A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87A6-84FB-284E-83C7-8768675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AC34A-EE5B-6B40-B0AE-DF049360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913C1-E157-D641-9625-EA0B7239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1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5DDEA-1E06-AB48-B882-338C8C12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6E553-F896-CB4C-B1C5-D577A05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8E6BD-57D0-BE49-A656-699079F7C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BBFBE-0952-8340-876C-35CF5AF54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A8AF6F-3969-8744-B7F0-9CED0084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22885A-E58C-3A4A-92D1-BD1C8890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A9DBA6-E857-104C-82E3-5B120781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79D8D0-087A-614C-AC1A-505E21F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2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00263-F610-F542-9709-3554EBCD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4C48CA-000A-4748-87E2-62992165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20243-1D9C-A647-B6E7-82A100D3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3CDDE-3B64-4A4E-9242-A6EA122E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449BD-BA8D-B945-BE0E-4C3D8D6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E6166-54E5-4345-8546-BCA90C2E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F87FD-84AC-0A45-8D60-DDDE5B8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27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0C24B-2645-A146-899F-8C95508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88067-CB53-C748-90F5-18A60002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A1B5F-5D48-6344-B5D3-F91B0C98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DBC9C-1957-AE4D-A1D1-67D85523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6D86B-9FD0-3E46-AB6A-922B00B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BA3B8-DE03-3447-9133-28B63A36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814A-76E5-A94C-8F32-AA5A8529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27BB2D-0A5C-6B48-8C8C-D8A70D7FC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7C301-A90F-0C47-8B83-1CE18CE4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44649-4A94-5A47-9007-B4070120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9B978-6B3E-E44B-9A8E-FA2B094A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CFD62-D37A-7B47-BB58-C9828B20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2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B146B-E5F4-4B4C-81F3-A2C2DC31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58D3C-2ADE-7D4F-83F0-6DCECB39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29AE-9D0E-2648-8301-5AD98B66F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424A-9327-AB4F-9599-076B09F05C4C}" type="datetimeFigureOut">
              <a:rPr kumimoji="1" lang="zh-CN" altLang="en-US" smtClean="0"/>
              <a:t>2019/2/8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AE7B-007C-7543-8AAE-8FB64EE8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35A7A-843D-8D4E-BA8C-E68AC9CB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515A-69FD-D748-B0EE-7AA9397A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3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FD5030-BA30-2F47-B230-1A26559F145B}"/>
              </a:ext>
            </a:extLst>
          </p:cNvPr>
          <p:cNvGrpSpPr/>
          <p:nvPr/>
        </p:nvGrpSpPr>
        <p:grpSpPr>
          <a:xfrm>
            <a:off x="992249" y="1294229"/>
            <a:ext cx="10207502" cy="4952191"/>
            <a:chOff x="610919" y="1032973"/>
            <a:chExt cx="7708900" cy="37211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C6C3D6E-60D5-A44E-A97E-A97DD782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919" y="1032973"/>
              <a:ext cx="7708900" cy="37211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5D5DEBB-BE9B-574C-9021-F6EC30BD8B0A}"/>
                </a:ext>
              </a:extLst>
            </p:cNvPr>
            <p:cNvSpPr txBox="1"/>
            <p:nvPr/>
          </p:nvSpPr>
          <p:spPr>
            <a:xfrm>
              <a:off x="2590459" y="3951141"/>
              <a:ext cx="56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All logic for handling a request runs in a single process</a:t>
              </a:r>
              <a:endParaRPr kumimoji="1" lang="zh-CN" altLang="en-US" sz="1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DCF5A4-432F-4943-AB18-ECD60F0FEAFC}"/>
                </a:ext>
              </a:extLst>
            </p:cNvPr>
            <p:cNvSpPr txBox="1"/>
            <p:nvPr/>
          </p:nvSpPr>
          <p:spPr>
            <a:xfrm>
              <a:off x="2590459" y="4228140"/>
              <a:ext cx="5632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A small change requires the entire monolith to be rebuilt and deployed</a:t>
              </a:r>
              <a:endParaRPr kumimoji="1" lang="zh-CN" altLang="en-US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4EC6A7-7E3F-F044-B3D6-A1D85FF39E51}"/>
                </a:ext>
              </a:extLst>
            </p:cNvPr>
            <p:cNvSpPr txBox="1"/>
            <p:nvPr/>
          </p:nvSpPr>
          <p:spPr>
            <a:xfrm>
              <a:off x="1038431" y="4043474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Shortcomings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48E6356-A4CE-B240-BB01-E4A0B5CE17B1}"/>
              </a:ext>
            </a:extLst>
          </p:cNvPr>
          <p:cNvSpPr txBox="1"/>
          <p:nvPr/>
        </p:nvSpPr>
        <p:spPr>
          <a:xfrm>
            <a:off x="610919" y="32508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Monolithic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2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413E7E-D86C-2C40-BDB5-57BCD112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080" y="325087"/>
            <a:ext cx="2540000" cy="1714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D9D79-ECC0-5146-B8A8-5138E086494F}"/>
              </a:ext>
            </a:extLst>
          </p:cNvPr>
          <p:cNvSpPr txBox="1"/>
          <p:nvPr/>
        </p:nvSpPr>
        <p:spPr>
          <a:xfrm>
            <a:off x="9537471" y="203958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Martin Fowler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738B93-AC24-AD47-9B38-D6E9C1607A5B}"/>
              </a:ext>
            </a:extLst>
          </p:cNvPr>
          <p:cNvSpPr txBox="1"/>
          <p:nvPr/>
        </p:nvSpPr>
        <p:spPr>
          <a:xfrm>
            <a:off x="610919" y="325087"/>
            <a:ext cx="2937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Microservice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9A06A-0D19-D048-B5ED-AFDD6366715F}"/>
              </a:ext>
            </a:extLst>
          </p:cNvPr>
          <p:cNvSpPr txBox="1"/>
          <p:nvPr/>
        </p:nvSpPr>
        <p:spPr>
          <a:xfrm>
            <a:off x="610919" y="1209710"/>
            <a:ext cx="6429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 Microservice componentizes software by breaking down into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service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C2961-46C5-2442-B78C-FE64E1EC2E82}"/>
              </a:ext>
            </a:extLst>
          </p:cNvPr>
          <p:cNvSpPr txBox="1"/>
          <p:nvPr/>
        </p:nvSpPr>
        <p:spPr>
          <a:xfrm>
            <a:off x="610919" y="1567932"/>
            <a:ext cx="810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2. Microservice is choreographed using simple </a:t>
            </a:r>
            <a:r>
              <a:rPr kumimoji="1" lang="en-US" altLang="zh-CN" sz="1600" dirty="0" err="1"/>
              <a:t>RESTish</a:t>
            </a:r>
            <a:r>
              <a:rPr kumimoji="1" lang="en-US" altLang="zh-CN" sz="1600" dirty="0"/>
              <a:t> protocols (HTTP request-response with API, lightweight messaging)</a:t>
            </a:r>
            <a:endParaRPr kumimoji="1"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163525-D7CB-B74B-8C2D-867E37BA3FDE}"/>
              </a:ext>
            </a:extLst>
          </p:cNvPr>
          <p:cNvSpPr txBox="1"/>
          <p:nvPr/>
        </p:nvSpPr>
        <p:spPr>
          <a:xfrm>
            <a:off x="610919" y="2162145"/>
            <a:ext cx="810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Decoupled and cohesive: applications own their own domain logic and can be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independently deployable</a:t>
            </a:r>
            <a:endParaRPr kumimoji="1"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06F93-42EA-C24B-BA8B-1C722E948F91}"/>
              </a:ext>
            </a:extLst>
          </p:cNvPr>
          <p:cNvSpPr txBox="1"/>
          <p:nvPr/>
        </p:nvSpPr>
        <p:spPr>
          <a:xfrm>
            <a:off x="610919" y="2742818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Decentralized governance</a:t>
            </a:r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855287-62AC-7843-BCE9-87E143226D98}"/>
              </a:ext>
            </a:extLst>
          </p:cNvPr>
          <p:cNvSpPr txBox="1"/>
          <p:nvPr/>
        </p:nvSpPr>
        <p:spPr>
          <a:xfrm>
            <a:off x="610921" y="3090236"/>
            <a:ext cx="1097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5. Services can be implemented in various languages, and data management is decentralized</a:t>
            </a:r>
            <a:endParaRPr kumimoji="1" lang="zh-CN" altLang="en-US" sz="16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98854B-FC39-E24E-BB9C-E2DF71A54FC4}"/>
              </a:ext>
            </a:extLst>
          </p:cNvPr>
          <p:cNvGrpSpPr/>
          <p:nvPr/>
        </p:nvGrpSpPr>
        <p:grpSpPr>
          <a:xfrm>
            <a:off x="5558104" y="280169"/>
            <a:ext cx="3009606" cy="975148"/>
            <a:chOff x="5099665" y="325087"/>
            <a:chExt cx="3009606" cy="975148"/>
          </a:xfrm>
        </p:grpSpPr>
        <p:sp>
          <p:nvSpPr>
            <p:cNvPr id="25" name="云形 24">
              <a:extLst>
                <a:ext uri="{FF2B5EF4-FFF2-40B4-BE49-F238E27FC236}">
                  <a16:creationId xmlns:a16="http://schemas.microsoft.com/office/drawing/2014/main" id="{F1AB40F9-6F09-9340-B8AE-F75593CAE447}"/>
                </a:ext>
              </a:extLst>
            </p:cNvPr>
            <p:cNvSpPr/>
            <p:nvPr/>
          </p:nvSpPr>
          <p:spPr>
            <a:xfrm>
              <a:off x="5099665" y="325087"/>
              <a:ext cx="3009606" cy="975148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47C40EE-F5A9-8E40-A02A-C309902EB01B}"/>
                </a:ext>
              </a:extLst>
            </p:cNvPr>
            <p:cNvSpPr txBox="1"/>
            <p:nvPr/>
          </p:nvSpPr>
          <p:spPr>
            <a:xfrm>
              <a:off x="5409228" y="465508"/>
              <a:ext cx="2665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/>
                  </a:solidFill>
                </a:rPr>
                <a:t>Smaller granularity of services can make it easier to create relationships between developers and users</a:t>
              </a:r>
              <a:endParaRPr kumimoji="1" lang="zh-CN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2968FF-F815-5B4F-A73E-21CFF4015155}"/>
              </a:ext>
            </a:extLst>
          </p:cNvPr>
          <p:cNvGrpSpPr/>
          <p:nvPr/>
        </p:nvGrpSpPr>
        <p:grpSpPr>
          <a:xfrm>
            <a:off x="7018335" y="3587453"/>
            <a:ext cx="4254500" cy="1574079"/>
            <a:chOff x="7419392" y="4818413"/>
            <a:chExt cx="4254500" cy="1574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74BD93B-6ADB-984B-8527-8B1ECAB8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392" y="4818413"/>
              <a:ext cx="4254500" cy="12954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FD29E-CFDD-B545-9661-2F8FA89FFC9B}"/>
                </a:ext>
              </a:extLst>
            </p:cNvPr>
            <p:cNvSpPr txBox="1"/>
            <p:nvPr/>
          </p:nvSpPr>
          <p:spPr>
            <a:xfrm>
              <a:off x="7663060" y="6115493"/>
              <a:ext cx="3767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Continuous integration &amp; Continuous delivery pipeline</a:t>
              </a:r>
              <a:endParaRPr kumimoji="1" lang="zh-CN" altLang="en-US" sz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A660FE-2468-F84D-A165-1960ED814C63}"/>
              </a:ext>
            </a:extLst>
          </p:cNvPr>
          <p:cNvGrpSpPr/>
          <p:nvPr/>
        </p:nvGrpSpPr>
        <p:grpSpPr>
          <a:xfrm>
            <a:off x="758251" y="3402787"/>
            <a:ext cx="4784021" cy="1421410"/>
            <a:chOff x="734501" y="3856490"/>
            <a:chExt cx="4784021" cy="14214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3E8E07-0EF1-D246-B0AE-FEBD64CCDCC0}"/>
                </a:ext>
              </a:extLst>
            </p:cNvPr>
            <p:cNvSpPr txBox="1"/>
            <p:nvPr/>
          </p:nvSpPr>
          <p:spPr>
            <a:xfrm>
              <a:off x="2490330" y="385649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Ethos</a:t>
              </a:r>
              <a:r>
                <a:rPr kumimoji="1" lang="en-US" altLang="zh-CN" dirty="0"/>
                <a:t> </a:t>
              </a:r>
              <a:endParaRPr kumimoji="1"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0CCF7A9-E871-A247-B815-5CCD37CDAE7D}"/>
                </a:ext>
              </a:extLst>
            </p:cNvPr>
            <p:cNvGrpSpPr/>
            <p:nvPr/>
          </p:nvGrpSpPr>
          <p:grpSpPr>
            <a:xfrm>
              <a:off x="734501" y="4262237"/>
              <a:ext cx="4784021" cy="1015663"/>
              <a:chOff x="734501" y="4262237"/>
              <a:chExt cx="4784021" cy="101566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366FF9-FC8B-9841-9AFD-B1CC476DB78C}"/>
                  </a:ext>
                </a:extLst>
              </p:cNvPr>
              <p:cNvSpPr txBox="1"/>
              <p:nvPr/>
            </p:nvSpPr>
            <p:spPr>
              <a:xfrm>
                <a:off x="734502" y="4262237"/>
                <a:ext cx="108725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/>
                  <a:t>Products not projects</a:t>
                </a:r>
                <a:endParaRPr kumimoji="1" lang="zh-CN" altLang="en-US" sz="12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1963F00-86A4-6B44-8FC2-6E7EE31CCC8E}"/>
                  </a:ext>
                </a:extLst>
              </p:cNvPr>
              <p:cNvSpPr txBox="1"/>
              <p:nvPr/>
            </p:nvSpPr>
            <p:spPr>
              <a:xfrm>
                <a:off x="734501" y="4816235"/>
                <a:ext cx="108725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/>
                  <a:t>You build, you run it</a:t>
                </a:r>
                <a:endParaRPr kumimoji="1" lang="zh-CN" altLang="en-US" sz="12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4111DA-49BE-1646-A526-65909640833A}"/>
                  </a:ext>
                </a:extLst>
              </p:cNvPr>
              <p:cNvSpPr txBox="1"/>
              <p:nvPr/>
            </p:nvSpPr>
            <p:spPr>
              <a:xfrm>
                <a:off x="1978791" y="4262237"/>
                <a:ext cx="3539731" cy="10156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" altLang="zh-CN" sz="1200" dirty="0"/>
                  <a:t>Microservice teams would expect to see sophisticated monitoring and logging setups for each individual service such as dashboards showing up/down status and a variety of operational and business relevant metrics. </a:t>
                </a:r>
                <a:endParaRPr kumimoji="1" lang="zh-CN" altLang="en-US" sz="1000" dirty="0"/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5807339-7E49-A046-94ED-E06BE1A86395}"/>
              </a:ext>
            </a:extLst>
          </p:cNvPr>
          <p:cNvSpPr txBox="1"/>
          <p:nvPr/>
        </p:nvSpPr>
        <p:spPr>
          <a:xfrm>
            <a:off x="644814" y="5309207"/>
            <a:ext cx="8037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Not enough time has passed</a:t>
            </a:r>
            <a:r>
              <a:rPr lang="zh-CN" altLang="en-US" sz="1400" dirty="0"/>
              <a:t> </a:t>
            </a:r>
            <a:r>
              <a:rPr lang="en-US" altLang="zh-CN" sz="1400" dirty="0"/>
              <a:t>to judge </a:t>
            </a:r>
            <a:r>
              <a:rPr lang="en" altLang="zh-CN" sz="1400" dirty="0"/>
              <a:t>microservices are the future direction for software architectures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31B630-2EA7-274A-B173-7CB2B2A00D0E}"/>
              </a:ext>
            </a:extLst>
          </p:cNvPr>
          <p:cNvSpPr txBox="1"/>
          <p:nvPr/>
        </p:nvSpPr>
        <p:spPr>
          <a:xfrm>
            <a:off x="644814" y="5616984"/>
            <a:ext cx="585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It's hard to figure out exactly where the component boundaries should lie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19AD50-8310-4A43-B71E-9770D6E8ECD6}"/>
              </a:ext>
            </a:extLst>
          </p:cNvPr>
          <p:cNvSpPr txBox="1"/>
          <p:nvPr/>
        </p:nvSpPr>
        <p:spPr>
          <a:xfrm>
            <a:off x="644814" y="5921861"/>
            <a:ext cx="1051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If the components do not compose cleanly, then all you are doing is shifting complexity from inside a component to the connections between components.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6262D0-021B-274A-BAA5-53C8CE761E46}"/>
              </a:ext>
            </a:extLst>
          </p:cNvPr>
          <p:cNvSpPr txBox="1"/>
          <p:nvPr/>
        </p:nvSpPr>
        <p:spPr>
          <a:xfrm>
            <a:off x="612752" y="49688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Risks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0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211</Words>
  <Application>Microsoft Macintosh PowerPoint</Application>
  <PresentationFormat>宽屏</PresentationFormat>
  <Paragraphs>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He, Wentao</dc:creator>
  <cp:lastModifiedBy>He, Wentao</cp:lastModifiedBy>
  <cp:revision>12</cp:revision>
  <dcterms:created xsi:type="dcterms:W3CDTF">2019-02-08T16:13:22Z</dcterms:created>
  <dcterms:modified xsi:type="dcterms:W3CDTF">2019-02-08T20:36:54Z</dcterms:modified>
</cp:coreProperties>
</file>