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75" r:id="rId2"/>
    <p:sldId id="277" r:id="rId3"/>
    <p:sldId id="261" r:id="rId4"/>
    <p:sldId id="262" r:id="rId5"/>
    <p:sldId id="263" r:id="rId6"/>
    <p:sldId id="265" r:id="rId7"/>
    <p:sldId id="268" r:id="rId8"/>
    <p:sldId id="269" r:id="rId9"/>
    <p:sldId id="272" r:id="rId10"/>
    <p:sldId id="271" r:id="rId11"/>
    <p:sldId id="267" r:id="rId12"/>
    <p:sldId id="266" r:id="rId13"/>
    <p:sldId id="270" r:id="rId14"/>
    <p:sldId id="276" r:id="rId15"/>
  </p:sldIdLst>
  <p:sldSz cx="9144000" cy="6858000" type="screen4x3"/>
  <p:notesSz cx="9296400" cy="11734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82"/>
    <a:srgbClr val="95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0929"/>
  </p:normalViewPr>
  <p:slideViewPr>
    <p:cSldViewPr>
      <p:cViewPr varScale="1">
        <p:scale>
          <a:sx n="88" d="100"/>
          <a:sy n="88" d="100"/>
        </p:scale>
        <p:origin x="11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586740"/>
          </a:xfrm>
          <a:prstGeom prst="rect">
            <a:avLst/>
          </a:prstGeom>
        </p:spPr>
        <p:txBody>
          <a:bodyPr vert="horz" lIns="114986" tIns="57493" rIns="114986" bIns="57493" rtlCol="0"/>
          <a:lstStyle>
            <a:lvl1pPr algn="l" eaLnBrk="0" hangingPunct="0">
              <a:defRPr sz="1500"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586740"/>
          </a:xfrm>
          <a:prstGeom prst="rect">
            <a:avLst/>
          </a:prstGeom>
        </p:spPr>
        <p:txBody>
          <a:bodyPr vert="horz" lIns="114986" tIns="57493" rIns="114986" bIns="57493" rtlCol="0"/>
          <a:lstStyle>
            <a:lvl1pPr algn="r" eaLnBrk="0" hangingPunct="0">
              <a:defRPr sz="1500"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A7BC2088-6B2B-4BE8-8388-40675D746254}" type="datetimeFigureOut">
              <a:rPr lang="en-US"/>
              <a:pPr>
                <a:defRPr/>
              </a:pPr>
              <a:t>8/1/2017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879475"/>
            <a:ext cx="5867400" cy="4402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4986" tIns="57493" rIns="114986" bIns="5749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5574030"/>
            <a:ext cx="7437120" cy="5280660"/>
          </a:xfrm>
          <a:prstGeom prst="rect">
            <a:avLst/>
          </a:prstGeom>
        </p:spPr>
        <p:txBody>
          <a:bodyPr vert="horz" lIns="114986" tIns="57493" rIns="114986" bIns="5749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146023"/>
            <a:ext cx="4028440" cy="586740"/>
          </a:xfrm>
          <a:prstGeom prst="rect">
            <a:avLst/>
          </a:prstGeom>
        </p:spPr>
        <p:txBody>
          <a:bodyPr vert="horz" lIns="114986" tIns="57493" rIns="114986" bIns="57493" rtlCol="0" anchor="b"/>
          <a:lstStyle>
            <a:lvl1pPr algn="l" eaLnBrk="0" hangingPunct="0">
              <a:defRPr sz="1500"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11146023"/>
            <a:ext cx="4028440" cy="586740"/>
          </a:xfrm>
          <a:prstGeom prst="rect">
            <a:avLst/>
          </a:prstGeom>
        </p:spPr>
        <p:txBody>
          <a:bodyPr vert="horz" lIns="114986" tIns="57493" rIns="114986" bIns="57493" rtlCol="0" anchor="b"/>
          <a:lstStyle>
            <a:lvl1pPr algn="r" eaLnBrk="0" hangingPunct="0">
              <a:defRPr sz="1500"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070F9FDE-C8A2-4084-AAC0-842F9ACEF0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aseline="0" dirty="0"/>
          </a:p>
          <a:p>
            <a:pPr eaLnBrk="1" hangingPunct="1">
              <a:spcBef>
                <a:spcPct val="0"/>
              </a:spcBef>
            </a:pPr>
            <a:endParaRPr lang="en-GB" dirty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3D6C52D-D513-443E-8904-C5BA5A9C8D17}" type="slidenum">
              <a:rPr lang="en-GB" smtClean="0">
                <a:ea typeface="ＭＳ Ｐゴシック" pitchFamily="34" charset="-128"/>
              </a:rPr>
              <a:pPr>
                <a:defRPr/>
              </a:pPr>
              <a:t>2</a:t>
            </a:fld>
            <a:endParaRPr lang="en-GB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09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aseline="0" dirty="0"/>
          </a:p>
          <a:p>
            <a:pPr eaLnBrk="1" hangingPunct="1">
              <a:spcBef>
                <a:spcPct val="0"/>
              </a:spcBef>
            </a:pPr>
            <a:endParaRPr lang="en-GB" dirty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3D6C52D-D513-443E-8904-C5BA5A9C8D17}" type="slidenum">
              <a:rPr lang="en-GB" smtClean="0">
                <a:ea typeface="ＭＳ Ｐゴシック" pitchFamily="34" charset="-128"/>
              </a:rPr>
              <a:pPr>
                <a:defRPr/>
              </a:pPr>
              <a:t>3</a:t>
            </a:fld>
            <a:endParaRPr lang="en-GB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82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baseline="0" dirty="0"/>
          </a:p>
          <a:p>
            <a:pPr eaLnBrk="1" hangingPunct="1">
              <a:spcBef>
                <a:spcPct val="0"/>
              </a:spcBef>
            </a:pPr>
            <a:endParaRPr lang="en-GB" dirty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3D6C52D-D513-443E-8904-C5BA5A9C8D17}" type="slidenum">
              <a:rPr lang="en-GB" smtClean="0">
                <a:ea typeface="ＭＳ Ｐゴシック" pitchFamily="34" charset="-128"/>
              </a:rPr>
              <a:pPr>
                <a:defRPr/>
              </a:pPr>
              <a:t>6</a:t>
            </a:fld>
            <a:endParaRPr lang="en-GB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493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6200"/>
            <a:ext cx="9144000" cy="696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5562600" y="2286000"/>
            <a:ext cx="3352800" cy="1143000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3505200"/>
            <a:ext cx="3352800" cy="1752600"/>
          </a:xfrm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marketplace.visualstudio.com/search?term=publisher:%22Visual%20Micro%22&amp;target=VS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5B27-E404-4B03-9617-43D97058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4863-83B4-45D4-8F13-3D1E9E3A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832721-A5DC-431E-B2ED-36DB7DE96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5739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17C9D53-4105-4107-924A-7E815B7C4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2274214"/>
            <a:ext cx="39779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n-US" sz="3200" dirty="0" err="1">
                <a:solidFill>
                  <a:schemeClr val="bg1"/>
                </a:solidFill>
              </a:rPr>
              <a:t>Beam</a:t>
            </a:r>
            <a:r>
              <a:rPr lang="en-US" altLang="zh-CN" sz="3200" dirty="0" err="1">
                <a:solidFill>
                  <a:schemeClr val="bg1"/>
                </a:solidFill>
              </a:rPr>
              <a:t>Gage</a:t>
            </a:r>
            <a:r>
              <a:rPr lang="en-US" altLang="zh-CN" sz="3200" dirty="0">
                <a:solidFill>
                  <a:schemeClr val="bg1"/>
                </a:solidFill>
              </a:rPr>
              <a:t> Software </a:t>
            </a:r>
            <a:r>
              <a:rPr lang="en-GB" sz="3200" dirty="0">
                <a:solidFill>
                  <a:schemeClr val="bg1"/>
                </a:solidFill>
              </a:rPr>
              <a:t>automation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EB14E2A-2C14-48AD-9A97-AA266C981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492451"/>
            <a:ext cx="33528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Jinwei Zhang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DEC1B04C-EA8B-49C9-830E-FFC879207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44" y="2409102"/>
            <a:ext cx="0" cy="1512168"/>
          </a:xfrm>
          <a:prstGeom prst="line">
            <a:avLst/>
          </a:prstGeom>
          <a:noFill/>
          <a:ln w="539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8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F41D5-6889-458C-85C9-4E1099DB9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325928" cy="526941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B32AED-D672-4D0C-8E24-1E9D59F6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631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400" kern="1200" dirty="0">
                <a:solidFill>
                  <a:schemeClr val="bg1"/>
                </a:solidFill>
              </a:rPr>
              <a:t>Plot function in C++ (trial version)</a:t>
            </a:r>
            <a:endParaRPr lang="en-GB" sz="44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9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A639C65-A26F-408D-B6CD-761C4E60E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280920" cy="56246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6D8E9C7-B7F4-4CF0-B302-060057B4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8208912" cy="56594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400" kern="1200" dirty="0" err="1">
                <a:solidFill>
                  <a:schemeClr val="bg1"/>
                </a:solidFill>
              </a:rPr>
              <a:t>Matlab</a:t>
            </a:r>
            <a:r>
              <a:rPr lang="en-US" sz="4400" kern="1200" dirty="0">
                <a:solidFill>
                  <a:schemeClr val="bg1"/>
                </a:solidFill>
              </a:rPr>
              <a:t> code read and plot hdf5 file</a:t>
            </a:r>
          </a:p>
        </p:txBody>
      </p:sp>
    </p:spTree>
    <p:extLst>
      <p:ext uri="{BB962C8B-B14F-4D97-AF65-F5344CB8AC3E}">
        <p14:creationId xmlns:p14="http://schemas.microsoft.com/office/powerpoint/2010/main" val="165613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068B1B-3E09-46A7-9FB0-69685DD6CE7D}"/>
              </a:ext>
            </a:extLst>
          </p:cNvPr>
          <p:cNvSpPr/>
          <p:nvPr/>
        </p:nvSpPr>
        <p:spPr bwMode="auto">
          <a:xfrm>
            <a:off x="2555776" y="2564904"/>
            <a:ext cx="3591133" cy="2916458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AFDF6-B3A8-4D51-8CA0-C2B2CA90DE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92" y="1466326"/>
            <a:ext cx="2137738" cy="1117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5C933-FAF6-4058-91F8-90637D09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90" y="3171974"/>
            <a:ext cx="2952328" cy="1541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5BE04-1C69-4DC8-B1A1-0DD8D7669A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31" y="5625880"/>
            <a:ext cx="1851749" cy="7003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2AB637-3420-4AA9-83F0-532DF0A9B7D8}"/>
              </a:ext>
            </a:extLst>
          </p:cNvPr>
          <p:cNvSpPr/>
          <p:nvPr/>
        </p:nvSpPr>
        <p:spPr>
          <a:xfrm>
            <a:off x="6368900" y="1986584"/>
            <a:ext cx="1990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hlinkClick r:id="rId5"/>
              </a:rPr>
              <a:t>Visual</a:t>
            </a:r>
            <a:r>
              <a:rPr lang="en-GB" b="1" u="sng" dirty="0">
                <a:hlinkClick r:id="rId5"/>
              </a:rPr>
              <a:t> </a:t>
            </a:r>
            <a:r>
              <a:rPr lang="en-GB" b="1" dirty="0">
                <a:hlinkClick r:id="rId5"/>
              </a:rPr>
              <a:t>Micro</a:t>
            </a:r>
            <a:endParaRPr lang="en-GB" b="1" dirty="0"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E20597-6E92-4258-AE65-D0DEFFC42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00" y="1602630"/>
            <a:ext cx="762000" cy="762000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FDAF36C4-0861-4B15-A79D-189706A0D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809" y="75432"/>
            <a:ext cx="6222808" cy="927034"/>
          </a:xfrm>
        </p:spPr>
        <p:txBody>
          <a:bodyPr lIns="72000"/>
          <a:lstStyle/>
          <a:p>
            <a:pPr eaLnBrk="1" hangingPunct="1">
              <a:lnSpc>
                <a:spcPct val="90000"/>
              </a:lnSpc>
            </a:pPr>
            <a:r>
              <a:rPr lang="en-US" sz="4400" kern="1200" dirty="0" err="1">
                <a:solidFill>
                  <a:schemeClr val="tx1"/>
                </a:solidFill>
              </a:rPr>
              <a:t>Softwares</a:t>
            </a:r>
            <a:r>
              <a:rPr lang="en-US" sz="4400" kern="1200" dirty="0">
                <a:solidFill>
                  <a:schemeClr val="tx1"/>
                </a:solidFill>
              </a:rPr>
              <a:t> and Tools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46E95E1-DD5D-4A97-BBB9-EF7A382FF8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0" y="3424297"/>
            <a:ext cx="2281280" cy="1197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CB6EA5-CEFC-48F3-9E65-ECEB0CB22E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07" y="5713236"/>
            <a:ext cx="1426811" cy="595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BB726-3938-430B-A746-C00D444BB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10" y="3590724"/>
            <a:ext cx="1189989" cy="8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079D6A-B206-480E-8353-1CD15485F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03" y="1027906"/>
            <a:ext cx="3154512" cy="5257521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654922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19738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14187-A5BB-48BB-BD3E-8F94388B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5"/>
            <a:ext cx="414745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Further Task : GUI and Code structure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7E975-D1E4-499B-95EB-6042E4C300BA}"/>
              </a:ext>
            </a:extLst>
          </p:cNvPr>
          <p:cNvSpPr txBox="1"/>
          <p:nvPr/>
        </p:nvSpPr>
        <p:spPr>
          <a:xfrm>
            <a:off x="628649" y="1956907"/>
            <a:ext cx="3096127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</a:rPr>
              <a:t>Alert box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</a:rPr>
              <a:t>User Friendly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</a:rPr>
              <a:t>Encapsulation 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</a:rPr>
              <a:t>Inheritance 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</a:rPr>
              <a:t>Code robustness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6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FB8276A-535C-48AF-A49E-1643FC82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695739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8479C0E-E603-4BE0-A83F-BD0BFC534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2564904"/>
            <a:ext cx="505807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956700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n-US" sz="6000" kern="12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75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LVP_UNI_LOGO_CMYK">
            <a:extLst>
              <a:ext uri="{FF2B5EF4-FFF2-40B4-BE49-F238E27FC236}">
                <a16:creationId xmlns:a16="http://schemas.microsoft.com/office/drawing/2014/main" id="{38BB7C08-91BA-44D5-8055-4960C89DA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475412"/>
            <a:ext cx="1619250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</a:rPr>
              <a:t>Aim and Objectives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7411" name="TextBox 7"/>
          <p:cNvSpPr txBox="1">
            <a:spLocks noChangeArrowheads="1"/>
          </p:cNvSpPr>
          <p:nvPr/>
        </p:nvSpPr>
        <p:spPr bwMode="auto">
          <a:xfrm>
            <a:off x="628650" y="2022601"/>
            <a:ext cx="78866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800" dirty="0">
                <a:latin typeface="+mn-lt"/>
                <a:ea typeface="+mn-ea"/>
              </a:rPr>
              <a:t>Aim 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800" dirty="0">
                <a:latin typeface="+mn-lt"/>
                <a:ea typeface="+mn-ea"/>
              </a:rPr>
              <a:t>Develop a system that automates the measurement of optical profiles using the </a:t>
            </a:r>
            <a:r>
              <a:rPr lang="en-US" sz="1800" dirty="0" err="1">
                <a:latin typeface="+mn-lt"/>
                <a:ea typeface="+mn-ea"/>
              </a:rPr>
              <a:t>Spiricon</a:t>
            </a:r>
            <a:r>
              <a:rPr lang="en-US" sz="1800" dirty="0">
                <a:latin typeface="+mn-lt"/>
                <a:ea typeface="+mn-ea"/>
              </a:rPr>
              <a:t> Beam Gage and the standard software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800" dirty="0">
              <a:latin typeface="+mn-lt"/>
              <a:ea typeface="+mn-ea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800" dirty="0">
                <a:latin typeface="+mn-lt"/>
                <a:ea typeface="+mn-ea"/>
              </a:rPr>
              <a:t>Objectives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+mn-lt"/>
                <a:ea typeface="+mn-ea"/>
              </a:rPr>
              <a:t>Develop a system to control the experiment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+mn-lt"/>
                <a:ea typeface="+mn-ea"/>
              </a:rPr>
              <a:t>Develop a series of calculations to </a:t>
            </a:r>
            <a:r>
              <a:rPr lang="en-US" sz="1800" dirty="0" err="1">
                <a:latin typeface="+mn-lt"/>
                <a:ea typeface="+mn-ea"/>
              </a:rPr>
              <a:t>analyse</a:t>
            </a:r>
            <a:r>
              <a:rPr lang="en-US" sz="1800" dirty="0">
                <a:latin typeface="+mn-lt"/>
                <a:ea typeface="+mn-ea"/>
              </a:rPr>
              <a:t> raw beam profiles calculating the required data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+mn-lt"/>
                <a:ea typeface="+mn-ea"/>
              </a:rPr>
              <a:t>Develop a method to automatically move the z axis to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+mn-lt"/>
                <a:ea typeface="+mn-ea"/>
              </a:rPr>
              <a:t>To combine these to produce a semi- automated procedure</a:t>
            </a:r>
          </a:p>
        </p:txBody>
      </p:sp>
    </p:spTree>
    <p:extLst>
      <p:ext uri="{BB962C8B-B14F-4D97-AF65-F5344CB8AC3E}">
        <p14:creationId xmlns:p14="http://schemas.microsoft.com/office/powerpoint/2010/main" val="334275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LVP_UNI_LOGO_CMYK">
            <a:extLst>
              <a:ext uri="{FF2B5EF4-FFF2-40B4-BE49-F238E27FC236}">
                <a16:creationId xmlns:a16="http://schemas.microsoft.com/office/drawing/2014/main" id="{38BB7C08-91BA-44D5-8055-4960C89DA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475412"/>
            <a:ext cx="1619250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sp>
        <p:nvSpPr>
          <p:cNvPr id="17411" name="TextBox 7"/>
          <p:cNvSpPr txBox="1">
            <a:spLocks noChangeArrowheads="1"/>
          </p:cNvSpPr>
          <p:nvPr/>
        </p:nvSpPr>
        <p:spPr bwMode="auto">
          <a:xfrm>
            <a:off x="628650" y="2022601"/>
            <a:ext cx="78866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800" dirty="0">
                <a:latin typeface="+mn-lt"/>
                <a:ea typeface="+mn-ea"/>
              </a:rPr>
              <a:t>       </a:t>
            </a:r>
            <a:r>
              <a:rPr lang="en-US" sz="1800" dirty="0" err="1">
                <a:latin typeface="+mn-lt"/>
                <a:ea typeface="+mn-ea"/>
              </a:rPr>
              <a:t>BeamGage</a:t>
            </a:r>
            <a:r>
              <a:rPr lang="en-US" altLang="zh-CN" sz="1800" dirty="0">
                <a:latin typeface="+mn-lt"/>
                <a:ea typeface="+mn-ea"/>
              </a:rPr>
              <a:t> Software </a:t>
            </a:r>
            <a:r>
              <a:rPr lang="en-US" sz="1800" dirty="0">
                <a:latin typeface="+mn-lt"/>
                <a:ea typeface="+mn-ea"/>
              </a:rPr>
              <a:t>automation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n-lt"/>
                <a:ea typeface="+mn-ea"/>
              </a:rPr>
              <a:t> Slow  doesn't run smoothly.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n-lt"/>
                <a:ea typeface="+mn-ea"/>
              </a:rPr>
              <a:t> Taking picture (License issue, API)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n-lt"/>
                <a:ea typeface="+mn-ea"/>
              </a:rPr>
              <a:t> Store, rename, checking and move image file (.bmp .</a:t>
            </a:r>
            <a:r>
              <a:rPr lang="en-US" sz="1800" dirty="0" err="1">
                <a:latin typeface="+mn-lt"/>
                <a:ea typeface="+mn-ea"/>
              </a:rPr>
              <a:t>png</a:t>
            </a:r>
            <a:r>
              <a:rPr lang="en-US" sz="1800" dirty="0">
                <a:latin typeface="+mn-lt"/>
                <a:ea typeface="+mn-ea"/>
              </a:rPr>
              <a:t> …)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n-lt"/>
                <a:ea typeface="+mn-ea"/>
              </a:rPr>
              <a:t> </a:t>
            </a:r>
            <a:r>
              <a:rPr lang="en-US" sz="1800" dirty="0" err="1">
                <a:latin typeface="+mn-lt"/>
                <a:ea typeface="+mn-ea"/>
              </a:rPr>
              <a:t>A</a:t>
            </a:r>
            <a:r>
              <a:rPr lang="en-US" sz="1800" dirty="0" err="1"/>
              <a:t>nalyse</a:t>
            </a:r>
            <a:r>
              <a:rPr lang="en-US" sz="1800" dirty="0">
                <a:latin typeface="+mn-lt"/>
                <a:ea typeface="+mn-ea"/>
              </a:rPr>
              <a:t> image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+mn-lt"/>
              <a:ea typeface="+mn-ea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+mn-lt"/>
              <a:ea typeface="+mn-ea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800" dirty="0">
                <a:latin typeface="+mn-lt"/>
                <a:ea typeface="+mn-ea"/>
              </a:rPr>
              <a:t>       HDF5  and </a:t>
            </a:r>
            <a:r>
              <a:rPr lang="en-US" sz="1800" dirty="0" err="1">
                <a:latin typeface="+mn-lt"/>
                <a:ea typeface="+mn-ea"/>
              </a:rPr>
              <a:t>Matlab</a:t>
            </a:r>
            <a:r>
              <a:rPr lang="en-US" sz="1800" dirty="0">
                <a:latin typeface="+mn-lt"/>
                <a:ea typeface="+mn-ea"/>
              </a:rPr>
              <a:t>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n-lt"/>
                <a:ea typeface="+mn-ea"/>
              </a:rPr>
              <a:t> Read .</a:t>
            </a:r>
            <a:r>
              <a:rPr lang="en-US" sz="1800" dirty="0" err="1">
                <a:latin typeface="+mn-lt"/>
                <a:ea typeface="+mn-ea"/>
              </a:rPr>
              <a:t>bgData</a:t>
            </a:r>
            <a:r>
              <a:rPr lang="en-US" sz="1800" dirty="0">
                <a:latin typeface="+mn-lt"/>
                <a:ea typeface="+mn-ea"/>
              </a:rPr>
              <a:t> file (H5 format) 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n-lt"/>
                <a:ea typeface="+mn-ea"/>
              </a:rPr>
              <a:t> Plot figure in C++ using </a:t>
            </a:r>
            <a:r>
              <a:rPr lang="en-US" sz="1800" dirty="0" err="1">
                <a:latin typeface="+mn-lt"/>
                <a:ea typeface="+mn-ea"/>
              </a:rPr>
              <a:t>matlab</a:t>
            </a:r>
            <a:r>
              <a:rPr lang="en-US" sz="1800" dirty="0">
                <a:latin typeface="+mn-lt"/>
                <a:ea typeface="+mn-ea"/>
              </a:rPr>
              <a:t> Dynamic-link library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n-lt"/>
                <a:ea typeface="+mn-ea"/>
              </a:rPr>
              <a:t> Pack </a:t>
            </a:r>
            <a:r>
              <a:rPr lang="en-US" sz="1800" dirty="0" err="1">
                <a:latin typeface="+mn-lt"/>
                <a:ea typeface="+mn-ea"/>
              </a:rPr>
              <a:t>matlab</a:t>
            </a:r>
            <a:r>
              <a:rPr lang="en-US" sz="1800" dirty="0">
                <a:latin typeface="+mn-lt"/>
                <a:ea typeface="+mn-ea"/>
              </a:rPr>
              <a:t> function and script then invoke them in C++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LVP_UNI_LOGO_CMYK">
            <a:extLst>
              <a:ext uri="{FF2B5EF4-FFF2-40B4-BE49-F238E27FC236}">
                <a16:creationId xmlns:a16="http://schemas.microsoft.com/office/drawing/2014/main" id="{DBE89C95-1567-438D-94EF-53B726AD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475412"/>
            <a:ext cx="1619250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C6435F-9E53-4770-B260-7511B4643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Stage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9A158D8-8F26-45B0-9FB2-F8C84AB31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87" y="1880977"/>
            <a:ext cx="7890598" cy="440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+mn-lt"/>
                <a:ea typeface="+mn-ea"/>
              </a:rPr>
              <a:t>Actuator moves to home position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+mn-lt"/>
                <a:ea typeface="+mn-ea"/>
              </a:rPr>
              <a:t>Laser fire for 30 seconds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n-lt"/>
                <a:ea typeface="+mn-ea"/>
              </a:rPr>
              <a:t>Bitmap image</a:t>
            </a:r>
            <a:r>
              <a:rPr lang="en-US" altLang="zh-CN" sz="1800" dirty="0">
                <a:latin typeface="+mn-lt"/>
                <a:ea typeface="+mn-ea"/>
              </a:rPr>
              <a:t> taken and store in certain directory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+mn-lt"/>
                <a:ea typeface="+mn-ea"/>
              </a:rPr>
              <a:t>Image Processing (Image existence checking, making new directory. Image renaming. Image shifting)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+mn-lt"/>
                <a:ea typeface="+mn-ea"/>
              </a:rPr>
              <a:t>Move actuator 50mm by clicking “ENTER” key.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Laser fire for 30 seconds</a:t>
            </a:r>
            <a:endParaRPr lang="en-US" altLang="zh-CN" sz="1800" dirty="0">
              <a:latin typeface="+mn-lt"/>
              <a:ea typeface="+mn-ea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n-lt"/>
                <a:ea typeface="+mn-ea"/>
              </a:rPr>
              <a:t>Bitmap image</a:t>
            </a:r>
            <a:r>
              <a:rPr lang="en-US" altLang="zh-CN" sz="1800" dirty="0">
                <a:latin typeface="+mn-lt"/>
                <a:ea typeface="+mn-ea"/>
              </a:rPr>
              <a:t> taken and store in certain directory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+mn-lt"/>
                <a:ea typeface="+mn-ea"/>
              </a:rPr>
              <a:t>Image Processing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CN" sz="1800" dirty="0">
                <a:latin typeface="+mn-lt"/>
                <a:ea typeface="+mn-ea"/>
              </a:rPr>
              <a:t>      ……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+mn-lt"/>
                <a:ea typeface="+mn-ea"/>
              </a:rPr>
              <a:t>Actuator move to home position.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+mn-lt"/>
                <a:ea typeface="+mn-ea"/>
              </a:rPr>
              <a:t>Increase Power of laser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CN" sz="1800" dirty="0">
                <a:latin typeface="+mn-lt"/>
                <a:ea typeface="+mn-ea"/>
              </a:rPr>
              <a:t>    ……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1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141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/>
            </a:gs>
            <a:gs pos="0">
              <a:schemeClr val="accent4">
                <a:lumMod val="10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89B5C-04BB-429A-8634-0F6155B758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01" y="234948"/>
            <a:ext cx="3465579" cy="2088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D9DEEC-ACCD-401B-A609-4FD7DFB6BF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06" y="5126780"/>
            <a:ext cx="2611562" cy="1110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6EBEC-3B4B-4A3C-81A4-52C1B80307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59" y="2991360"/>
            <a:ext cx="1401017" cy="1379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5E5FC4-A83B-4F04-A594-D006C9E7D5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" y="2888940"/>
            <a:ext cx="2414439" cy="151216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8AB82E-17B6-4B41-B02F-F471BBCA7CD9}"/>
              </a:ext>
            </a:extLst>
          </p:cNvPr>
          <p:cNvCxnSpPr>
            <a:cxnSpLocks/>
          </p:cNvCxnSpPr>
          <p:nvPr/>
        </p:nvCxnSpPr>
        <p:spPr bwMode="auto">
          <a:xfrm>
            <a:off x="3357442" y="1484784"/>
            <a:ext cx="0" cy="41044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1A5E8C-6DC9-4934-9A36-77F34E594A92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7864" y="1484784"/>
            <a:ext cx="2052464" cy="20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CFE02E-8FFB-43BE-B656-B161FBF7BD2E}"/>
              </a:ext>
            </a:extLst>
          </p:cNvPr>
          <p:cNvCxnSpPr>
            <a:cxnSpLocks/>
          </p:cNvCxnSpPr>
          <p:nvPr/>
        </p:nvCxnSpPr>
        <p:spPr bwMode="auto">
          <a:xfrm>
            <a:off x="2195736" y="3645024"/>
            <a:ext cx="38884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C39DC1-86F4-4F79-9E9F-73B3B95AF213}"/>
              </a:ext>
            </a:extLst>
          </p:cNvPr>
          <p:cNvCxnSpPr>
            <a:cxnSpLocks/>
          </p:cNvCxnSpPr>
          <p:nvPr/>
        </p:nvCxnSpPr>
        <p:spPr bwMode="auto">
          <a:xfrm>
            <a:off x="3357442" y="5589240"/>
            <a:ext cx="20524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8760C04-1FA0-4D45-A8B0-64B68F5A2A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98" y="438664"/>
            <a:ext cx="936104" cy="7703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78650A4-3F32-4663-AF46-B86350E3B271}"/>
              </a:ext>
            </a:extLst>
          </p:cNvPr>
          <p:cNvSpPr txBox="1"/>
          <p:nvPr/>
        </p:nvSpPr>
        <p:spPr>
          <a:xfrm>
            <a:off x="3131840" y="1117457"/>
            <a:ext cx="260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UStepper</a:t>
            </a:r>
            <a:r>
              <a:rPr lang="en-US" sz="1800" dirty="0">
                <a:latin typeface="Calibri" pitchFamily="34" charset="0"/>
              </a:rPr>
              <a:t> API (Encoder)</a:t>
            </a:r>
            <a:endParaRPr lang="en-GB" sz="1800" dirty="0">
              <a:latin typeface="Calibri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196C1B-3717-4BC3-A11C-998573BE6D71}"/>
              </a:ext>
            </a:extLst>
          </p:cNvPr>
          <p:cNvSpPr txBox="1"/>
          <p:nvPr/>
        </p:nvSpPr>
        <p:spPr>
          <a:xfrm>
            <a:off x="3159742" y="5655656"/>
            <a:ext cx="25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Calibri" pitchFamily="34" charset="0"/>
              </a:rPr>
              <a:t>AutomationInterfaceAPI</a:t>
            </a:r>
            <a:endParaRPr lang="en-GB" sz="1800" dirty="0">
              <a:latin typeface="Calibri" pitchFamily="34" charset="0"/>
            </a:endParaRPr>
          </a:p>
        </p:txBody>
      </p:sp>
      <p:pic>
        <p:nvPicPr>
          <p:cNvPr id="46" name="Picture 1" descr="LVP_UNI_LOGO_CMYK">
            <a:extLst>
              <a:ext uri="{FF2B5EF4-FFF2-40B4-BE49-F238E27FC236}">
                <a16:creationId xmlns:a16="http://schemas.microsoft.com/office/drawing/2014/main" id="{8C8B5BC6-88CF-44CA-9A27-5A4B802D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381328"/>
            <a:ext cx="1619250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545E98-37FF-4423-A0AE-B84009BF3668}"/>
              </a:ext>
            </a:extLst>
          </p:cNvPr>
          <p:cNvSpPr txBox="1"/>
          <p:nvPr/>
        </p:nvSpPr>
        <p:spPr>
          <a:xfrm>
            <a:off x="1039130" y="3183359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07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280000" cy="720080"/>
          </a:xfrm>
        </p:spPr>
        <p:txBody>
          <a:bodyPr lIns="72000"/>
          <a:lstStyle/>
          <a:p>
            <a:pPr eaLnBrk="1" hangingPunct="1">
              <a:lnSpc>
                <a:spcPct val="90000"/>
              </a:lnSpc>
            </a:pPr>
            <a:r>
              <a:rPr lang="en-US" sz="4400" kern="1200" dirty="0">
                <a:solidFill>
                  <a:schemeClr val="bg1"/>
                </a:solidFill>
              </a:rPr>
              <a:t>User Input and Validation</a:t>
            </a:r>
          </a:p>
        </p:txBody>
      </p:sp>
      <p:sp>
        <p:nvSpPr>
          <p:cNvPr id="17411" name="TextBox 7"/>
          <p:cNvSpPr txBox="1">
            <a:spLocks noChangeArrowheads="1"/>
          </p:cNvSpPr>
          <p:nvPr/>
        </p:nvSpPr>
        <p:spPr bwMode="auto">
          <a:xfrm>
            <a:off x="432000" y="980728"/>
            <a:ext cx="8280000" cy="546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0" hangingPunct="0">
              <a:defRPr/>
            </a:pPr>
            <a:endParaRPr lang="en-GB" sz="18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FD041-CF46-4593-92F4-6BB718C8D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125986"/>
            <a:ext cx="7488832" cy="2341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5FECF-0CDA-46AB-B52D-8E9CEB061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47" y="1298262"/>
            <a:ext cx="7462192" cy="25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654922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19738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6EEEA2-E3C4-4657-8DA3-FEBBEA2A8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336196"/>
            <a:ext cx="7327727" cy="925984"/>
          </a:xfrm>
        </p:spPr>
        <p:txBody>
          <a:bodyPr lIns="7200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400" kern="1200" dirty="0">
                <a:solidFill>
                  <a:schemeClr val="bg1"/>
                </a:solidFill>
              </a:rPr>
              <a:t>After that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49" y="1825625"/>
            <a:ext cx="3096127" cy="3399518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17" name="Content Placeholder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90688"/>
            <a:ext cx="8064896" cy="47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7EE89C-CD97-4EA5-A3A7-16D9AAA7D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640960" cy="567308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F5C9327-14F4-4D2C-9FB1-A774D5F1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88640"/>
            <a:ext cx="7886700" cy="63795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400" kern="1200" dirty="0">
                <a:solidFill>
                  <a:schemeClr val="bg1"/>
                </a:solidFill>
              </a:rPr>
              <a:t>Main Process</a:t>
            </a:r>
          </a:p>
        </p:txBody>
      </p:sp>
    </p:spTree>
    <p:extLst>
      <p:ext uri="{BB962C8B-B14F-4D97-AF65-F5344CB8AC3E}">
        <p14:creationId xmlns:p14="http://schemas.microsoft.com/office/powerpoint/2010/main" val="329405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6" descr="A screenshot of a computer screen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" r="28157" b="2"/>
          <a:stretch/>
        </p:blipFill>
        <p:spPr>
          <a:xfrm>
            <a:off x="323528" y="1124744"/>
            <a:ext cx="4824536" cy="540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4883FC-24EE-4EC4-AD51-8B636082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640"/>
            <a:ext cx="7886700" cy="63795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400" kern="1200" dirty="0" err="1">
                <a:solidFill>
                  <a:schemeClr val="bg1"/>
                </a:solidFill>
              </a:rPr>
              <a:t>Ployfit</a:t>
            </a:r>
            <a:r>
              <a:rPr lang="en-US" sz="4400" kern="1200" dirty="0">
                <a:solidFill>
                  <a:schemeClr val="bg1"/>
                </a:solidFill>
              </a:rPr>
              <a:t> </a:t>
            </a:r>
            <a:r>
              <a:rPr lang="en-US" sz="4400" kern="1200" dirty="0" err="1">
                <a:solidFill>
                  <a:schemeClr val="bg1"/>
                </a:solidFill>
              </a:rPr>
              <a:t>matlab</a:t>
            </a:r>
            <a:r>
              <a:rPr lang="en-US" sz="4400" kern="1200" dirty="0">
                <a:solidFill>
                  <a:schemeClr val="bg1"/>
                </a:solidFill>
              </a:rPr>
              <a:t> function translation</a:t>
            </a:r>
          </a:p>
        </p:txBody>
      </p:sp>
      <p:pic>
        <p:nvPicPr>
          <p:cNvPr id="8" name="Content Placeholder 7" descr="A screenshot of a person&#10;&#10;Description generated with very high confidence">
            <a:extLst>
              <a:ext uri="{FF2B5EF4-FFF2-40B4-BE49-F238E27FC236}">
                <a16:creationId xmlns:a16="http://schemas.microsoft.com/office/drawing/2014/main" id="{E9B77989-59F9-4C9A-BD91-16557FFF9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24744"/>
            <a:ext cx="3456384" cy="5400599"/>
          </a:xfrm>
        </p:spPr>
      </p:pic>
    </p:spTree>
    <p:extLst>
      <p:ext uri="{BB962C8B-B14F-4D97-AF65-F5344CB8AC3E}">
        <p14:creationId xmlns:p14="http://schemas.microsoft.com/office/powerpoint/2010/main" val="14896440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000000"/>
      </a:dk1>
      <a:lt1>
        <a:srgbClr val="FFFFFF"/>
      </a:lt1>
      <a:dk2>
        <a:srgbClr val="9567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9567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9917</TotalTime>
  <Words>279</Words>
  <Application>Microsoft Office PowerPoint</Application>
  <PresentationFormat>On-screen Show (4:3)</PresentationFormat>
  <Paragraphs>57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Calibri</vt:lpstr>
      <vt:lpstr>Blank Presentation</vt:lpstr>
      <vt:lpstr>PowerPoint Presentation</vt:lpstr>
      <vt:lpstr>Aim and Objectives </vt:lpstr>
      <vt:lpstr>Introduction </vt:lpstr>
      <vt:lpstr>Code Stage</vt:lpstr>
      <vt:lpstr>PowerPoint Presentation</vt:lpstr>
      <vt:lpstr>User Input and Validation</vt:lpstr>
      <vt:lpstr>After that</vt:lpstr>
      <vt:lpstr>Main Process</vt:lpstr>
      <vt:lpstr>Ployfit matlab function translation</vt:lpstr>
      <vt:lpstr>Plot function in C++ (trial version)</vt:lpstr>
      <vt:lpstr>Matlab code read and plot hdf5 file</vt:lpstr>
      <vt:lpstr>Softwares and Tools </vt:lpstr>
      <vt:lpstr>Further Task : GUI and Code structure </vt:lpstr>
      <vt:lpstr>PowerPoint Presentation</vt:lpstr>
    </vt:vector>
  </TitlesOfParts>
  <Company>Krusty Morris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Krusty Morris</dc:creator>
  <cp:lastModifiedBy>Jinwei Zhang</cp:lastModifiedBy>
  <cp:revision>458</cp:revision>
  <dcterms:created xsi:type="dcterms:W3CDTF">2007-01-16T13:11:17Z</dcterms:created>
  <dcterms:modified xsi:type="dcterms:W3CDTF">2017-08-01T09:36:39Z</dcterms:modified>
</cp:coreProperties>
</file>