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85" r:id="rId5"/>
    <p:sldId id="259" r:id="rId6"/>
    <p:sldId id="260" r:id="rId7"/>
    <p:sldId id="261" r:id="rId8"/>
    <p:sldId id="262" r:id="rId9"/>
    <p:sldId id="284" r:id="rId10"/>
    <p:sldId id="267" r:id="rId11"/>
    <p:sldId id="268" r:id="rId12"/>
    <p:sldId id="272" r:id="rId13"/>
    <p:sldId id="273" r:id="rId14"/>
    <p:sldId id="282" r:id="rId15"/>
    <p:sldId id="286" r:id="rId16"/>
    <p:sldId id="287" r:id="rId17"/>
    <p:sldId id="28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6"/>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4b6b389d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4b6b389d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4b6b389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44b6b389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4419e1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4419e1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419e110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419e110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44b6b389d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44b6b389d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44b6b389d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44b6b389d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5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44b6b389d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44b6b389d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03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3fb8f3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3fb8f3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3fb8f3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3fb8f3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7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43fb8f374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43fb8f37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419e110ba_0_1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419e110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253d7aa4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4253d7a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19e110b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19e110b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19e110b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19e110b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96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cagin24@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jinwen@uw.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24" y="0"/>
            <a:ext cx="2582425" cy="2582425"/>
          </a:xfrm>
          <a:prstGeom prst="rect">
            <a:avLst/>
          </a:prstGeom>
          <a:noFill/>
          <a:ln>
            <a:noFill/>
          </a:ln>
        </p:spPr>
      </p:pic>
      <p:sp>
        <p:nvSpPr>
          <p:cNvPr id="85" name="Google Shape;85;p13"/>
          <p:cNvSpPr txBox="1"/>
          <p:nvPr/>
        </p:nvSpPr>
        <p:spPr>
          <a:xfrm>
            <a:off x="870857" y="2380343"/>
            <a:ext cx="8873700" cy="2769949"/>
          </a:xfrm>
          <a:prstGeom prst="rect">
            <a:avLst/>
          </a:prstGeom>
          <a:solidFill>
            <a:srgbClr val="3B3B3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dirty="0">
                <a:solidFill>
                  <a:srgbClr val="FF6600"/>
                </a:solidFill>
                <a:latin typeface="Calibri"/>
                <a:ea typeface="Calibri"/>
                <a:cs typeface="Calibri"/>
                <a:sym typeface="Calibri"/>
              </a:rPr>
              <a:t>Final Presentation </a:t>
            </a:r>
            <a:endParaRPr dirty="0"/>
          </a:p>
          <a:p>
            <a:pPr marL="0" marR="0" lvl="0" indent="0" algn="l" rtl="0">
              <a:spcBef>
                <a:spcPts val="0"/>
              </a:spcBef>
              <a:spcAft>
                <a:spcPts val="0"/>
              </a:spcAft>
              <a:buNone/>
            </a:pPr>
            <a:r>
              <a:rPr lang="en-US" sz="4000" dirty="0">
                <a:solidFill>
                  <a:schemeClr val="lt1"/>
                </a:solidFill>
                <a:latin typeface="Calibri"/>
                <a:ea typeface="Calibri"/>
                <a:cs typeface="Calibri"/>
                <a:sym typeface="Calibri"/>
              </a:rPr>
              <a:t>Bank Marketing Campaign</a:t>
            </a:r>
            <a:endParaRPr dirty="0">
              <a:solidFill>
                <a:schemeClr val="lt1"/>
              </a:solidFill>
            </a:endParaRPr>
          </a:p>
          <a:p>
            <a:pPr marL="0" marR="0" lvl="0" indent="0" algn="l" rtl="0">
              <a:spcBef>
                <a:spcPts val="0"/>
              </a:spcBef>
              <a:spcAft>
                <a:spcPts val="0"/>
              </a:spcAft>
              <a:buNone/>
            </a:pPr>
            <a:endParaRPr sz="4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lt1"/>
                </a:solidFill>
                <a:latin typeface="Calibri"/>
                <a:ea typeface="Calibri"/>
                <a:cs typeface="Calibri"/>
                <a:sym typeface="Calibri"/>
              </a:rPr>
              <a:t>09.29.2022</a:t>
            </a:r>
            <a:endParaRPr dirty="0">
              <a:solidFill>
                <a:schemeClr val="lt1"/>
              </a:solidFill>
            </a:endParaRPr>
          </a:p>
        </p:txBody>
      </p:sp>
      <p:sp>
        <p:nvSpPr>
          <p:cNvPr id="86" name="Google Shape;86;p13"/>
          <p:cNvSpPr txBox="1"/>
          <p:nvPr/>
        </p:nvSpPr>
        <p:spPr>
          <a:xfrm>
            <a:off x="7218950" y="5376225"/>
            <a:ext cx="505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chemeClr val="lt1"/>
                </a:solidFill>
                <a:latin typeface="Calibri"/>
                <a:ea typeface="Calibri"/>
                <a:cs typeface="Calibri"/>
                <a:sym typeface="Calibri"/>
              </a:rPr>
              <a:t>Jinwen Li</a:t>
            </a:r>
            <a:endParaRPr sz="28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1" name="Google Shape;211;p24"/>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Categorical Columns-age</a:t>
            </a:r>
            <a:endParaRPr sz="4100" dirty="0">
              <a:solidFill>
                <a:srgbClr val="FF6600"/>
              </a:solidFill>
              <a:latin typeface="Calibri"/>
              <a:ea typeface="Calibri"/>
              <a:cs typeface="Calibri"/>
              <a:sym typeface="Calibri"/>
            </a:endParaRPr>
          </a:p>
        </p:txBody>
      </p:sp>
      <p:pic>
        <p:nvPicPr>
          <p:cNvPr id="3" name="图片 2">
            <a:extLst>
              <a:ext uri="{FF2B5EF4-FFF2-40B4-BE49-F238E27FC236}">
                <a16:creationId xmlns:a16="http://schemas.microsoft.com/office/drawing/2014/main" id="{D6CEBDC8-F73C-A4A2-2FC4-B07184B2B45B}"/>
              </a:ext>
            </a:extLst>
          </p:cNvPr>
          <p:cNvPicPr>
            <a:picLocks noChangeAspect="1"/>
          </p:cNvPicPr>
          <p:nvPr/>
        </p:nvPicPr>
        <p:blipFill>
          <a:blip r:embed="rId3"/>
          <a:stretch>
            <a:fillRect/>
          </a:stretch>
        </p:blipFill>
        <p:spPr>
          <a:xfrm>
            <a:off x="526350" y="1541750"/>
            <a:ext cx="5201311" cy="2541858"/>
          </a:xfrm>
          <a:prstGeom prst="rect">
            <a:avLst/>
          </a:prstGeom>
        </p:spPr>
      </p:pic>
      <p:pic>
        <p:nvPicPr>
          <p:cNvPr id="5" name="图片 4">
            <a:extLst>
              <a:ext uri="{FF2B5EF4-FFF2-40B4-BE49-F238E27FC236}">
                <a16:creationId xmlns:a16="http://schemas.microsoft.com/office/drawing/2014/main" id="{3B9A9918-C72E-1D51-500B-196A248E7928}"/>
              </a:ext>
            </a:extLst>
          </p:cNvPr>
          <p:cNvPicPr>
            <a:picLocks noChangeAspect="1"/>
          </p:cNvPicPr>
          <p:nvPr/>
        </p:nvPicPr>
        <p:blipFill>
          <a:blip r:embed="rId4"/>
          <a:stretch>
            <a:fillRect/>
          </a:stretch>
        </p:blipFill>
        <p:spPr>
          <a:xfrm>
            <a:off x="218169" y="4083608"/>
            <a:ext cx="5601864" cy="2729506"/>
          </a:xfrm>
          <a:prstGeom prst="rect">
            <a:avLst/>
          </a:prstGeom>
        </p:spPr>
      </p:pic>
      <p:pic>
        <p:nvPicPr>
          <p:cNvPr id="7" name="图片 6">
            <a:extLst>
              <a:ext uri="{FF2B5EF4-FFF2-40B4-BE49-F238E27FC236}">
                <a16:creationId xmlns:a16="http://schemas.microsoft.com/office/drawing/2014/main" id="{341A5545-537C-7223-52FC-A1069A1E8B1F}"/>
              </a:ext>
            </a:extLst>
          </p:cNvPr>
          <p:cNvPicPr>
            <a:picLocks noChangeAspect="1"/>
          </p:cNvPicPr>
          <p:nvPr/>
        </p:nvPicPr>
        <p:blipFill>
          <a:blip r:embed="rId5"/>
          <a:stretch>
            <a:fillRect/>
          </a:stretch>
        </p:blipFill>
        <p:spPr>
          <a:xfrm>
            <a:off x="6464341" y="1729517"/>
            <a:ext cx="5201311" cy="2376534"/>
          </a:xfrm>
          <a:prstGeom prst="rect">
            <a:avLst/>
          </a:prstGeom>
        </p:spPr>
      </p:pic>
      <p:sp>
        <p:nvSpPr>
          <p:cNvPr id="8" name="文本框 7">
            <a:extLst>
              <a:ext uri="{FF2B5EF4-FFF2-40B4-BE49-F238E27FC236}">
                <a16:creationId xmlns:a16="http://schemas.microsoft.com/office/drawing/2014/main" id="{879AA1E5-4AE4-E5F5-6483-BEC8065B9352}"/>
              </a:ext>
            </a:extLst>
          </p:cNvPr>
          <p:cNvSpPr txBox="1"/>
          <p:nvPr/>
        </p:nvSpPr>
        <p:spPr>
          <a:xfrm>
            <a:off x="6848393" y="5186751"/>
            <a:ext cx="4433205" cy="523220"/>
          </a:xfrm>
          <a:prstGeom prst="rect">
            <a:avLst/>
          </a:prstGeom>
          <a:noFill/>
        </p:spPr>
        <p:txBody>
          <a:bodyPr wrap="square" rtlCol="0">
            <a:spAutoFit/>
          </a:bodyPr>
          <a:lstStyle/>
          <a:p>
            <a:r>
              <a:rPr kumimoji="1" lang="en-US" altLang="zh-CN" dirty="0"/>
              <a:t>Here, for the age column, we can see the customers are mostly between ages 20-50.</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a:t>
            </a:r>
            <a:endParaRPr dirty="0"/>
          </a:p>
        </p:txBody>
      </p:sp>
      <p:sp>
        <p:nvSpPr>
          <p:cNvPr id="222" name="Google Shape;222;p2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Categorical Columns-duration</a:t>
            </a:r>
            <a:endParaRPr sz="4100" dirty="0">
              <a:solidFill>
                <a:srgbClr val="FF6600"/>
              </a:solidFill>
              <a:latin typeface="Calibri"/>
              <a:ea typeface="Calibri"/>
              <a:cs typeface="Calibri"/>
              <a:sym typeface="Calibri"/>
            </a:endParaRPr>
          </a:p>
        </p:txBody>
      </p:sp>
      <p:pic>
        <p:nvPicPr>
          <p:cNvPr id="3" name="图片 2">
            <a:extLst>
              <a:ext uri="{FF2B5EF4-FFF2-40B4-BE49-F238E27FC236}">
                <a16:creationId xmlns:a16="http://schemas.microsoft.com/office/drawing/2014/main" id="{2D55822E-837F-1E59-638C-D759CFF615A5}"/>
              </a:ext>
            </a:extLst>
          </p:cNvPr>
          <p:cNvPicPr>
            <a:picLocks noChangeAspect="1"/>
          </p:cNvPicPr>
          <p:nvPr/>
        </p:nvPicPr>
        <p:blipFill>
          <a:blip r:embed="rId3"/>
          <a:stretch>
            <a:fillRect/>
          </a:stretch>
        </p:blipFill>
        <p:spPr>
          <a:xfrm>
            <a:off x="278190" y="1459475"/>
            <a:ext cx="5331778" cy="2889326"/>
          </a:xfrm>
          <a:prstGeom prst="rect">
            <a:avLst/>
          </a:prstGeom>
        </p:spPr>
      </p:pic>
      <p:pic>
        <p:nvPicPr>
          <p:cNvPr id="5" name="图片 4">
            <a:extLst>
              <a:ext uri="{FF2B5EF4-FFF2-40B4-BE49-F238E27FC236}">
                <a16:creationId xmlns:a16="http://schemas.microsoft.com/office/drawing/2014/main" id="{46DA0347-DE2E-6178-E092-01EF262631F0}"/>
              </a:ext>
            </a:extLst>
          </p:cNvPr>
          <p:cNvPicPr>
            <a:picLocks noChangeAspect="1"/>
          </p:cNvPicPr>
          <p:nvPr/>
        </p:nvPicPr>
        <p:blipFill>
          <a:blip r:embed="rId4"/>
          <a:stretch>
            <a:fillRect/>
          </a:stretch>
        </p:blipFill>
        <p:spPr>
          <a:xfrm>
            <a:off x="278190" y="4377691"/>
            <a:ext cx="5331778" cy="2429504"/>
          </a:xfrm>
          <a:prstGeom prst="rect">
            <a:avLst/>
          </a:prstGeom>
        </p:spPr>
      </p:pic>
      <p:pic>
        <p:nvPicPr>
          <p:cNvPr id="7" name="图片 6">
            <a:extLst>
              <a:ext uri="{FF2B5EF4-FFF2-40B4-BE49-F238E27FC236}">
                <a16:creationId xmlns:a16="http://schemas.microsoft.com/office/drawing/2014/main" id="{9C6A9AD9-96BF-64EA-5BCC-983FE792CA73}"/>
              </a:ext>
            </a:extLst>
          </p:cNvPr>
          <p:cNvPicPr>
            <a:picLocks noChangeAspect="1"/>
          </p:cNvPicPr>
          <p:nvPr/>
        </p:nvPicPr>
        <p:blipFill>
          <a:blip r:embed="rId5"/>
          <a:stretch>
            <a:fillRect/>
          </a:stretch>
        </p:blipFill>
        <p:spPr>
          <a:xfrm>
            <a:off x="6099600" y="1671850"/>
            <a:ext cx="5164086" cy="2547607"/>
          </a:xfrm>
          <a:prstGeom prst="rect">
            <a:avLst/>
          </a:prstGeom>
        </p:spPr>
      </p:pic>
      <p:sp>
        <p:nvSpPr>
          <p:cNvPr id="8" name="文本框 7">
            <a:extLst>
              <a:ext uri="{FF2B5EF4-FFF2-40B4-BE49-F238E27FC236}">
                <a16:creationId xmlns:a16="http://schemas.microsoft.com/office/drawing/2014/main" id="{AEEFB595-81CF-A1DD-566C-518E0D4EF33F}"/>
              </a:ext>
            </a:extLst>
          </p:cNvPr>
          <p:cNvSpPr txBox="1"/>
          <p:nvPr/>
        </p:nvSpPr>
        <p:spPr>
          <a:xfrm>
            <a:off x="6582034" y="5069223"/>
            <a:ext cx="4433205" cy="738664"/>
          </a:xfrm>
          <a:prstGeom prst="rect">
            <a:avLst/>
          </a:prstGeom>
          <a:noFill/>
        </p:spPr>
        <p:txBody>
          <a:bodyPr wrap="square" rtlCol="0">
            <a:spAutoFit/>
          </a:bodyPr>
          <a:lstStyle/>
          <a:p>
            <a:r>
              <a:rPr kumimoji="1" lang="en-US" altLang="zh-CN" dirty="0"/>
              <a:t>Here, for the duration column, we can see the duration are mostly between the duration  0-500. We can also see we have a lot of unusual big ones.</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61" name="Google Shape;261;p2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Recommendations -1</a:t>
            </a:r>
            <a:endParaRPr sz="4100" dirty="0">
              <a:solidFill>
                <a:srgbClr val="FF6600"/>
              </a:solidFill>
              <a:latin typeface="Calibri"/>
              <a:ea typeface="Calibri"/>
              <a:cs typeface="Calibri"/>
              <a:sym typeface="Calibri"/>
            </a:endParaRPr>
          </a:p>
        </p:txBody>
      </p:sp>
      <p:sp>
        <p:nvSpPr>
          <p:cNvPr id="264" name="Google Shape;264;p29"/>
          <p:cNvSpPr txBox="1"/>
          <p:nvPr/>
        </p:nvSpPr>
        <p:spPr>
          <a:xfrm>
            <a:off x="648447" y="5647775"/>
            <a:ext cx="9984900" cy="874825"/>
          </a:xfrm>
          <a:prstGeom prst="rect">
            <a:avLst/>
          </a:prstGeom>
          <a:noFill/>
          <a:ln>
            <a:noFill/>
          </a:ln>
        </p:spPr>
        <p:txBody>
          <a:bodyPr spcFirstLastPara="1" wrap="square" lIns="91425" tIns="91425" rIns="91425" bIns="91425" anchor="t" anchorCtr="0">
            <a:spAutoFit/>
          </a:bodyPr>
          <a:lstStyle/>
          <a:p>
            <a:pPr marL="146050" lvl="0" algn="l" rtl="0">
              <a:lnSpc>
                <a:spcPct val="115000"/>
              </a:lnSpc>
              <a:spcBef>
                <a:spcPts val="0"/>
              </a:spcBef>
              <a:spcAft>
                <a:spcPts val="0"/>
              </a:spcAft>
              <a:buClr>
                <a:schemeClr val="dk1"/>
              </a:buClr>
              <a:buSzPts val="1300"/>
            </a:pPr>
            <a:r>
              <a:rPr lang="en-US" sz="1300" b="1" dirty="0">
                <a:solidFill>
                  <a:schemeClr val="dk1"/>
                </a:solidFill>
              </a:rPr>
              <a:t>Here, we can see from the correlation heat map, “</a:t>
            </a:r>
            <a:r>
              <a:rPr lang="en-US" sz="1300" b="1" dirty="0" err="1">
                <a:solidFill>
                  <a:schemeClr val="dk1"/>
                </a:solidFill>
              </a:rPr>
              <a:t>pdays</a:t>
            </a:r>
            <a:r>
              <a:rPr lang="en-US" sz="1300" b="1" dirty="0">
                <a:solidFill>
                  <a:schemeClr val="dk1"/>
                </a:solidFill>
              </a:rPr>
              <a:t>” and “previous” features have very high correlations between them. One of the two features can be dropped from the data since their existence will not be extra useful-providing good, new information- for the machine learning model which will be deployed in the next steps.</a:t>
            </a:r>
            <a:endParaRPr b="1" dirty="0"/>
          </a:p>
        </p:txBody>
      </p:sp>
      <p:pic>
        <p:nvPicPr>
          <p:cNvPr id="3" name="图片 2">
            <a:extLst>
              <a:ext uri="{FF2B5EF4-FFF2-40B4-BE49-F238E27FC236}">
                <a16:creationId xmlns:a16="http://schemas.microsoft.com/office/drawing/2014/main" id="{CE0EE458-8BF1-DBBF-83C5-FDFAB661C2A8}"/>
              </a:ext>
            </a:extLst>
          </p:cNvPr>
          <p:cNvPicPr>
            <a:picLocks noChangeAspect="1"/>
          </p:cNvPicPr>
          <p:nvPr/>
        </p:nvPicPr>
        <p:blipFill>
          <a:blip r:embed="rId3"/>
          <a:stretch>
            <a:fillRect/>
          </a:stretch>
        </p:blipFill>
        <p:spPr>
          <a:xfrm>
            <a:off x="1539445" y="1541750"/>
            <a:ext cx="8667235" cy="40558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p30"/>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Recommendations -2</a:t>
            </a:r>
            <a:endParaRPr sz="4100" dirty="0">
              <a:solidFill>
                <a:srgbClr val="FF6600"/>
              </a:solidFill>
              <a:latin typeface="Calibri"/>
              <a:ea typeface="Calibri"/>
              <a:cs typeface="Calibri"/>
              <a:sym typeface="Calibri"/>
            </a:endParaRPr>
          </a:p>
        </p:txBody>
      </p:sp>
      <p:sp>
        <p:nvSpPr>
          <p:cNvPr id="273" name="Google Shape;273;p30"/>
          <p:cNvSpPr txBox="1"/>
          <p:nvPr/>
        </p:nvSpPr>
        <p:spPr>
          <a:xfrm>
            <a:off x="893250" y="6027775"/>
            <a:ext cx="10405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latin typeface="Calibri"/>
                <a:ea typeface="Calibri"/>
                <a:cs typeface="Calibri"/>
                <a:sym typeface="Calibri"/>
              </a:rPr>
              <a:t>X-label represents the duration of calls(in seconds) with customer, Y-label is count of that groups response to this campaign, It can bee seen that when call duration is increased getting “Yes” response probability is clearly increased as well </a:t>
            </a:r>
            <a:endParaRPr sz="1500" b="1" dirty="0">
              <a:latin typeface="Calibri"/>
              <a:ea typeface="Calibri"/>
              <a:cs typeface="Calibri"/>
              <a:sym typeface="Calibri"/>
            </a:endParaRPr>
          </a:p>
        </p:txBody>
      </p:sp>
      <p:pic>
        <p:nvPicPr>
          <p:cNvPr id="3" name="图片 2">
            <a:extLst>
              <a:ext uri="{FF2B5EF4-FFF2-40B4-BE49-F238E27FC236}">
                <a16:creationId xmlns:a16="http://schemas.microsoft.com/office/drawing/2014/main" id="{B604DCF5-3999-793D-0324-F2FFE2441645}"/>
              </a:ext>
            </a:extLst>
          </p:cNvPr>
          <p:cNvPicPr>
            <a:picLocks noChangeAspect="1"/>
          </p:cNvPicPr>
          <p:nvPr/>
        </p:nvPicPr>
        <p:blipFill>
          <a:blip r:embed="rId3"/>
          <a:stretch>
            <a:fillRect/>
          </a:stretch>
        </p:blipFill>
        <p:spPr>
          <a:xfrm>
            <a:off x="2053624" y="1626825"/>
            <a:ext cx="6867954" cy="4102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63" name="Google Shape;363;p3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Model Recommendations </a:t>
            </a:r>
            <a:endParaRPr sz="4100" dirty="0">
              <a:solidFill>
                <a:srgbClr val="FF6600"/>
              </a:solidFill>
              <a:latin typeface="Calibri"/>
              <a:ea typeface="Calibri"/>
              <a:cs typeface="Calibri"/>
              <a:sym typeface="Calibri"/>
            </a:endParaRPr>
          </a:p>
        </p:txBody>
      </p:sp>
      <p:sp>
        <p:nvSpPr>
          <p:cNvPr id="2" name="文本框 1">
            <a:extLst>
              <a:ext uri="{FF2B5EF4-FFF2-40B4-BE49-F238E27FC236}">
                <a16:creationId xmlns:a16="http://schemas.microsoft.com/office/drawing/2014/main" id="{1BEFC643-44FA-ABF8-E133-C3889D1D77A3}"/>
              </a:ext>
            </a:extLst>
          </p:cNvPr>
          <p:cNvSpPr txBox="1"/>
          <p:nvPr/>
        </p:nvSpPr>
        <p:spPr>
          <a:xfrm>
            <a:off x="1374689" y="2310714"/>
            <a:ext cx="9442622" cy="2862322"/>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Because </a:t>
            </a:r>
            <a:r>
              <a:rPr lang="en-US" altLang="zh-CN" sz="2000" b="0" i="0" dirty="0">
                <a:solidFill>
                  <a:srgbClr val="000000"/>
                </a:solidFill>
                <a:effectLst/>
                <a:latin typeface="Calibri" panose="020F0502020204030204" pitchFamily="34" charset="0"/>
                <a:cs typeface="Calibri" panose="020F0502020204030204" pitchFamily="34" charset="0"/>
              </a:rPr>
              <a:t>We are going to use the customers’ data to build some machine learning models and then, select customers who most likely buy the product. Thus, this is a classification problem. Here, we can use the below models to do it.</a:t>
            </a:r>
          </a:p>
          <a:p>
            <a:endParaRPr kumimoji="1" lang="en-US" altLang="zh-CN" sz="2000" dirty="0">
              <a:latin typeface="Calibri" panose="020F0502020204030204" pitchFamily="34" charset="0"/>
              <a:cs typeface="Calibri" panose="020F0502020204030204" pitchFamily="34" charset="0"/>
            </a:endParaRPr>
          </a:p>
          <a:p>
            <a:endParaRPr kumimoji="1" lang="en-US" altLang="zh-CN" sz="2000" dirty="0">
              <a:latin typeface="Calibri" panose="020F0502020204030204" pitchFamily="34" charset="0"/>
              <a:cs typeface="Calibri" panose="020F0502020204030204" pitchFamily="34" charset="0"/>
            </a:endParaRP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K Nearest Neighbors</a:t>
            </a: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Decision Trees</a:t>
            </a: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Random Forest</a:t>
            </a: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Support Vector Machine</a:t>
            </a:r>
            <a:endParaRPr kumimoji="1" lang="zh-CN" altLang="en-US"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63" name="Google Shape;363;p3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txBox="1"/>
          <p:nvPr/>
        </p:nvSpPr>
        <p:spPr>
          <a:xfrm>
            <a:off x="526350" y="278650"/>
            <a:ext cx="7786800" cy="8155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CN" sz="4100" dirty="0">
                <a:solidFill>
                  <a:srgbClr val="FF6600"/>
                </a:solidFill>
              </a:rPr>
              <a:t>Applying Models</a:t>
            </a:r>
            <a:endParaRPr sz="4100" dirty="0">
              <a:solidFill>
                <a:srgbClr val="FF6600"/>
              </a:solidFill>
              <a:latin typeface="Calibri"/>
              <a:ea typeface="Calibri"/>
              <a:cs typeface="Calibri"/>
              <a:sym typeface="Calibri"/>
            </a:endParaRPr>
          </a:p>
        </p:txBody>
      </p:sp>
      <p:sp>
        <p:nvSpPr>
          <p:cNvPr id="3" name="文本框 2">
            <a:extLst>
              <a:ext uri="{FF2B5EF4-FFF2-40B4-BE49-F238E27FC236}">
                <a16:creationId xmlns:a16="http://schemas.microsoft.com/office/drawing/2014/main" id="{7EE9B900-4BB5-CA94-8A4F-FE0805E5C3CA}"/>
              </a:ext>
            </a:extLst>
          </p:cNvPr>
          <p:cNvSpPr txBox="1"/>
          <p:nvPr/>
        </p:nvSpPr>
        <p:spPr>
          <a:xfrm>
            <a:off x="526350" y="2557849"/>
            <a:ext cx="4354568" cy="3477875"/>
          </a:xfrm>
          <a:prstGeom prst="rect">
            <a:avLst/>
          </a:prstGeom>
          <a:noFill/>
        </p:spPr>
        <p:txBody>
          <a:bodyPr wrap="square" rtlCol="0">
            <a:spAutoFit/>
          </a:bodyPr>
          <a:lstStyle/>
          <a:p>
            <a:r>
              <a:rPr kumimoji="1" lang="en-US" altLang="zh-CN" sz="2000" dirty="0"/>
              <a:t>1.Logistic Regression</a:t>
            </a:r>
          </a:p>
          <a:p>
            <a:endParaRPr kumimoji="1" lang="en-US" altLang="zh-CN" sz="2000" dirty="0"/>
          </a:p>
          <a:p>
            <a:r>
              <a:rPr kumimoji="1" lang="en-US" altLang="zh-CN" sz="2000" dirty="0"/>
              <a:t>2.Support Vector Classification</a:t>
            </a:r>
          </a:p>
          <a:p>
            <a:endParaRPr kumimoji="1" lang="en-US" altLang="zh-CN" sz="2000" dirty="0"/>
          </a:p>
          <a:p>
            <a:r>
              <a:rPr kumimoji="1" lang="en-US" altLang="zh-CN" sz="2000" dirty="0"/>
              <a:t>3.Gradient Boosting Classifier</a:t>
            </a:r>
          </a:p>
          <a:p>
            <a:endParaRPr kumimoji="1" lang="en-US" altLang="zh-CN" sz="2000" dirty="0"/>
          </a:p>
          <a:p>
            <a:r>
              <a:rPr kumimoji="1" lang="en-US" altLang="zh-CN" sz="2000" dirty="0"/>
              <a:t>4.Random Forest</a:t>
            </a:r>
          </a:p>
          <a:p>
            <a:endParaRPr kumimoji="1" lang="en-US" altLang="zh-CN" sz="2000" dirty="0"/>
          </a:p>
          <a:p>
            <a:r>
              <a:rPr kumimoji="1" lang="en-US" altLang="zh-CN" sz="2000" dirty="0"/>
              <a:t>5.Decision Tree</a:t>
            </a:r>
          </a:p>
          <a:p>
            <a:endParaRPr kumimoji="1" lang="en-US" altLang="zh-CN" sz="2000" dirty="0"/>
          </a:p>
          <a:p>
            <a:r>
              <a:rPr kumimoji="1" lang="en-US" altLang="zh-CN" sz="2000" dirty="0"/>
              <a:t>6.XGBoost</a:t>
            </a:r>
            <a:endParaRPr kumimoji="1" lang="zh-CN" altLang="en-US" dirty="0"/>
          </a:p>
        </p:txBody>
      </p:sp>
      <p:sp>
        <p:nvSpPr>
          <p:cNvPr id="4" name="文本框 3">
            <a:extLst>
              <a:ext uri="{FF2B5EF4-FFF2-40B4-BE49-F238E27FC236}">
                <a16:creationId xmlns:a16="http://schemas.microsoft.com/office/drawing/2014/main" id="{05466549-8A4E-3AB3-B328-302FF28F169B}"/>
              </a:ext>
            </a:extLst>
          </p:cNvPr>
          <p:cNvSpPr txBox="1"/>
          <p:nvPr/>
        </p:nvSpPr>
        <p:spPr>
          <a:xfrm>
            <a:off x="6623222" y="2250072"/>
            <a:ext cx="4782064" cy="3785652"/>
          </a:xfrm>
          <a:prstGeom prst="rect">
            <a:avLst/>
          </a:prstGeom>
          <a:noFill/>
        </p:spPr>
        <p:txBody>
          <a:bodyPr wrap="square" rtlCol="0">
            <a:spAutoFit/>
          </a:bodyPr>
          <a:lstStyle/>
          <a:p>
            <a:r>
              <a:rPr kumimoji="1" lang="en-US" altLang="zh-CN" sz="2000" dirty="0"/>
              <a:t>Accuracy of the model (prediction)</a:t>
            </a:r>
          </a:p>
          <a:p>
            <a:r>
              <a:rPr kumimoji="1" lang="en-US" altLang="zh-CN" sz="2000" dirty="0"/>
              <a:t>90.03%</a:t>
            </a:r>
          </a:p>
          <a:p>
            <a:endParaRPr kumimoji="1" lang="en-US" altLang="zh-CN" sz="2000" dirty="0"/>
          </a:p>
          <a:p>
            <a:r>
              <a:rPr kumimoji="1" lang="en-US" altLang="zh-CN" sz="2000" dirty="0"/>
              <a:t>90.39%</a:t>
            </a:r>
          </a:p>
          <a:p>
            <a:endParaRPr kumimoji="1" lang="en-US" altLang="zh-CN" sz="2000" dirty="0"/>
          </a:p>
          <a:p>
            <a:r>
              <a:rPr kumimoji="1" lang="en-US" altLang="zh-CN" sz="2000" dirty="0"/>
              <a:t>89.62%</a:t>
            </a:r>
          </a:p>
          <a:p>
            <a:endParaRPr kumimoji="1" lang="en-US" altLang="zh-CN" sz="2000" dirty="0"/>
          </a:p>
          <a:p>
            <a:r>
              <a:rPr kumimoji="1" lang="en-US" altLang="zh-CN" sz="2000" dirty="0"/>
              <a:t>91.15%</a:t>
            </a:r>
          </a:p>
          <a:p>
            <a:endParaRPr kumimoji="1" lang="en-US" altLang="zh-CN" sz="2000" dirty="0"/>
          </a:p>
          <a:p>
            <a:r>
              <a:rPr kumimoji="1" lang="en-US" altLang="zh-CN" sz="2000" dirty="0"/>
              <a:t>89.16%</a:t>
            </a:r>
          </a:p>
          <a:p>
            <a:endParaRPr kumimoji="1" lang="en-US" altLang="zh-CN" sz="2000" dirty="0"/>
          </a:p>
          <a:p>
            <a:r>
              <a:rPr kumimoji="1" lang="en-US" altLang="zh-CN" sz="2000" dirty="0">
                <a:solidFill>
                  <a:srgbClr val="FF0000"/>
                </a:solidFill>
              </a:rPr>
              <a:t>91.50%</a:t>
            </a:r>
            <a:endParaRPr kumimoji="1" lang="zh-CN" altLang="en-US" dirty="0">
              <a:solidFill>
                <a:srgbClr val="FF0000"/>
              </a:solidFill>
            </a:endParaRPr>
          </a:p>
        </p:txBody>
      </p:sp>
    </p:spTree>
    <p:extLst>
      <p:ext uri="{BB962C8B-B14F-4D97-AF65-F5344CB8AC3E}">
        <p14:creationId xmlns:p14="http://schemas.microsoft.com/office/powerpoint/2010/main" val="70570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63" name="Google Shape;363;p3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txBox="1"/>
          <p:nvPr/>
        </p:nvSpPr>
        <p:spPr>
          <a:xfrm>
            <a:off x="526350" y="278650"/>
            <a:ext cx="7786800" cy="8155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CN" sz="4100" dirty="0">
                <a:solidFill>
                  <a:srgbClr val="FF6600"/>
                </a:solidFill>
              </a:rPr>
              <a:t>Final Model Selection</a:t>
            </a:r>
            <a:endParaRPr lang="en-US" altLang="zh-CN" sz="4100" dirty="0">
              <a:solidFill>
                <a:srgbClr val="FF6600"/>
              </a:solidFill>
              <a:latin typeface="Calibri"/>
              <a:ea typeface="Calibri"/>
              <a:cs typeface="Calibri"/>
              <a:sym typeface="Calibri"/>
            </a:endParaRPr>
          </a:p>
        </p:txBody>
      </p:sp>
      <p:sp>
        <p:nvSpPr>
          <p:cNvPr id="3" name="文本框 2">
            <a:extLst>
              <a:ext uri="{FF2B5EF4-FFF2-40B4-BE49-F238E27FC236}">
                <a16:creationId xmlns:a16="http://schemas.microsoft.com/office/drawing/2014/main" id="{2ABE62BC-D05A-C08E-0E01-D21F21458A76}"/>
              </a:ext>
            </a:extLst>
          </p:cNvPr>
          <p:cNvSpPr txBox="1"/>
          <p:nvPr/>
        </p:nvSpPr>
        <p:spPr>
          <a:xfrm>
            <a:off x="1560665" y="2459504"/>
            <a:ext cx="8723870" cy="1938992"/>
          </a:xfrm>
          <a:prstGeom prst="rect">
            <a:avLst/>
          </a:prstGeom>
          <a:noFill/>
        </p:spPr>
        <p:txBody>
          <a:bodyPr wrap="square" rtlCol="0">
            <a:spAutoFit/>
          </a:bodyPr>
          <a:lstStyle/>
          <a:p>
            <a:r>
              <a:rPr kumimoji="1" lang="en-US" altLang="zh-CN" sz="2400" dirty="0"/>
              <a:t>Therefore, we would choose the best prediction performance model, which is the </a:t>
            </a:r>
            <a:r>
              <a:rPr kumimoji="1" lang="en-US" altLang="zh-CN" sz="2400" dirty="0" err="1"/>
              <a:t>XGBoost</a:t>
            </a:r>
            <a:r>
              <a:rPr kumimoji="1" lang="en-US" altLang="zh-CN" sz="2400" dirty="0"/>
              <a:t>.</a:t>
            </a:r>
          </a:p>
          <a:p>
            <a:endParaRPr kumimoji="1" lang="en-US" altLang="zh-CN" sz="2400" dirty="0"/>
          </a:p>
          <a:p>
            <a:r>
              <a:rPr kumimoji="1" lang="en-US" altLang="zh-CN" sz="2400" dirty="0"/>
              <a:t>With </a:t>
            </a:r>
            <a:r>
              <a:rPr kumimoji="1" lang="en-US" altLang="zh-CN" sz="2400" dirty="0" err="1"/>
              <a:t>XGBoost</a:t>
            </a:r>
            <a:r>
              <a:rPr kumimoji="1" lang="en-US" altLang="zh-CN" sz="2400" dirty="0"/>
              <a:t> model, we can get  91.50% of prediction accuracy in a fair time.</a:t>
            </a:r>
            <a:endParaRPr kumimoji="1" lang="zh-CN" altLang="en-US" sz="2400" dirty="0"/>
          </a:p>
        </p:txBody>
      </p:sp>
    </p:spTree>
    <p:extLst>
      <p:ext uri="{BB962C8B-B14F-4D97-AF65-F5344CB8AC3E}">
        <p14:creationId xmlns:p14="http://schemas.microsoft.com/office/powerpoint/2010/main" val="315519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p:txBody>
      </p:sp>
      <p:pic>
        <p:nvPicPr>
          <p:cNvPr id="372" name="Google Shape;372;p40"/>
          <p:cNvPicPr preferRelativeResize="0"/>
          <p:nvPr/>
        </p:nvPicPr>
        <p:blipFill rotWithShape="1">
          <a:blip r:embed="rId3">
            <a:alphaModFix/>
          </a:blip>
          <a:srcRect/>
          <a:stretch/>
        </p:blipFill>
        <p:spPr>
          <a:xfrm>
            <a:off x="0" y="5112049"/>
            <a:ext cx="2905650" cy="1745950"/>
          </a:xfrm>
          <a:prstGeom prst="rect">
            <a:avLst/>
          </a:prstGeom>
          <a:noFill/>
          <a:ln>
            <a:noFill/>
          </a:ln>
        </p:spPr>
      </p:pic>
      <p:sp>
        <p:nvSpPr>
          <p:cNvPr id="373" name="Google Shape;373;p40"/>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2" name="Google Shape;92;p14"/>
          <p:cNvSpPr txBox="1">
            <a:spLocks noGrp="1"/>
          </p:cNvSpPr>
          <p:nvPr>
            <p:ph type="subTitle" idx="1"/>
          </p:nvPr>
        </p:nvSpPr>
        <p:spPr>
          <a:xfrm>
            <a:off x="5346150" y="0"/>
            <a:ext cx="7379100" cy="685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r>
              <a:rPr lang="en-US" sz="3000" dirty="0">
                <a:solidFill>
                  <a:srgbClr val="FF6600"/>
                </a:solidFill>
              </a:rPr>
              <a:t>   </a:t>
            </a:r>
            <a:endParaRPr sz="2600" dirty="0"/>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Summary </a:t>
            </a:r>
            <a:endParaRPr sz="3000" dirty="0">
              <a:solidFill>
                <a:srgbClr val="FF6600"/>
              </a:solidFill>
            </a:endParaRP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Data Understanding</a:t>
            </a:r>
            <a:endParaRPr sz="3000" dirty="0">
              <a:solidFill>
                <a:srgbClr val="FF6600"/>
              </a:solidFill>
            </a:endParaRP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EDA</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EDA Recommendations</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Model Recommendation</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Applying Models</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Final Model Selection</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a:t>
            </a:r>
            <a:endParaRPr sz="2600" dirty="0"/>
          </a:p>
          <a:p>
            <a:pPr marL="0" lvl="0" indent="0" algn="ctr" rtl="0">
              <a:lnSpc>
                <a:spcPct val="90000"/>
              </a:lnSpc>
              <a:spcBef>
                <a:spcPts val="1000"/>
              </a:spcBef>
              <a:spcAft>
                <a:spcPts val="0"/>
              </a:spcAft>
              <a:buClr>
                <a:schemeClr val="dk1"/>
              </a:buClr>
              <a:buSzPts val="3200"/>
              <a:buNone/>
            </a:pPr>
            <a:endParaRPr sz="3200"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93" name="Google Shape;93;p14"/>
          <p:cNvPicPr preferRelativeResize="0"/>
          <p:nvPr/>
        </p:nvPicPr>
        <p:blipFill rotWithShape="1">
          <a:blip r:embed="rId3">
            <a:alphaModFix/>
          </a:blip>
          <a:srcRect/>
          <a:stretch/>
        </p:blipFill>
        <p:spPr>
          <a:xfrm>
            <a:off x="0" y="5270848"/>
            <a:ext cx="2641375" cy="158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ltLang="zh-CN" sz="2400" b="0" i="0" dirty="0">
                <a:solidFill>
                  <a:srgbClr val="000000"/>
                </a:solidFill>
                <a:effectLst/>
                <a:latin typeface="Calibri" panose="020F0502020204030204" pitchFamily="34" charset="0"/>
                <a:cs typeface="Calibri" panose="020F0502020204030204" pitchFamily="34" charset="0"/>
              </a:rPr>
              <a:t>Group Name: </a:t>
            </a:r>
            <a:r>
              <a:rPr lang="en-US" altLang="zh-CN" sz="2400" b="0" i="0" dirty="0" err="1">
                <a:solidFill>
                  <a:srgbClr val="000000"/>
                </a:solidFill>
                <a:effectLst/>
                <a:latin typeface="Calibri" panose="020F0502020204030204" pitchFamily="34" charset="0"/>
                <a:cs typeface="Calibri" panose="020F0502020204030204" pitchFamily="34" charset="0"/>
              </a:rPr>
              <a:t>Kesimoji</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Names: Kemal </a:t>
            </a:r>
            <a:r>
              <a:rPr lang="en-US" altLang="zh-CN" sz="2400" b="0" i="0" dirty="0" err="1">
                <a:solidFill>
                  <a:srgbClr val="000000"/>
                </a:solidFill>
                <a:effectLst/>
                <a:latin typeface="Calibri" panose="020F0502020204030204" pitchFamily="34" charset="0"/>
                <a:cs typeface="Calibri" panose="020F0502020204030204" pitchFamily="34" charset="0"/>
              </a:rPr>
              <a:t>Cagin</a:t>
            </a:r>
            <a:r>
              <a:rPr lang="en-US" altLang="zh-CN" sz="2400" b="0" i="0" dirty="0">
                <a:solidFill>
                  <a:srgbClr val="000000"/>
                </a:solidFill>
                <a:effectLst/>
                <a:latin typeface="Calibri" panose="020F0502020204030204" pitchFamily="34" charset="0"/>
                <a:cs typeface="Calibri" panose="020F0502020204030204" pitchFamily="34" charset="0"/>
              </a:rPr>
              <a:t> </a:t>
            </a:r>
            <a:r>
              <a:rPr lang="en-US" altLang="zh-CN" sz="2400" b="0" i="0" dirty="0" err="1">
                <a:solidFill>
                  <a:srgbClr val="000000"/>
                </a:solidFill>
                <a:effectLst/>
                <a:latin typeface="Calibri" panose="020F0502020204030204" pitchFamily="34" charset="0"/>
                <a:cs typeface="Calibri" panose="020F0502020204030204" pitchFamily="34" charset="0"/>
              </a:rPr>
              <a:t>Sertkaya</a:t>
            </a:r>
            <a:r>
              <a:rPr lang="en-US" altLang="zh-CN" sz="2400" b="0" i="0" dirty="0">
                <a:solidFill>
                  <a:srgbClr val="000000"/>
                </a:solidFill>
                <a:effectLst/>
                <a:latin typeface="Calibri" panose="020F0502020204030204" pitchFamily="34" charset="0"/>
                <a:cs typeface="Calibri" panose="020F0502020204030204" pitchFamily="34" charset="0"/>
              </a:rPr>
              <a:t>, Jinwen Li</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Emails: </a:t>
            </a:r>
            <a:r>
              <a:rPr lang="en-US" altLang="zh-CN" sz="2400" b="0" i="0" u="sng" dirty="0">
                <a:solidFill>
                  <a:srgbClr val="296EAA"/>
                </a:solidFill>
                <a:effectLst/>
                <a:latin typeface="Calibri" panose="020F0502020204030204" pitchFamily="34" charset="0"/>
                <a:cs typeface="Calibri" panose="020F0502020204030204" pitchFamily="34" charset="0"/>
                <a:hlinkClick r:id="rId3"/>
              </a:rPr>
              <a:t>cagin24@gmail.com</a:t>
            </a:r>
            <a:r>
              <a:rPr lang="en-US" altLang="zh-CN" sz="2400" b="0" i="0" dirty="0">
                <a:solidFill>
                  <a:srgbClr val="000000"/>
                </a:solidFill>
                <a:effectLst/>
                <a:latin typeface="Calibri" panose="020F0502020204030204" pitchFamily="34" charset="0"/>
                <a:cs typeface="Calibri" panose="020F0502020204030204" pitchFamily="34" charset="0"/>
              </a:rPr>
              <a:t>, </a:t>
            </a:r>
            <a:r>
              <a:rPr lang="en-US" altLang="zh-CN" sz="2400" b="0" i="0" u="sng" dirty="0">
                <a:solidFill>
                  <a:srgbClr val="296EAA"/>
                </a:solidFill>
                <a:effectLst/>
                <a:latin typeface="Calibri" panose="020F0502020204030204" pitchFamily="34" charset="0"/>
                <a:cs typeface="Calibri" panose="020F0502020204030204" pitchFamily="34" charset="0"/>
                <a:hlinkClick r:id="rId4"/>
              </a:rPr>
              <a:t>jinwen@uw.edu</a:t>
            </a:r>
            <a:endParaRPr lang="en-US" altLang="zh-CN" sz="2400" u="sng" dirty="0">
              <a:solidFill>
                <a:srgbClr val="000000"/>
              </a:solidFill>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altLang="zh-CN" sz="2400" b="0" i="0" dirty="0">
                <a:solidFill>
                  <a:srgbClr val="000000"/>
                </a:solidFill>
                <a:effectLst/>
                <a:latin typeface="Calibri" panose="020F0502020204030204" pitchFamily="34" charset="0"/>
                <a:cs typeface="Calibri" panose="020F0502020204030204" pitchFamily="34" charset="0"/>
              </a:rPr>
              <a:t>Colleges: </a:t>
            </a:r>
            <a:r>
              <a:rPr lang="en-US" altLang="zh-CN" sz="2400" b="0" i="0" dirty="0" err="1">
                <a:solidFill>
                  <a:srgbClr val="000000"/>
                </a:solidFill>
                <a:effectLst/>
                <a:latin typeface="Calibri" panose="020F0502020204030204" pitchFamily="34" charset="0"/>
                <a:cs typeface="Calibri" panose="020F0502020204030204" pitchFamily="34" charset="0"/>
              </a:rPr>
              <a:t>Bogazici</a:t>
            </a:r>
            <a:r>
              <a:rPr lang="en-US" altLang="zh-CN" sz="2400" b="0" i="0" dirty="0">
                <a:solidFill>
                  <a:srgbClr val="000000"/>
                </a:solidFill>
                <a:effectLst/>
                <a:latin typeface="Calibri" panose="020F0502020204030204" pitchFamily="34" charset="0"/>
                <a:cs typeface="Calibri" panose="020F0502020204030204" pitchFamily="34" charset="0"/>
              </a:rPr>
              <a:t> University, University of Washington</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Specialization: Data Science</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Countries: Turkey, US</a:t>
            </a:r>
            <a:endParaRPr sz="2400" dirty="0">
              <a:latin typeface="Calibri" panose="020F0502020204030204" pitchFamily="34" charset="0"/>
              <a:cs typeface="Calibri" panose="020F0502020204030204" pitchFamily="34" charset="0"/>
            </a:endParaRPr>
          </a:p>
        </p:txBody>
      </p:sp>
      <p:sp>
        <p:nvSpPr>
          <p:cNvPr id="100" name="Google Shape;100;p1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Team member’s detail</a:t>
            </a:r>
            <a:endParaRPr sz="4100" dirty="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0000" lnSpcReduction="20000"/>
          </a:bodyPr>
          <a:lstStyle/>
          <a:p>
            <a:pPr marL="457200" lvl="0" indent="-344170" algn="l" rtl="0">
              <a:lnSpc>
                <a:spcPct val="120000"/>
              </a:lnSpc>
              <a:spcBef>
                <a:spcPts val="1000"/>
              </a:spcBef>
              <a:spcAft>
                <a:spcPts val="0"/>
              </a:spcAft>
              <a:buSzPct val="100000"/>
              <a:buChar char="●"/>
            </a:pPr>
            <a:r>
              <a:rPr lang="en-US" sz="2600" b="1" dirty="0">
                <a:latin typeface="Calibri" panose="020F0502020204030204" pitchFamily="34" charset="0"/>
                <a:cs typeface="Calibri" panose="020F0502020204030204" pitchFamily="34" charset="0"/>
              </a:rPr>
              <a:t>Problem Description:</a:t>
            </a:r>
            <a:r>
              <a:rPr lang="en-US" sz="2600"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One bank wants to sell its term deposit product to customers before launching the product. To save their resource and time, they want to know what kind of customers they should focus on, and then they can put more advertisements to these customers, who have more chances of buying the product. Thus, our problem is to pick up this kind of customer, based on customers’ past interaction with this bank or other financial institutions. We will use the customers’ data to build machine learning models and then select customers who most likely buy the product.</a:t>
            </a:r>
            <a:endParaRPr sz="2600" dirty="0">
              <a:latin typeface="Calibri" panose="020F0502020204030204" pitchFamily="34" charset="0"/>
              <a:cs typeface="Calibri" panose="020F0502020204030204" pitchFamily="34" charset="0"/>
            </a:endParaRPr>
          </a:p>
          <a:p>
            <a:pPr marL="457200" lvl="0" indent="0" algn="l" rtl="0">
              <a:spcBef>
                <a:spcPts val="1000"/>
              </a:spcBef>
              <a:spcAft>
                <a:spcPts val="0"/>
              </a:spcAft>
              <a:buNone/>
            </a:pP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Analysis:</a:t>
            </a:r>
            <a:r>
              <a:rPr lang="en-US" sz="2600" dirty="0">
                <a:latin typeface="Calibri" panose="020F0502020204030204" pitchFamily="34" charset="0"/>
                <a:cs typeface="Calibri" panose="020F0502020204030204" pitchFamily="34" charset="0"/>
              </a:rPr>
              <a:t>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The Analysis is divided into the following parts: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Data Understanding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EDA: Data analysis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EDA Recommendations</a:t>
            </a:r>
            <a:endParaRPr lang="en-US" sz="2600" dirty="0">
              <a:latin typeface="Calibri" panose="020F0502020204030204" pitchFamily="34" charset="0"/>
              <a:cs typeface="Calibri" panose="020F0502020204030204" pitchFamily="34" charset="0"/>
            </a:endParaRPr>
          </a:p>
          <a:p>
            <a:pPr marL="0" indent="0">
              <a:buNone/>
            </a:pPr>
            <a:r>
              <a:rPr lang="en-US" altLang="zh-CN" sz="2600" dirty="0">
                <a:latin typeface="Calibri" panose="020F0502020204030204" pitchFamily="34" charset="0"/>
                <a:cs typeface="Calibri" panose="020F0502020204030204" pitchFamily="34" charset="0"/>
              </a:rPr>
              <a:t>○ Model recommendations</a:t>
            </a:r>
          </a:p>
          <a:p>
            <a:pPr marL="0" lvl="0" indent="0" algn="l" rtl="0">
              <a:spcBef>
                <a:spcPts val="1000"/>
              </a:spcBef>
              <a:spcAft>
                <a:spcPts val="0"/>
              </a:spcAft>
              <a:buNone/>
            </a:pPr>
            <a:endParaRPr sz="2600" dirty="0">
              <a:latin typeface="Calibri" panose="020F0502020204030204" pitchFamily="34" charset="0"/>
              <a:cs typeface="Calibri" panose="020F0502020204030204" pitchFamily="34" charset="0"/>
            </a:endParaRPr>
          </a:p>
        </p:txBody>
      </p:sp>
      <p:sp>
        <p:nvSpPr>
          <p:cNvPr id="100" name="Google Shape;100;p1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Summary</a:t>
            </a:r>
            <a:endParaRPr sz="4100" dirty="0">
              <a:solidFill>
                <a:srgbClr val="FF6600"/>
              </a:solidFill>
              <a:latin typeface="Calibri"/>
              <a:ea typeface="Calibri"/>
              <a:cs typeface="Calibri"/>
              <a:sym typeface="Calibri"/>
            </a:endParaRPr>
          </a:p>
        </p:txBody>
      </p:sp>
    </p:spTree>
    <p:extLst>
      <p:ext uri="{BB962C8B-B14F-4D97-AF65-F5344CB8AC3E}">
        <p14:creationId xmlns:p14="http://schemas.microsoft.com/office/powerpoint/2010/main" val="380357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07" name="Google Shape;107;p16"/>
          <p:cNvSpPr txBox="1">
            <a:spLocks noGrp="1"/>
          </p:cNvSpPr>
          <p:nvPr>
            <p:ph type="body" idx="1"/>
          </p:nvPr>
        </p:nvSpPr>
        <p:spPr>
          <a:xfrm>
            <a:off x="776275" y="1562450"/>
            <a:ext cx="10958100" cy="47847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a:solidFill>
                  <a:srgbClr val="123654"/>
                </a:solidFill>
                <a:latin typeface="Arial"/>
                <a:ea typeface="Arial"/>
                <a:cs typeface="Arial"/>
                <a:sym typeface="Arial"/>
              </a:rPr>
              <a:t>Data Set Information:</a:t>
            </a:r>
            <a:endParaRPr sz="1600" b="1">
              <a:solidFill>
                <a:srgbClr val="123654"/>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500">
                <a:solidFill>
                  <a:srgbClr val="123654"/>
                </a:solidFill>
                <a:latin typeface="Arial"/>
                <a:ea typeface="Arial"/>
                <a:cs typeface="Arial"/>
                <a:sym typeface="Arial"/>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There are four datasets: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1) bank-additional-full.csv with all examples (41188) and 20 inputs, ordered by date (from May 2008 to November 2010), very close to the data analyzed in [Moro et al., 2014]</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2) bank-additional.csv with 10% of the examples (4119), randomly selected from 1), and 20 inputs.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3) bank-full.csv with all examples and 17 inputs, ordered by date (older version of this dataset with less inputs).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4) bank.csv with 10% of the examples and 17 inputs, randomly selected from 3 (older version of this dataset with less inputs).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The smallest datasets are provided to test more computationally demanding machine learning algorithms (e.g., SVM).</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SzPts val="1100"/>
              <a:buNone/>
            </a:pPr>
            <a:r>
              <a:rPr lang="en-US" sz="1500" b="1">
                <a:solidFill>
                  <a:srgbClr val="123654"/>
                </a:solidFill>
                <a:latin typeface="Arial"/>
                <a:ea typeface="Arial"/>
                <a:cs typeface="Arial"/>
                <a:sym typeface="Arial"/>
              </a:rPr>
              <a:t>The classification goal is to predict if the client will subscribe (yes/no) a term deposit (variable y).</a:t>
            </a:r>
            <a:endParaRPr sz="2515" b="1"/>
          </a:p>
          <a:p>
            <a:pPr marL="0" lvl="0" indent="0" algn="l" rtl="0">
              <a:lnSpc>
                <a:spcPct val="70000"/>
              </a:lnSpc>
              <a:spcBef>
                <a:spcPts val="1000"/>
              </a:spcBef>
              <a:spcAft>
                <a:spcPts val="0"/>
              </a:spcAft>
              <a:buSzPts val="852"/>
              <a:buNone/>
            </a:pPr>
            <a:endParaRPr sz="2515"/>
          </a:p>
        </p:txBody>
      </p:sp>
      <p:sp>
        <p:nvSpPr>
          <p:cNvPr id="108" name="Google Shape;108;p16"/>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a:solidFill>
                  <a:srgbClr val="FF6600"/>
                </a:solidFill>
                <a:latin typeface="Calibri"/>
                <a:ea typeface="Calibri"/>
                <a:cs typeface="Calibri"/>
                <a:sym typeface="Calibri"/>
              </a:rPr>
              <a:t>Data Understanding</a:t>
            </a:r>
            <a:endParaRPr sz="4100">
              <a:solidFill>
                <a:srgbClr val="FF66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15" name="Google Shape;115;p17"/>
          <p:cNvSpPr txBox="1">
            <a:spLocks noGrp="1"/>
          </p:cNvSpPr>
          <p:nvPr>
            <p:ph type="body" idx="1"/>
          </p:nvPr>
        </p:nvSpPr>
        <p:spPr>
          <a:xfrm>
            <a:off x="0" y="1492450"/>
            <a:ext cx="12282600" cy="5365500"/>
          </a:xfrm>
          <a:prstGeom prst="rect">
            <a:avLst/>
          </a:prstGeom>
        </p:spPr>
        <p:txBody>
          <a:bodyPr spcFirstLastPara="1" wrap="square" lIns="91425" tIns="45700" rIns="91425" bIns="45700" anchor="t" anchorCtr="0">
            <a:noAutofit/>
          </a:bodyPr>
          <a:lstStyle/>
          <a:p>
            <a:pPr marL="457200" lvl="0" indent="-340201" algn="l" rtl="0">
              <a:lnSpc>
                <a:spcPct val="100000"/>
              </a:lnSpc>
              <a:spcBef>
                <a:spcPts val="1200"/>
              </a:spcBef>
              <a:spcAft>
                <a:spcPts val="0"/>
              </a:spcAft>
              <a:buClr>
                <a:srgbClr val="123654"/>
              </a:buClr>
              <a:buSzPts val="1758"/>
              <a:buFont typeface="Calibri"/>
              <a:buChar char="•"/>
            </a:pPr>
            <a:r>
              <a:rPr lang="en-US" sz="1757" b="1">
                <a:solidFill>
                  <a:srgbClr val="123654"/>
                </a:solidFill>
              </a:rPr>
              <a:t>Attribute Information:</a:t>
            </a:r>
            <a:endParaRPr sz="1757" b="1">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Input variables:</a:t>
            </a:r>
            <a:endParaRPr sz="16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bank client data:</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1 - age (numeric)</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2 - job : type of job (categorical: 'admin.','blue-collar','entrepreneur','housemaid','management','retired','self-employed','services','student','technician','unemployed','unknown')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3 - marital : marital status (categorical: 'divorced','married','single','unknown'; note: 'divorced' means divorced or widowed)</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4 - education (categorical: 'basic.4y','basic.6y','basic.9y','high.school','illiterate','professional.course','university.degree','unknown')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5 - default: has credit in default? (categorical: 'no','yes','unknown')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6 - housing: has housing loan? (categorical: 'no','yes','unknown')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7 - loan: has personal loan? (categorical: 'no','yes','unknown')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 related with the last contact of the current campaign: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8 - contact: contact communication type (categorical: 'cellular','telephone')</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9 - month: last contact month of year (categorical: 'jan', 'feb', 'mar', ..., 'nov', 'dec')</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10 - day_of_week: last contact day of the week (categorical: 'mon','tue','wed','thu','fri')</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sz="1725">
              <a:solidFill>
                <a:srgbClr val="123654"/>
              </a:solidFill>
            </a:endParaRPr>
          </a:p>
          <a:p>
            <a:pPr marL="0" lvl="0" indent="0" algn="l" rtl="0">
              <a:lnSpc>
                <a:spcPct val="100000"/>
              </a:lnSpc>
              <a:spcBef>
                <a:spcPts val="1000"/>
              </a:spcBef>
              <a:spcAft>
                <a:spcPts val="0"/>
              </a:spcAft>
              <a:buNone/>
            </a:pPr>
            <a:endParaRPr sz="1225">
              <a:solidFill>
                <a:srgbClr val="123654"/>
              </a:solidFill>
            </a:endParaRPr>
          </a:p>
          <a:p>
            <a:pPr marL="0" lvl="0" indent="0" algn="l" rtl="0">
              <a:lnSpc>
                <a:spcPct val="100000"/>
              </a:lnSpc>
              <a:spcBef>
                <a:spcPts val="1000"/>
              </a:spcBef>
              <a:spcAft>
                <a:spcPts val="0"/>
              </a:spcAft>
              <a:buNone/>
            </a:pPr>
            <a:endParaRPr sz="200"/>
          </a:p>
        </p:txBody>
      </p:sp>
      <p:sp>
        <p:nvSpPr>
          <p:cNvPr id="116" name="Google Shape;116;p17"/>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Data Understanding</a:t>
            </a:r>
            <a:endParaRPr sz="4100">
              <a:solidFill>
                <a:srgbClr val="FF6600"/>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2" name="Google Shape;122;p18"/>
          <p:cNvSpPr txBox="1">
            <a:spLocks noGrp="1"/>
          </p:cNvSpPr>
          <p:nvPr>
            <p:ph type="body" idx="1"/>
          </p:nvPr>
        </p:nvSpPr>
        <p:spPr>
          <a:xfrm>
            <a:off x="0" y="1492450"/>
            <a:ext cx="12282600" cy="5365500"/>
          </a:xfrm>
          <a:prstGeom prst="rect">
            <a:avLst/>
          </a:prstGeom>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sz="2025">
                <a:solidFill>
                  <a:srgbClr val="123654"/>
                </a:solidFill>
              </a:rPr>
              <a:t># other attributes:</a:t>
            </a:r>
            <a:endParaRPr sz="2025">
              <a:solidFill>
                <a:srgbClr val="123654"/>
              </a:solidFill>
            </a:endParaRPr>
          </a:p>
          <a:p>
            <a:pPr marL="457200" lvl="0" indent="-357187" algn="l" rtl="0">
              <a:lnSpc>
                <a:spcPct val="100000"/>
              </a:lnSpc>
              <a:spcBef>
                <a:spcPts val="1000"/>
              </a:spcBef>
              <a:spcAft>
                <a:spcPts val="0"/>
              </a:spcAft>
              <a:buClr>
                <a:srgbClr val="123654"/>
              </a:buClr>
              <a:buSzPts val="2025"/>
              <a:buFont typeface="Calibri"/>
              <a:buChar char="•"/>
            </a:pPr>
            <a:r>
              <a:rPr lang="en-US" sz="2025">
                <a:solidFill>
                  <a:srgbClr val="123654"/>
                </a:solidFill>
              </a:rPr>
              <a:t>12 - campaign: number of contacts performed during this campaign and for this client (numeric, includes last contact)</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13 - pdays: number of days that passed by after the client was last contacted from a previous campaign (numeric; 999 means client was not previously contacted)</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14 - previous: number of contacts performed before this campaign and for this client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15 - poutcome: outcome of the previous marketing campaign (categorical: 'failure','nonexistent','success')</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 social and economic context attributes</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16 - emp.var.rate: employment variation rate - quarterly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17 - cons.price.idx: consumer price index - monthly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18 - cons.conf.idx: consumer confidence index - monthly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19 - euribor3m: euribor 3 month rate - daily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20 - nr.employed: number of employees - quarterly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Output variable (desired target):</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21 - y - has the client subscribed a term deposit? (binary: 'yes','no')</a:t>
            </a:r>
            <a:endParaRPr sz="2025">
              <a:solidFill>
                <a:srgbClr val="123654"/>
              </a:solidFill>
            </a:endParaRPr>
          </a:p>
          <a:p>
            <a:pPr marL="0" lvl="0" indent="0" algn="l" rtl="0">
              <a:lnSpc>
                <a:spcPct val="100000"/>
              </a:lnSpc>
              <a:spcBef>
                <a:spcPts val="1000"/>
              </a:spcBef>
              <a:spcAft>
                <a:spcPts val="0"/>
              </a:spcAft>
              <a:buNone/>
            </a:pPr>
            <a:endParaRPr sz="100"/>
          </a:p>
        </p:txBody>
      </p:sp>
      <p:sp>
        <p:nvSpPr>
          <p:cNvPr id="123" name="Google Shape;123;p18"/>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Data Understanding</a:t>
            </a:r>
            <a:endParaRPr sz="4100">
              <a:solidFill>
                <a:srgbClr val="FF6600"/>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526350" y="278650"/>
            <a:ext cx="87252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Outlier Detection and Handling</a:t>
            </a:r>
            <a:endParaRPr sz="4100" dirty="0">
              <a:solidFill>
                <a:srgbClr val="FF6600"/>
              </a:solidFill>
              <a:latin typeface="Calibri"/>
              <a:ea typeface="Calibri"/>
              <a:cs typeface="Calibri"/>
              <a:sym typeface="Calibri"/>
            </a:endParaRPr>
          </a:p>
        </p:txBody>
      </p:sp>
      <p:sp>
        <p:nvSpPr>
          <p:cNvPr id="133" name="Google Shape;133;p19"/>
          <p:cNvSpPr txBox="1"/>
          <p:nvPr/>
        </p:nvSpPr>
        <p:spPr>
          <a:xfrm>
            <a:off x="526350" y="1541750"/>
            <a:ext cx="9717223" cy="800189"/>
          </a:xfrm>
          <a:prstGeom prst="rect">
            <a:avLst/>
          </a:prstGeom>
          <a:noFill/>
          <a:ln>
            <a:noFill/>
          </a:ln>
        </p:spPr>
        <p:txBody>
          <a:bodyPr spcFirstLastPara="1" wrap="square" lIns="91425" tIns="91425" rIns="91425" bIns="91425" anchor="t" anchorCtr="0">
            <a:spAutoFit/>
          </a:bodyPr>
          <a:lstStyle/>
          <a:p>
            <a:r>
              <a:rPr lang="en-US" altLang="zh-CN" sz="2000" b="0" i="0" dirty="0">
                <a:solidFill>
                  <a:srgbClr val="000000"/>
                </a:solidFill>
                <a:effectLst/>
                <a:latin typeface="Calibri" panose="020F0502020204030204" pitchFamily="34" charset="0"/>
                <a:cs typeface="Calibri" panose="020F0502020204030204" pitchFamily="34" charset="0"/>
              </a:rPr>
              <a:t>In order to detect and remove outliers, here we use two statistical methods: Interquartile range(IQR) and Standard Deviation.</a:t>
            </a:r>
            <a:endParaRPr sz="1200" b="1" dirty="0">
              <a:latin typeface="Calibri" panose="020F0502020204030204" pitchFamily="34" charset="0"/>
              <a:ea typeface="Calibri"/>
              <a:cs typeface="Calibri" panose="020F0502020204030204" pitchFamily="34" charset="0"/>
              <a:sym typeface="Calibri"/>
            </a:endParaRPr>
          </a:p>
        </p:txBody>
      </p:sp>
      <p:sp>
        <p:nvSpPr>
          <p:cNvPr id="3" name="文本框 2">
            <a:extLst>
              <a:ext uri="{FF2B5EF4-FFF2-40B4-BE49-F238E27FC236}">
                <a16:creationId xmlns:a16="http://schemas.microsoft.com/office/drawing/2014/main" id="{134D1E39-BB5C-1262-BBF8-303EA8B6C3A8}"/>
              </a:ext>
            </a:extLst>
          </p:cNvPr>
          <p:cNvSpPr txBox="1"/>
          <p:nvPr/>
        </p:nvSpPr>
        <p:spPr>
          <a:xfrm>
            <a:off x="1280111" y="5789744"/>
            <a:ext cx="3699662" cy="307777"/>
          </a:xfrm>
          <a:prstGeom prst="rect">
            <a:avLst/>
          </a:prstGeom>
          <a:noFill/>
        </p:spPr>
        <p:txBody>
          <a:bodyPr wrap="square">
            <a:spAutoFit/>
          </a:bodyPr>
          <a:lstStyle/>
          <a:p>
            <a:r>
              <a:rPr lang="zh-CN" altLang="en-US" dirty="0"/>
              <a:t>Interquartile range(IQR) statistical method</a:t>
            </a:r>
          </a:p>
        </p:txBody>
      </p:sp>
      <p:pic>
        <p:nvPicPr>
          <p:cNvPr id="5" name="图片 4">
            <a:extLst>
              <a:ext uri="{FF2B5EF4-FFF2-40B4-BE49-F238E27FC236}">
                <a16:creationId xmlns:a16="http://schemas.microsoft.com/office/drawing/2014/main" id="{554A701B-166E-E87A-62D2-D415B6B12BAA}"/>
              </a:ext>
            </a:extLst>
          </p:cNvPr>
          <p:cNvPicPr>
            <a:picLocks noChangeAspect="1"/>
          </p:cNvPicPr>
          <p:nvPr/>
        </p:nvPicPr>
        <p:blipFill>
          <a:blip r:embed="rId3"/>
          <a:stretch>
            <a:fillRect/>
          </a:stretch>
        </p:blipFill>
        <p:spPr>
          <a:xfrm>
            <a:off x="472397" y="2341939"/>
            <a:ext cx="5450203" cy="3225800"/>
          </a:xfrm>
          <a:prstGeom prst="rect">
            <a:avLst/>
          </a:prstGeom>
        </p:spPr>
      </p:pic>
      <p:pic>
        <p:nvPicPr>
          <p:cNvPr id="7" name="图片 6">
            <a:extLst>
              <a:ext uri="{FF2B5EF4-FFF2-40B4-BE49-F238E27FC236}">
                <a16:creationId xmlns:a16="http://schemas.microsoft.com/office/drawing/2014/main" id="{99E2B4DC-B27A-97FB-CE8F-395632317160}"/>
              </a:ext>
            </a:extLst>
          </p:cNvPr>
          <p:cNvPicPr>
            <a:picLocks noChangeAspect="1"/>
          </p:cNvPicPr>
          <p:nvPr/>
        </p:nvPicPr>
        <p:blipFill>
          <a:blip r:embed="rId4"/>
          <a:stretch>
            <a:fillRect/>
          </a:stretch>
        </p:blipFill>
        <p:spPr>
          <a:xfrm>
            <a:off x="6269402" y="2341939"/>
            <a:ext cx="5212649" cy="3225800"/>
          </a:xfrm>
          <a:prstGeom prst="rect">
            <a:avLst/>
          </a:prstGeom>
        </p:spPr>
      </p:pic>
      <p:sp>
        <p:nvSpPr>
          <p:cNvPr id="9" name="文本框 8">
            <a:extLst>
              <a:ext uri="{FF2B5EF4-FFF2-40B4-BE49-F238E27FC236}">
                <a16:creationId xmlns:a16="http://schemas.microsoft.com/office/drawing/2014/main" id="{4B997F8E-541E-2849-4F1F-8719C8212680}"/>
              </a:ext>
            </a:extLst>
          </p:cNvPr>
          <p:cNvSpPr txBox="1"/>
          <p:nvPr/>
        </p:nvSpPr>
        <p:spPr>
          <a:xfrm>
            <a:off x="7212229" y="5789744"/>
            <a:ext cx="3286898" cy="307777"/>
          </a:xfrm>
          <a:prstGeom prst="rect">
            <a:avLst/>
          </a:prstGeom>
          <a:noFill/>
        </p:spPr>
        <p:txBody>
          <a:bodyPr wrap="square">
            <a:spAutoFit/>
          </a:bodyPr>
          <a:lstStyle/>
          <a:p>
            <a:r>
              <a:rPr lang="en-US" altLang="zh-CN" sz="1400" b="0" i="0" dirty="0">
                <a:solidFill>
                  <a:srgbClr val="000000"/>
                </a:solidFill>
                <a:effectLst/>
                <a:latin typeface="Calibri" panose="020F0502020204030204" pitchFamily="34" charset="0"/>
                <a:cs typeface="Calibri" panose="020F0502020204030204" pitchFamily="34" charset="0"/>
              </a:rPr>
              <a:t>Standard Deviation statistical method</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526350" y="278650"/>
            <a:ext cx="87252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NA Detection and Handling</a:t>
            </a:r>
            <a:endParaRPr sz="4100" dirty="0">
              <a:solidFill>
                <a:srgbClr val="FF6600"/>
              </a:solidFill>
              <a:latin typeface="Calibri"/>
              <a:ea typeface="Calibri"/>
              <a:cs typeface="Calibri"/>
              <a:sym typeface="Calibri"/>
            </a:endParaRPr>
          </a:p>
        </p:txBody>
      </p:sp>
      <p:sp>
        <p:nvSpPr>
          <p:cNvPr id="133" name="Google Shape;133;p19"/>
          <p:cNvSpPr txBox="1"/>
          <p:nvPr/>
        </p:nvSpPr>
        <p:spPr>
          <a:xfrm>
            <a:off x="526350" y="1541750"/>
            <a:ext cx="9717223" cy="800189"/>
          </a:xfrm>
          <a:prstGeom prst="rect">
            <a:avLst/>
          </a:prstGeom>
          <a:noFill/>
          <a:ln>
            <a:noFill/>
          </a:ln>
        </p:spPr>
        <p:txBody>
          <a:bodyPr spcFirstLastPara="1" wrap="square" lIns="91425" tIns="91425" rIns="91425" bIns="91425" anchor="t" anchorCtr="0">
            <a:spAutoFit/>
          </a:bodyPr>
          <a:lstStyle/>
          <a:p>
            <a:r>
              <a:rPr lang="en-US" altLang="zh-CN" sz="2000" b="0" i="0" dirty="0">
                <a:solidFill>
                  <a:srgbClr val="000000"/>
                </a:solidFill>
                <a:effectLst/>
                <a:latin typeface="Calibri" panose="020F0502020204030204" pitchFamily="34" charset="0"/>
                <a:cs typeface="Calibri" panose="020F0502020204030204" pitchFamily="34" charset="0"/>
              </a:rPr>
              <a:t>In order to detect and handle N/A  (unknown) values, here we also use two methods:</a:t>
            </a:r>
          </a:p>
          <a:p>
            <a:r>
              <a:rPr lang="en-US" sz="2000" dirty="0">
                <a:latin typeface="Calibri" panose="020F0502020204030204" pitchFamily="34" charset="0"/>
                <a:ea typeface="Calibri"/>
                <a:cs typeface="Calibri" panose="020F0502020204030204" pitchFamily="34" charset="0"/>
                <a:sym typeface="Calibri"/>
              </a:rPr>
              <a:t>Drop N/A and using mode value to fill N/A values.</a:t>
            </a:r>
            <a:endParaRPr sz="1200" b="1" dirty="0">
              <a:latin typeface="Calibri" panose="020F0502020204030204" pitchFamily="34" charset="0"/>
              <a:ea typeface="Calibri"/>
              <a:cs typeface="Calibri" panose="020F0502020204030204" pitchFamily="34" charset="0"/>
              <a:sym typeface="Calibri"/>
            </a:endParaRPr>
          </a:p>
        </p:txBody>
      </p:sp>
      <p:sp>
        <p:nvSpPr>
          <p:cNvPr id="9" name="文本框 8">
            <a:extLst>
              <a:ext uri="{FF2B5EF4-FFF2-40B4-BE49-F238E27FC236}">
                <a16:creationId xmlns:a16="http://schemas.microsoft.com/office/drawing/2014/main" id="{4B997F8E-541E-2849-4F1F-8719C8212680}"/>
              </a:ext>
            </a:extLst>
          </p:cNvPr>
          <p:cNvSpPr txBox="1"/>
          <p:nvPr/>
        </p:nvSpPr>
        <p:spPr>
          <a:xfrm>
            <a:off x="5259860" y="5440737"/>
            <a:ext cx="3286898" cy="307777"/>
          </a:xfrm>
          <a:prstGeom prst="rect">
            <a:avLst/>
          </a:prstGeom>
          <a:noFill/>
        </p:spPr>
        <p:txBody>
          <a:bodyPr wrap="square">
            <a:spAutoFit/>
          </a:bodyPr>
          <a:lstStyle/>
          <a:p>
            <a:r>
              <a:rPr lang="en-US" altLang="zh-CN" dirty="0"/>
              <a:t>Using mode value to fill N/A values</a:t>
            </a:r>
            <a:endParaRPr lang="zh-CN" altLang="en-US" dirty="0"/>
          </a:p>
        </p:txBody>
      </p:sp>
      <p:sp>
        <p:nvSpPr>
          <p:cNvPr id="2" name="文本框 1">
            <a:extLst>
              <a:ext uri="{FF2B5EF4-FFF2-40B4-BE49-F238E27FC236}">
                <a16:creationId xmlns:a16="http://schemas.microsoft.com/office/drawing/2014/main" id="{EAE8560D-BA64-DABA-842F-31AD04A4EA3D}"/>
              </a:ext>
            </a:extLst>
          </p:cNvPr>
          <p:cNvSpPr txBox="1"/>
          <p:nvPr/>
        </p:nvSpPr>
        <p:spPr>
          <a:xfrm>
            <a:off x="526350" y="5316250"/>
            <a:ext cx="2211858" cy="523220"/>
          </a:xfrm>
          <a:prstGeom prst="rect">
            <a:avLst/>
          </a:prstGeom>
          <a:noFill/>
        </p:spPr>
        <p:txBody>
          <a:bodyPr wrap="square" rtlCol="0">
            <a:spAutoFit/>
          </a:bodyPr>
          <a:lstStyle/>
          <a:p>
            <a:r>
              <a:rPr kumimoji="1" lang="en-US" altLang="zh-CN" dirty="0"/>
              <a:t>Here we can see the original unknown values</a:t>
            </a:r>
            <a:endParaRPr kumimoji="1" lang="zh-CN" altLang="en-US" dirty="0"/>
          </a:p>
        </p:txBody>
      </p:sp>
      <p:pic>
        <p:nvPicPr>
          <p:cNvPr id="6" name="图片 5">
            <a:extLst>
              <a:ext uri="{FF2B5EF4-FFF2-40B4-BE49-F238E27FC236}">
                <a16:creationId xmlns:a16="http://schemas.microsoft.com/office/drawing/2014/main" id="{A5F8274F-28B2-AB60-F938-BE245BFF4C45}"/>
              </a:ext>
            </a:extLst>
          </p:cNvPr>
          <p:cNvPicPr>
            <a:picLocks noChangeAspect="1"/>
          </p:cNvPicPr>
          <p:nvPr/>
        </p:nvPicPr>
        <p:blipFill>
          <a:blip r:embed="rId3"/>
          <a:stretch>
            <a:fillRect/>
          </a:stretch>
        </p:blipFill>
        <p:spPr>
          <a:xfrm>
            <a:off x="264694" y="2715731"/>
            <a:ext cx="3302000" cy="2413000"/>
          </a:xfrm>
          <a:prstGeom prst="rect">
            <a:avLst/>
          </a:prstGeom>
        </p:spPr>
      </p:pic>
      <p:pic>
        <p:nvPicPr>
          <p:cNvPr id="10" name="图片 9">
            <a:extLst>
              <a:ext uri="{FF2B5EF4-FFF2-40B4-BE49-F238E27FC236}">
                <a16:creationId xmlns:a16="http://schemas.microsoft.com/office/drawing/2014/main" id="{DE9995D5-549D-F71C-D5C0-8BBFAF3E83EC}"/>
              </a:ext>
            </a:extLst>
          </p:cNvPr>
          <p:cNvPicPr>
            <a:picLocks noChangeAspect="1"/>
          </p:cNvPicPr>
          <p:nvPr/>
        </p:nvPicPr>
        <p:blipFill>
          <a:blip r:embed="rId4"/>
          <a:stretch>
            <a:fillRect/>
          </a:stretch>
        </p:blipFill>
        <p:spPr>
          <a:xfrm>
            <a:off x="2637244" y="2684838"/>
            <a:ext cx="3436549" cy="2413000"/>
          </a:xfrm>
          <a:prstGeom prst="rect">
            <a:avLst/>
          </a:prstGeom>
        </p:spPr>
      </p:pic>
      <p:pic>
        <p:nvPicPr>
          <p:cNvPr id="12" name="图片 11">
            <a:extLst>
              <a:ext uri="{FF2B5EF4-FFF2-40B4-BE49-F238E27FC236}">
                <a16:creationId xmlns:a16="http://schemas.microsoft.com/office/drawing/2014/main" id="{D08DC884-67D7-463C-4C49-51243DA412EB}"/>
              </a:ext>
            </a:extLst>
          </p:cNvPr>
          <p:cNvPicPr>
            <a:picLocks noChangeAspect="1"/>
          </p:cNvPicPr>
          <p:nvPr/>
        </p:nvPicPr>
        <p:blipFill>
          <a:blip r:embed="rId5"/>
          <a:stretch>
            <a:fillRect/>
          </a:stretch>
        </p:blipFill>
        <p:spPr>
          <a:xfrm>
            <a:off x="5939244" y="2684838"/>
            <a:ext cx="3974277" cy="2466496"/>
          </a:xfrm>
          <a:prstGeom prst="rect">
            <a:avLst/>
          </a:prstGeom>
        </p:spPr>
      </p:pic>
      <p:pic>
        <p:nvPicPr>
          <p:cNvPr id="14" name="图片 13">
            <a:extLst>
              <a:ext uri="{FF2B5EF4-FFF2-40B4-BE49-F238E27FC236}">
                <a16:creationId xmlns:a16="http://schemas.microsoft.com/office/drawing/2014/main" id="{3E675617-4C6E-FDE1-FF06-8A99DC6FD5D4}"/>
              </a:ext>
            </a:extLst>
          </p:cNvPr>
          <p:cNvPicPr>
            <a:picLocks noChangeAspect="1"/>
          </p:cNvPicPr>
          <p:nvPr/>
        </p:nvPicPr>
        <p:blipFill>
          <a:blip r:embed="rId6"/>
          <a:stretch>
            <a:fillRect/>
          </a:stretch>
        </p:blipFill>
        <p:spPr>
          <a:xfrm>
            <a:off x="8428853" y="2700163"/>
            <a:ext cx="3763147" cy="2397675"/>
          </a:xfrm>
          <a:prstGeom prst="rect">
            <a:avLst/>
          </a:prstGeom>
        </p:spPr>
      </p:pic>
    </p:spTree>
    <p:extLst>
      <p:ext uri="{BB962C8B-B14F-4D97-AF65-F5344CB8AC3E}">
        <p14:creationId xmlns:p14="http://schemas.microsoft.com/office/powerpoint/2010/main" val="13753132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1403</Words>
  <Application>Microsoft Macintosh PowerPoint</Application>
  <PresentationFormat>宽屏</PresentationFormat>
  <Paragraphs>128</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Wingdings</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jinwen</cp:lastModifiedBy>
  <cp:revision>16</cp:revision>
  <dcterms:modified xsi:type="dcterms:W3CDTF">2022-09-29T22:03:06Z</dcterms:modified>
</cp:coreProperties>
</file>