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934200" cy="92329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6">
          <p15:clr>
            <a:srgbClr val="A4A3A4"/>
          </p15:clr>
        </p15:guide>
        <p15:guide id="2" pos="2880">
          <p15:clr>
            <a:srgbClr val="A4A3A4"/>
          </p15:clr>
        </p15:guide>
        <p15:guide id="3" orient="horz" pos="2145">
          <p15:clr>
            <a:srgbClr val="A4A3A4"/>
          </p15:clr>
        </p15:guide>
        <p15:guide id="4" orient="horz" pos="2112">
          <p15:clr>
            <a:srgbClr val="A4A3A4"/>
          </p15:clr>
        </p15:guide>
      </p15:sldGuideLst>
    </p:ext>
    <p:ext uri="{2D200454-40CA-4A62-9FC3-DE9A4176ACB9}">
      <p15:notesGuideLst>
        <p15:guide id="1" orient="horz" pos="2908">
          <p15:clr>
            <a:srgbClr val="A4A3A4"/>
          </p15:clr>
        </p15:guide>
        <p15:guide id="2" pos="2184">
          <p15:clr>
            <a:srgbClr val="A4A3A4"/>
          </p15:clr>
        </p15:guide>
      </p15:notesGuideLst>
    </p:ext>
    <p:ext uri="http://customooxmlschemas.google.com/">
      <go:slidesCustomData xmlns:go="http://customooxmlschemas.google.com/" r:id="rId44" roundtripDataSignature="AMtx7mhtnNX/WJ0a8ik/nA03DsiL287v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F306B0-0B5B-4D15-BED4-47CE5F40C9EB}">
  <a:tblStyle styleId="{01F306B0-0B5B-4D15-BED4-47CE5F40C9E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2640FA8-0825-4002-98DE-F39CFAE7B78A}"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6" orient="horz"/>
        <p:guide pos="2880"/>
        <p:guide pos="2145" orient="horz"/>
        <p:guide pos="2112" orient="horz"/>
      </p:guideLst>
    </p:cSldViewPr>
  </p:slideViewPr>
  <p:notesViewPr>
    <p:cSldViewPr snapToGrid="0">
      <p:cViewPr varScale="1">
        <p:scale>
          <a:sx n="100" d="100"/>
          <a:sy n="100" d="100"/>
        </p:scale>
        <p:origin x="0" y="0"/>
      </p:cViewPr>
      <p:guideLst>
        <p:guide pos="2908" orient="horz"/>
        <p:guide pos="218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20" Type="http://schemas.openxmlformats.org/officeDocument/2006/relationships/slide" Target="slides/slide14.xml"/><Relationship Id="rId42" Type="http://schemas.openxmlformats.org/officeDocument/2006/relationships/font" Target="fonts/RobotoMedium-italic.fntdata"/><Relationship Id="rId41" Type="http://schemas.openxmlformats.org/officeDocument/2006/relationships/font" Target="fonts/RobotoMedium-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RobotoMedium-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04820" cy="463248"/>
          </a:xfrm>
          <a:prstGeom prst="rect">
            <a:avLst/>
          </a:prstGeom>
          <a:noFill/>
          <a:ln>
            <a:noFill/>
          </a:ln>
        </p:spPr>
        <p:txBody>
          <a:bodyPr anchorCtr="0" anchor="t" bIns="46175" lIns="92375" spcFirstLastPara="1" rIns="92375" wrap="square" tIns="461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927775" y="0"/>
            <a:ext cx="3004820" cy="463248"/>
          </a:xfrm>
          <a:prstGeom prst="rect">
            <a:avLst/>
          </a:prstGeom>
          <a:noFill/>
          <a:ln>
            <a:noFill/>
          </a:ln>
        </p:spPr>
        <p:txBody>
          <a:bodyPr anchorCtr="0" anchor="t" bIns="46175" lIns="92375" spcFirstLastPara="1" rIns="92375" wrap="square" tIns="461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389063" y="1154113"/>
            <a:ext cx="4156075" cy="3116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93420" y="4443333"/>
            <a:ext cx="5547360" cy="3635454"/>
          </a:xfrm>
          <a:prstGeom prst="rect">
            <a:avLst/>
          </a:prstGeom>
          <a:noFill/>
          <a:ln>
            <a:noFill/>
          </a:ln>
        </p:spPr>
        <p:txBody>
          <a:bodyPr anchorCtr="0" anchor="t" bIns="46175" lIns="92375" spcFirstLastPara="1" rIns="92375" wrap="square" tIns="4617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769653"/>
            <a:ext cx="3004820" cy="463247"/>
          </a:xfrm>
          <a:prstGeom prst="rect">
            <a:avLst/>
          </a:prstGeom>
          <a:noFill/>
          <a:ln>
            <a:noFill/>
          </a:ln>
        </p:spPr>
        <p:txBody>
          <a:bodyPr anchorCtr="0" anchor="b" bIns="46175" lIns="92375" spcFirstLastPara="1" rIns="92375" wrap="square" tIns="461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927775" y="8769653"/>
            <a:ext cx="3004820" cy="463247"/>
          </a:xfrm>
          <a:prstGeom prst="rect">
            <a:avLst/>
          </a:prstGeom>
          <a:noFill/>
          <a:ln>
            <a:noFill/>
          </a:ln>
        </p:spPr>
        <p:txBody>
          <a:bodyPr anchorCtr="0" anchor="b" bIns="46175" lIns="92375" spcFirstLastPara="1" rIns="92375" wrap="square" tIns="461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notes"/>
          <p:cNvSpPr/>
          <p:nvPr>
            <p:ph idx="2" type="sldImg"/>
          </p:nvPr>
        </p:nvSpPr>
        <p:spPr>
          <a:xfrm>
            <a:off x="1389063" y="1154113"/>
            <a:ext cx="4156075" cy="3116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notes"/>
          <p:cNvSpPr txBox="1"/>
          <p:nvPr>
            <p:ph idx="1" type="body"/>
          </p:nvPr>
        </p:nvSpPr>
        <p:spPr>
          <a:xfrm>
            <a:off x="693420" y="4443333"/>
            <a:ext cx="5547360" cy="3635454"/>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238" name="Google Shape;238;p1:notes"/>
          <p:cNvSpPr txBox="1"/>
          <p:nvPr>
            <p:ph idx="12" type="sldNum"/>
          </p:nvPr>
        </p:nvSpPr>
        <p:spPr>
          <a:xfrm>
            <a:off x="3927775" y="8769653"/>
            <a:ext cx="3004820" cy="463247"/>
          </a:xfrm>
          <a:prstGeom prst="rect">
            <a:avLst/>
          </a:prstGeom>
          <a:noFill/>
          <a:ln>
            <a:noFill/>
          </a:ln>
        </p:spPr>
        <p:txBody>
          <a:bodyPr anchorCtr="0" anchor="b" bIns="46175" lIns="92375" spcFirstLastPara="1" rIns="92375" wrap="square" tIns="461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031e3aadd_9_30: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338" name="Google Shape;338;gb031e3aadd_9_30: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031e3aadd_9_40: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347" name="Google Shape;347;gb031e3aadd_9_40: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5de4d2752_0_529: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356" name="Google Shape;356;ga5de4d2752_0_529: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0a25efb33_1_0: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365" name="Google Shape;365;gb0a25efb33_1_0: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5de4d2752_0_551: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378" name="Google Shape;378;ga5de4d2752_0_551: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5de4d2752_0_563: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388" name="Google Shape;388;ga5de4d2752_0_563: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5de4d2752_0_536: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417" name="Google Shape;417;ga5de4d2752_0_536: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5de4d2752_0_847: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428" name="Google Shape;428;ga5de4d2752_0_847: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b0a25efb33_1_17: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441" name="Google Shape;441;gb0a25efb33_1_17: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0a25efb33_1_29: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454" name="Google Shape;454;gb0a25efb33_1_29: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5de4d2752_0_872: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248" name="Google Shape;248;ga5de4d2752_0_872: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b0a25efb33_1_53: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464" name="Google Shape;464;gb0a25efb33_1_53: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0a25efb33_1_62: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472" name="Google Shape;472;gb0a25efb33_1_62: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7:notes"/>
          <p:cNvSpPr txBox="1"/>
          <p:nvPr>
            <p:ph idx="1" type="body"/>
          </p:nvPr>
        </p:nvSpPr>
        <p:spPr>
          <a:xfrm>
            <a:off x="693420" y="4443333"/>
            <a:ext cx="5547360" cy="3635454"/>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480" name="Google Shape;480;p7:notes"/>
          <p:cNvSpPr/>
          <p:nvPr>
            <p:ph idx="2" type="sldImg"/>
          </p:nvPr>
        </p:nvSpPr>
        <p:spPr>
          <a:xfrm>
            <a:off x="1389063" y="1154113"/>
            <a:ext cx="4156075" cy="3116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0561d9695_2_11: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495" name="Google Shape;495;gb0561d9695_2_11: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042d20519_0_24: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504" name="Google Shape;504;gb042d20519_0_24: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0afd1ab7c_1_5: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516" name="Google Shape;516;gb0afd1ab7c_1_5: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063ca5f09_1_0: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528" name="Google Shape;528;gb063ca5f09_1_0: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8:notes"/>
          <p:cNvSpPr txBox="1"/>
          <p:nvPr>
            <p:ph idx="1" type="body"/>
          </p:nvPr>
        </p:nvSpPr>
        <p:spPr>
          <a:xfrm>
            <a:off x="693420" y="4443333"/>
            <a:ext cx="5547360" cy="3635454"/>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540" name="Google Shape;540;p8:notes"/>
          <p:cNvSpPr/>
          <p:nvPr>
            <p:ph idx="2" type="sldImg"/>
          </p:nvPr>
        </p:nvSpPr>
        <p:spPr>
          <a:xfrm>
            <a:off x="1389063" y="1154113"/>
            <a:ext cx="4156075" cy="3116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042d20519_0_39: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554" name="Google Shape;554;gb042d20519_0_39: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b0afd1ab7c_4_8: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563" name="Google Shape;563;gb0afd1ab7c_4_8: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notes"/>
          <p:cNvSpPr txBox="1"/>
          <p:nvPr>
            <p:ph idx="1" type="body"/>
          </p:nvPr>
        </p:nvSpPr>
        <p:spPr>
          <a:xfrm>
            <a:off x="693420" y="4443333"/>
            <a:ext cx="5547360" cy="3635454"/>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257" name="Google Shape;257;p3:notes"/>
          <p:cNvSpPr/>
          <p:nvPr>
            <p:ph idx="2" type="sldImg"/>
          </p:nvPr>
        </p:nvSpPr>
        <p:spPr>
          <a:xfrm>
            <a:off x="1389063" y="1154113"/>
            <a:ext cx="4156075" cy="3116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notes"/>
          <p:cNvSpPr txBox="1"/>
          <p:nvPr>
            <p:ph idx="1" type="body"/>
          </p:nvPr>
        </p:nvSpPr>
        <p:spPr>
          <a:xfrm>
            <a:off x="693420" y="4443333"/>
            <a:ext cx="5547360" cy="3635454"/>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279" name="Google Shape;279;p4:notes"/>
          <p:cNvSpPr/>
          <p:nvPr>
            <p:ph idx="2" type="sldImg"/>
          </p:nvPr>
        </p:nvSpPr>
        <p:spPr>
          <a:xfrm>
            <a:off x="1389063" y="1154113"/>
            <a:ext cx="4156075" cy="3116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031e3aadd_15_23: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288" name="Google Shape;288;gb031e3aadd_15_23: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031e3aadd_2_6: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299" name="Google Shape;299;gb031e3aadd_2_6: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5:notes"/>
          <p:cNvSpPr txBox="1"/>
          <p:nvPr>
            <p:ph idx="1" type="body"/>
          </p:nvPr>
        </p:nvSpPr>
        <p:spPr>
          <a:xfrm>
            <a:off x="693420" y="4443333"/>
            <a:ext cx="5547360" cy="3635454"/>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312" name="Google Shape;312;p5:notes"/>
          <p:cNvSpPr/>
          <p:nvPr>
            <p:ph idx="2" type="sldImg"/>
          </p:nvPr>
        </p:nvSpPr>
        <p:spPr>
          <a:xfrm>
            <a:off x="1389063" y="1154113"/>
            <a:ext cx="4156075" cy="3116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031e3aadd_7_36: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321" name="Google Shape;321;gb031e3aadd_7_36: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031e3aadd_7_43:notes"/>
          <p:cNvSpPr txBox="1"/>
          <p:nvPr>
            <p:ph idx="1" type="body"/>
          </p:nvPr>
        </p:nvSpPr>
        <p:spPr>
          <a:xfrm>
            <a:off x="693420" y="4443333"/>
            <a:ext cx="5547300" cy="3635400"/>
          </a:xfrm>
          <a:prstGeom prst="rect">
            <a:avLst/>
          </a:prstGeom>
          <a:noFill/>
          <a:ln>
            <a:noFill/>
          </a:ln>
        </p:spPr>
        <p:txBody>
          <a:bodyPr anchorCtr="0" anchor="t" bIns="46175" lIns="92375" spcFirstLastPara="1" rIns="92375" wrap="square" tIns="46175">
            <a:noAutofit/>
          </a:bodyPr>
          <a:lstStyle/>
          <a:p>
            <a:pPr indent="0" lvl="0" marL="0" rtl="0" algn="l">
              <a:lnSpc>
                <a:spcPct val="100000"/>
              </a:lnSpc>
              <a:spcBef>
                <a:spcPts val="0"/>
              </a:spcBef>
              <a:spcAft>
                <a:spcPts val="0"/>
              </a:spcAft>
              <a:buSzPts val="1400"/>
              <a:buNone/>
            </a:pPr>
            <a:r>
              <a:t/>
            </a:r>
            <a:endParaRPr/>
          </a:p>
        </p:txBody>
      </p:sp>
      <p:sp>
        <p:nvSpPr>
          <p:cNvPr id="330" name="Google Shape;330;gb031e3aadd_7_43:notes"/>
          <p:cNvSpPr/>
          <p:nvPr>
            <p:ph idx="2" type="sldImg"/>
          </p:nvPr>
        </p:nvSpPr>
        <p:spPr>
          <a:xfrm>
            <a:off x="1389063" y="1154113"/>
            <a:ext cx="4156200" cy="311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spTree>
      <p:nvGrpSpPr>
        <p:cNvPr id="10" name="Shape 10"/>
        <p:cNvGrpSpPr/>
        <p:nvPr/>
      </p:nvGrpSpPr>
      <p:grpSpPr>
        <a:xfrm>
          <a:off x="0" y="0"/>
          <a:ext cx="0" cy="0"/>
          <a:chOff x="0" y="0"/>
          <a:chExt cx="0" cy="0"/>
        </a:xfrm>
      </p:grpSpPr>
      <p:sp>
        <p:nvSpPr>
          <p:cNvPr id="11" name="Google Shape;11;p11"/>
          <p:cNvSpPr/>
          <p:nvPr/>
        </p:nvSpPr>
        <p:spPr>
          <a:xfrm rot="5400000">
            <a:off x="4061732" y="-2453365"/>
            <a:ext cx="1020537" cy="9144000"/>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2" name="Google Shape;12;p11"/>
          <p:cNvSpPr/>
          <p:nvPr/>
        </p:nvSpPr>
        <p:spPr>
          <a:xfrm>
            <a:off x="-1" y="6555921"/>
            <a:ext cx="9144001" cy="302079"/>
          </a:xfrm>
          <a:prstGeom prst="rect">
            <a:avLst/>
          </a:prstGeom>
          <a:solidFill>
            <a:srgbClr val="F2F2F2"/>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3" name="Google Shape;13;p11"/>
          <p:cNvSpPr/>
          <p:nvPr/>
        </p:nvSpPr>
        <p:spPr>
          <a:xfrm rot="5400000">
            <a:off x="4549141" y="-3408580"/>
            <a:ext cx="45719" cy="9144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4" name="Google Shape;14;p11"/>
          <p:cNvSpPr/>
          <p:nvPr/>
        </p:nvSpPr>
        <p:spPr>
          <a:xfrm rot="5400000">
            <a:off x="4549141" y="-1549308"/>
            <a:ext cx="45719" cy="9144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5" name="Google Shape;15;p11"/>
          <p:cNvSpPr/>
          <p:nvPr/>
        </p:nvSpPr>
        <p:spPr>
          <a:xfrm rot="5400000">
            <a:off x="4549140" y="1983921"/>
            <a:ext cx="45719" cy="9144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제목 슬라이드">
  <p:cSld name="20_제목 슬라이드">
    <p:bg>
      <p:bgPr>
        <a:solidFill>
          <a:schemeClr val="lt1">
            <a:alpha val="98431"/>
          </a:schemeClr>
        </a:solidFill>
      </p:bgPr>
    </p:bg>
    <p:spTree>
      <p:nvGrpSpPr>
        <p:cNvPr id="146" name="Shape 146"/>
        <p:cNvGrpSpPr/>
        <p:nvPr/>
      </p:nvGrpSpPr>
      <p:grpSpPr>
        <a:xfrm>
          <a:off x="0" y="0"/>
          <a:ext cx="0" cy="0"/>
          <a:chOff x="0" y="0"/>
          <a:chExt cx="0" cy="0"/>
        </a:xfrm>
      </p:grpSpPr>
      <p:sp>
        <p:nvSpPr>
          <p:cNvPr id="147" name="Google Shape;147;p20"/>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nvGrpSpPr>
          <p:cNvPr id="148" name="Google Shape;148;p20"/>
          <p:cNvGrpSpPr/>
          <p:nvPr/>
        </p:nvGrpSpPr>
        <p:grpSpPr>
          <a:xfrm>
            <a:off x="3200" y="5265027"/>
            <a:ext cx="850392" cy="512594"/>
            <a:chOff x="0" y="1483787"/>
            <a:chExt cx="2292439" cy="523112"/>
          </a:xfrm>
        </p:grpSpPr>
        <p:sp>
          <p:nvSpPr>
            <p:cNvPr id="149" name="Google Shape;149;p20"/>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50" name="Google Shape;150;p20"/>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151" name="Google Shape;151;p20"/>
          <p:cNvSpPr txBox="1"/>
          <p:nvPr/>
        </p:nvSpPr>
        <p:spPr>
          <a:xfrm>
            <a:off x="-28887"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152" name="Google Shape;152;p20"/>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3" name="Google Shape;153;p20"/>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4" name="Google Shape;154;p20"/>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55" name="Google Shape;155;p20"/>
          <p:cNvSpPr txBox="1"/>
          <p:nvPr/>
        </p:nvSpPr>
        <p:spPr>
          <a:xfrm>
            <a:off x="-28887" y="2128811"/>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156" name="Google Shape;156;p20"/>
          <p:cNvSpPr txBox="1"/>
          <p:nvPr/>
        </p:nvSpPr>
        <p:spPr>
          <a:xfrm>
            <a:off x="-28887" y="4214918"/>
            <a:ext cx="8327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Analysis</a:t>
            </a:r>
            <a:endParaRPr b="0" i="0" sz="1000" u="none" cap="none" strike="noStrike">
              <a:solidFill>
                <a:schemeClr val="lt1"/>
              </a:solidFill>
              <a:latin typeface="Calibri"/>
              <a:ea typeface="Calibri"/>
              <a:cs typeface="Calibri"/>
              <a:sym typeface="Calibri"/>
            </a:endParaRPr>
          </a:p>
        </p:txBody>
      </p:sp>
      <p:sp>
        <p:nvSpPr>
          <p:cNvPr id="157" name="Google Shape;157;p20"/>
          <p:cNvSpPr txBox="1"/>
          <p:nvPr/>
        </p:nvSpPr>
        <p:spPr>
          <a:xfrm>
            <a:off x="-28887" y="4807694"/>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Solutions</a:t>
            </a:r>
            <a:endParaRPr b="0" i="0" sz="1400" u="none" cap="none" strike="noStrike">
              <a:solidFill>
                <a:srgbClr val="000000"/>
              </a:solidFill>
              <a:latin typeface="Arial"/>
              <a:ea typeface="Arial"/>
              <a:cs typeface="Arial"/>
              <a:sym typeface="Arial"/>
            </a:endParaRPr>
          </a:p>
        </p:txBody>
      </p:sp>
      <p:sp>
        <p:nvSpPr>
          <p:cNvPr id="158" name="Google Shape;158;p20"/>
          <p:cNvSpPr txBox="1"/>
          <p:nvPr/>
        </p:nvSpPr>
        <p:spPr>
          <a:xfrm>
            <a:off x="-28887" y="5400472"/>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pic>
        <p:nvPicPr>
          <p:cNvPr id="159" name="Google Shape;159;p20"/>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
        <p:nvSpPr>
          <p:cNvPr id="160" name="Google Shape;160;p20"/>
          <p:cNvSpPr txBox="1"/>
          <p:nvPr/>
        </p:nvSpPr>
        <p:spPr>
          <a:xfrm>
            <a:off x="-28887" y="3468252"/>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Pre-processing</a:t>
            </a:r>
            <a:endParaRPr b="0" i="0" sz="1000" u="none" cap="none" strike="noStrike">
              <a:solidFill>
                <a:schemeClr val="lt1"/>
              </a:solidFill>
              <a:latin typeface="Calibri"/>
              <a:ea typeface="Calibri"/>
              <a:cs typeface="Calibri"/>
              <a:sym typeface="Calibri"/>
            </a:endParaRPr>
          </a:p>
        </p:txBody>
      </p:sp>
      <p:sp>
        <p:nvSpPr>
          <p:cNvPr id="161" name="Google Shape;161;p20"/>
          <p:cNvSpPr txBox="1"/>
          <p:nvPr/>
        </p:nvSpPr>
        <p:spPr>
          <a:xfrm>
            <a:off x="-28887" y="287547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 Data </a:t>
            </a:r>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제목 슬라이드">
  <p:cSld name="9_제목 슬라이드">
    <p:bg>
      <p:bgPr>
        <a:solidFill>
          <a:schemeClr val="lt1">
            <a:alpha val="98431"/>
          </a:schemeClr>
        </a:solidFill>
      </p:bgPr>
    </p:bg>
    <p:spTree>
      <p:nvGrpSpPr>
        <p:cNvPr id="162" name="Shape 162"/>
        <p:cNvGrpSpPr/>
        <p:nvPr/>
      </p:nvGrpSpPr>
      <p:grpSpPr>
        <a:xfrm>
          <a:off x="0" y="0"/>
          <a:ext cx="0" cy="0"/>
          <a:chOff x="0" y="0"/>
          <a:chExt cx="0" cy="0"/>
        </a:xfrm>
      </p:grpSpPr>
      <p:sp>
        <p:nvSpPr>
          <p:cNvPr id="163" name="Google Shape;163;p21"/>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64" name="Google Shape;164;p21"/>
          <p:cNvSpPr txBox="1"/>
          <p:nvPr/>
        </p:nvSpPr>
        <p:spPr>
          <a:xfrm>
            <a:off x="8640"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165" name="Google Shape;165;p21"/>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21"/>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7" name="Google Shape;167;p21"/>
          <p:cNvSpPr/>
          <p:nvPr/>
        </p:nvSpPr>
        <p:spPr>
          <a:xfrm>
            <a:off x="12247" y="4589842"/>
            <a:ext cx="740107" cy="523112"/>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68" name="Google Shape;168;p21"/>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grpSp>
        <p:nvGrpSpPr>
          <p:cNvPr id="169" name="Google Shape;169;p21"/>
          <p:cNvGrpSpPr/>
          <p:nvPr/>
        </p:nvGrpSpPr>
        <p:grpSpPr>
          <a:xfrm>
            <a:off x="3200" y="1996680"/>
            <a:ext cx="850392" cy="512594"/>
            <a:chOff x="0" y="1483787"/>
            <a:chExt cx="2292439" cy="523112"/>
          </a:xfrm>
        </p:grpSpPr>
        <p:sp>
          <p:nvSpPr>
            <p:cNvPr id="170" name="Google Shape;170;p21"/>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71" name="Google Shape;171;p21"/>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172" name="Google Shape;172;p21"/>
          <p:cNvSpPr txBox="1"/>
          <p:nvPr/>
        </p:nvSpPr>
        <p:spPr>
          <a:xfrm>
            <a:off x="18369" y="2053776"/>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173" name="Google Shape;173;p21"/>
          <p:cNvSpPr txBox="1"/>
          <p:nvPr/>
        </p:nvSpPr>
        <p:spPr>
          <a:xfrm>
            <a:off x="36738" y="2654207"/>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174" name="Google Shape;174;p21"/>
          <p:cNvSpPr txBox="1"/>
          <p:nvPr/>
        </p:nvSpPr>
        <p:spPr>
          <a:xfrm>
            <a:off x="30614" y="331399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Deliverables</a:t>
            </a:r>
            <a:endParaRPr b="0" i="0" sz="1400" u="none" cap="none" strike="noStrike">
              <a:solidFill>
                <a:srgbClr val="000000"/>
              </a:solidFill>
              <a:latin typeface="Arial"/>
              <a:ea typeface="Arial"/>
              <a:cs typeface="Arial"/>
              <a:sym typeface="Arial"/>
            </a:endParaRPr>
          </a:p>
        </p:txBody>
      </p:sp>
      <p:sp>
        <p:nvSpPr>
          <p:cNvPr id="175" name="Google Shape;175;p21"/>
          <p:cNvSpPr txBox="1"/>
          <p:nvPr/>
        </p:nvSpPr>
        <p:spPr>
          <a:xfrm>
            <a:off x="24491" y="3836364"/>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Valuation</a:t>
            </a:r>
            <a:endParaRPr b="0" i="0" sz="1400" u="none" cap="none" strike="noStrike">
              <a:solidFill>
                <a:srgbClr val="000000"/>
              </a:solidFill>
              <a:latin typeface="Arial"/>
              <a:ea typeface="Arial"/>
              <a:cs typeface="Arial"/>
              <a:sym typeface="Arial"/>
            </a:endParaRPr>
          </a:p>
        </p:txBody>
      </p:sp>
      <p:pic>
        <p:nvPicPr>
          <p:cNvPr id="176" name="Google Shape;176;p21"/>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제목 슬라이드">
  <p:cSld name="10_제목 슬라이드">
    <p:bg>
      <p:bgPr>
        <a:solidFill>
          <a:schemeClr val="lt1">
            <a:alpha val="98431"/>
          </a:schemeClr>
        </a:solidFill>
      </p:bgPr>
    </p:bg>
    <p:spTree>
      <p:nvGrpSpPr>
        <p:cNvPr id="177" name="Shape 177"/>
        <p:cNvGrpSpPr/>
        <p:nvPr/>
      </p:nvGrpSpPr>
      <p:grpSpPr>
        <a:xfrm>
          <a:off x="0" y="0"/>
          <a:ext cx="0" cy="0"/>
          <a:chOff x="0" y="0"/>
          <a:chExt cx="0" cy="0"/>
        </a:xfrm>
      </p:grpSpPr>
      <p:sp>
        <p:nvSpPr>
          <p:cNvPr id="178" name="Google Shape;178;p22"/>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79" name="Google Shape;179;p22"/>
          <p:cNvSpPr txBox="1"/>
          <p:nvPr/>
        </p:nvSpPr>
        <p:spPr>
          <a:xfrm>
            <a:off x="8640"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180" name="Google Shape;180;p22"/>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22"/>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2" name="Google Shape;182;p22"/>
          <p:cNvSpPr/>
          <p:nvPr/>
        </p:nvSpPr>
        <p:spPr>
          <a:xfrm>
            <a:off x="12247" y="4589842"/>
            <a:ext cx="740107" cy="523112"/>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83" name="Google Shape;183;p22"/>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grpSp>
        <p:nvGrpSpPr>
          <p:cNvPr id="184" name="Google Shape;184;p22"/>
          <p:cNvGrpSpPr/>
          <p:nvPr/>
        </p:nvGrpSpPr>
        <p:grpSpPr>
          <a:xfrm>
            <a:off x="3200" y="2589137"/>
            <a:ext cx="850392" cy="512594"/>
            <a:chOff x="0" y="1483787"/>
            <a:chExt cx="2292439" cy="523112"/>
          </a:xfrm>
        </p:grpSpPr>
        <p:sp>
          <p:nvSpPr>
            <p:cNvPr id="185" name="Google Shape;185;p22"/>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86" name="Google Shape;186;p22"/>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187" name="Google Shape;187;p22"/>
          <p:cNvSpPr txBox="1"/>
          <p:nvPr/>
        </p:nvSpPr>
        <p:spPr>
          <a:xfrm>
            <a:off x="18369" y="2053776"/>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188" name="Google Shape;188;p22"/>
          <p:cNvSpPr txBox="1"/>
          <p:nvPr/>
        </p:nvSpPr>
        <p:spPr>
          <a:xfrm>
            <a:off x="36738" y="2654207"/>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189" name="Google Shape;189;p22"/>
          <p:cNvSpPr txBox="1"/>
          <p:nvPr/>
        </p:nvSpPr>
        <p:spPr>
          <a:xfrm>
            <a:off x="30614" y="331399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Deliverables</a:t>
            </a:r>
            <a:endParaRPr b="0" i="0" sz="1400" u="none" cap="none" strike="noStrike">
              <a:solidFill>
                <a:srgbClr val="000000"/>
              </a:solidFill>
              <a:latin typeface="Arial"/>
              <a:ea typeface="Arial"/>
              <a:cs typeface="Arial"/>
              <a:sym typeface="Arial"/>
            </a:endParaRPr>
          </a:p>
        </p:txBody>
      </p:sp>
      <p:sp>
        <p:nvSpPr>
          <p:cNvPr id="190" name="Google Shape;190;p22"/>
          <p:cNvSpPr txBox="1"/>
          <p:nvPr/>
        </p:nvSpPr>
        <p:spPr>
          <a:xfrm>
            <a:off x="24491" y="3836364"/>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Valuation</a:t>
            </a:r>
            <a:endParaRPr b="0" i="0" sz="1400" u="none" cap="none" strike="noStrike">
              <a:solidFill>
                <a:srgbClr val="000000"/>
              </a:solidFill>
              <a:latin typeface="Arial"/>
              <a:ea typeface="Arial"/>
              <a:cs typeface="Arial"/>
              <a:sym typeface="Arial"/>
            </a:endParaRPr>
          </a:p>
        </p:txBody>
      </p:sp>
      <p:pic>
        <p:nvPicPr>
          <p:cNvPr id="191" name="Google Shape;191;p22"/>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제목 슬라이드">
  <p:cSld name="11_제목 슬라이드">
    <p:bg>
      <p:bgPr>
        <a:solidFill>
          <a:schemeClr val="lt1">
            <a:alpha val="98431"/>
          </a:schemeClr>
        </a:solidFill>
      </p:bgPr>
    </p:bg>
    <p:spTree>
      <p:nvGrpSpPr>
        <p:cNvPr id="192" name="Shape 192"/>
        <p:cNvGrpSpPr/>
        <p:nvPr/>
      </p:nvGrpSpPr>
      <p:grpSpPr>
        <a:xfrm>
          <a:off x="0" y="0"/>
          <a:ext cx="0" cy="0"/>
          <a:chOff x="0" y="0"/>
          <a:chExt cx="0" cy="0"/>
        </a:xfrm>
      </p:grpSpPr>
      <p:sp>
        <p:nvSpPr>
          <p:cNvPr id="193" name="Google Shape;193;p23"/>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94" name="Google Shape;194;p23"/>
          <p:cNvSpPr txBox="1"/>
          <p:nvPr/>
        </p:nvSpPr>
        <p:spPr>
          <a:xfrm>
            <a:off x="8640"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195" name="Google Shape;195;p23"/>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96" name="Google Shape;196;p23"/>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7" name="Google Shape;197;p23"/>
          <p:cNvSpPr/>
          <p:nvPr/>
        </p:nvSpPr>
        <p:spPr>
          <a:xfrm>
            <a:off x="12247" y="4589842"/>
            <a:ext cx="740107" cy="523112"/>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98" name="Google Shape;198;p23"/>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grpSp>
        <p:nvGrpSpPr>
          <p:cNvPr id="199" name="Google Shape;199;p23"/>
          <p:cNvGrpSpPr/>
          <p:nvPr/>
        </p:nvGrpSpPr>
        <p:grpSpPr>
          <a:xfrm>
            <a:off x="3200" y="3181594"/>
            <a:ext cx="850392" cy="512594"/>
            <a:chOff x="0" y="1483787"/>
            <a:chExt cx="2292439" cy="523112"/>
          </a:xfrm>
        </p:grpSpPr>
        <p:sp>
          <p:nvSpPr>
            <p:cNvPr id="200" name="Google Shape;200;p23"/>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01" name="Google Shape;201;p23"/>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202" name="Google Shape;202;p23"/>
          <p:cNvSpPr txBox="1"/>
          <p:nvPr/>
        </p:nvSpPr>
        <p:spPr>
          <a:xfrm>
            <a:off x="18369" y="2053776"/>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203" name="Google Shape;203;p23"/>
          <p:cNvSpPr txBox="1"/>
          <p:nvPr/>
        </p:nvSpPr>
        <p:spPr>
          <a:xfrm>
            <a:off x="36738" y="2654207"/>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204" name="Google Shape;204;p23"/>
          <p:cNvSpPr txBox="1"/>
          <p:nvPr/>
        </p:nvSpPr>
        <p:spPr>
          <a:xfrm>
            <a:off x="30614" y="331399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Deliverables</a:t>
            </a:r>
            <a:endParaRPr b="0" i="0" sz="1400" u="none" cap="none" strike="noStrike">
              <a:solidFill>
                <a:srgbClr val="000000"/>
              </a:solidFill>
              <a:latin typeface="Arial"/>
              <a:ea typeface="Arial"/>
              <a:cs typeface="Arial"/>
              <a:sym typeface="Arial"/>
            </a:endParaRPr>
          </a:p>
        </p:txBody>
      </p:sp>
      <p:sp>
        <p:nvSpPr>
          <p:cNvPr id="205" name="Google Shape;205;p23"/>
          <p:cNvSpPr txBox="1"/>
          <p:nvPr/>
        </p:nvSpPr>
        <p:spPr>
          <a:xfrm>
            <a:off x="24491" y="3836364"/>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Valuation</a:t>
            </a:r>
            <a:endParaRPr b="0" i="0" sz="1400" u="none" cap="none" strike="noStrike">
              <a:solidFill>
                <a:srgbClr val="000000"/>
              </a:solidFill>
              <a:latin typeface="Arial"/>
              <a:ea typeface="Arial"/>
              <a:cs typeface="Arial"/>
              <a:sym typeface="Arial"/>
            </a:endParaRPr>
          </a:p>
        </p:txBody>
      </p:sp>
      <p:pic>
        <p:nvPicPr>
          <p:cNvPr id="206" name="Google Shape;206;p23"/>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제목 슬라이드">
  <p:cSld name="12_제목 슬라이드">
    <p:bg>
      <p:bgPr>
        <a:solidFill>
          <a:schemeClr val="lt1">
            <a:alpha val="98431"/>
          </a:schemeClr>
        </a:solidFill>
      </p:bgPr>
    </p:bg>
    <p:spTree>
      <p:nvGrpSpPr>
        <p:cNvPr id="207" name="Shape 207"/>
        <p:cNvGrpSpPr/>
        <p:nvPr/>
      </p:nvGrpSpPr>
      <p:grpSpPr>
        <a:xfrm>
          <a:off x="0" y="0"/>
          <a:ext cx="0" cy="0"/>
          <a:chOff x="0" y="0"/>
          <a:chExt cx="0" cy="0"/>
        </a:xfrm>
      </p:grpSpPr>
      <p:sp>
        <p:nvSpPr>
          <p:cNvPr id="208" name="Google Shape;208;p24"/>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09" name="Google Shape;209;p24"/>
          <p:cNvSpPr txBox="1"/>
          <p:nvPr/>
        </p:nvSpPr>
        <p:spPr>
          <a:xfrm>
            <a:off x="8640"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210" name="Google Shape;210;p24"/>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1" name="Google Shape;211;p24"/>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2" name="Google Shape;212;p24"/>
          <p:cNvSpPr/>
          <p:nvPr/>
        </p:nvSpPr>
        <p:spPr>
          <a:xfrm>
            <a:off x="12247" y="4589842"/>
            <a:ext cx="740107" cy="523112"/>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13" name="Google Shape;213;p24"/>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grpSp>
        <p:nvGrpSpPr>
          <p:cNvPr id="214" name="Google Shape;214;p24"/>
          <p:cNvGrpSpPr/>
          <p:nvPr/>
        </p:nvGrpSpPr>
        <p:grpSpPr>
          <a:xfrm>
            <a:off x="3200" y="3774049"/>
            <a:ext cx="850392" cy="512594"/>
            <a:chOff x="0" y="1483787"/>
            <a:chExt cx="2292439" cy="523112"/>
          </a:xfrm>
        </p:grpSpPr>
        <p:sp>
          <p:nvSpPr>
            <p:cNvPr id="215" name="Google Shape;215;p24"/>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16" name="Google Shape;216;p24"/>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217" name="Google Shape;217;p24"/>
          <p:cNvSpPr txBox="1"/>
          <p:nvPr/>
        </p:nvSpPr>
        <p:spPr>
          <a:xfrm>
            <a:off x="18369" y="2053776"/>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218" name="Google Shape;218;p24"/>
          <p:cNvSpPr txBox="1"/>
          <p:nvPr/>
        </p:nvSpPr>
        <p:spPr>
          <a:xfrm>
            <a:off x="36738" y="2654207"/>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219" name="Google Shape;219;p24"/>
          <p:cNvSpPr txBox="1"/>
          <p:nvPr/>
        </p:nvSpPr>
        <p:spPr>
          <a:xfrm>
            <a:off x="30614" y="331399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Deliverables</a:t>
            </a:r>
            <a:endParaRPr b="0" i="0" sz="1400" u="none" cap="none" strike="noStrike">
              <a:solidFill>
                <a:srgbClr val="000000"/>
              </a:solidFill>
              <a:latin typeface="Arial"/>
              <a:ea typeface="Arial"/>
              <a:cs typeface="Arial"/>
              <a:sym typeface="Arial"/>
            </a:endParaRPr>
          </a:p>
        </p:txBody>
      </p:sp>
      <p:sp>
        <p:nvSpPr>
          <p:cNvPr id="220" name="Google Shape;220;p24"/>
          <p:cNvSpPr txBox="1"/>
          <p:nvPr/>
        </p:nvSpPr>
        <p:spPr>
          <a:xfrm>
            <a:off x="24491" y="3836364"/>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Valuation</a:t>
            </a:r>
            <a:endParaRPr b="0" i="0" sz="1400" u="none" cap="none" strike="noStrike">
              <a:solidFill>
                <a:srgbClr val="000000"/>
              </a:solidFill>
              <a:latin typeface="Arial"/>
              <a:ea typeface="Arial"/>
              <a:cs typeface="Arial"/>
              <a:sym typeface="Arial"/>
            </a:endParaRPr>
          </a:p>
        </p:txBody>
      </p:sp>
      <p:pic>
        <p:nvPicPr>
          <p:cNvPr id="221" name="Google Shape;221;p24"/>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제목 슬라이드">
  <p:cSld name="13_제목 슬라이드">
    <p:bg>
      <p:bgPr>
        <a:solidFill>
          <a:schemeClr val="lt1">
            <a:alpha val="98431"/>
          </a:schemeClr>
        </a:solidFill>
      </p:bgPr>
    </p:bg>
    <p:spTree>
      <p:nvGrpSpPr>
        <p:cNvPr id="222" name="Shape 222"/>
        <p:cNvGrpSpPr/>
        <p:nvPr/>
      </p:nvGrpSpPr>
      <p:grpSpPr>
        <a:xfrm>
          <a:off x="0" y="0"/>
          <a:ext cx="0" cy="0"/>
          <a:chOff x="0" y="0"/>
          <a:chExt cx="0" cy="0"/>
        </a:xfrm>
      </p:grpSpPr>
      <p:sp>
        <p:nvSpPr>
          <p:cNvPr id="223" name="Google Shape;223;p25"/>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24" name="Google Shape;224;p25"/>
          <p:cNvSpPr txBox="1"/>
          <p:nvPr/>
        </p:nvSpPr>
        <p:spPr>
          <a:xfrm>
            <a:off x="8640"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225" name="Google Shape;225;p25"/>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6" name="Google Shape;226;p25"/>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7" name="Google Shape;227;p25"/>
          <p:cNvSpPr/>
          <p:nvPr/>
        </p:nvSpPr>
        <p:spPr>
          <a:xfrm>
            <a:off x="12247" y="4589842"/>
            <a:ext cx="740107" cy="523112"/>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28" name="Google Shape;228;p25"/>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29" name="Google Shape;229;p25"/>
          <p:cNvSpPr txBox="1"/>
          <p:nvPr/>
        </p:nvSpPr>
        <p:spPr>
          <a:xfrm>
            <a:off x="18369" y="2053776"/>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230" name="Google Shape;230;p25"/>
          <p:cNvSpPr txBox="1"/>
          <p:nvPr/>
        </p:nvSpPr>
        <p:spPr>
          <a:xfrm>
            <a:off x="36738" y="2654207"/>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231" name="Google Shape;231;p25"/>
          <p:cNvSpPr txBox="1"/>
          <p:nvPr/>
        </p:nvSpPr>
        <p:spPr>
          <a:xfrm>
            <a:off x="30614" y="331399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Deliverables</a:t>
            </a:r>
            <a:endParaRPr b="0" i="0" sz="1400" u="none" cap="none" strike="noStrike">
              <a:solidFill>
                <a:srgbClr val="000000"/>
              </a:solidFill>
              <a:latin typeface="Arial"/>
              <a:ea typeface="Arial"/>
              <a:cs typeface="Arial"/>
              <a:sym typeface="Arial"/>
            </a:endParaRPr>
          </a:p>
        </p:txBody>
      </p:sp>
      <p:sp>
        <p:nvSpPr>
          <p:cNvPr id="232" name="Google Shape;232;p25"/>
          <p:cNvSpPr txBox="1"/>
          <p:nvPr/>
        </p:nvSpPr>
        <p:spPr>
          <a:xfrm>
            <a:off x="24491" y="3836364"/>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Valuation</a:t>
            </a:r>
            <a:endParaRPr b="0" i="0" sz="1400" u="none" cap="none" strike="noStrike">
              <a:solidFill>
                <a:srgbClr val="000000"/>
              </a:solidFill>
              <a:latin typeface="Arial"/>
              <a:ea typeface="Arial"/>
              <a:cs typeface="Arial"/>
              <a:sym typeface="Arial"/>
            </a:endParaRPr>
          </a:p>
        </p:txBody>
      </p:sp>
      <p:pic>
        <p:nvPicPr>
          <p:cNvPr id="233" name="Google Shape;233;p25"/>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234" name="Shape 23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제목 슬라이드">
  <p:cSld name="8_제목 슬라이드">
    <p:bg>
      <p:bgPr>
        <a:solidFill>
          <a:schemeClr val="lt1">
            <a:alpha val="98431"/>
          </a:schemeClr>
        </a:solidFill>
      </p:bgPr>
    </p:bg>
    <p:spTree>
      <p:nvGrpSpPr>
        <p:cNvPr id="16" name="Shape 16"/>
        <p:cNvGrpSpPr/>
        <p:nvPr/>
      </p:nvGrpSpPr>
      <p:grpSpPr>
        <a:xfrm>
          <a:off x="0" y="0"/>
          <a:ext cx="0" cy="0"/>
          <a:chOff x="0" y="0"/>
          <a:chExt cx="0" cy="0"/>
        </a:xfrm>
      </p:grpSpPr>
      <p:sp>
        <p:nvSpPr>
          <p:cNvPr id="17" name="Google Shape;17;p12"/>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nvGrpSpPr>
          <p:cNvPr id="18" name="Google Shape;18;p12"/>
          <p:cNvGrpSpPr/>
          <p:nvPr/>
        </p:nvGrpSpPr>
        <p:grpSpPr>
          <a:xfrm>
            <a:off x="3200" y="1404223"/>
            <a:ext cx="850392" cy="512594"/>
            <a:chOff x="0" y="1483787"/>
            <a:chExt cx="2292439" cy="523112"/>
          </a:xfrm>
        </p:grpSpPr>
        <p:sp>
          <p:nvSpPr>
            <p:cNvPr id="19" name="Google Shape;19;p12"/>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0" name="Google Shape;20;p12"/>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21" name="Google Shape;21;p12"/>
          <p:cNvSpPr txBox="1"/>
          <p:nvPr/>
        </p:nvSpPr>
        <p:spPr>
          <a:xfrm>
            <a:off x="-28887"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22" name="Google Shape;22;p12"/>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12"/>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2"/>
          <p:cNvSpPr/>
          <p:nvPr/>
        </p:nvSpPr>
        <p:spPr>
          <a:xfrm>
            <a:off x="12247" y="4589842"/>
            <a:ext cx="740107" cy="523112"/>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5" name="Google Shape;25;p12"/>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6" name="Google Shape;26;p12"/>
          <p:cNvSpPr txBox="1"/>
          <p:nvPr/>
        </p:nvSpPr>
        <p:spPr>
          <a:xfrm>
            <a:off x="-28887" y="2128811"/>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27" name="Google Shape;27;p12"/>
          <p:cNvSpPr txBox="1"/>
          <p:nvPr/>
        </p:nvSpPr>
        <p:spPr>
          <a:xfrm>
            <a:off x="-28887" y="4214918"/>
            <a:ext cx="8327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Analysis</a:t>
            </a:r>
            <a:endParaRPr b="0" i="0" sz="1000" u="none" cap="none" strike="noStrike">
              <a:solidFill>
                <a:schemeClr val="lt1"/>
              </a:solidFill>
              <a:latin typeface="Calibri"/>
              <a:ea typeface="Calibri"/>
              <a:cs typeface="Calibri"/>
              <a:sym typeface="Calibri"/>
            </a:endParaRPr>
          </a:p>
        </p:txBody>
      </p:sp>
      <p:sp>
        <p:nvSpPr>
          <p:cNvPr id="28" name="Google Shape;28;p12"/>
          <p:cNvSpPr txBox="1"/>
          <p:nvPr/>
        </p:nvSpPr>
        <p:spPr>
          <a:xfrm>
            <a:off x="-28887" y="4807694"/>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Solutions</a:t>
            </a:r>
            <a:endParaRPr b="0" i="0" sz="1400" u="none" cap="none" strike="noStrike">
              <a:solidFill>
                <a:srgbClr val="000000"/>
              </a:solidFill>
              <a:latin typeface="Arial"/>
              <a:ea typeface="Arial"/>
              <a:cs typeface="Arial"/>
              <a:sym typeface="Arial"/>
            </a:endParaRPr>
          </a:p>
        </p:txBody>
      </p:sp>
      <p:sp>
        <p:nvSpPr>
          <p:cNvPr id="29" name="Google Shape;29;p12"/>
          <p:cNvSpPr txBox="1"/>
          <p:nvPr/>
        </p:nvSpPr>
        <p:spPr>
          <a:xfrm>
            <a:off x="-28887" y="5400472"/>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pic>
        <p:nvPicPr>
          <p:cNvPr id="30" name="Google Shape;30;p12"/>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
        <p:nvSpPr>
          <p:cNvPr id="31" name="Google Shape;31;p12"/>
          <p:cNvSpPr txBox="1"/>
          <p:nvPr/>
        </p:nvSpPr>
        <p:spPr>
          <a:xfrm>
            <a:off x="-28887" y="3468252"/>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Pre-processing</a:t>
            </a:r>
            <a:endParaRPr b="0" i="0" sz="1000" u="none" cap="none" strike="noStrike">
              <a:solidFill>
                <a:schemeClr val="lt1"/>
              </a:solidFill>
              <a:latin typeface="Calibri"/>
              <a:ea typeface="Calibri"/>
              <a:cs typeface="Calibri"/>
              <a:sym typeface="Calibri"/>
            </a:endParaRPr>
          </a:p>
        </p:txBody>
      </p:sp>
      <p:sp>
        <p:nvSpPr>
          <p:cNvPr id="32" name="Google Shape;32;p12"/>
          <p:cNvSpPr txBox="1"/>
          <p:nvPr/>
        </p:nvSpPr>
        <p:spPr>
          <a:xfrm>
            <a:off x="-28887" y="287547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 Data </a:t>
            </a:r>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제목 슬라이드">
  <p:cSld name="14_제목 슬라이드">
    <p:bg>
      <p:bgPr>
        <a:solidFill>
          <a:schemeClr val="lt1">
            <a:alpha val="98431"/>
          </a:schemeClr>
        </a:solidFill>
      </p:bgPr>
    </p:bg>
    <p:spTree>
      <p:nvGrpSpPr>
        <p:cNvPr id="33" name="Shape 33"/>
        <p:cNvGrpSpPr/>
        <p:nvPr/>
      </p:nvGrpSpPr>
      <p:grpSpPr>
        <a:xfrm>
          <a:off x="0" y="0"/>
          <a:ext cx="0" cy="0"/>
          <a:chOff x="0" y="0"/>
          <a:chExt cx="0" cy="0"/>
        </a:xfrm>
      </p:grpSpPr>
      <p:sp>
        <p:nvSpPr>
          <p:cNvPr id="34" name="Google Shape;34;p13"/>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nvGrpSpPr>
          <p:cNvPr id="35" name="Google Shape;35;p13"/>
          <p:cNvGrpSpPr/>
          <p:nvPr/>
        </p:nvGrpSpPr>
        <p:grpSpPr>
          <a:xfrm>
            <a:off x="3200" y="2092846"/>
            <a:ext cx="850392" cy="512594"/>
            <a:chOff x="0" y="1483787"/>
            <a:chExt cx="2292439" cy="523112"/>
          </a:xfrm>
        </p:grpSpPr>
        <p:sp>
          <p:nvSpPr>
            <p:cNvPr id="36" name="Google Shape;36;p13"/>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37" name="Google Shape;37;p13"/>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38" name="Google Shape;38;p13"/>
          <p:cNvSpPr txBox="1"/>
          <p:nvPr/>
        </p:nvSpPr>
        <p:spPr>
          <a:xfrm>
            <a:off x="-28887"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39" name="Google Shape;39;p13"/>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13"/>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13"/>
          <p:cNvSpPr/>
          <p:nvPr/>
        </p:nvSpPr>
        <p:spPr>
          <a:xfrm>
            <a:off x="12247" y="4589842"/>
            <a:ext cx="740107" cy="523112"/>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42" name="Google Shape;42;p13"/>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43" name="Google Shape;43;p13"/>
          <p:cNvSpPr txBox="1"/>
          <p:nvPr/>
        </p:nvSpPr>
        <p:spPr>
          <a:xfrm>
            <a:off x="-28887" y="2128811"/>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44" name="Google Shape;44;p13"/>
          <p:cNvSpPr txBox="1"/>
          <p:nvPr/>
        </p:nvSpPr>
        <p:spPr>
          <a:xfrm>
            <a:off x="-28887" y="4214918"/>
            <a:ext cx="8327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Analysis</a:t>
            </a:r>
            <a:endParaRPr b="0" i="0" sz="1000" u="none" cap="none" strike="noStrike">
              <a:solidFill>
                <a:schemeClr val="lt1"/>
              </a:solidFill>
              <a:latin typeface="Calibri"/>
              <a:ea typeface="Calibri"/>
              <a:cs typeface="Calibri"/>
              <a:sym typeface="Calibri"/>
            </a:endParaRPr>
          </a:p>
        </p:txBody>
      </p:sp>
      <p:sp>
        <p:nvSpPr>
          <p:cNvPr id="45" name="Google Shape;45;p13"/>
          <p:cNvSpPr txBox="1"/>
          <p:nvPr/>
        </p:nvSpPr>
        <p:spPr>
          <a:xfrm>
            <a:off x="-28887" y="4807694"/>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Solutions</a:t>
            </a:r>
            <a:endParaRPr b="0" i="0" sz="1400" u="none" cap="none" strike="noStrike">
              <a:solidFill>
                <a:srgbClr val="000000"/>
              </a:solidFill>
              <a:latin typeface="Arial"/>
              <a:ea typeface="Arial"/>
              <a:cs typeface="Arial"/>
              <a:sym typeface="Arial"/>
            </a:endParaRPr>
          </a:p>
        </p:txBody>
      </p:sp>
      <p:sp>
        <p:nvSpPr>
          <p:cNvPr id="46" name="Google Shape;46;p13"/>
          <p:cNvSpPr txBox="1"/>
          <p:nvPr/>
        </p:nvSpPr>
        <p:spPr>
          <a:xfrm>
            <a:off x="-28887" y="5400472"/>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pic>
        <p:nvPicPr>
          <p:cNvPr id="47" name="Google Shape;47;p13"/>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
        <p:nvSpPr>
          <p:cNvPr id="48" name="Google Shape;48;p13"/>
          <p:cNvSpPr txBox="1"/>
          <p:nvPr/>
        </p:nvSpPr>
        <p:spPr>
          <a:xfrm>
            <a:off x="-28887" y="3468252"/>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Pre-processing</a:t>
            </a:r>
            <a:endParaRPr b="0" i="0" sz="1000" u="none" cap="none" strike="noStrike">
              <a:solidFill>
                <a:schemeClr val="lt1"/>
              </a:solidFill>
              <a:latin typeface="Calibri"/>
              <a:ea typeface="Calibri"/>
              <a:cs typeface="Calibri"/>
              <a:sym typeface="Calibri"/>
            </a:endParaRPr>
          </a:p>
        </p:txBody>
      </p:sp>
      <p:sp>
        <p:nvSpPr>
          <p:cNvPr id="49" name="Google Shape;49;p13"/>
          <p:cNvSpPr txBox="1"/>
          <p:nvPr/>
        </p:nvSpPr>
        <p:spPr>
          <a:xfrm>
            <a:off x="-28887" y="287547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 Data </a:t>
            </a:r>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제목 슬라이드">
  <p:cSld name="15_제목 슬라이드">
    <p:bg>
      <p:bgPr>
        <a:solidFill>
          <a:schemeClr val="lt1">
            <a:alpha val="98431"/>
          </a:schemeClr>
        </a:solidFill>
      </p:bgPr>
    </p:bg>
    <p:spTree>
      <p:nvGrpSpPr>
        <p:cNvPr id="50" name="Shape 50"/>
        <p:cNvGrpSpPr/>
        <p:nvPr/>
      </p:nvGrpSpPr>
      <p:grpSpPr>
        <a:xfrm>
          <a:off x="0" y="0"/>
          <a:ext cx="0" cy="0"/>
          <a:chOff x="0" y="0"/>
          <a:chExt cx="0" cy="0"/>
        </a:xfrm>
      </p:grpSpPr>
      <p:sp>
        <p:nvSpPr>
          <p:cNvPr id="51" name="Google Shape;51;p14"/>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nvGrpSpPr>
          <p:cNvPr id="52" name="Google Shape;52;p14"/>
          <p:cNvGrpSpPr/>
          <p:nvPr/>
        </p:nvGrpSpPr>
        <p:grpSpPr>
          <a:xfrm>
            <a:off x="3200" y="2736315"/>
            <a:ext cx="850392" cy="512594"/>
            <a:chOff x="0" y="1483787"/>
            <a:chExt cx="2292439" cy="523112"/>
          </a:xfrm>
        </p:grpSpPr>
        <p:sp>
          <p:nvSpPr>
            <p:cNvPr id="53" name="Google Shape;53;p14"/>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54" name="Google Shape;54;p14"/>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55" name="Google Shape;55;p14"/>
          <p:cNvSpPr txBox="1"/>
          <p:nvPr/>
        </p:nvSpPr>
        <p:spPr>
          <a:xfrm>
            <a:off x="-28887"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56" name="Google Shape;56;p14"/>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4"/>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14"/>
          <p:cNvSpPr/>
          <p:nvPr/>
        </p:nvSpPr>
        <p:spPr>
          <a:xfrm>
            <a:off x="12247" y="4589842"/>
            <a:ext cx="740107" cy="523112"/>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59" name="Google Shape;59;p14"/>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60" name="Google Shape;60;p14"/>
          <p:cNvSpPr txBox="1"/>
          <p:nvPr/>
        </p:nvSpPr>
        <p:spPr>
          <a:xfrm>
            <a:off x="-28887" y="2128811"/>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61" name="Google Shape;61;p14"/>
          <p:cNvSpPr txBox="1"/>
          <p:nvPr/>
        </p:nvSpPr>
        <p:spPr>
          <a:xfrm>
            <a:off x="-28887" y="4214918"/>
            <a:ext cx="8327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Analysis</a:t>
            </a:r>
            <a:endParaRPr b="0" i="0" sz="1000" u="none" cap="none" strike="noStrike">
              <a:solidFill>
                <a:schemeClr val="lt1"/>
              </a:solidFill>
              <a:latin typeface="Calibri"/>
              <a:ea typeface="Calibri"/>
              <a:cs typeface="Calibri"/>
              <a:sym typeface="Calibri"/>
            </a:endParaRPr>
          </a:p>
        </p:txBody>
      </p:sp>
      <p:sp>
        <p:nvSpPr>
          <p:cNvPr id="62" name="Google Shape;62;p14"/>
          <p:cNvSpPr txBox="1"/>
          <p:nvPr/>
        </p:nvSpPr>
        <p:spPr>
          <a:xfrm>
            <a:off x="-28887" y="4807694"/>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Solutions</a:t>
            </a:r>
            <a:endParaRPr b="0" i="0" sz="1400" u="none" cap="none" strike="noStrike">
              <a:solidFill>
                <a:srgbClr val="000000"/>
              </a:solidFill>
              <a:latin typeface="Arial"/>
              <a:ea typeface="Arial"/>
              <a:cs typeface="Arial"/>
              <a:sym typeface="Arial"/>
            </a:endParaRPr>
          </a:p>
        </p:txBody>
      </p:sp>
      <p:sp>
        <p:nvSpPr>
          <p:cNvPr id="63" name="Google Shape;63;p14"/>
          <p:cNvSpPr txBox="1"/>
          <p:nvPr/>
        </p:nvSpPr>
        <p:spPr>
          <a:xfrm>
            <a:off x="-28887" y="5400472"/>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pic>
        <p:nvPicPr>
          <p:cNvPr id="64" name="Google Shape;64;p14"/>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
        <p:nvSpPr>
          <p:cNvPr id="65" name="Google Shape;65;p14"/>
          <p:cNvSpPr txBox="1"/>
          <p:nvPr/>
        </p:nvSpPr>
        <p:spPr>
          <a:xfrm>
            <a:off x="-28887" y="3468252"/>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Pre-processing</a:t>
            </a:r>
            <a:endParaRPr b="0" i="0" sz="1000" u="none" cap="none" strike="noStrike">
              <a:solidFill>
                <a:schemeClr val="lt1"/>
              </a:solidFill>
              <a:latin typeface="Calibri"/>
              <a:ea typeface="Calibri"/>
              <a:cs typeface="Calibri"/>
              <a:sym typeface="Calibri"/>
            </a:endParaRPr>
          </a:p>
        </p:txBody>
      </p:sp>
      <p:sp>
        <p:nvSpPr>
          <p:cNvPr id="66" name="Google Shape;66;p14"/>
          <p:cNvSpPr txBox="1"/>
          <p:nvPr/>
        </p:nvSpPr>
        <p:spPr>
          <a:xfrm>
            <a:off x="-28887" y="287547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 Data </a:t>
            </a:r>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제목 슬라이드">
  <p:cSld name="16_제목 슬라이드">
    <p:bg>
      <p:bgPr>
        <a:solidFill>
          <a:schemeClr val="lt1">
            <a:alpha val="98431"/>
          </a:schemeClr>
        </a:solidFill>
      </p:bgPr>
    </p:bg>
    <p:spTree>
      <p:nvGrpSpPr>
        <p:cNvPr id="67" name="Shape 67"/>
        <p:cNvGrpSpPr/>
        <p:nvPr/>
      </p:nvGrpSpPr>
      <p:grpSpPr>
        <a:xfrm>
          <a:off x="0" y="0"/>
          <a:ext cx="0" cy="0"/>
          <a:chOff x="0" y="0"/>
          <a:chExt cx="0" cy="0"/>
        </a:xfrm>
      </p:grpSpPr>
      <p:sp>
        <p:nvSpPr>
          <p:cNvPr id="68" name="Google Shape;68;p15"/>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nvGrpSpPr>
          <p:cNvPr id="69" name="Google Shape;69;p15"/>
          <p:cNvGrpSpPr/>
          <p:nvPr/>
        </p:nvGrpSpPr>
        <p:grpSpPr>
          <a:xfrm>
            <a:off x="3200" y="3402357"/>
            <a:ext cx="850392" cy="512594"/>
            <a:chOff x="0" y="1483787"/>
            <a:chExt cx="2292439" cy="523112"/>
          </a:xfrm>
        </p:grpSpPr>
        <p:sp>
          <p:nvSpPr>
            <p:cNvPr id="70" name="Google Shape;70;p15"/>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71" name="Google Shape;71;p15"/>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72" name="Google Shape;72;p15"/>
          <p:cNvSpPr txBox="1"/>
          <p:nvPr/>
        </p:nvSpPr>
        <p:spPr>
          <a:xfrm>
            <a:off x="-28887"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73" name="Google Shape;73;p15"/>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15"/>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5" name="Google Shape;75;p15"/>
          <p:cNvSpPr/>
          <p:nvPr/>
        </p:nvSpPr>
        <p:spPr>
          <a:xfrm>
            <a:off x="12247" y="4589842"/>
            <a:ext cx="740107" cy="523112"/>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76" name="Google Shape;76;p15"/>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77" name="Google Shape;77;p15"/>
          <p:cNvSpPr txBox="1"/>
          <p:nvPr/>
        </p:nvSpPr>
        <p:spPr>
          <a:xfrm>
            <a:off x="-28887" y="2128811"/>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78" name="Google Shape;78;p15"/>
          <p:cNvSpPr txBox="1"/>
          <p:nvPr/>
        </p:nvSpPr>
        <p:spPr>
          <a:xfrm>
            <a:off x="-28887" y="4214918"/>
            <a:ext cx="8327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Analysis</a:t>
            </a:r>
            <a:endParaRPr b="0" i="0" sz="1000" u="none" cap="none" strike="noStrike">
              <a:solidFill>
                <a:schemeClr val="lt1"/>
              </a:solidFill>
              <a:latin typeface="Calibri"/>
              <a:ea typeface="Calibri"/>
              <a:cs typeface="Calibri"/>
              <a:sym typeface="Calibri"/>
            </a:endParaRPr>
          </a:p>
        </p:txBody>
      </p:sp>
      <p:sp>
        <p:nvSpPr>
          <p:cNvPr id="79" name="Google Shape;79;p15"/>
          <p:cNvSpPr txBox="1"/>
          <p:nvPr/>
        </p:nvSpPr>
        <p:spPr>
          <a:xfrm>
            <a:off x="-28887" y="4807694"/>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Solutions</a:t>
            </a:r>
            <a:endParaRPr b="0" i="0" sz="1400" u="none" cap="none" strike="noStrike">
              <a:solidFill>
                <a:srgbClr val="000000"/>
              </a:solidFill>
              <a:latin typeface="Arial"/>
              <a:ea typeface="Arial"/>
              <a:cs typeface="Arial"/>
              <a:sym typeface="Arial"/>
            </a:endParaRPr>
          </a:p>
        </p:txBody>
      </p:sp>
      <p:sp>
        <p:nvSpPr>
          <p:cNvPr id="80" name="Google Shape;80;p15"/>
          <p:cNvSpPr txBox="1"/>
          <p:nvPr/>
        </p:nvSpPr>
        <p:spPr>
          <a:xfrm>
            <a:off x="-28887" y="5400472"/>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pic>
        <p:nvPicPr>
          <p:cNvPr id="81" name="Google Shape;81;p15"/>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
        <p:nvSpPr>
          <p:cNvPr id="82" name="Google Shape;82;p15"/>
          <p:cNvSpPr txBox="1"/>
          <p:nvPr/>
        </p:nvSpPr>
        <p:spPr>
          <a:xfrm>
            <a:off x="-28887" y="3468252"/>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Pre-processing</a:t>
            </a:r>
            <a:endParaRPr b="0" i="0" sz="1000" u="none" cap="none" strike="noStrike">
              <a:solidFill>
                <a:schemeClr val="lt1"/>
              </a:solidFill>
              <a:latin typeface="Calibri"/>
              <a:ea typeface="Calibri"/>
              <a:cs typeface="Calibri"/>
              <a:sym typeface="Calibri"/>
            </a:endParaRPr>
          </a:p>
        </p:txBody>
      </p:sp>
      <p:sp>
        <p:nvSpPr>
          <p:cNvPr id="83" name="Google Shape;83;p15"/>
          <p:cNvSpPr txBox="1"/>
          <p:nvPr/>
        </p:nvSpPr>
        <p:spPr>
          <a:xfrm>
            <a:off x="-28887" y="287547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 Data </a:t>
            </a:r>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제목 슬라이드">
  <p:cSld name="17_제목 슬라이드">
    <p:bg>
      <p:bgPr>
        <a:solidFill>
          <a:schemeClr val="lt1">
            <a:alpha val="98431"/>
          </a:schemeClr>
        </a:solidFill>
      </p:bgPr>
    </p:bg>
    <p:spTree>
      <p:nvGrpSpPr>
        <p:cNvPr id="84" name="Shape 84"/>
        <p:cNvGrpSpPr/>
        <p:nvPr/>
      </p:nvGrpSpPr>
      <p:grpSpPr>
        <a:xfrm>
          <a:off x="0" y="0"/>
          <a:ext cx="0" cy="0"/>
          <a:chOff x="0" y="0"/>
          <a:chExt cx="0" cy="0"/>
        </a:xfrm>
      </p:grpSpPr>
      <p:sp>
        <p:nvSpPr>
          <p:cNvPr id="85" name="Google Shape;85;p16"/>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nvGrpSpPr>
          <p:cNvPr id="86" name="Google Shape;86;p16"/>
          <p:cNvGrpSpPr/>
          <p:nvPr/>
        </p:nvGrpSpPr>
        <p:grpSpPr>
          <a:xfrm>
            <a:off x="3200" y="4079694"/>
            <a:ext cx="850392" cy="512594"/>
            <a:chOff x="0" y="1483787"/>
            <a:chExt cx="2292439" cy="523112"/>
          </a:xfrm>
        </p:grpSpPr>
        <p:sp>
          <p:nvSpPr>
            <p:cNvPr id="87" name="Google Shape;87;p16"/>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88" name="Google Shape;88;p16"/>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89" name="Google Shape;89;p16"/>
          <p:cNvSpPr txBox="1"/>
          <p:nvPr/>
        </p:nvSpPr>
        <p:spPr>
          <a:xfrm>
            <a:off x="-28887"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90" name="Google Shape;90;p16"/>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6"/>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6"/>
          <p:cNvSpPr/>
          <p:nvPr/>
        </p:nvSpPr>
        <p:spPr>
          <a:xfrm>
            <a:off x="12247" y="4589842"/>
            <a:ext cx="740107" cy="523112"/>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93" name="Google Shape;93;p16"/>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94" name="Google Shape;94;p16"/>
          <p:cNvSpPr txBox="1"/>
          <p:nvPr/>
        </p:nvSpPr>
        <p:spPr>
          <a:xfrm>
            <a:off x="-28887" y="2128811"/>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95" name="Google Shape;95;p16"/>
          <p:cNvSpPr txBox="1"/>
          <p:nvPr/>
        </p:nvSpPr>
        <p:spPr>
          <a:xfrm>
            <a:off x="-28887" y="4214918"/>
            <a:ext cx="8327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Analysis</a:t>
            </a:r>
            <a:endParaRPr b="0" i="0" sz="1000" u="none" cap="none" strike="noStrike">
              <a:solidFill>
                <a:schemeClr val="lt1"/>
              </a:solidFill>
              <a:latin typeface="Calibri"/>
              <a:ea typeface="Calibri"/>
              <a:cs typeface="Calibri"/>
              <a:sym typeface="Calibri"/>
            </a:endParaRPr>
          </a:p>
        </p:txBody>
      </p:sp>
      <p:sp>
        <p:nvSpPr>
          <p:cNvPr id="96" name="Google Shape;96;p16"/>
          <p:cNvSpPr txBox="1"/>
          <p:nvPr/>
        </p:nvSpPr>
        <p:spPr>
          <a:xfrm>
            <a:off x="-28887" y="4807694"/>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Solutions</a:t>
            </a:r>
            <a:endParaRPr b="0" i="0" sz="1400" u="none" cap="none" strike="noStrike">
              <a:solidFill>
                <a:srgbClr val="000000"/>
              </a:solidFill>
              <a:latin typeface="Arial"/>
              <a:ea typeface="Arial"/>
              <a:cs typeface="Arial"/>
              <a:sym typeface="Arial"/>
            </a:endParaRPr>
          </a:p>
        </p:txBody>
      </p:sp>
      <p:sp>
        <p:nvSpPr>
          <p:cNvPr id="97" name="Google Shape;97;p16"/>
          <p:cNvSpPr txBox="1"/>
          <p:nvPr/>
        </p:nvSpPr>
        <p:spPr>
          <a:xfrm>
            <a:off x="-28887" y="5400472"/>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pic>
        <p:nvPicPr>
          <p:cNvPr id="98" name="Google Shape;98;p16"/>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
        <p:nvSpPr>
          <p:cNvPr id="99" name="Google Shape;99;p16"/>
          <p:cNvSpPr txBox="1"/>
          <p:nvPr/>
        </p:nvSpPr>
        <p:spPr>
          <a:xfrm>
            <a:off x="-28887" y="3468252"/>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Pre-processing</a:t>
            </a:r>
            <a:endParaRPr b="0" i="0" sz="1000" u="none" cap="none" strike="noStrike">
              <a:solidFill>
                <a:schemeClr val="lt1"/>
              </a:solidFill>
              <a:latin typeface="Calibri"/>
              <a:ea typeface="Calibri"/>
              <a:cs typeface="Calibri"/>
              <a:sym typeface="Calibri"/>
            </a:endParaRPr>
          </a:p>
        </p:txBody>
      </p:sp>
      <p:sp>
        <p:nvSpPr>
          <p:cNvPr id="100" name="Google Shape;100;p16"/>
          <p:cNvSpPr txBox="1"/>
          <p:nvPr/>
        </p:nvSpPr>
        <p:spPr>
          <a:xfrm>
            <a:off x="-28887" y="287547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 Data </a:t>
            </a:r>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제목 슬라이드">
  <p:cSld name="18_제목 슬라이드">
    <p:bg>
      <p:bgPr>
        <a:solidFill>
          <a:schemeClr val="lt1">
            <a:alpha val="98431"/>
          </a:schemeClr>
        </a:solidFill>
      </p:bgPr>
    </p:bg>
    <p:spTree>
      <p:nvGrpSpPr>
        <p:cNvPr id="101" name="Shape 101"/>
        <p:cNvGrpSpPr/>
        <p:nvPr/>
      </p:nvGrpSpPr>
      <p:grpSpPr>
        <a:xfrm>
          <a:off x="0" y="0"/>
          <a:ext cx="0" cy="0"/>
          <a:chOff x="0" y="0"/>
          <a:chExt cx="0" cy="0"/>
        </a:xfrm>
      </p:grpSpPr>
      <p:sp>
        <p:nvSpPr>
          <p:cNvPr id="102" name="Google Shape;102;p17"/>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nvGrpSpPr>
          <p:cNvPr id="103" name="Google Shape;103;p17"/>
          <p:cNvGrpSpPr/>
          <p:nvPr/>
        </p:nvGrpSpPr>
        <p:grpSpPr>
          <a:xfrm>
            <a:off x="3200" y="4678003"/>
            <a:ext cx="850392" cy="512594"/>
            <a:chOff x="0" y="1483787"/>
            <a:chExt cx="2292439" cy="523112"/>
          </a:xfrm>
        </p:grpSpPr>
        <p:sp>
          <p:nvSpPr>
            <p:cNvPr id="104" name="Google Shape;104;p17"/>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05" name="Google Shape;105;p17"/>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106" name="Google Shape;106;p17"/>
          <p:cNvSpPr txBox="1"/>
          <p:nvPr/>
        </p:nvSpPr>
        <p:spPr>
          <a:xfrm>
            <a:off x="-28887"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107" name="Google Shape;107;p17"/>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7"/>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9" name="Google Shape;109;p17"/>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10" name="Google Shape;110;p17"/>
          <p:cNvSpPr txBox="1"/>
          <p:nvPr/>
        </p:nvSpPr>
        <p:spPr>
          <a:xfrm>
            <a:off x="-28887" y="2128811"/>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111" name="Google Shape;111;p17"/>
          <p:cNvSpPr txBox="1"/>
          <p:nvPr/>
        </p:nvSpPr>
        <p:spPr>
          <a:xfrm>
            <a:off x="-28887" y="4214918"/>
            <a:ext cx="8327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Analysis</a:t>
            </a:r>
            <a:endParaRPr b="0" i="0" sz="1000" u="none" cap="none" strike="noStrike">
              <a:solidFill>
                <a:schemeClr val="lt1"/>
              </a:solidFill>
              <a:latin typeface="Calibri"/>
              <a:ea typeface="Calibri"/>
              <a:cs typeface="Calibri"/>
              <a:sym typeface="Calibri"/>
            </a:endParaRPr>
          </a:p>
        </p:txBody>
      </p:sp>
      <p:sp>
        <p:nvSpPr>
          <p:cNvPr id="112" name="Google Shape;112;p17"/>
          <p:cNvSpPr txBox="1"/>
          <p:nvPr/>
        </p:nvSpPr>
        <p:spPr>
          <a:xfrm>
            <a:off x="-28887" y="4807694"/>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Solutions</a:t>
            </a:r>
            <a:endParaRPr b="0" i="0" sz="1400" u="none" cap="none" strike="noStrike">
              <a:solidFill>
                <a:srgbClr val="000000"/>
              </a:solidFill>
              <a:latin typeface="Arial"/>
              <a:ea typeface="Arial"/>
              <a:cs typeface="Arial"/>
              <a:sym typeface="Arial"/>
            </a:endParaRPr>
          </a:p>
        </p:txBody>
      </p:sp>
      <p:sp>
        <p:nvSpPr>
          <p:cNvPr id="113" name="Google Shape;113;p17"/>
          <p:cNvSpPr txBox="1"/>
          <p:nvPr/>
        </p:nvSpPr>
        <p:spPr>
          <a:xfrm>
            <a:off x="-28887" y="5400472"/>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pic>
        <p:nvPicPr>
          <p:cNvPr id="114" name="Google Shape;114;p17"/>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
        <p:nvSpPr>
          <p:cNvPr id="115" name="Google Shape;115;p17"/>
          <p:cNvSpPr txBox="1"/>
          <p:nvPr/>
        </p:nvSpPr>
        <p:spPr>
          <a:xfrm>
            <a:off x="-28887" y="3468252"/>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Pre-processing</a:t>
            </a:r>
            <a:endParaRPr b="0" i="0" sz="1000" u="none" cap="none" strike="noStrike">
              <a:solidFill>
                <a:schemeClr val="lt1"/>
              </a:solidFill>
              <a:latin typeface="Calibri"/>
              <a:ea typeface="Calibri"/>
              <a:cs typeface="Calibri"/>
              <a:sym typeface="Calibri"/>
            </a:endParaRPr>
          </a:p>
        </p:txBody>
      </p:sp>
      <p:sp>
        <p:nvSpPr>
          <p:cNvPr id="116" name="Google Shape;116;p17"/>
          <p:cNvSpPr txBox="1"/>
          <p:nvPr/>
        </p:nvSpPr>
        <p:spPr>
          <a:xfrm>
            <a:off x="-28887" y="287547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 Data </a:t>
            </a:r>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제목 슬라이드">
  <p:cSld name="19_제목 슬라이드">
    <p:bg>
      <p:bgPr>
        <a:solidFill>
          <a:schemeClr val="lt1">
            <a:alpha val="98431"/>
          </a:schemeClr>
        </a:solidFill>
      </p:bgPr>
    </p:bg>
    <p:spTree>
      <p:nvGrpSpPr>
        <p:cNvPr id="117" name="Shape 117"/>
        <p:cNvGrpSpPr/>
        <p:nvPr/>
      </p:nvGrpSpPr>
      <p:grpSpPr>
        <a:xfrm>
          <a:off x="0" y="0"/>
          <a:ext cx="0" cy="0"/>
          <a:chOff x="0" y="0"/>
          <a:chExt cx="0" cy="0"/>
        </a:xfrm>
      </p:grpSpPr>
      <p:sp>
        <p:nvSpPr>
          <p:cNvPr id="118" name="Google Shape;118;p18"/>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nvGrpSpPr>
          <p:cNvPr id="119" name="Google Shape;119;p18"/>
          <p:cNvGrpSpPr/>
          <p:nvPr/>
        </p:nvGrpSpPr>
        <p:grpSpPr>
          <a:xfrm>
            <a:off x="3200" y="5265027"/>
            <a:ext cx="850392" cy="512594"/>
            <a:chOff x="0" y="1483787"/>
            <a:chExt cx="2292439" cy="523112"/>
          </a:xfrm>
        </p:grpSpPr>
        <p:sp>
          <p:nvSpPr>
            <p:cNvPr id="120" name="Google Shape;120;p18"/>
            <p:cNvSpPr/>
            <p:nvPr/>
          </p:nvSpPr>
          <p:spPr>
            <a:xfrm>
              <a:off x="0" y="1483787"/>
              <a:ext cx="2292439" cy="523112"/>
            </a:xfrm>
            <a:prstGeom prst="rect">
              <a:avLst/>
            </a:prstGeom>
            <a:solidFill>
              <a:srgbClr val="02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21" name="Google Shape;121;p18"/>
            <p:cNvSpPr/>
            <p:nvPr/>
          </p:nvSpPr>
          <p:spPr>
            <a:xfrm>
              <a:off x="0" y="1483787"/>
              <a:ext cx="67417" cy="52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122" name="Google Shape;122;p18"/>
          <p:cNvSpPr txBox="1"/>
          <p:nvPr/>
        </p:nvSpPr>
        <p:spPr>
          <a:xfrm>
            <a:off x="-28887"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123" name="Google Shape;123;p18"/>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8"/>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5" name="Google Shape;125;p18"/>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26" name="Google Shape;126;p18"/>
          <p:cNvSpPr txBox="1"/>
          <p:nvPr/>
        </p:nvSpPr>
        <p:spPr>
          <a:xfrm>
            <a:off x="-28887" y="2128811"/>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127" name="Google Shape;127;p18"/>
          <p:cNvSpPr txBox="1"/>
          <p:nvPr/>
        </p:nvSpPr>
        <p:spPr>
          <a:xfrm>
            <a:off x="-28887" y="4214918"/>
            <a:ext cx="8327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Analysis</a:t>
            </a:r>
            <a:endParaRPr b="0" i="0" sz="1000" u="none" cap="none" strike="noStrike">
              <a:solidFill>
                <a:schemeClr val="lt1"/>
              </a:solidFill>
              <a:latin typeface="Calibri"/>
              <a:ea typeface="Calibri"/>
              <a:cs typeface="Calibri"/>
              <a:sym typeface="Calibri"/>
            </a:endParaRPr>
          </a:p>
        </p:txBody>
      </p:sp>
      <p:sp>
        <p:nvSpPr>
          <p:cNvPr id="128" name="Google Shape;128;p18"/>
          <p:cNvSpPr txBox="1"/>
          <p:nvPr/>
        </p:nvSpPr>
        <p:spPr>
          <a:xfrm>
            <a:off x="-28887" y="4807694"/>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Solutions</a:t>
            </a:r>
            <a:endParaRPr b="0" i="0" sz="1400" u="none" cap="none" strike="noStrike">
              <a:solidFill>
                <a:srgbClr val="000000"/>
              </a:solidFill>
              <a:latin typeface="Arial"/>
              <a:ea typeface="Arial"/>
              <a:cs typeface="Arial"/>
              <a:sym typeface="Arial"/>
            </a:endParaRPr>
          </a:p>
        </p:txBody>
      </p:sp>
      <p:sp>
        <p:nvSpPr>
          <p:cNvPr id="129" name="Google Shape;129;p18"/>
          <p:cNvSpPr txBox="1"/>
          <p:nvPr/>
        </p:nvSpPr>
        <p:spPr>
          <a:xfrm>
            <a:off x="-28887" y="5400472"/>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pic>
        <p:nvPicPr>
          <p:cNvPr id="130" name="Google Shape;130;p18"/>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
        <p:nvSpPr>
          <p:cNvPr id="131" name="Google Shape;131;p18"/>
          <p:cNvSpPr txBox="1"/>
          <p:nvPr/>
        </p:nvSpPr>
        <p:spPr>
          <a:xfrm>
            <a:off x="-28887" y="3468252"/>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Pre-processing</a:t>
            </a:r>
            <a:endParaRPr b="0" i="0" sz="1000" u="none" cap="none" strike="noStrike">
              <a:solidFill>
                <a:schemeClr val="lt1"/>
              </a:solidFill>
              <a:latin typeface="Calibri"/>
              <a:ea typeface="Calibri"/>
              <a:cs typeface="Calibri"/>
              <a:sym typeface="Calibri"/>
            </a:endParaRPr>
          </a:p>
        </p:txBody>
      </p:sp>
      <p:sp>
        <p:nvSpPr>
          <p:cNvPr id="132" name="Google Shape;132;p18"/>
          <p:cNvSpPr txBox="1"/>
          <p:nvPr/>
        </p:nvSpPr>
        <p:spPr>
          <a:xfrm>
            <a:off x="-28887" y="287547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 Data </a:t>
            </a:r>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제목 슬라이드">
  <p:cSld name="21_제목 슬라이드">
    <p:bg>
      <p:bgPr>
        <a:solidFill>
          <a:schemeClr val="lt1">
            <a:alpha val="98431"/>
          </a:schemeClr>
        </a:solidFill>
      </p:bgPr>
    </p:bg>
    <p:spTree>
      <p:nvGrpSpPr>
        <p:cNvPr id="133" name="Shape 133"/>
        <p:cNvGrpSpPr/>
        <p:nvPr/>
      </p:nvGrpSpPr>
      <p:grpSpPr>
        <a:xfrm>
          <a:off x="0" y="0"/>
          <a:ext cx="0" cy="0"/>
          <a:chOff x="0" y="0"/>
          <a:chExt cx="0" cy="0"/>
        </a:xfrm>
      </p:grpSpPr>
      <p:sp>
        <p:nvSpPr>
          <p:cNvPr id="134" name="Google Shape;134;p19"/>
          <p:cNvSpPr/>
          <p:nvPr/>
        </p:nvSpPr>
        <p:spPr>
          <a:xfrm>
            <a:off x="1" y="5899"/>
            <a:ext cx="857197" cy="6858000"/>
          </a:xfrm>
          <a:prstGeom prst="rect">
            <a:avLst/>
          </a:prstGeom>
          <a:solidFill>
            <a:srgbClr val="3434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35" name="Google Shape;135;p19"/>
          <p:cNvSpPr txBox="1"/>
          <p:nvPr/>
        </p:nvSpPr>
        <p:spPr>
          <a:xfrm>
            <a:off x="-28887" y="1536035"/>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Overview</a:t>
            </a:r>
            <a:endParaRPr b="0" i="0" sz="1000" u="none" cap="none" strike="noStrike">
              <a:solidFill>
                <a:schemeClr val="lt1"/>
              </a:solidFill>
              <a:latin typeface="Calibri"/>
              <a:ea typeface="Calibri"/>
              <a:cs typeface="Calibri"/>
              <a:sym typeface="Calibri"/>
            </a:endParaRPr>
          </a:p>
        </p:txBody>
      </p:sp>
      <p:sp>
        <p:nvSpPr>
          <p:cNvPr id="136" name="Google Shape;136;p19"/>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7" name="Google Shape;137;p19"/>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19"/>
          <p:cNvSpPr/>
          <p:nvPr/>
        </p:nvSpPr>
        <p:spPr>
          <a:xfrm>
            <a:off x="844952" y="0"/>
            <a:ext cx="8299048" cy="708338"/>
          </a:xfrm>
          <a:prstGeom prst="rect">
            <a:avLst/>
          </a:prstGeom>
          <a:solidFill>
            <a:schemeClr val="lt1"/>
          </a:solidFill>
          <a:ln>
            <a:noFill/>
          </a:ln>
          <a:effectLst>
            <a:outerShdw blurRad="25400" rotWithShape="0" algn="t" dir="5400000" dist="25400">
              <a:srgbClr val="000000">
                <a:alpha val="74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39" name="Google Shape;139;p19"/>
          <p:cNvSpPr txBox="1"/>
          <p:nvPr/>
        </p:nvSpPr>
        <p:spPr>
          <a:xfrm>
            <a:off x="-28887" y="2128811"/>
            <a:ext cx="8449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Description</a:t>
            </a:r>
            <a:endParaRPr b="0" i="0" sz="1000" u="none" cap="none" strike="noStrike">
              <a:solidFill>
                <a:schemeClr val="lt1"/>
              </a:solidFill>
              <a:latin typeface="Calibri"/>
              <a:ea typeface="Calibri"/>
              <a:cs typeface="Calibri"/>
              <a:sym typeface="Calibri"/>
            </a:endParaRPr>
          </a:p>
        </p:txBody>
      </p:sp>
      <p:sp>
        <p:nvSpPr>
          <p:cNvPr id="140" name="Google Shape;140;p19"/>
          <p:cNvSpPr txBox="1"/>
          <p:nvPr/>
        </p:nvSpPr>
        <p:spPr>
          <a:xfrm>
            <a:off x="-28887" y="4214918"/>
            <a:ext cx="8327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Analysis</a:t>
            </a:r>
            <a:endParaRPr b="0" i="0" sz="1000" u="none" cap="none" strike="noStrike">
              <a:solidFill>
                <a:schemeClr val="lt1"/>
              </a:solidFill>
              <a:latin typeface="Calibri"/>
              <a:ea typeface="Calibri"/>
              <a:cs typeface="Calibri"/>
              <a:sym typeface="Calibri"/>
            </a:endParaRPr>
          </a:p>
        </p:txBody>
      </p:sp>
      <p:sp>
        <p:nvSpPr>
          <p:cNvPr id="141" name="Google Shape;141;p19"/>
          <p:cNvSpPr txBox="1"/>
          <p:nvPr/>
        </p:nvSpPr>
        <p:spPr>
          <a:xfrm>
            <a:off x="-28887" y="4807694"/>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Solutions</a:t>
            </a:r>
            <a:endParaRPr b="0" i="0" sz="1400" u="none" cap="none" strike="noStrike">
              <a:solidFill>
                <a:srgbClr val="000000"/>
              </a:solidFill>
              <a:latin typeface="Arial"/>
              <a:ea typeface="Arial"/>
              <a:cs typeface="Arial"/>
              <a:sym typeface="Arial"/>
            </a:endParaRPr>
          </a:p>
        </p:txBody>
      </p:sp>
      <p:sp>
        <p:nvSpPr>
          <p:cNvPr id="142" name="Google Shape;142;p19"/>
          <p:cNvSpPr txBox="1"/>
          <p:nvPr/>
        </p:nvSpPr>
        <p:spPr>
          <a:xfrm>
            <a:off x="-28887" y="5400472"/>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pic>
        <p:nvPicPr>
          <p:cNvPr id="143" name="Google Shape;143;p19"/>
          <p:cNvPicPr preferRelativeResize="0"/>
          <p:nvPr/>
        </p:nvPicPr>
        <p:blipFill rotWithShape="1">
          <a:blip r:embed="rId2">
            <a:alphaModFix/>
          </a:blip>
          <a:srcRect b="0" l="0" r="0" t="0"/>
          <a:stretch/>
        </p:blipFill>
        <p:spPr>
          <a:xfrm>
            <a:off x="-3077" y="13831"/>
            <a:ext cx="866243" cy="1053130"/>
          </a:xfrm>
          <a:prstGeom prst="rect">
            <a:avLst/>
          </a:prstGeom>
          <a:noFill/>
          <a:ln>
            <a:noFill/>
          </a:ln>
        </p:spPr>
      </p:pic>
      <p:sp>
        <p:nvSpPr>
          <p:cNvPr id="144" name="Google Shape;144;p19"/>
          <p:cNvSpPr txBox="1"/>
          <p:nvPr/>
        </p:nvSpPr>
        <p:spPr>
          <a:xfrm>
            <a:off x="-28887" y="3468252"/>
            <a:ext cx="832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Pre-processing</a:t>
            </a:r>
            <a:endParaRPr b="0" i="0" sz="1000" u="none" cap="none" strike="noStrike">
              <a:solidFill>
                <a:schemeClr val="lt1"/>
              </a:solidFill>
              <a:latin typeface="Calibri"/>
              <a:ea typeface="Calibri"/>
              <a:cs typeface="Calibri"/>
              <a:sym typeface="Calibri"/>
            </a:endParaRPr>
          </a:p>
        </p:txBody>
      </p:sp>
      <p:sp>
        <p:nvSpPr>
          <p:cNvPr id="145" name="Google Shape;145;p19"/>
          <p:cNvSpPr txBox="1"/>
          <p:nvPr/>
        </p:nvSpPr>
        <p:spPr>
          <a:xfrm>
            <a:off x="-28887" y="2875476"/>
            <a:ext cx="84495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Project Data </a:t>
            </a:r>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oleman@exchange.tc.Columbia.edu"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3.png"/><Relationship Id="rId5" Type="http://schemas.openxmlformats.org/officeDocument/2006/relationships/image" Target="../media/image11.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hyperlink" Target="http://sustainingpeaceproject.com/" TargetMode="Externa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hyperlink" Target="https://arxiv.org/abs/1810.04805" TargetMode="External"/><Relationship Id="rId4" Type="http://schemas.openxmlformats.org/officeDocument/2006/relationships/hyperlink" Target="https://dl.acm.org/doi/10.5555/2390470.2390499" TargetMode="External"/><Relationship Id="rId9" Type="http://schemas.openxmlformats.org/officeDocument/2006/relationships/hyperlink" Target="https://arxiv.org/abs/1901.11196" TargetMode="External"/><Relationship Id="rId5" Type="http://schemas.openxmlformats.org/officeDocument/2006/relationships/hyperlink" Target="https://arxiv.org/abs/1310.4546" TargetMode="External"/><Relationship Id="rId6" Type="http://schemas.openxmlformats.org/officeDocument/2006/relationships/hyperlink" Target="https://dl.acm.org/doi/10.1145/219717.219748" TargetMode="External"/><Relationship Id="rId7" Type="http://schemas.openxmlformats.org/officeDocument/2006/relationships/hyperlink" Target="https://doi.org/10.3758/s13423-014-0585-6" TargetMode="External"/><Relationship Id="rId8" Type="http://schemas.openxmlformats.org/officeDocument/2006/relationships/hyperlink" Target="https://arxiv.org/abs/1910.0377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corpusdata.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
          <p:cNvSpPr txBox="1"/>
          <p:nvPr/>
        </p:nvSpPr>
        <p:spPr>
          <a:xfrm>
            <a:off x="1144505" y="1814096"/>
            <a:ext cx="712628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Peach Speech Analysis via NLP</a:t>
            </a:r>
            <a:endParaRPr b="0" i="0" sz="1400" u="none" cap="none" strike="noStrike">
              <a:solidFill>
                <a:srgbClr val="000000"/>
              </a:solidFill>
              <a:latin typeface="Arial"/>
              <a:ea typeface="Arial"/>
              <a:cs typeface="Arial"/>
              <a:sym typeface="Arial"/>
            </a:endParaRPr>
          </a:p>
        </p:txBody>
      </p:sp>
      <p:sp>
        <p:nvSpPr>
          <p:cNvPr id="241" name="Google Shape;241;p1"/>
          <p:cNvSpPr txBox="1"/>
          <p:nvPr/>
        </p:nvSpPr>
        <p:spPr>
          <a:xfrm>
            <a:off x="1005430" y="3473019"/>
            <a:ext cx="2053800" cy="261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00"/>
              <a:buFont typeface="Arial"/>
              <a:buNone/>
            </a:pPr>
            <a:r>
              <a:rPr b="1" i="0" lang="en-US" sz="2000" u="none" cap="none" strike="noStrike">
                <a:solidFill>
                  <a:schemeClr val="dk1"/>
                </a:solidFill>
                <a:latin typeface="Calibri"/>
                <a:ea typeface="Calibri"/>
                <a:cs typeface="Calibri"/>
                <a:sym typeface="Calibri"/>
              </a:rPr>
              <a:t>Group Members</a:t>
            </a: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00"/>
              <a:buFont typeface="Arial"/>
              <a:buNone/>
            </a:pPr>
            <a:r>
              <a:rPr b="0" i="0" lang="en-US" sz="2000" u="none" cap="none" strike="noStrike">
                <a:solidFill>
                  <a:schemeClr val="dk1"/>
                </a:solidFill>
                <a:latin typeface="Calibri"/>
                <a:ea typeface="Calibri"/>
                <a:cs typeface="Calibri"/>
                <a:sym typeface="Calibri"/>
              </a:rPr>
              <a:t>Jung, Jinwoo</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chemeClr val="dk1"/>
              </a:buClr>
              <a:buSzPts val="500"/>
              <a:buFont typeface="Arial"/>
              <a:buNone/>
            </a:pPr>
            <a:r>
              <a:rPr b="0" i="0" lang="en-US" sz="2000" u="none" cap="none" strike="noStrike">
                <a:solidFill>
                  <a:schemeClr val="dk1"/>
                </a:solidFill>
                <a:latin typeface="Calibri"/>
                <a:ea typeface="Calibri"/>
                <a:cs typeface="Calibri"/>
                <a:sym typeface="Calibri"/>
              </a:rPr>
              <a:t>Kwon, Hyuk Joon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500"/>
              <a:buFont typeface="Arial"/>
              <a:buNone/>
            </a:pPr>
            <a:r>
              <a:rPr b="0" i="0" lang="en-US" sz="2000" u="none" cap="none" strike="noStrike">
                <a:solidFill>
                  <a:schemeClr val="dk1"/>
                </a:solidFill>
                <a:latin typeface="Calibri"/>
                <a:ea typeface="Calibri"/>
                <a:cs typeface="Calibri"/>
                <a:sym typeface="Calibri"/>
              </a:rPr>
              <a:t>Lee, Hojin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500"/>
              <a:buFont typeface="Arial"/>
              <a:buNone/>
            </a:pPr>
            <a:r>
              <a:rPr b="0" i="0" lang="en-US" sz="2000" u="none" cap="none" strike="noStrike">
                <a:solidFill>
                  <a:schemeClr val="dk1"/>
                </a:solidFill>
                <a:latin typeface="Calibri"/>
                <a:ea typeface="Calibri"/>
                <a:cs typeface="Calibri"/>
                <a:sym typeface="Calibri"/>
              </a:rPr>
              <a:t>Lim, Tae Yoon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500"/>
              <a:buFont typeface="Arial"/>
              <a:buNone/>
            </a:pPr>
            <a:r>
              <a:rPr b="0" i="0" lang="en-US" sz="2000" u="none" cap="none" strike="noStrike">
                <a:solidFill>
                  <a:schemeClr val="dk1"/>
                </a:solidFill>
                <a:latin typeface="Calibri"/>
                <a:ea typeface="Calibri"/>
                <a:cs typeface="Calibri"/>
                <a:sym typeface="Calibri"/>
              </a:rPr>
              <a:t>Mackenzie, Matt</a:t>
            </a:r>
            <a:endParaRPr b="0" i="0" sz="1400" u="none" cap="none" strike="noStrike">
              <a:solidFill>
                <a:srgbClr val="000000"/>
              </a:solidFill>
              <a:latin typeface="Arial"/>
              <a:ea typeface="Arial"/>
              <a:cs typeface="Arial"/>
              <a:sym typeface="Arial"/>
            </a:endParaRPr>
          </a:p>
        </p:txBody>
      </p:sp>
      <p:sp>
        <p:nvSpPr>
          <p:cNvPr id="242" name="Google Shape;242;p1"/>
          <p:cNvSpPr txBox="1"/>
          <p:nvPr/>
        </p:nvSpPr>
        <p:spPr>
          <a:xfrm>
            <a:off x="3897443" y="3472980"/>
            <a:ext cx="5246557" cy="26145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00"/>
              <a:buFont typeface="Calibri"/>
              <a:buNone/>
            </a:pPr>
            <a:r>
              <a:rPr b="1" i="0" lang="en-US" sz="2000" u="none" cap="none" strike="noStrike">
                <a:solidFill>
                  <a:schemeClr val="dk1"/>
                </a:solidFill>
                <a:latin typeface="Calibri"/>
                <a:ea typeface="Calibri"/>
                <a:cs typeface="Calibri"/>
                <a:sym typeface="Calibri"/>
              </a:rPr>
              <a:t>Advisor Groups</a:t>
            </a: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00"/>
              <a:buFont typeface="Calibri"/>
              <a:buNone/>
            </a:pPr>
            <a:r>
              <a:rPr b="0" i="0" lang="en-US" sz="2000" u="none" cap="none" strike="noStrike">
                <a:solidFill>
                  <a:schemeClr val="dk1"/>
                </a:solidFill>
                <a:latin typeface="Calibri"/>
                <a:ea typeface="Calibri"/>
                <a:cs typeface="Calibri"/>
                <a:sym typeface="Calibri"/>
              </a:rPr>
              <a:t>Peter Thomas Coleman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00"/>
              <a:buFont typeface="Calibri"/>
              <a:buNone/>
            </a:pPr>
            <a:r>
              <a:rPr b="0" i="0" lang="en-US" sz="2000" u="none" cap="none" strike="noStrike">
                <a:solidFill>
                  <a:schemeClr val="dk1"/>
                </a:solidFill>
                <a:latin typeface="Calibri"/>
                <a:ea typeface="Calibri"/>
                <a:cs typeface="Calibri"/>
                <a:sym typeface="Calibri"/>
              </a:rPr>
              <a:t>Professor, Psychology and Education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00"/>
              <a:buFont typeface="Calibri"/>
              <a:buNone/>
            </a:pPr>
            <a:r>
              <a:rPr b="0" i="0" lang="en-US" sz="2000" u="none" cap="none" strike="noStrike">
                <a:solidFill>
                  <a:schemeClr val="dk1"/>
                </a:solidFill>
                <a:uFill>
                  <a:noFill/>
                </a:uFill>
                <a:latin typeface="Calibri"/>
                <a:ea typeface="Calibri"/>
                <a:cs typeface="Calibri"/>
                <a:sym typeface="Calibri"/>
                <a:hlinkClick r:id="rId3">
                  <a:extLst>
                    <a:ext uri="{A12FA001-AC4F-418D-AE19-62706E023703}">
                      <ahyp:hlinkClr val="tx"/>
                    </a:ext>
                  </a:extLst>
                </a:hlinkClick>
              </a:rPr>
              <a:t>Coleman@exchange.tc.Columbia.edu</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5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500"/>
              <a:buFont typeface="Calibri"/>
              <a:buNone/>
            </a:pPr>
            <a:r>
              <a:rPr b="0" i="0" lang="en-US" sz="2000" u="none" cap="none" strike="noStrike">
                <a:solidFill>
                  <a:schemeClr val="dk1"/>
                </a:solidFill>
                <a:latin typeface="Calibri"/>
                <a:ea typeface="Calibri"/>
                <a:cs typeface="Calibri"/>
                <a:sym typeface="Calibri"/>
              </a:rPr>
              <a:t>Allegra Chen-carrel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00"/>
              <a:buFont typeface="Calibri"/>
              <a:buNone/>
            </a:pPr>
            <a:r>
              <a:rPr b="0" i="0" lang="en-US" sz="2000" u="none" cap="none" strike="noStrike">
                <a:solidFill>
                  <a:schemeClr val="dk1"/>
                </a:solidFill>
                <a:latin typeface="Calibri"/>
                <a:ea typeface="Calibri"/>
                <a:cs typeface="Calibri"/>
                <a:sym typeface="Calibri"/>
              </a:rPr>
              <a:t>Program Manager, The sustaining Peace 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ac3922@columbia.edu</a:t>
            </a:r>
            <a:endParaRPr b="0" i="0" sz="2000" u="none" cap="none" strike="noStrike">
              <a:solidFill>
                <a:schemeClr val="dk1"/>
              </a:solidFill>
              <a:latin typeface="Calibri"/>
              <a:ea typeface="Calibri"/>
              <a:cs typeface="Calibri"/>
              <a:sym typeface="Calibri"/>
            </a:endParaRPr>
          </a:p>
        </p:txBody>
      </p:sp>
      <p:sp>
        <p:nvSpPr>
          <p:cNvPr id="243" name="Google Shape;243;p1"/>
          <p:cNvSpPr txBox="1"/>
          <p:nvPr/>
        </p:nvSpPr>
        <p:spPr>
          <a:xfrm>
            <a:off x="24714" y="6594937"/>
            <a:ext cx="914400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txBox="1"/>
          <p:nvPr/>
        </p:nvSpPr>
        <p:spPr>
          <a:xfrm>
            <a:off x="3564473" y="2609769"/>
            <a:ext cx="20233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December 10, 2020</a:t>
            </a:r>
            <a:endParaRPr b="0" i="0" sz="1400" u="none" cap="none" strike="noStrike">
              <a:solidFill>
                <a:srgbClr val="000000"/>
              </a:solidFill>
              <a:latin typeface="Arial"/>
              <a:ea typeface="Arial"/>
              <a:cs typeface="Arial"/>
              <a:sym typeface="Arial"/>
            </a:endParaRPr>
          </a:p>
        </p:txBody>
      </p:sp>
      <p:pic>
        <p:nvPicPr>
          <p:cNvPr id="245" name="Google Shape;245;p1"/>
          <p:cNvPicPr preferRelativeResize="0"/>
          <p:nvPr/>
        </p:nvPicPr>
        <p:blipFill rotWithShape="1">
          <a:blip r:embed="rId4">
            <a:alphaModFix/>
          </a:blip>
          <a:srcRect b="0" l="0" r="0" t="0"/>
          <a:stretch/>
        </p:blipFill>
        <p:spPr>
          <a:xfrm>
            <a:off x="1474575" y="23882"/>
            <a:ext cx="6056026" cy="13047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b031e3aadd_9_30"/>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1" name="Google Shape;341;gb031e3aadd_9_30"/>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342" name="Google Shape;342;gb031e3aadd_9_30"/>
          <p:cNvSpPr/>
          <p:nvPr/>
        </p:nvSpPr>
        <p:spPr>
          <a:xfrm>
            <a:off x="1084722" y="84925"/>
            <a:ext cx="41604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Preprocessing </a:t>
            </a:r>
            <a:endParaRPr b="0" i="0" sz="1400" u="none" cap="none" strike="noStrike">
              <a:solidFill>
                <a:srgbClr val="000000"/>
              </a:solidFill>
              <a:latin typeface="Arial"/>
              <a:ea typeface="Arial"/>
              <a:cs typeface="Arial"/>
              <a:sym typeface="Arial"/>
            </a:endParaRPr>
          </a:p>
        </p:txBody>
      </p:sp>
      <p:sp>
        <p:nvSpPr>
          <p:cNvPr id="343" name="Google Shape;343;gb031e3aadd_9_30"/>
          <p:cNvSpPr txBox="1"/>
          <p:nvPr/>
        </p:nvSpPr>
        <p:spPr>
          <a:xfrm>
            <a:off x="939800" y="977900"/>
            <a:ext cx="81282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024A90"/>
                </a:solidFill>
                <a:latin typeface="Calibri"/>
                <a:ea typeface="Calibri"/>
                <a:cs typeface="Calibri"/>
                <a:sym typeface="Calibri"/>
              </a:rPr>
              <a:t>Pros / Cons of N-Gram and Cosine Similarity</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p:txBody>
      </p:sp>
      <p:graphicFrame>
        <p:nvGraphicFramePr>
          <p:cNvPr id="344" name="Google Shape;344;gb031e3aadd_9_30"/>
          <p:cNvGraphicFramePr/>
          <p:nvPr/>
        </p:nvGraphicFramePr>
        <p:xfrm>
          <a:off x="1056825" y="2295525"/>
          <a:ext cx="3000000" cy="3000000"/>
        </p:xfrm>
        <a:graphic>
          <a:graphicData uri="http://schemas.openxmlformats.org/drawingml/2006/table">
            <a:tbl>
              <a:tblPr>
                <a:noFill/>
                <a:tableStyleId>{12640FA8-0825-4002-98DE-F39CFAE7B78A}</a:tableStyleId>
              </a:tblPr>
              <a:tblGrid>
                <a:gridCol w="748400"/>
                <a:gridCol w="3194575"/>
                <a:gridCol w="3951175"/>
              </a:tblGrid>
              <a:tr h="320675">
                <a:tc>
                  <a:txBody>
                    <a:bodyPr/>
                    <a:lstStyle/>
                    <a:p>
                      <a:pPr indent="0" lvl="0" marL="0" marR="0" rtl="0" algn="l">
                        <a:lnSpc>
                          <a:spcPct val="115000"/>
                        </a:lnSpc>
                        <a:spcBef>
                          <a:spcPts val="0"/>
                        </a:spcBef>
                        <a:spcAft>
                          <a:spcPts val="0"/>
                        </a:spcAft>
                        <a:buClr>
                          <a:srgbClr val="000000"/>
                        </a:buClr>
                        <a:buSzPts val="1400"/>
                        <a:buFont typeface="Arial"/>
                        <a:buNone/>
                      </a:pPr>
                      <a:r>
                        <a:t/>
                      </a:r>
                      <a:endParaRPr sz="1400" u="none" cap="none" strike="noStrike">
                        <a:solidFill>
                          <a:srgbClr val="024A90"/>
                        </a:solidFill>
                        <a:latin typeface="Calibri"/>
                        <a:ea typeface="Calibri"/>
                        <a:cs typeface="Calibri"/>
                        <a:sym typeface="Calibri"/>
                      </a:endParaRPr>
                    </a:p>
                  </a:txBody>
                  <a:tcPr marT="25400" marB="2540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rgbClr val="024A90"/>
                          </a:solidFill>
                          <a:latin typeface="Calibri"/>
                          <a:ea typeface="Calibri"/>
                          <a:cs typeface="Calibri"/>
                          <a:sym typeface="Calibri"/>
                        </a:rPr>
                        <a:t>Pros</a:t>
                      </a:r>
                      <a:endParaRPr b="1" sz="1400" u="none" cap="none" strike="noStrike">
                        <a:solidFill>
                          <a:srgbClr val="024A90"/>
                        </a:solidFill>
                        <a:latin typeface="Calibri"/>
                        <a:ea typeface="Calibri"/>
                        <a:cs typeface="Calibri"/>
                        <a:sym typeface="Calibri"/>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rgbClr val="024A90"/>
                          </a:solidFill>
                          <a:latin typeface="Calibri"/>
                          <a:ea typeface="Calibri"/>
                          <a:cs typeface="Calibri"/>
                          <a:sym typeface="Calibri"/>
                        </a:rPr>
                        <a:t>Cons</a:t>
                      </a:r>
                      <a:endParaRPr b="1" sz="1400" u="none" cap="none" strike="noStrike">
                        <a:solidFill>
                          <a:srgbClr val="024A90"/>
                        </a:solidFill>
                        <a:latin typeface="Calibri"/>
                        <a:ea typeface="Calibri"/>
                        <a:cs typeface="Calibri"/>
                        <a:sym typeface="Calibri"/>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774650">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solidFill>
                            <a:srgbClr val="024A90"/>
                          </a:solidFill>
                          <a:latin typeface="Calibri"/>
                          <a:ea typeface="Calibri"/>
                          <a:cs typeface="Calibri"/>
                          <a:sym typeface="Calibri"/>
                        </a:rPr>
                        <a:t>N-gram (5-gram)</a:t>
                      </a:r>
                      <a:endParaRPr b="1" sz="1300" u="none" cap="none" strike="noStrike">
                        <a:solidFill>
                          <a:srgbClr val="024A90"/>
                        </a:solidFill>
                        <a:latin typeface="Calibri"/>
                        <a:ea typeface="Calibri"/>
                        <a:cs typeface="Calibri"/>
                        <a:sym typeface="Calibri"/>
                      </a:endParaRPr>
                    </a:p>
                  </a:txBody>
                  <a:tcPr marT="25400" marB="2540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rgbClr val="024A90"/>
                          </a:solidFill>
                          <a:latin typeface="Calibri"/>
                          <a:ea typeface="Calibri"/>
                          <a:cs typeface="Calibri"/>
                          <a:sym typeface="Calibri"/>
                        </a:rPr>
                        <a:t>-   Safer, which sentence to remove </a:t>
                      </a:r>
                      <a:endParaRPr sz="1300" u="none" cap="none" strike="noStrike">
                        <a:solidFill>
                          <a:srgbClr val="024A90"/>
                        </a:solidFill>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1300"/>
                        <a:buFont typeface="Arial"/>
                        <a:buNone/>
                      </a:pPr>
                      <a:r>
                        <a:rPr lang="en-US" sz="1300" u="none" cap="none" strike="noStrike">
                          <a:solidFill>
                            <a:srgbClr val="024A90"/>
                          </a:solidFill>
                          <a:latin typeface="Calibri"/>
                          <a:ea typeface="Calibri"/>
                          <a:cs typeface="Calibri"/>
                          <a:sym typeface="Calibri"/>
                        </a:rPr>
                        <a:t>     (clean document -&gt; not remove any)</a:t>
                      </a:r>
                      <a:endParaRPr sz="1300" u="none" cap="none" strike="noStrike">
                        <a:solidFill>
                          <a:srgbClr val="024A90"/>
                        </a:solidFill>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1300"/>
                        <a:buFont typeface="Arial"/>
                        <a:buNone/>
                      </a:pPr>
                      <a:r>
                        <a:rPr lang="en-US" sz="1300" u="none" cap="none" strike="noStrike">
                          <a:solidFill>
                            <a:srgbClr val="024A90"/>
                          </a:solidFill>
                          <a:latin typeface="Calibri"/>
                          <a:ea typeface="Calibri"/>
                          <a:cs typeface="Calibri"/>
                          <a:sym typeface="Calibri"/>
                        </a:rPr>
                        <a:t>-   Faster to run (~ 11 sec per 250 articles)</a:t>
                      </a:r>
                      <a:endParaRPr sz="1300" u="none" cap="none" strike="noStrike">
                        <a:solidFill>
                          <a:srgbClr val="024A90"/>
                        </a:solidFill>
                        <a:latin typeface="Calibri"/>
                        <a:ea typeface="Calibri"/>
                        <a:cs typeface="Calibri"/>
                        <a:sym typeface="Calibri"/>
                      </a:endParaRPr>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rgbClr val="024A90"/>
                          </a:solidFill>
                          <a:latin typeface="Calibri"/>
                          <a:ea typeface="Calibri"/>
                          <a:cs typeface="Calibri"/>
                          <a:sym typeface="Calibri"/>
                        </a:rPr>
                        <a:t>-   Fails for recurring phrases of less than 5 words </a:t>
                      </a:r>
                      <a:endParaRPr sz="1300" u="none" cap="none" strike="noStrike">
                        <a:solidFill>
                          <a:srgbClr val="024A90"/>
                        </a:solidFill>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1300"/>
                        <a:buFont typeface="Arial"/>
                        <a:buNone/>
                      </a:pPr>
                      <a:r>
                        <a:rPr lang="en-US" sz="1300" u="none" cap="none" strike="noStrike">
                          <a:solidFill>
                            <a:srgbClr val="024A90"/>
                          </a:solidFill>
                          <a:latin typeface="Calibri"/>
                          <a:ea typeface="Calibri"/>
                          <a:cs typeface="Calibri"/>
                          <a:sym typeface="Calibri"/>
                        </a:rPr>
                        <a:t>-   Processing time increases exponentially </a:t>
                      </a:r>
                      <a:endParaRPr sz="1300" u="none" cap="none" strike="noStrike">
                        <a:solidFill>
                          <a:srgbClr val="024A90"/>
                        </a:solidFill>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1300"/>
                        <a:buFont typeface="Arial"/>
                        <a:buNone/>
                      </a:pPr>
                      <a:r>
                        <a:rPr lang="en-US" sz="1300" u="none" cap="none" strike="noStrike">
                          <a:solidFill>
                            <a:srgbClr val="024A90"/>
                          </a:solidFill>
                          <a:latin typeface="Calibri"/>
                          <a:ea typeface="Calibri"/>
                          <a:cs typeface="Calibri"/>
                          <a:sym typeface="Calibri"/>
                        </a:rPr>
                        <a:t>     (process per doc,  depend on # of articles per publisher) </a:t>
                      </a:r>
                      <a:endParaRPr sz="1300" u="none" cap="none" strike="noStrike">
                        <a:solidFill>
                          <a:srgbClr val="024A90"/>
                        </a:solidFill>
                        <a:latin typeface="Calibri"/>
                        <a:ea typeface="Calibri"/>
                        <a:cs typeface="Calibri"/>
                        <a:sym typeface="Calibri"/>
                      </a:endParaRPr>
                    </a:p>
                  </a:txBody>
                  <a:tcPr marT="25400" marB="25400" marR="25400" marL="25400">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00825">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solidFill>
                            <a:srgbClr val="024A90"/>
                          </a:solidFill>
                          <a:latin typeface="Calibri"/>
                          <a:ea typeface="Calibri"/>
                          <a:cs typeface="Calibri"/>
                          <a:sym typeface="Calibri"/>
                        </a:rPr>
                        <a:t>Cosine Similarity</a:t>
                      </a:r>
                      <a:endParaRPr b="1" sz="1300" u="none" cap="none" strike="noStrike">
                        <a:solidFill>
                          <a:srgbClr val="024A90"/>
                        </a:solidFill>
                        <a:latin typeface="Calibri"/>
                        <a:ea typeface="Calibri"/>
                        <a:cs typeface="Calibri"/>
                        <a:sym typeface="Calibri"/>
                      </a:endParaRPr>
                    </a:p>
                  </a:txBody>
                  <a:tcPr marT="25400" marB="2540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rgbClr val="024A90"/>
                          </a:solidFill>
                          <a:latin typeface="Calibri"/>
                          <a:ea typeface="Calibri"/>
                          <a:cs typeface="Calibri"/>
                          <a:sym typeface="Calibri"/>
                        </a:rPr>
                        <a:t>- Able to delete phrases with less than 5 words</a:t>
                      </a:r>
                      <a:endParaRPr sz="1300" u="none" cap="none" strike="noStrike">
                        <a:solidFill>
                          <a:srgbClr val="024A90"/>
                        </a:solidFill>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1300"/>
                        <a:buFont typeface="Arial"/>
                        <a:buNone/>
                      </a:pPr>
                      <a:r>
                        <a:rPr lang="en-US" sz="1300" u="none" cap="none" strike="noStrike">
                          <a:solidFill>
                            <a:srgbClr val="024A90"/>
                          </a:solidFill>
                          <a:latin typeface="Calibri"/>
                          <a:ea typeface="Calibri"/>
                          <a:cs typeface="Calibri"/>
                          <a:sym typeface="Calibri"/>
                        </a:rPr>
                        <a:t>- Time complexity: linear in number of article</a:t>
                      </a:r>
                      <a:endParaRPr sz="1300" u="none" cap="none" strike="noStrike">
                        <a:solidFill>
                          <a:srgbClr val="024A90"/>
                        </a:solidFill>
                        <a:latin typeface="Calibri"/>
                        <a:ea typeface="Calibri"/>
                        <a:cs typeface="Calibri"/>
                        <a:sym typeface="Calibri"/>
                      </a:endParaRPr>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rgbClr val="024A90"/>
                          </a:solidFill>
                          <a:latin typeface="Calibri"/>
                          <a:ea typeface="Calibri"/>
                          <a:cs typeface="Calibri"/>
                          <a:sym typeface="Calibri"/>
                        </a:rPr>
                        <a:t>-   Remove sentences that are not spam</a:t>
                      </a:r>
                      <a:endParaRPr sz="1300" u="none" cap="none" strike="noStrike">
                        <a:solidFill>
                          <a:srgbClr val="024A90"/>
                        </a:solidFill>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1300"/>
                        <a:buFont typeface="Arial"/>
                        <a:buNone/>
                      </a:pPr>
                      <a:r>
                        <a:rPr lang="en-US" sz="1300" u="none" cap="none" strike="noStrike">
                          <a:solidFill>
                            <a:srgbClr val="024A90"/>
                          </a:solidFill>
                          <a:latin typeface="Calibri"/>
                          <a:ea typeface="Calibri"/>
                          <a:cs typeface="Calibri"/>
                          <a:sym typeface="Calibri"/>
                        </a:rPr>
                        <a:t>-    Unable to control  (pre-trained, vectorize)</a:t>
                      </a:r>
                      <a:endParaRPr sz="1300" u="none" cap="none" strike="noStrike">
                        <a:solidFill>
                          <a:srgbClr val="024A90"/>
                        </a:solidFill>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1300"/>
                        <a:buFont typeface="Arial"/>
                        <a:buNone/>
                      </a:pPr>
                      <a:r>
                        <a:rPr lang="en-US" sz="1300" u="none" cap="none" strike="noStrike">
                          <a:solidFill>
                            <a:srgbClr val="024A90"/>
                          </a:solidFill>
                          <a:latin typeface="Calibri"/>
                          <a:ea typeface="Calibri"/>
                          <a:cs typeface="Calibri"/>
                          <a:sym typeface="Calibri"/>
                        </a:rPr>
                        <a:t>-   Slower  to run  (~ 6 mins per 250 articles)</a:t>
                      </a:r>
                      <a:endParaRPr sz="1300" u="none" cap="none" strike="noStrike">
                        <a:solidFill>
                          <a:srgbClr val="024A90"/>
                        </a:solidFill>
                        <a:latin typeface="Calibri"/>
                        <a:ea typeface="Calibri"/>
                        <a:cs typeface="Calibri"/>
                        <a:sym typeface="Calibri"/>
                      </a:endParaRPr>
                    </a:p>
                  </a:txBody>
                  <a:tcPr marT="25400" marB="25400" marR="25400" marL="25400">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b031e3aadd_9_40"/>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0" name="Google Shape;350;gb031e3aadd_9_40"/>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351" name="Google Shape;351;gb031e3aadd_9_40"/>
          <p:cNvSpPr/>
          <p:nvPr/>
        </p:nvSpPr>
        <p:spPr>
          <a:xfrm>
            <a:off x="1084722" y="84925"/>
            <a:ext cx="41604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Preprocessing</a:t>
            </a:r>
            <a:endParaRPr b="0" i="0" sz="1400" u="none" cap="none" strike="noStrike">
              <a:solidFill>
                <a:srgbClr val="000000"/>
              </a:solidFill>
              <a:latin typeface="Arial"/>
              <a:ea typeface="Arial"/>
              <a:cs typeface="Arial"/>
              <a:sym typeface="Arial"/>
            </a:endParaRPr>
          </a:p>
        </p:txBody>
      </p:sp>
      <p:sp>
        <p:nvSpPr>
          <p:cNvPr id="352" name="Google Shape;352;gb031e3aadd_9_40"/>
          <p:cNvSpPr txBox="1"/>
          <p:nvPr/>
        </p:nvSpPr>
        <p:spPr>
          <a:xfrm>
            <a:off x="939800" y="977900"/>
            <a:ext cx="81282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24A90"/>
                </a:solidFill>
                <a:latin typeface="Calibri"/>
                <a:ea typeface="Calibri"/>
                <a:cs typeface="Calibri"/>
                <a:sym typeface="Calibri"/>
              </a:rPr>
              <a:t>Top examples of the removed sentences from 5-Gram [Sample Data]</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p:txBody>
      </p:sp>
      <p:graphicFrame>
        <p:nvGraphicFramePr>
          <p:cNvPr id="353" name="Google Shape;353;gb031e3aadd_9_40"/>
          <p:cNvGraphicFramePr/>
          <p:nvPr/>
        </p:nvGraphicFramePr>
        <p:xfrm>
          <a:off x="1142525" y="1502050"/>
          <a:ext cx="3000000" cy="3000000"/>
        </p:xfrm>
        <a:graphic>
          <a:graphicData uri="http://schemas.openxmlformats.org/drawingml/2006/table">
            <a:tbl>
              <a:tblPr>
                <a:noFill/>
                <a:tableStyleId>{12640FA8-0825-4002-98DE-F39CFAE7B78A}</a:tableStyleId>
              </a:tblPr>
              <a:tblGrid>
                <a:gridCol w="1172725"/>
                <a:gridCol w="2145225"/>
                <a:gridCol w="738375"/>
                <a:gridCol w="505850"/>
                <a:gridCol w="929575"/>
                <a:gridCol w="2231000"/>
              </a:tblGrid>
              <a:tr h="228600">
                <a:tc rowSpan="2">
                  <a:txBody>
                    <a:bodyPr/>
                    <a:lstStyle/>
                    <a:p>
                      <a:pPr indent="0" lvl="0" marL="0" marR="0" rtl="0" algn="ctr">
                        <a:lnSpc>
                          <a:spcPct val="115000"/>
                        </a:lnSpc>
                        <a:spcBef>
                          <a:spcPts val="0"/>
                        </a:spcBef>
                        <a:spcAft>
                          <a:spcPts val="0"/>
                        </a:spcAft>
                        <a:buClr>
                          <a:schemeClr val="dk1"/>
                        </a:buClr>
                        <a:buSzPts val="1100"/>
                        <a:buFont typeface="Arial"/>
                        <a:buNone/>
                      </a:pPr>
                      <a:r>
                        <a:rPr b="1" lang="en-US" sz="1100" u="none" cap="none" strike="noStrike">
                          <a:solidFill>
                            <a:srgbClr val="024A90"/>
                          </a:solidFill>
                          <a:latin typeface="Calibri"/>
                          <a:ea typeface="Calibri"/>
                          <a:cs typeface="Calibri"/>
                          <a:sym typeface="Calibri"/>
                        </a:rPr>
                        <a:t>Publisher </a:t>
                      </a:r>
                      <a:endParaRPr b="1" sz="1100" u="none" cap="none" strike="noStrike">
                        <a:solidFill>
                          <a:srgbClr val="024A90"/>
                        </a:solidFill>
                        <a:latin typeface="Calibri"/>
                        <a:ea typeface="Calibri"/>
                        <a:cs typeface="Calibri"/>
                        <a:sym typeface="Calibri"/>
                      </a:endParaRPr>
                    </a:p>
                    <a:p>
                      <a:pPr indent="0" lvl="0" marL="0" marR="0" rtl="0" algn="ctr">
                        <a:lnSpc>
                          <a:spcPct val="115000"/>
                        </a:lnSpc>
                        <a:spcBef>
                          <a:spcPts val="1000"/>
                        </a:spcBef>
                        <a:spcAft>
                          <a:spcPts val="0"/>
                        </a:spcAft>
                        <a:buClr>
                          <a:schemeClr val="dk1"/>
                        </a:buClr>
                        <a:buSzPts val="1100"/>
                        <a:buFont typeface="Arial"/>
                        <a:buNone/>
                      </a:pPr>
                      <a:r>
                        <a:rPr b="1" lang="en-US" sz="1100" u="none" cap="none" strike="noStrike">
                          <a:solidFill>
                            <a:srgbClr val="024A90"/>
                          </a:solidFill>
                          <a:latin typeface="Calibri"/>
                          <a:ea typeface="Calibri"/>
                          <a:cs typeface="Calibri"/>
                          <a:sym typeface="Calibri"/>
                        </a:rPr>
                        <a:t>(num of articles)</a:t>
                      </a:r>
                      <a:endParaRPr b="1" sz="1100" u="none" cap="none" strike="noStrike">
                        <a:solidFill>
                          <a:srgbClr val="024A90"/>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rowSpan="2">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solidFill>
                            <a:srgbClr val="024A90"/>
                          </a:solidFill>
                          <a:latin typeface="Calibri"/>
                          <a:ea typeface="Calibri"/>
                          <a:cs typeface="Calibri"/>
                          <a:sym typeface="Calibri"/>
                        </a:rPr>
                        <a:t>Top 5 Frequency of phrase</a:t>
                      </a:r>
                      <a:endParaRPr b="1" sz="1100" u="none" cap="none" strike="noStrike">
                        <a:solidFill>
                          <a:srgbClr val="024A90"/>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rowSpan="2">
                  <a:txBody>
                    <a:bodyPr/>
                    <a:lstStyle/>
                    <a:p>
                      <a:pPr indent="0" lvl="0" marL="0" marR="0" rtl="0" algn="ctr">
                        <a:lnSpc>
                          <a:spcPct val="115000"/>
                        </a:lnSpc>
                        <a:spcBef>
                          <a:spcPts val="0"/>
                        </a:spcBef>
                        <a:spcAft>
                          <a:spcPts val="0"/>
                        </a:spcAft>
                        <a:buClr>
                          <a:schemeClr val="dk1"/>
                        </a:buClr>
                        <a:buSzPts val="1100"/>
                        <a:buFont typeface="Arial"/>
                        <a:buNone/>
                      </a:pPr>
                      <a:r>
                        <a:rPr b="1" lang="en-US" sz="1100" u="none" cap="none" strike="noStrike">
                          <a:solidFill>
                            <a:srgbClr val="024A90"/>
                          </a:solidFill>
                          <a:latin typeface="Calibri"/>
                          <a:ea typeface="Calibri"/>
                          <a:cs typeface="Calibri"/>
                          <a:sym typeface="Calibri"/>
                        </a:rPr>
                        <a:t>Frequency</a:t>
                      </a:r>
                      <a:endParaRPr b="1" sz="1100" u="none" cap="none" strike="noStrike">
                        <a:solidFill>
                          <a:srgbClr val="024A90"/>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gridSpan="3" rowSpan="2">
                  <a:txBody>
                    <a:bodyPr/>
                    <a:lstStyle/>
                    <a:p>
                      <a:pPr indent="0" lvl="0" marL="0" marR="0" rtl="0" algn="ctr">
                        <a:lnSpc>
                          <a:spcPct val="115000"/>
                        </a:lnSpc>
                        <a:spcBef>
                          <a:spcPts val="0"/>
                        </a:spcBef>
                        <a:spcAft>
                          <a:spcPts val="0"/>
                        </a:spcAft>
                        <a:buClr>
                          <a:schemeClr val="dk1"/>
                        </a:buClr>
                        <a:buSzPts val="1100"/>
                        <a:buFont typeface="Arial"/>
                        <a:buNone/>
                      </a:pPr>
                      <a:r>
                        <a:rPr b="1" lang="en-US" sz="1100" u="none" cap="none" strike="noStrike">
                          <a:solidFill>
                            <a:srgbClr val="024A90"/>
                          </a:solidFill>
                          <a:latin typeface="Calibri"/>
                          <a:ea typeface="Calibri"/>
                          <a:cs typeface="Calibri"/>
                          <a:sym typeface="Calibri"/>
                        </a:rPr>
                        <a:t>Sentences associated with phrase</a:t>
                      </a:r>
                      <a:endParaRPr b="1" sz="1100" u="none" cap="none" strike="noStrike">
                        <a:solidFill>
                          <a:srgbClr val="024A90"/>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rowSpan="2" hMerge="1"/>
                <a:tc rowSpan="2" hMerge="1"/>
              </a:tr>
              <a:tr h="228600">
                <a:tc vMerge="1"/>
                <a:tc vMerge="1"/>
                <a:tc vMerge="1"/>
                <a:tc gridSpan="3" vMerge="1"/>
                <a:tc hMerge="1" vMerge="1"/>
                <a:tc hMerge="1" vMerge="1"/>
              </a:tr>
              <a:tr h="314325">
                <a:tc rowSpan="5">
                  <a:txBody>
                    <a:bodyPr/>
                    <a:lstStyle/>
                    <a:p>
                      <a:pPr indent="0" lvl="0" marL="91440" marR="0" rtl="0" algn="ctr">
                        <a:lnSpc>
                          <a:spcPct val="115000"/>
                        </a:lnSpc>
                        <a:spcBef>
                          <a:spcPts val="0"/>
                        </a:spcBef>
                        <a:spcAft>
                          <a:spcPts val="0"/>
                        </a:spcAft>
                        <a:buClr>
                          <a:srgbClr val="000000"/>
                        </a:buClr>
                        <a:buSzPts val="1000"/>
                        <a:buFont typeface="Arial"/>
                        <a:buNone/>
                      </a:pPr>
                      <a:r>
                        <a:rPr b="1" lang="en-US" sz="1000" u="none" cap="none" strike="noStrike">
                          <a:solidFill>
                            <a:srgbClr val="024A90"/>
                          </a:solidFill>
                          <a:latin typeface="Calibri"/>
                          <a:ea typeface="Calibri"/>
                          <a:cs typeface="Calibri"/>
                          <a:sym typeface="Calibri"/>
                        </a:rPr>
                        <a:t>Times of India</a:t>
                      </a:r>
                      <a:endParaRPr b="1" sz="1000" u="none" cap="none" strike="noStrike">
                        <a:solidFill>
                          <a:srgbClr val="024A90"/>
                        </a:solidFill>
                        <a:latin typeface="Calibri"/>
                        <a:ea typeface="Calibri"/>
                        <a:cs typeface="Calibri"/>
                        <a:sym typeface="Calibri"/>
                      </a:endParaRPr>
                    </a:p>
                    <a:p>
                      <a:pPr indent="0" lvl="0" marL="91440" marR="0" rtl="0" algn="ctr">
                        <a:lnSpc>
                          <a:spcPct val="115000"/>
                        </a:lnSpc>
                        <a:spcBef>
                          <a:spcPts val="100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(91)</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from the times of india</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156</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rowSpan="2">
                  <a:txBody>
                    <a:bodyPr/>
                    <a:lstStyle/>
                    <a:p>
                      <a:pPr indent="0" lvl="0" marL="91440" marR="0" rtl="0" algn="l">
                        <a:lnSpc>
                          <a:spcPct val="115000"/>
                        </a:lnSpc>
                        <a:spcBef>
                          <a:spcPts val="0"/>
                        </a:spcBef>
                        <a:spcAft>
                          <a:spcPts val="0"/>
                        </a:spcAft>
                        <a:buClr>
                          <a:srgbClr val="000000"/>
                        </a:buClr>
                        <a:buSzPts val="900"/>
                        <a:buFont typeface="Arial"/>
                        <a:buNone/>
                      </a:pPr>
                      <a:r>
                        <a:rPr lang="en-US" sz="900" u="none" cap="none" strike="noStrike">
                          <a:solidFill>
                            <a:srgbClr val="024A90"/>
                          </a:solidFill>
                          <a:latin typeface="Calibri"/>
                          <a:ea typeface="Calibri"/>
                          <a:cs typeface="Calibri"/>
                          <a:sym typeface="Calibri"/>
                        </a:rPr>
                        <a:t>more from the times of india / </a:t>
                      </a:r>
                      <a:r>
                        <a:rPr lang="en-US" sz="900" u="none" cap="none" strike="noStrike">
                          <a:solidFill>
                            <a:srgbClr val="024A90"/>
                          </a:solidFill>
                          <a:highlight>
                            <a:srgbClr val="FFFFFF"/>
                          </a:highlight>
                          <a:latin typeface="Calibri"/>
                          <a:ea typeface="Calibri"/>
                          <a:cs typeface="Calibri"/>
                          <a:sym typeface="Calibri"/>
                        </a:rPr>
                        <a:t>what better than donating blood and saving lives gupta added from the times of india / sex ratio has improved from 1991 to 2001 and till now more from the times of india</a:t>
                      </a:r>
                      <a:endParaRPr sz="9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hMerge="1"/>
                <a:tc rowSpan="2" hMerge="1"/>
              </a:tr>
              <a:tr h="219075">
                <a:tc vMerge="1"/>
                <a:tc>
                  <a:txBody>
                    <a:bodyPr/>
                    <a:lstStyle/>
                    <a:p>
                      <a:pPr indent="0" lvl="0" marL="91440" marR="0" rtl="0" algn="l">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More from the times of</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154</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vMerge="1"/>
                <a:tc hMerge="1" vMerge="1"/>
                <a:tc hMerge="1" vMerge="1"/>
              </a:tr>
              <a:tr h="219075">
                <a:tc vMerge="1"/>
                <a:tc>
                  <a:txBody>
                    <a:bodyPr/>
                    <a:lstStyle/>
                    <a:p>
                      <a:pPr indent="0" lvl="0" marL="91440" marR="0" rtl="0" algn="l">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guidelines by marking them offensive</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82</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rowSpan="3">
                  <a:txBody>
                    <a:bodyPr/>
                    <a:lstStyle/>
                    <a:p>
                      <a:pPr indent="0" lvl="0" marL="91440" marR="0" rtl="0" algn="l">
                        <a:lnSpc>
                          <a:spcPct val="115000"/>
                        </a:lnSpc>
                        <a:spcBef>
                          <a:spcPts val="0"/>
                        </a:spcBef>
                        <a:spcAft>
                          <a:spcPts val="0"/>
                        </a:spcAft>
                        <a:buClr>
                          <a:srgbClr val="000000"/>
                        </a:buClr>
                        <a:buSzPts val="900"/>
                        <a:buFont typeface="Arial"/>
                        <a:buNone/>
                      </a:pPr>
                      <a:r>
                        <a:rPr lang="en-US" sz="900" u="none" cap="none" strike="noStrike">
                          <a:solidFill>
                            <a:srgbClr val="024A90"/>
                          </a:solidFill>
                          <a:highlight>
                            <a:srgbClr val="FFFFFF"/>
                          </a:highlight>
                          <a:latin typeface="Calibri"/>
                          <a:ea typeface="Calibri"/>
                          <a:cs typeface="Calibri"/>
                          <a:sym typeface="Calibri"/>
                        </a:rPr>
                        <a:t>help us delete comments that do not follow these guidelines by marking them offensive / refrain from posting comments that are obscene defamatory or inflammatory and do not indulge in personal attacks us delete comments that do not follow these guidelines by marking them offensive (and other </a:t>
                      </a:r>
                      <a:r>
                        <a:rPr b="1" lang="en-US" sz="900" u="none" cap="none" strike="noStrike">
                          <a:solidFill>
                            <a:srgbClr val="024A90"/>
                          </a:solidFill>
                          <a:highlight>
                            <a:srgbClr val="FFFFFF"/>
                          </a:highlight>
                          <a:latin typeface="Calibri"/>
                          <a:ea typeface="Calibri"/>
                          <a:cs typeface="Calibri"/>
                          <a:sym typeface="Calibri"/>
                        </a:rPr>
                        <a:t>variations </a:t>
                      </a:r>
                      <a:r>
                        <a:rPr lang="en-US" sz="900" u="none" cap="none" strike="noStrike">
                          <a:solidFill>
                            <a:srgbClr val="024A90"/>
                          </a:solidFill>
                          <a:highlight>
                            <a:srgbClr val="FFFFFF"/>
                          </a:highlight>
                          <a:latin typeface="Calibri"/>
                          <a:ea typeface="Calibri"/>
                          <a:cs typeface="Calibri"/>
                          <a:sym typeface="Calibri"/>
                        </a:rPr>
                        <a:t>of this sentence)</a:t>
                      </a:r>
                      <a:endParaRPr sz="9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hMerge="1"/>
                <a:tc rowSpan="3" hMerge="1"/>
              </a:tr>
              <a:tr h="219075">
                <a:tc vMerge="1"/>
                <a:tc>
                  <a:txBody>
                    <a:bodyPr/>
                    <a:lstStyle/>
                    <a:p>
                      <a:pPr indent="0" lvl="0" marL="91440" marR="0" rtl="0" algn="l">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that do not follow these</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81</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vMerge="1"/>
                <a:tc hMerge="1" vMerge="1"/>
                <a:tc hMerge="1" vMerge="1"/>
              </a:tr>
              <a:tr h="203300">
                <a:tc vMerge="1"/>
                <a:tc>
                  <a:txBody>
                    <a:bodyPr/>
                    <a:lstStyle/>
                    <a:p>
                      <a:pPr indent="0" lvl="0" marL="91440" marR="0" rtl="0" algn="l">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follow these guidelines by marking</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81</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vMerge="1"/>
                <a:tc hMerge="1" vMerge="1"/>
                <a:tc hMerge="1" vMerge="1"/>
              </a:tr>
              <a:tr h="190500">
                <a:tc>
                  <a:txBody>
                    <a:bodyPr/>
                    <a:lstStyle/>
                    <a:p>
                      <a:pPr indent="0" lvl="0" marL="91440" marR="0" rtl="0" algn="ctr">
                        <a:lnSpc>
                          <a:spcPct val="115000"/>
                        </a:lnSpc>
                        <a:spcBef>
                          <a:spcPts val="0"/>
                        </a:spcBef>
                        <a:spcAft>
                          <a:spcPts val="0"/>
                        </a:spcAft>
                        <a:buClr>
                          <a:srgbClr val="000000"/>
                        </a:buClr>
                        <a:buSzPts val="1000"/>
                        <a:buFont typeface="Arial"/>
                        <a:buNone/>
                      </a:pPr>
                      <a:r>
                        <a:rPr b="1" lang="en-US" sz="1000" u="none" cap="none" strike="noStrike">
                          <a:solidFill>
                            <a:srgbClr val="024A90"/>
                          </a:solidFill>
                          <a:latin typeface="Calibri"/>
                          <a:ea typeface="Calibri"/>
                          <a:cs typeface="Calibri"/>
                          <a:sym typeface="Calibri"/>
                        </a:rPr>
                        <a:t>Telegraph </a:t>
                      </a:r>
                      <a:r>
                        <a:rPr lang="en-US" sz="1000" u="none" cap="none" strike="noStrike">
                          <a:solidFill>
                            <a:srgbClr val="024A90"/>
                          </a:solidFill>
                          <a:latin typeface="Calibri"/>
                          <a:ea typeface="Calibri"/>
                          <a:cs typeface="Calibri"/>
                          <a:sym typeface="Calibri"/>
                        </a:rPr>
                        <a:t>(52)</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N/A</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N/A</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a:txBody>
                    <a:bodyPr/>
                    <a:lstStyle/>
                    <a:p>
                      <a:pPr indent="0" lvl="0" marL="9144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N/A</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247650">
                <a:tc rowSpan="5">
                  <a:txBody>
                    <a:bodyPr/>
                    <a:lstStyle/>
                    <a:p>
                      <a:pPr indent="0" lvl="0" marL="91440" marR="0" rtl="0" algn="ctr">
                        <a:lnSpc>
                          <a:spcPct val="115000"/>
                        </a:lnSpc>
                        <a:spcBef>
                          <a:spcPts val="0"/>
                        </a:spcBef>
                        <a:spcAft>
                          <a:spcPts val="0"/>
                        </a:spcAft>
                        <a:buClr>
                          <a:srgbClr val="000000"/>
                        </a:buClr>
                        <a:buSzPts val="1000"/>
                        <a:buFont typeface="Arial"/>
                        <a:buNone/>
                      </a:pPr>
                      <a:r>
                        <a:rPr b="1" lang="en-US" sz="1000" u="none" cap="none" strike="noStrike">
                          <a:solidFill>
                            <a:srgbClr val="024A90"/>
                          </a:solidFill>
                          <a:latin typeface="Calibri"/>
                          <a:ea typeface="Calibri"/>
                          <a:cs typeface="Calibri"/>
                          <a:sym typeface="Calibri"/>
                        </a:rPr>
                        <a:t>Independent</a:t>
                      </a:r>
                      <a:endParaRPr b="1" sz="1000" u="none" cap="none" strike="noStrike">
                        <a:solidFill>
                          <a:srgbClr val="024A90"/>
                        </a:solidFill>
                        <a:latin typeface="Calibri"/>
                        <a:ea typeface="Calibri"/>
                        <a:cs typeface="Calibri"/>
                        <a:sym typeface="Calibri"/>
                      </a:endParaRPr>
                    </a:p>
                    <a:p>
                      <a:pPr indent="0" lvl="0" marL="91440" marR="0" rtl="0" algn="ctr">
                        <a:lnSpc>
                          <a:spcPct val="115000"/>
                        </a:lnSpc>
                        <a:spcBef>
                          <a:spcPts val="1000"/>
                        </a:spcBef>
                        <a:spcAft>
                          <a:spcPts val="0"/>
                        </a:spcAft>
                        <a:buClr>
                          <a:srgbClr val="000000"/>
                        </a:buClr>
                        <a:buSzPts val="1000"/>
                        <a:buFont typeface="Arial"/>
                        <a:buNone/>
                      </a:pPr>
                      <a:r>
                        <a:rPr b="1" lang="en-US" sz="1000" u="none" cap="none" strike="noStrike">
                          <a:solidFill>
                            <a:srgbClr val="024A90"/>
                          </a:solidFill>
                          <a:latin typeface="Calibri"/>
                          <a:ea typeface="Calibri"/>
                          <a:cs typeface="Calibri"/>
                          <a:sym typeface="Calibri"/>
                        </a:rPr>
                        <a:t>Online</a:t>
                      </a:r>
                      <a:endParaRPr b="1" sz="1000" u="none" cap="none" strike="noStrike">
                        <a:solidFill>
                          <a:srgbClr val="024A90"/>
                        </a:solidFill>
                        <a:latin typeface="Calibri"/>
                        <a:ea typeface="Calibri"/>
                        <a:cs typeface="Calibri"/>
                        <a:sym typeface="Calibri"/>
                      </a:endParaRPr>
                    </a:p>
                    <a:p>
                      <a:pPr indent="0" lvl="0" marL="91440" marR="0" rtl="0" algn="ctr">
                        <a:lnSpc>
                          <a:spcPct val="115000"/>
                        </a:lnSpc>
                        <a:spcBef>
                          <a:spcPts val="100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(49)</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15000"/>
                        </a:lnSpc>
                        <a:spcBef>
                          <a:spcPts val="0"/>
                        </a:spcBef>
                        <a:spcAft>
                          <a:spcPts val="0"/>
                        </a:spcAft>
                        <a:buClr>
                          <a:srgbClr val="000000"/>
                        </a:buClr>
                        <a:buSzPts val="1000"/>
                        <a:buFont typeface="Arial"/>
                        <a:buNone/>
                      </a:pPr>
                      <a:r>
                        <a:rPr lang="en-US" sz="1000" u="none" cap="none" strike="noStrike">
                          <a:solidFill>
                            <a:srgbClr val="024A90"/>
                          </a:solidFill>
                          <a:highlight>
                            <a:srgbClr val="FFFFFF"/>
                          </a:highlight>
                          <a:latin typeface="Calibri"/>
                          <a:ea typeface="Calibri"/>
                          <a:cs typeface="Calibri"/>
                          <a:sym typeface="Calibri"/>
                        </a:rPr>
                        <a:t>addresses all users on independent</a:t>
                      </a:r>
                      <a:endParaRPr sz="1000" u="none" cap="none" strike="noStrike">
                        <a:solidFill>
                          <a:srgbClr val="024A90"/>
                        </a:solidFill>
                        <a:highlight>
                          <a:srgbClr val="FFFFFF"/>
                        </a:highlight>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20</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a:txBody>
                    <a:bodyPr/>
                    <a:lstStyle/>
                    <a:p>
                      <a:pPr indent="0" lvl="0" marL="91440" marR="0" rtl="0" algn="l">
                        <a:lnSpc>
                          <a:spcPct val="100000"/>
                        </a:lnSpc>
                        <a:spcBef>
                          <a:spcPts val="0"/>
                        </a:spcBef>
                        <a:spcAft>
                          <a:spcPts val="0"/>
                        </a:spcAft>
                        <a:buClr>
                          <a:srgbClr val="000000"/>
                        </a:buClr>
                        <a:buSzPts val="900"/>
                        <a:buFont typeface="Arial"/>
                        <a:buNone/>
                      </a:pPr>
                      <a:r>
                        <a:rPr lang="en-US" sz="900" u="none" cap="none" strike="noStrike">
                          <a:solidFill>
                            <a:srgbClr val="024A90"/>
                          </a:solidFill>
                          <a:highlight>
                            <a:srgbClr val="FFFFFF"/>
                          </a:highlight>
                          <a:latin typeface="Calibri"/>
                          <a:ea typeface="Calibri"/>
                          <a:cs typeface="Calibri"/>
                          <a:sym typeface="Calibri"/>
                        </a:rPr>
                        <a:t>verified email addresses all users on independent email address before being allowed to comment on articles(and other </a:t>
                      </a:r>
                      <a:r>
                        <a:rPr b="1" lang="en-US" sz="900" u="none" cap="none" strike="noStrike">
                          <a:solidFill>
                            <a:srgbClr val="024A90"/>
                          </a:solidFill>
                          <a:highlight>
                            <a:srgbClr val="FFFFFF"/>
                          </a:highlight>
                          <a:latin typeface="Calibri"/>
                          <a:ea typeface="Calibri"/>
                          <a:cs typeface="Calibri"/>
                          <a:sym typeface="Calibri"/>
                        </a:rPr>
                        <a:t>variations </a:t>
                      </a:r>
                      <a:r>
                        <a:rPr lang="en-US" sz="900" u="none" cap="none" strike="noStrike">
                          <a:solidFill>
                            <a:srgbClr val="024A90"/>
                          </a:solidFill>
                          <a:highlight>
                            <a:srgbClr val="FFFFFF"/>
                          </a:highlight>
                          <a:latin typeface="Calibri"/>
                          <a:ea typeface="Calibri"/>
                          <a:cs typeface="Calibri"/>
                          <a:sym typeface="Calibri"/>
                        </a:rPr>
                        <a:t>of this)</a:t>
                      </a:r>
                      <a:endParaRPr sz="9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219075">
                <a:tc vMerge="1"/>
                <a:tc>
                  <a:txBody>
                    <a:bodyPr/>
                    <a:lstStyle/>
                    <a:p>
                      <a:pPr indent="0" lvl="0" marL="91440" marR="0" rtl="0" algn="l">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for more information please read</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20</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a:txBody>
                    <a:bodyPr/>
                    <a:lstStyle/>
                    <a:p>
                      <a:pPr indent="0" lvl="0" marL="91440" marR="0" rtl="0" algn="l">
                        <a:lnSpc>
                          <a:spcPct val="100000"/>
                        </a:lnSpc>
                        <a:spcBef>
                          <a:spcPts val="0"/>
                        </a:spcBef>
                        <a:spcAft>
                          <a:spcPts val="0"/>
                        </a:spcAft>
                        <a:buClr>
                          <a:srgbClr val="000000"/>
                        </a:buClr>
                        <a:buSzPts val="900"/>
                        <a:buFont typeface="Arial"/>
                        <a:buNone/>
                      </a:pPr>
                      <a:r>
                        <a:rPr lang="en-US" sz="900" u="none" cap="none" strike="noStrike">
                          <a:solidFill>
                            <a:srgbClr val="024A90"/>
                          </a:solidFill>
                          <a:highlight>
                            <a:srgbClr val="FFFFFF"/>
                          </a:highlight>
                          <a:latin typeface="Calibri"/>
                          <a:ea typeface="Calibri"/>
                          <a:cs typeface="Calibri"/>
                          <a:sym typeface="Calibri"/>
                        </a:rPr>
                        <a:t>for more information please read our comment guidelines / for more information please read our </a:t>
                      </a:r>
                      <a:endParaRPr sz="9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219075">
                <a:tc vMerge="1"/>
                <a:tc>
                  <a:txBody>
                    <a:bodyPr/>
                    <a:lstStyle/>
                    <a:p>
                      <a:pPr indent="0" lvl="0" marL="91440" marR="0" rtl="0" algn="l">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hover your mouse over the  </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20</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a:txBody>
                    <a:bodyPr/>
                    <a:lstStyle/>
                    <a:p>
                      <a:pPr indent="0" lvl="0" marL="91440" marR="0" rtl="0" algn="l">
                        <a:lnSpc>
                          <a:spcPct val="100000"/>
                        </a:lnSpc>
                        <a:spcBef>
                          <a:spcPts val="0"/>
                        </a:spcBef>
                        <a:spcAft>
                          <a:spcPts val="0"/>
                        </a:spcAft>
                        <a:buClr>
                          <a:srgbClr val="000000"/>
                        </a:buClr>
                        <a:buSzPts val="900"/>
                        <a:buFont typeface="Arial"/>
                        <a:buNone/>
                      </a:pPr>
                      <a:r>
                        <a:rPr lang="en-US" sz="900" u="none" cap="none" strike="noStrike">
                          <a:solidFill>
                            <a:srgbClr val="024A90"/>
                          </a:solidFill>
                          <a:highlight>
                            <a:srgbClr val="FFFFFF"/>
                          </a:highlight>
                          <a:latin typeface="Calibri"/>
                          <a:ea typeface="Calibri"/>
                          <a:cs typeface="Calibri"/>
                          <a:sym typeface="Calibri"/>
                        </a:rPr>
                        <a:t>hover your mouse over the comment and wait until a small triangle appears on the right hand side</a:t>
                      </a:r>
                      <a:endParaRPr sz="9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219075">
                <a:tc vMerge="1"/>
                <a:tc>
                  <a:txBody>
                    <a:bodyPr/>
                    <a:lstStyle/>
                    <a:p>
                      <a:pPr indent="0" lvl="0" marL="91440" marR="0" rtl="0" algn="l">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our moderators will take action</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20</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a:txBody>
                    <a:bodyPr/>
                    <a:lstStyle/>
                    <a:p>
                      <a:pPr indent="0" lvl="0" marL="91440" marR="0" rtl="0" algn="l">
                        <a:lnSpc>
                          <a:spcPct val="100000"/>
                        </a:lnSpc>
                        <a:spcBef>
                          <a:spcPts val="0"/>
                        </a:spcBef>
                        <a:spcAft>
                          <a:spcPts val="0"/>
                        </a:spcAft>
                        <a:buClr>
                          <a:srgbClr val="000000"/>
                        </a:buClr>
                        <a:buSzPts val="900"/>
                        <a:buFont typeface="Arial"/>
                        <a:buNone/>
                      </a:pPr>
                      <a:r>
                        <a:rPr lang="en-US" sz="900" u="none" cap="none" strike="noStrike">
                          <a:solidFill>
                            <a:srgbClr val="024A90"/>
                          </a:solidFill>
                          <a:highlight>
                            <a:srgbClr val="FFFFFF"/>
                          </a:highlight>
                          <a:latin typeface="Calibri"/>
                          <a:ea typeface="Calibri"/>
                          <a:cs typeface="Calibri"/>
                          <a:sym typeface="Calibri"/>
                        </a:rPr>
                        <a:t>our moderators will take action if need be</a:t>
                      </a:r>
                      <a:endParaRPr sz="9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219075">
                <a:tc vMerge="1"/>
                <a:tc>
                  <a:txBody>
                    <a:bodyPr/>
                    <a:lstStyle/>
                    <a:p>
                      <a:pPr indent="0" lvl="0" marL="91440" marR="0" rtl="0" algn="l">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and select flag as inappropriate</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solidFill>
                            <a:srgbClr val="024A90"/>
                          </a:solidFill>
                          <a:latin typeface="Calibri"/>
                          <a:ea typeface="Calibri"/>
                          <a:cs typeface="Calibri"/>
                          <a:sym typeface="Calibri"/>
                        </a:rPr>
                        <a:t>20</a:t>
                      </a:r>
                      <a:endParaRPr sz="10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a:txBody>
                    <a:bodyPr/>
                    <a:lstStyle/>
                    <a:p>
                      <a:pPr indent="0" lvl="0" marL="91440" marR="0" rtl="0" algn="l">
                        <a:lnSpc>
                          <a:spcPct val="100000"/>
                        </a:lnSpc>
                        <a:spcBef>
                          <a:spcPts val="0"/>
                        </a:spcBef>
                        <a:spcAft>
                          <a:spcPts val="0"/>
                        </a:spcAft>
                        <a:buClr>
                          <a:srgbClr val="000000"/>
                        </a:buClr>
                        <a:buSzPts val="900"/>
                        <a:buFont typeface="Arial"/>
                        <a:buNone/>
                      </a:pPr>
                      <a:r>
                        <a:rPr lang="en-US" sz="900" u="none" cap="none" strike="noStrike">
                          <a:solidFill>
                            <a:srgbClr val="024A90"/>
                          </a:solidFill>
                          <a:highlight>
                            <a:srgbClr val="FFFFFF"/>
                          </a:highlight>
                          <a:latin typeface="Calibri"/>
                          <a:ea typeface="Calibri"/>
                          <a:cs typeface="Calibri"/>
                          <a:sym typeface="Calibri"/>
                        </a:rPr>
                        <a:t>click triangle and select flag as inappropriate</a:t>
                      </a:r>
                      <a:endParaRPr sz="900" u="none" cap="none" strike="noStrike">
                        <a:solidFill>
                          <a:srgbClr val="024A90"/>
                        </a:solidFill>
                        <a:latin typeface="Calibri"/>
                        <a:ea typeface="Calibri"/>
                        <a:cs typeface="Calibri"/>
                        <a:sym typeface="Calibri"/>
                      </a:endParaRPr>
                    </a:p>
                  </a:txBody>
                  <a:tcPr marT="91425"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a5de4d2752_0_529"/>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9" name="Google Shape;359;ga5de4d2752_0_529"/>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360" name="Google Shape;360;ga5de4d2752_0_529"/>
          <p:cNvSpPr/>
          <p:nvPr/>
        </p:nvSpPr>
        <p:spPr>
          <a:xfrm>
            <a:off x="1084721" y="84925"/>
            <a:ext cx="37941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rgbClr val="024A90"/>
                </a:solidFill>
                <a:latin typeface="Calibri"/>
                <a:ea typeface="Calibri"/>
                <a:cs typeface="Calibri"/>
                <a:sym typeface="Calibri"/>
              </a:rPr>
              <a:t>Lexicon Evaluation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24A90"/>
              </a:solidFill>
              <a:latin typeface="Calibri"/>
              <a:ea typeface="Calibri"/>
              <a:cs typeface="Calibri"/>
              <a:sym typeface="Calibri"/>
            </a:endParaRPr>
          </a:p>
        </p:txBody>
      </p:sp>
      <p:sp>
        <p:nvSpPr>
          <p:cNvPr id="361" name="Google Shape;361;ga5de4d2752_0_529"/>
          <p:cNvSpPr txBox="1"/>
          <p:nvPr/>
        </p:nvSpPr>
        <p:spPr>
          <a:xfrm>
            <a:off x="1270000" y="977900"/>
            <a:ext cx="74097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Peace Metric</a:t>
            </a:r>
            <a:endParaRPr b="1" i="0" sz="2400" u="none" cap="none" strike="noStrike">
              <a:solidFill>
                <a:srgbClr val="024A9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024A90"/>
                </a:solidFill>
                <a:latin typeface="Times New Roman"/>
                <a:ea typeface="Times New Roman"/>
                <a:cs typeface="Times New Roman"/>
                <a:sym typeface="Times New Roman"/>
              </a:rPr>
              <a:t>In order to test the validity of the lexicons, the project managers originally developed a metric for comparing the “peacefulness” of different countries. We used this metric as a basis for assessing if the lexicons are working properly at differentiating between peaceful, non-peaceful, and other countries.</a:t>
            </a:r>
            <a:endParaRPr b="0" i="0" sz="1200" u="none" cap="none" strike="noStrike">
              <a:solidFill>
                <a:srgbClr val="024A90"/>
              </a:solidFill>
              <a:latin typeface="Times New Roman"/>
              <a:ea typeface="Times New Roman"/>
              <a:cs typeface="Times New Roman"/>
              <a:sym typeface="Times New Roman"/>
            </a:endParaRPr>
          </a:p>
          <a:p>
            <a:pPr indent="0" lvl="0" marL="0" marR="0" rtl="0" algn="ctr">
              <a:lnSpc>
                <a:spcPct val="115000"/>
              </a:lnSpc>
              <a:spcBef>
                <a:spcPts val="1000"/>
              </a:spcBef>
              <a:spcAft>
                <a:spcPts val="0"/>
              </a:spcAft>
              <a:buClr>
                <a:srgbClr val="000000"/>
              </a:buClr>
              <a:buSzPts val="1900"/>
              <a:buFont typeface="Arial"/>
              <a:buNone/>
            </a:pPr>
            <a:r>
              <a:rPr b="0" i="1" lang="en-US" sz="1900" u="none" cap="none" strike="noStrike">
                <a:solidFill>
                  <a:srgbClr val="024A90"/>
                </a:solidFill>
                <a:latin typeface="Times New Roman"/>
                <a:ea typeface="Times New Roman"/>
                <a:cs typeface="Times New Roman"/>
                <a:sym typeface="Times New Roman"/>
              </a:rPr>
              <a:t>Raw Peace Metric = (% of peaceful terms) - (% of conflict terms)</a:t>
            </a:r>
            <a:endParaRPr b="0" i="0" sz="1200" u="none" cap="none" strike="noStrike">
              <a:solidFill>
                <a:srgbClr val="024A90"/>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Clr>
                <a:srgbClr val="000000"/>
              </a:buClr>
              <a:buSzPts val="1200"/>
              <a:buFont typeface="Arial"/>
              <a:buNone/>
            </a:pPr>
            <a:r>
              <a:rPr b="0" i="0" lang="en-US" sz="1200" u="none" cap="none" strike="noStrike">
                <a:solidFill>
                  <a:srgbClr val="024A90"/>
                </a:solidFill>
                <a:latin typeface="Times New Roman"/>
                <a:ea typeface="Times New Roman"/>
                <a:cs typeface="Times New Roman"/>
                <a:sym typeface="Times New Roman"/>
              </a:rPr>
              <a:t>Once calculated for each country, we can obtain the peace metric by normalizing all the raw peace metric scores to have mean 0 and variance 0 across all the scores.</a:t>
            </a:r>
            <a:endParaRPr b="0" i="0" sz="1200" u="none" cap="none" strike="noStrike">
              <a:solidFill>
                <a:srgbClr val="024A90"/>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Clr>
                <a:srgbClr val="000000"/>
              </a:buClr>
              <a:buSzPts val="300"/>
              <a:buFont typeface="Arial"/>
              <a:buNone/>
            </a:pPr>
            <a:r>
              <a:t/>
            </a:r>
            <a:endParaRPr b="0" i="0" sz="300" u="none" cap="none" strike="noStrike">
              <a:solidFill>
                <a:srgbClr val="024A90"/>
              </a:solidFill>
              <a:latin typeface="Times New Roman"/>
              <a:ea typeface="Times New Roman"/>
              <a:cs typeface="Times New Roman"/>
              <a:sym typeface="Times New Roman"/>
            </a:endParaRPr>
          </a:p>
          <a:p>
            <a:pPr indent="0" lvl="0" marL="0" marR="0" rtl="0" algn="ctr">
              <a:lnSpc>
                <a:spcPct val="115000"/>
              </a:lnSpc>
              <a:spcBef>
                <a:spcPts val="1000"/>
              </a:spcBef>
              <a:spcAft>
                <a:spcPts val="0"/>
              </a:spcAft>
              <a:buClr>
                <a:srgbClr val="000000"/>
              </a:buClr>
              <a:buSzPts val="1200"/>
              <a:buFont typeface="Arial"/>
              <a:buNone/>
            </a:pPr>
            <a:r>
              <a:t/>
            </a:r>
            <a:endParaRPr b="0" i="0" sz="1200" u="none" cap="none" strike="noStrike">
              <a:solidFill>
                <a:srgbClr val="024A90"/>
              </a:solidFill>
              <a:latin typeface="Times New Roman"/>
              <a:ea typeface="Times New Roman"/>
              <a:cs typeface="Times New Roman"/>
              <a:sym typeface="Times New Roman"/>
            </a:endParaRPr>
          </a:p>
          <a:p>
            <a:pPr indent="0" lvl="0" marL="0" marR="0" rtl="0" algn="ctr">
              <a:lnSpc>
                <a:spcPct val="115000"/>
              </a:lnSpc>
              <a:spcBef>
                <a:spcPts val="1000"/>
              </a:spcBef>
              <a:spcAft>
                <a:spcPts val="0"/>
              </a:spcAft>
              <a:buClr>
                <a:srgbClr val="000000"/>
              </a:buClr>
              <a:buSzPts val="1200"/>
              <a:buFont typeface="Arial"/>
              <a:buNone/>
            </a:pPr>
            <a:r>
              <a:t/>
            </a:r>
            <a:endParaRPr b="0" i="0" sz="1200" u="none" cap="none" strike="noStrike">
              <a:solidFill>
                <a:srgbClr val="024A90"/>
              </a:solidFill>
              <a:latin typeface="Times New Roman"/>
              <a:ea typeface="Times New Roman"/>
              <a:cs typeface="Times New Roman"/>
              <a:sym typeface="Times New Roman"/>
            </a:endParaRPr>
          </a:p>
          <a:p>
            <a:pPr indent="0" lvl="0" marL="0" marR="0" rtl="0" algn="ctr">
              <a:lnSpc>
                <a:spcPct val="115000"/>
              </a:lnSpc>
              <a:spcBef>
                <a:spcPts val="1000"/>
              </a:spcBef>
              <a:spcAft>
                <a:spcPts val="0"/>
              </a:spcAft>
              <a:buClr>
                <a:srgbClr val="000000"/>
              </a:buClr>
              <a:buSzPts val="1200"/>
              <a:buFont typeface="Arial"/>
              <a:buNone/>
            </a:pPr>
            <a:r>
              <a:t/>
            </a:r>
            <a:endParaRPr b="0" i="0" sz="1200" u="none" cap="none" strike="noStrike">
              <a:solidFill>
                <a:srgbClr val="024A90"/>
              </a:solidFill>
              <a:latin typeface="Times New Roman"/>
              <a:ea typeface="Times New Roman"/>
              <a:cs typeface="Times New Roman"/>
              <a:sym typeface="Times New Roman"/>
            </a:endParaRPr>
          </a:p>
          <a:p>
            <a:pPr indent="0" lvl="0" marL="0" marR="0" rtl="0" algn="ctr">
              <a:lnSpc>
                <a:spcPct val="115000"/>
              </a:lnSpc>
              <a:spcBef>
                <a:spcPts val="1000"/>
              </a:spcBef>
              <a:spcAft>
                <a:spcPts val="0"/>
              </a:spcAft>
              <a:buClr>
                <a:srgbClr val="000000"/>
              </a:buClr>
              <a:buSzPts val="1200"/>
              <a:buFont typeface="Arial"/>
              <a:buNone/>
            </a:pPr>
            <a:r>
              <a:t/>
            </a:r>
            <a:endParaRPr b="0" i="0" sz="1200" u="none" cap="none" strike="noStrike">
              <a:solidFill>
                <a:srgbClr val="024A90"/>
              </a:solidFill>
              <a:latin typeface="Times New Roman"/>
              <a:ea typeface="Times New Roman"/>
              <a:cs typeface="Times New Roman"/>
              <a:sym typeface="Times New Roman"/>
            </a:endParaRPr>
          </a:p>
          <a:p>
            <a:pPr indent="0" lvl="0" marL="0" marR="0" rtl="0" algn="ctr">
              <a:lnSpc>
                <a:spcPct val="115000"/>
              </a:lnSpc>
              <a:spcBef>
                <a:spcPts val="1000"/>
              </a:spcBef>
              <a:spcAft>
                <a:spcPts val="0"/>
              </a:spcAft>
              <a:buClr>
                <a:srgbClr val="000000"/>
              </a:buClr>
              <a:buSzPts val="1200"/>
              <a:buFont typeface="Arial"/>
              <a:buNone/>
            </a:pPr>
            <a:r>
              <a:t/>
            </a:r>
            <a:endParaRPr b="0" i="0" sz="1200" u="none" cap="none" strike="noStrike">
              <a:solidFill>
                <a:srgbClr val="024A90"/>
              </a:solidFill>
              <a:latin typeface="Times New Roman"/>
              <a:ea typeface="Times New Roman"/>
              <a:cs typeface="Times New Roman"/>
              <a:sym typeface="Times New Roman"/>
            </a:endParaRPr>
          </a:p>
          <a:p>
            <a:pPr indent="0" lvl="0" marL="0" marR="0" rtl="0" algn="ctr">
              <a:lnSpc>
                <a:spcPct val="115000"/>
              </a:lnSpc>
              <a:spcBef>
                <a:spcPts val="1000"/>
              </a:spcBef>
              <a:spcAft>
                <a:spcPts val="0"/>
              </a:spcAft>
              <a:buClr>
                <a:srgbClr val="000000"/>
              </a:buClr>
              <a:buSzPts val="1200"/>
              <a:buFont typeface="Arial"/>
              <a:buNone/>
            </a:pPr>
            <a:r>
              <a:t/>
            </a:r>
            <a:endParaRPr b="0" i="0" sz="1200" u="none" cap="none" strike="noStrike">
              <a:solidFill>
                <a:srgbClr val="024A90"/>
              </a:solidFill>
              <a:latin typeface="Times New Roman"/>
              <a:ea typeface="Times New Roman"/>
              <a:cs typeface="Times New Roman"/>
              <a:sym typeface="Times New Roman"/>
            </a:endParaRPr>
          </a:p>
          <a:p>
            <a:pPr indent="0" lvl="0" marL="0" marR="0" rtl="0" algn="ctr">
              <a:lnSpc>
                <a:spcPct val="115000"/>
              </a:lnSpc>
              <a:spcBef>
                <a:spcPts val="1000"/>
              </a:spcBef>
              <a:spcAft>
                <a:spcPts val="0"/>
              </a:spcAft>
              <a:buClr>
                <a:srgbClr val="000000"/>
              </a:buClr>
              <a:buSzPts val="1200"/>
              <a:buFont typeface="Arial"/>
              <a:buNone/>
            </a:pPr>
            <a:r>
              <a:t/>
            </a:r>
            <a:endParaRPr b="0" i="0" sz="1200" u="none" cap="none" strike="noStrike">
              <a:solidFill>
                <a:srgbClr val="024A90"/>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Clr>
                <a:srgbClr val="000000"/>
              </a:buClr>
              <a:buSzPts val="1200"/>
              <a:buFont typeface="Arial"/>
              <a:buNone/>
            </a:pPr>
            <a:r>
              <a:t/>
            </a:r>
            <a:endParaRPr b="0" i="0" sz="1200" u="none" cap="none" strike="noStrike">
              <a:solidFill>
                <a:srgbClr val="024A90"/>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Clr>
                <a:srgbClr val="000000"/>
              </a:buClr>
              <a:buSzPts val="1200"/>
              <a:buFont typeface="Arial"/>
              <a:buNone/>
            </a:pPr>
            <a:r>
              <a:t/>
            </a:r>
            <a:endParaRPr b="0" i="0" sz="1200" u="none" cap="none" strike="noStrike">
              <a:solidFill>
                <a:srgbClr val="024A90"/>
              </a:solidFill>
              <a:latin typeface="Times New Roman"/>
              <a:ea typeface="Times New Roman"/>
              <a:cs typeface="Times New Roman"/>
              <a:sym typeface="Times New Roman"/>
            </a:endParaRPr>
          </a:p>
          <a:p>
            <a:pPr indent="0" lvl="0" marL="0" marR="0" rtl="0" algn="l">
              <a:lnSpc>
                <a:spcPct val="115000"/>
              </a:lnSpc>
              <a:spcBef>
                <a:spcPts val="1000"/>
              </a:spcBef>
              <a:spcAft>
                <a:spcPts val="1000"/>
              </a:spcAft>
              <a:buClr>
                <a:srgbClr val="000000"/>
              </a:buClr>
              <a:buSzPts val="1200"/>
              <a:buFont typeface="Arial"/>
              <a:buNone/>
            </a:pPr>
            <a:r>
              <a:rPr b="0" i="0" lang="en-US" sz="1200" u="none" cap="none" strike="noStrike">
                <a:solidFill>
                  <a:srgbClr val="024A90"/>
                </a:solidFill>
                <a:latin typeface="Times New Roman"/>
                <a:ea typeface="Times New Roman"/>
                <a:cs typeface="Times New Roman"/>
                <a:sym typeface="Times New Roman"/>
              </a:rPr>
              <a:t>The scores do not work completely as desired. </a:t>
            </a:r>
            <a:endParaRPr b="0" i="0" sz="1200" u="none" cap="none" strike="noStrike">
              <a:solidFill>
                <a:srgbClr val="024A90"/>
              </a:solidFill>
              <a:latin typeface="Times New Roman"/>
              <a:ea typeface="Times New Roman"/>
              <a:cs typeface="Times New Roman"/>
              <a:sym typeface="Times New Roman"/>
            </a:endParaRPr>
          </a:p>
        </p:txBody>
      </p:sp>
      <p:pic>
        <p:nvPicPr>
          <p:cNvPr id="362" name="Google Shape;362;ga5de4d2752_0_529"/>
          <p:cNvPicPr preferRelativeResize="0"/>
          <p:nvPr/>
        </p:nvPicPr>
        <p:blipFill rotWithShape="1">
          <a:blip r:embed="rId3">
            <a:alphaModFix/>
          </a:blip>
          <a:srcRect b="0" l="0" r="0" t="0"/>
          <a:stretch/>
        </p:blipFill>
        <p:spPr>
          <a:xfrm>
            <a:off x="2398425" y="3259250"/>
            <a:ext cx="5152851" cy="2874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b0a25efb33_1_0"/>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8" name="Google Shape;368;gb0a25efb33_1_0"/>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369" name="Google Shape;369;gb0a25efb33_1_0"/>
          <p:cNvSpPr/>
          <p:nvPr/>
        </p:nvSpPr>
        <p:spPr>
          <a:xfrm>
            <a:off x="1084719" y="84925"/>
            <a:ext cx="43401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Word Frequency Analysis</a:t>
            </a:r>
            <a:endParaRPr b="1" i="0" sz="2800" u="none" cap="none" strike="noStrike">
              <a:solidFill>
                <a:srgbClr val="024A90"/>
              </a:solidFill>
              <a:latin typeface="Calibri"/>
              <a:ea typeface="Calibri"/>
              <a:cs typeface="Calibri"/>
              <a:sym typeface="Calibri"/>
            </a:endParaRPr>
          </a:p>
        </p:txBody>
      </p:sp>
      <p:sp>
        <p:nvSpPr>
          <p:cNvPr id="370" name="Google Shape;370;gb0a25efb33_1_0"/>
          <p:cNvSpPr txBox="1"/>
          <p:nvPr/>
        </p:nvSpPr>
        <p:spPr>
          <a:xfrm>
            <a:off x="1270000" y="927100"/>
            <a:ext cx="77979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p:txBody>
      </p:sp>
      <p:pic>
        <p:nvPicPr>
          <p:cNvPr id="371" name="Google Shape;371;gb0a25efb33_1_0"/>
          <p:cNvPicPr preferRelativeResize="0"/>
          <p:nvPr/>
        </p:nvPicPr>
        <p:blipFill rotWithShape="1">
          <a:blip r:embed="rId3">
            <a:alphaModFix/>
          </a:blip>
          <a:srcRect b="0" l="0" r="0" t="0"/>
          <a:stretch/>
        </p:blipFill>
        <p:spPr>
          <a:xfrm>
            <a:off x="1349850" y="4358763"/>
            <a:ext cx="1933575" cy="1619250"/>
          </a:xfrm>
          <a:prstGeom prst="rect">
            <a:avLst/>
          </a:prstGeom>
          <a:noFill/>
          <a:ln>
            <a:noFill/>
          </a:ln>
        </p:spPr>
      </p:pic>
      <p:pic>
        <p:nvPicPr>
          <p:cNvPr id="372" name="Google Shape;372;gb0a25efb33_1_0"/>
          <p:cNvPicPr preferRelativeResize="0"/>
          <p:nvPr/>
        </p:nvPicPr>
        <p:blipFill rotWithShape="1">
          <a:blip r:embed="rId4">
            <a:alphaModFix/>
          </a:blip>
          <a:srcRect b="0" l="0" r="0" t="0"/>
          <a:stretch/>
        </p:blipFill>
        <p:spPr>
          <a:xfrm>
            <a:off x="3604750" y="4344463"/>
            <a:ext cx="1990725" cy="1647825"/>
          </a:xfrm>
          <a:prstGeom prst="rect">
            <a:avLst/>
          </a:prstGeom>
          <a:noFill/>
          <a:ln>
            <a:noFill/>
          </a:ln>
        </p:spPr>
      </p:pic>
      <p:pic>
        <p:nvPicPr>
          <p:cNvPr id="373" name="Google Shape;373;gb0a25efb33_1_0"/>
          <p:cNvPicPr preferRelativeResize="0"/>
          <p:nvPr/>
        </p:nvPicPr>
        <p:blipFill rotWithShape="1">
          <a:blip r:embed="rId5">
            <a:alphaModFix/>
          </a:blip>
          <a:srcRect b="0" l="0" r="0" t="0"/>
          <a:stretch/>
        </p:blipFill>
        <p:spPr>
          <a:xfrm>
            <a:off x="6055875" y="4344463"/>
            <a:ext cx="1895475" cy="1619250"/>
          </a:xfrm>
          <a:prstGeom prst="rect">
            <a:avLst/>
          </a:prstGeom>
          <a:noFill/>
          <a:ln>
            <a:noFill/>
          </a:ln>
        </p:spPr>
      </p:pic>
      <p:pic>
        <p:nvPicPr>
          <p:cNvPr id="374" name="Google Shape;374;gb0a25efb33_1_0"/>
          <p:cNvPicPr preferRelativeResize="0"/>
          <p:nvPr/>
        </p:nvPicPr>
        <p:blipFill rotWithShape="1">
          <a:blip r:embed="rId6">
            <a:alphaModFix/>
          </a:blip>
          <a:srcRect b="0" l="0" r="0" t="0"/>
          <a:stretch/>
        </p:blipFill>
        <p:spPr>
          <a:xfrm>
            <a:off x="1349850" y="1315628"/>
            <a:ext cx="3259950" cy="2568075"/>
          </a:xfrm>
          <a:prstGeom prst="rect">
            <a:avLst/>
          </a:prstGeom>
          <a:noFill/>
          <a:ln>
            <a:noFill/>
          </a:ln>
        </p:spPr>
      </p:pic>
      <p:sp>
        <p:nvSpPr>
          <p:cNvPr id="375" name="Google Shape;375;gb0a25efb33_1_0"/>
          <p:cNvSpPr txBox="1"/>
          <p:nvPr/>
        </p:nvSpPr>
        <p:spPr>
          <a:xfrm>
            <a:off x="4749500" y="1181175"/>
            <a:ext cx="4243500" cy="323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24A90"/>
                </a:solidFill>
                <a:latin typeface="Calibri"/>
                <a:ea typeface="Calibri"/>
                <a:cs typeface="Calibri"/>
                <a:sym typeface="Calibri"/>
              </a:rPr>
              <a:t>Comparison of frequency of vocab. used in each categories for each peace group</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Initial hypothesis: there should be a correlation between the two</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Truth is that it is hard to tell if there exists any significant differences</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Performed ANOVA and p-value suggested that there is no statistically significant differences among groups</a:t>
            </a:r>
            <a:endParaRPr b="0" i="0" sz="1800" u="none" cap="none" strike="noStrike">
              <a:solidFill>
                <a:srgbClr val="024A9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a5de4d2752_0_551"/>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1" name="Google Shape;381;ga5de4d2752_0_551"/>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382" name="Google Shape;382;ga5de4d2752_0_551"/>
          <p:cNvSpPr/>
          <p:nvPr/>
        </p:nvSpPr>
        <p:spPr>
          <a:xfrm>
            <a:off x="1084723" y="84925"/>
            <a:ext cx="21990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Word2Vec</a:t>
            </a:r>
            <a:endParaRPr b="0" i="0" sz="1400" u="none" cap="none" strike="noStrike">
              <a:solidFill>
                <a:srgbClr val="000000"/>
              </a:solidFill>
              <a:latin typeface="Arial"/>
              <a:ea typeface="Arial"/>
              <a:cs typeface="Arial"/>
              <a:sym typeface="Arial"/>
            </a:endParaRPr>
          </a:p>
        </p:txBody>
      </p:sp>
      <p:sp>
        <p:nvSpPr>
          <p:cNvPr id="383" name="Google Shape;383;ga5de4d2752_0_551"/>
          <p:cNvSpPr txBox="1"/>
          <p:nvPr/>
        </p:nvSpPr>
        <p:spPr>
          <a:xfrm>
            <a:off x="1270000" y="927100"/>
            <a:ext cx="77979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p:txBody>
      </p:sp>
      <p:pic>
        <p:nvPicPr>
          <p:cNvPr id="384" name="Google Shape;384;ga5de4d2752_0_551"/>
          <p:cNvPicPr preferRelativeResize="0"/>
          <p:nvPr/>
        </p:nvPicPr>
        <p:blipFill rotWithShape="1">
          <a:blip r:embed="rId3">
            <a:alphaModFix/>
          </a:blip>
          <a:srcRect b="2179" l="3436" r="4175" t="2608"/>
          <a:stretch/>
        </p:blipFill>
        <p:spPr>
          <a:xfrm>
            <a:off x="2018950" y="997600"/>
            <a:ext cx="5616750" cy="3570825"/>
          </a:xfrm>
          <a:prstGeom prst="rect">
            <a:avLst/>
          </a:prstGeom>
          <a:noFill/>
          <a:ln>
            <a:noFill/>
          </a:ln>
        </p:spPr>
      </p:pic>
      <p:sp>
        <p:nvSpPr>
          <p:cNvPr id="385" name="Google Shape;385;ga5de4d2752_0_551"/>
          <p:cNvSpPr txBox="1"/>
          <p:nvPr/>
        </p:nvSpPr>
        <p:spPr>
          <a:xfrm>
            <a:off x="1487650" y="4644625"/>
            <a:ext cx="7190400" cy="1596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Converted pre-determined vocab. to vectors by training word2vec model using given articles</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Implemented T-SNE for dimension reduction to 2D </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Somewhat able to distinguish vocab. by categories with limitation</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a5de4d2752_0_563"/>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1" name="Google Shape;391;ga5de4d2752_0_563"/>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392" name="Google Shape;392;ga5de4d2752_0_563"/>
          <p:cNvSpPr/>
          <p:nvPr/>
        </p:nvSpPr>
        <p:spPr>
          <a:xfrm>
            <a:off x="1084727" y="84925"/>
            <a:ext cx="77526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Potential Reasons for Failure of Initial Approach</a:t>
            </a:r>
            <a:endParaRPr b="0" i="0" sz="1400" u="none" cap="none" strike="noStrike">
              <a:solidFill>
                <a:srgbClr val="000000"/>
              </a:solidFill>
              <a:latin typeface="Arial"/>
              <a:ea typeface="Arial"/>
              <a:cs typeface="Arial"/>
              <a:sym typeface="Arial"/>
            </a:endParaRPr>
          </a:p>
        </p:txBody>
      </p:sp>
      <p:grpSp>
        <p:nvGrpSpPr>
          <p:cNvPr id="393" name="Google Shape;393;ga5de4d2752_0_563"/>
          <p:cNvGrpSpPr/>
          <p:nvPr/>
        </p:nvGrpSpPr>
        <p:grpSpPr>
          <a:xfrm>
            <a:off x="1168388" y="1770650"/>
            <a:ext cx="2486829" cy="3711155"/>
            <a:chOff x="1118224" y="283725"/>
            <a:chExt cx="2090826" cy="4076400"/>
          </a:xfrm>
        </p:grpSpPr>
        <p:sp>
          <p:nvSpPr>
            <p:cNvPr id="394" name="Google Shape;394;ga5de4d2752_0_563"/>
            <p:cNvSpPr/>
            <p:nvPr/>
          </p:nvSpPr>
          <p:spPr>
            <a:xfrm>
              <a:off x="1178650" y="283725"/>
              <a:ext cx="2030400" cy="4076400"/>
            </a:xfrm>
            <a:prstGeom prst="rect">
              <a:avLst/>
            </a:prstGeom>
            <a:solidFill>
              <a:srgbClr val="0C58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a5de4d2752_0_563"/>
            <p:cNvSpPr/>
            <p:nvPr/>
          </p:nvSpPr>
          <p:spPr>
            <a:xfrm>
              <a:off x="1118224" y="341749"/>
              <a:ext cx="2048100" cy="2490600"/>
            </a:xfrm>
            <a:prstGeom prst="rect">
              <a:avLst/>
            </a:prstGeom>
            <a:solidFill>
              <a:srgbClr val="FFFFFF"/>
            </a:solidFill>
            <a:ln cap="flat" cmpd="sng" w="19050">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a5de4d2752_0_563"/>
            <p:cNvSpPr/>
            <p:nvPr/>
          </p:nvSpPr>
          <p:spPr>
            <a:xfrm>
              <a:off x="1225935" y="579505"/>
              <a:ext cx="1815000" cy="6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D5DDF"/>
                  </a:solidFill>
                  <a:latin typeface="Roboto Medium"/>
                  <a:ea typeface="Roboto Medium"/>
                  <a:cs typeface="Roboto Medium"/>
                  <a:sym typeface="Roboto Medium"/>
                </a:rPr>
                <a:t>International articles affect the result of the analysis</a:t>
              </a:r>
              <a:endParaRPr b="0" i="0" sz="1200" u="none" cap="none" strike="noStrike">
                <a:solidFill>
                  <a:srgbClr val="0D5DDF"/>
                </a:solidFill>
                <a:latin typeface="Roboto Medium"/>
                <a:ea typeface="Roboto Medium"/>
                <a:cs typeface="Roboto Medium"/>
                <a:sym typeface="Roboto Medium"/>
              </a:endParaRPr>
            </a:p>
          </p:txBody>
        </p:sp>
        <p:sp>
          <p:nvSpPr>
            <p:cNvPr id="397" name="Google Shape;397;ga5de4d2752_0_563"/>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a5de4d2752_0_563"/>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US" sz="800" u="none" cap="none" strike="noStrike">
                  <a:solidFill>
                    <a:srgbClr val="FFFFFF"/>
                  </a:solidFill>
                  <a:latin typeface="Roboto"/>
                  <a:ea typeface="Roboto"/>
                  <a:cs typeface="Roboto"/>
                  <a:sym typeface="Roboto"/>
                </a:rPr>
                <a:t>Implement Domestic Filter using NER (Named Entity Recognition) method</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US" sz="800" u="none" cap="none" strike="noStrike">
                  <a:solidFill>
                    <a:srgbClr val="FFFFFF"/>
                  </a:solidFill>
                  <a:latin typeface="Roboto"/>
                  <a:ea typeface="Roboto"/>
                  <a:cs typeface="Roboto"/>
                  <a:sym typeface="Roboto"/>
                </a:rPr>
                <a:t>Run same word frequency and word2vec analysis after implementing the filter</a:t>
              </a:r>
              <a:endParaRPr b="0" i="0" sz="800" u="none" cap="none" strike="noStrike">
                <a:solidFill>
                  <a:srgbClr val="FFFFFF"/>
                </a:solidFill>
                <a:latin typeface="Roboto"/>
                <a:ea typeface="Roboto"/>
                <a:cs typeface="Roboto"/>
                <a:sym typeface="Roboto"/>
              </a:endParaRPr>
            </a:p>
          </p:txBody>
        </p:sp>
      </p:grpSp>
      <p:grpSp>
        <p:nvGrpSpPr>
          <p:cNvPr id="399" name="Google Shape;399;ga5de4d2752_0_563"/>
          <p:cNvGrpSpPr/>
          <p:nvPr/>
        </p:nvGrpSpPr>
        <p:grpSpPr>
          <a:xfrm>
            <a:off x="3717606" y="1770650"/>
            <a:ext cx="2486829" cy="3711155"/>
            <a:chOff x="1118224" y="283725"/>
            <a:chExt cx="2090826" cy="4076400"/>
          </a:xfrm>
        </p:grpSpPr>
        <p:sp>
          <p:nvSpPr>
            <p:cNvPr id="400" name="Google Shape;400;ga5de4d2752_0_563"/>
            <p:cNvSpPr/>
            <p:nvPr/>
          </p:nvSpPr>
          <p:spPr>
            <a:xfrm>
              <a:off x="1178650" y="283725"/>
              <a:ext cx="2030400" cy="4076400"/>
            </a:xfrm>
            <a:prstGeom prst="rect">
              <a:avLst/>
            </a:prstGeom>
            <a:solidFill>
              <a:srgbClr val="0C58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a5de4d2752_0_563"/>
            <p:cNvSpPr/>
            <p:nvPr/>
          </p:nvSpPr>
          <p:spPr>
            <a:xfrm>
              <a:off x="1118224" y="341749"/>
              <a:ext cx="2048100" cy="2490600"/>
            </a:xfrm>
            <a:prstGeom prst="rect">
              <a:avLst/>
            </a:prstGeom>
            <a:solidFill>
              <a:srgbClr val="FFFFFF"/>
            </a:solidFill>
            <a:ln cap="flat" cmpd="sng" w="19050">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a5de4d2752_0_563"/>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700"/>
                <a:buFont typeface="Arial"/>
                <a:buNone/>
              </a:pPr>
              <a:r>
                <a:t/>
              </a:r>
              <a:endParaRPr b="0" i="0" sz="700" u="none" cap="none" strike="noStrike">
                <a:solidFill>
                  <a:srgbClr val="0D5DDF"/>
                </a:solidFill>
                <a:latin typeface="Roboto"/>
                <a:ea typeface="Roboto"/>
                <a:cs typeface="Roboto"/>
                <a:sym typeface="Roboto"/>
              </a:endParaRPr>
            </a:p>
          </p:txBody>
        </p:sp>
        <p:sp>
          <p:nvSpPr>
            <p:cNvPr id="403" name="Google Shape;403;ga5de4d2752_0_563"/>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a5de4d2752_0_563"/>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US" sz="800" u="none" cap="none" strike="noStrike">
                  <a:solidFill>
                    <a:srgbClr val="FFFFFF"/>
                  </a:solidFill>
                  <a:latin typeface="Roboto"/>
                  <a:ea typeface="Roboto"/>
                  <a:cs typeface="Roboto"/>
                  <a:sym typeface="Roboto"/>
                </a:rPr>
                <a:t>Perform word count analysis to come up with new set of lexicons</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US" sz="800" u="none" cap="none" strike="noStrike">
                  <a:solidFill>
                    <a:srgbClr val="FFFFFF"/>
                  </a:solidFill>
                  <a:latin typeface="Roboto"/>
                  <a:ea typeface="Roboto"/>
                  <a:cs typeface="Roboto"/>
                  <a:sym typeface="Roboto"/>
                </a:rPr>
                <a:t>Validate new analysis through running peace score metrics</a:t>
              </a:r>
              <a:endParaRPr b="0" i="0" sz="800" u="none" cap="none" strike="noStrike">
                <a:solidFill>
                  <a:srgbClr val="FFFFFF"/>
                </a:solidFill>
                <a:latin typeface="Roboto"/>
                <a:ea typeface="Roboto"/>
                <a:cs typeface="Roboto"/>
                <a:sym typeface="Roboto"/>
              </a:endParaRPr>
            </a:p>
          </p:txBody>
        </p:sp>
      </p:grpSp>
      <p:grpSp>
        <p:nvGrpSpPr>
          <p:cNvPr id="405" name="Google Shape;405;ga5de4d2752_0_563"/>
          <p:cNvGrpSpPr/>
          <p:nvPr/>
        </p:nvGrpSpPr>
        <p:grpSpPr>
          <a:xfrm>
            <a:off x="6266825" y="1770650"/>
            <a:ext cx="2486829" cy="3711155"/>
            <a:chOff x="1118224" y="283725"/>
            <a:chExt cx="2090826" cy="4076400"/>
          </a:xfrm>
        </p:grpSpPr>
        <p:sp>
          <p:nvSpPr>
            <p:cNvPr id="406" name="Google Shape;406;ga5de4d2752_0_563"/>
            <p:cNvSpPr/>
            <p:nvPr/>
          </p:nvSpPr>
          <p:spPr>
            <a:xfrm>
              <a:off x="1178650" y="283725"/>
              <a:ext cx="2030400" cy="4076400"/>
            </a:xfrm>
            <a:prstGeom prst="rect">
              <a:avLst/>
            </a:prstGeom>
            <a:solidFill>
              <a:srgbClr val="0C58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a5de4d2752_0_563"/>
            <p:cNvSpPr/>
            <p:nvPr/>
          </p:nvSpPr>
          <p:spPr>
            <a:xfrm>
              <a:off x="1118224" y="341749"/>
              <a:ext cx="2048100" cy="2490600"/>
            </a:xfrm>
            <a:prstGeom prst="rect">
              <a:avLst/>
            </a:prstGeom>
            <a:solidFill>
              <a:srgbClr val="FFFFFF"/>
            </a:solidFill>
            <a:ln cap="flat" cmpd="sng" w="19050">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a5de4d2752_0_563"/>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en-US" sz="800" u="none" cap="none" strike="noStrike">
                  <a:solidFill>
                    <a:srgbClr val="0D5DDF"/>
                  </a:solidFill>
                  <a:latin typeface="Roboto"/>
                  <a:ea typeface="Roboto"/>
                  <a:cs typeface="Roboto"/>
                  <a:sym typeface="Roboto"/>
                </a:rPr>
                <a:t>There is a possibility that classification of peace level per country might be flawed.</a:t>
              </a:r>
              <a:endParaRPr b="0" i="0" sz="700" u="none" cap="none" strike="noStrike">
                <a:solidFill>
                  <a:srgbClr val="0D5DDF"/>
                </a:solidFill>
                <a:latin typeface="Roboto"/>
                <a:ea typeface="Roboto"/>
                <a:cs typeface="Roboto"/>
                <a:sym typeface="Roboto"/>
              </a:endParaRPr>
            </a:p>
          </p:txBody>
        </p:sp>
        <p:sp>
          <p:nvSpPr>
            <p:cNvPr id="409" name="Google Shape;409;ga5de4d2752_0_563"/>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a5de4d2752_0_563"/>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US" sz="800" u="none" cap="none" strike="noStrike">
                  <a:solidFill>
                    <a:srgbClr val="FFFFFF"/>
                  </a:solidFill>
                  <a:latin typeface="Roboto"/>
                  <a:ea typeface="Roboto"/>
                  <a:cs typeface="Roboto"/>
                  <a:sym typeface="Roboto"/>
                </a:rPr>
                <a:t>Implement text classification model and clustering models to compare articles and countries</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US" sz="800" u="none" cap="none" strike="noStrike">
                  <a:solidFill>
                    <a:srgbClr val="FFFFFF"/>
                  </a:solidFill>
                  <a:latin typeface="Roboto"/>
                  <a:ea typeface="Roboto"/>
                  <a:cs typeface="Roboto"/>
                  <a:sym typeface="Roboto"/>
                </a:rPr>
                <a:t>Extract important features out of models and reflect them on final conclusion</a:t>
              </a:r>
              <a:endParaRPr b="0" i="0" sz="800" u="none" cap="none" strike="noStrike">
                <a:solidFill>
                  <a:srgbClr val="FFFFFF"/>
                </a:solidFill>
                <a:latin typeface="Roboto"/>
                <a:ea typeface="Roboto"/>
                <a:cs typeface="Roboto"/>
                <a:sym typeface="Roboto"/>
              </a:endParaRPr>
            </a:p>
          </p:txBody>
        </p:sp>
      </p:grpSp>
      <p:sp>
        <p:nvSpPr>
          <p:cNvPr id="411" name="Google Shape;411;ga5de4d2752_0_563"/>
          <p:cNvSpPr/>
          <p:nvPr/>
        </p:nvSpPr>
        <p:spPr>
          <a:xfrm>
            <a:off x="3881625" y="1999758"/>
            <a:ext cx="2158800" cy="110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D5DDF"/>
                </a:solidFill>
                <a:latin typeface="Roboto Medium"/>
                <a:ea typeface="Roboto Medium"/>
                <a:cs typeface="Roboto Medium"/>
                <a:sym typeface="Roboto Medium"/>
              </a:rPr>
              <a:t>Flaws in predefined set of lexicons</a:t>
            </a:r>
            <a:endParaRPr b="0" i="0" sz="1200" u="none" cap="none" strike="noStrike">
              <a:solidFill>
                <a:srgbClr val="0D5DDF"/>
              </a:solidFill>
              <a:latin typeface="Roboto Medium"/>
              <a:ea typeface="Roboto Medium"/>
              <a:cs typeface="Roboto Medium"/>
              <a:sym typeface="Roboto Medium"/>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5DDF"/>
              </a:solidFill>
              <a:latin typeface="Roboto Medium"/>
              <a:ea typeface="Roboto Medium"/>
              <a:cs typeface="Roboto Medium"/>
              <a:sym typeface="Roboto Medium"/>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D5DDF"/>
              </a:solidFill>
              <a:latin typeface="Roboto Medium"/>
              <a:ea typeface="Roboto Medium"/>
              <a:cs typeface="Roboto Medium"/>
              <a:sym typeface="Roboto Medium"/>
            </a:endParaRPr>
          </a:p>
        </p:txBody>
      </p:sp>
      <p:sp>
        <p:nvSpPr>
          <p:cNvPr id="412" name="Google Shape;412;ga5de4d2752_0_563"/>
          <p:cNvSpPr/>
          <p:nvPr/>
        </p:nvSpPr>
        <p:spPr>
          <a:xfrm>
            <a:off x="6430838" y="1999758"/>
            <a:ext cx="2158800" cy="110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rgbClr val="0D5DDF"/>
                </a:solidFill>
                <a:latin typeface="Roboto Medium"/>
                <a:ea typeface="Roboto Medium"/>
                <a:cs typeface="Roboto Medium"/>
                <a:sym typeface="Roboto Medium"/>
              </a:rPr>
              <a:t>Classification by peace level for countries is flawed</a:t>
            </a:r>
            <a:endParaRPr b="0" i="0" sz="1200" u="none" cap="none" strike="noStrike">
              <a:solidFill>
                <a:srgbClr val="0D5DDF"/>
              </a:solidFill>
              <a:latin typeface="Roboto Medium"/>
              <a:ea typeface="Roboto Medium"/>
              <a:cs typeface="Roboto Medium"/>
              <a:sym typeface="Roboto Medium"/>
            </a:endParaRPr>
          </a:p>
        </p:txBody>
      </p:sp>
      <p:sp>
        <p:nvSpPr>
          <p:cNvPr id="413" name="Google Shape;413;ga5de4d2752_0_563"/>
          <p:cNvSpPr/>
          <p:nvPr/>
        </p:nvSpPr>
        <p:spPr>
          <a:xfrm>
            <a:off x="1332406" y="3248514"/>
            <a:ext cx="2158800" cy="75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en-US" sz="800" u="none" cap="none" strike="noStrike">
                <a:solidFill>
                  <a:srgbClr val="0D5DDF"/>
                </a:solidFill>
                <a:latin typeface="Roboto"/>
                <a:ea typeface="Roboto"/>
                <a:cs typeface="Roboto"/>
                <a:sym typeface="Roboto"/>
              </a:rPr>
              <a:t>The unclear distinction among different categories of lexicons could be due to a mix of domestic and international articles</a:t>
            </a:r>
            <a:endParaRPr b="0" i="0" sz="700" u="none" cap="none" strike="noStrike">
              <a:solidFill>
                <a:srgbClr val="0D5DDF"/>
              </a:solidFill>
              <a:latin typeface="Roboto"/>
              <a:ea typeface="Roboto"/>
              <a:cs typeface="Roboto"/>
              <a:sym typeface="Roboto"/>
            </a:endParaRPr>
          </a:p>
        </p:txBody>
      </p:sp>
      <p:sp>
        <p:nvSpPr>
          <p:cNvPr id="414" name="Google Shape;414;ga5de4d2752_0_563"/>
          <p:cNvSpPr/>
          <p:nvPr/>
        </p:nvSpPr>
        <p:spPr>
          <a:xfrm>
            <a:off x="3881613" y="3248514"/>
            <a:ext cx="2158800" cy="75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en-US" sz="800" u="none" cap="none" strike="noStrike">
                <a:solidFill>
                  <a:srgbClr val="0D5DDF"/>
                </a:solidFill>
                <a:latin typeface="Roboto"/>
                <a:ea typeface="Roboto"/>
                <a:cs typeface="Roboto"/>
                <a:sym typeface="Roboto"/>
              </a:rPr>
              <a:t>Predefined set of lexicons were derived from dictionary and non-data scientific way</a:t>
            </a:r>
            <a:endParaRPr b="0" i="0" sz="800" u="none" cap="none" strike="noStrike">
              <a:solidFill>
                <a:srgbClr val="0D5DDF"/>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800"/>
              <a:buFont typeface="Arial"/>
              <a:buNone/>
            </a:pPr>
            <a:r>
              <a:t/>
            </a:r>
            <a:endParaRPr b="0" i="0" sz="800" u="none" cap="none" strike="noStrike">
              <a:solidFill>
                <a:srgbClr val="0D5DDF"/>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800"/>
              <a:buFont typeface="Arial"/>
              <a:buNone/>
            </a:pPr>
            <a:r>
              <a:t/>
            </a:r>
            <a:endParaRPr b="0" i="0" sz="800" u="none" cap="none" strike="noStrike">
              <a:solidFill>
                <a:srgbClr val="0D5DD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a5de4d2752_0_536"/>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0" name="Google Shape;420;ga5de4d2752_0_536"/>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421" name="Google Shape;421;ga5de4d2752_0_536"/>
          <p:cNvSpPr/>
          <p:nvPr/>
        </p:nvSpPr>
        <p:spPr>
          <a:xfrm>
            <a:off x="1084722" y="84925"/>
            <a:ext cx="29430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Domestic Filter</a:t>
            </a:r>
            <a:endParaRPr b="0" i="0" sz="1400" u="none" cap="none" strike="noStrike">
              <a:solidFill>
                <a:srgbClr val="000000"/>
              </a:solidFill>
              <a:latin typeface="Arial"/>
              <a:ea typeface="Arial"/>
              <a:cs typeface="Arial"/>
              <a:sym typeface="Arial"/>
            </a:endParaRPr>
          </a:p>
        </p:txBody>
      </p:sp>
      <p:sp>
        <p:nvSpPr>
          <p:cNvPr id="422" name="Google Shape;422;ga5de4d2752_0_536"/>
          <p:cNvSpPr txBox="1"/>
          <p:nvPr/>
        </p:nvSpPr>
        <p:spPr>
          <a:xfrm>
            <a:off x="1270000" y="927100"/>
            <a:ext cx="77979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p:txBody>
      </p:sp>
      <p:sp>
        <p:nvSpPr>
          <p:cNvPr id="423" name="Google Shape;423;ga5de4d2752_0_536"/>
          <p:cNvSpPr txBox="1"/>
          <p:nvPr/>
        </p:nvSpPr>
        <p:spPr>
          <a:xfrm>
            <a:off x="1186775" y="987475"/>
            <a:ext cx="7190400" cy="342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24A90"/>
                </a:solidFill>
                <a:latin typeface="Calibri"/>
                <a:ea typeface="Calibri"/>
                <a:cs typeface="Calibri"/>
                <a:sym typeface="Calibri"/>
              </a:rPr>
              <a:t>General Methodology:</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Performed Named Entity Recognition (NER) analysis to extract the name of places that are mentioned in the article.</a:t>
            </a:r>
            <a:endParaRPr b="0" i="0" sz="1800" u="none" cap="none" strike="noStrike">
              <a:solidFill>
                <a:srgbClr val="024A90"/>
              </a:solidFill>
              <a:latin typeface="Calibri"/>
              <a:ea typeface="Calibri"/>
              <a:cs typeface="Calibri"/>
              <a:sym typeface="Calibri"/>
            </a:endParaRPr>
          </a:p>
          <a:p>
            <a:pPr indent="-342900" lvl="1" marL="9144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If the particular country where the article is from is mentioned at least once, then classified as Domestic article</a:t>
            </a:r>
            <a:endParaRPr b="0" i="0" sz="1800" u="none" cap="none" strike="noStrike">
              <a:solidFill>
                <a:srgbClr val="024A90"/>
              </a:solidFill>
              <a:latin typeface="Calibri"/>
              <a:ea typeface="Calibri"/>
              <a:cs typeface="Calibri"/>
              <a:sym typeface="Calibri"/>
            </a:endParaRPr>
          </a:p>
          <a:p>
            <a:pPr indent="-342900" lvl="1" marL="9144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If none of the places were recognized, classify as Domestic article</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Result of the Filter:</a:t>
            </a:r>
            <a:endParaRPr b="0" i="0" sz="1800" u="none" cap="none" strike="noStrike">
              <a:solidFill>
                <a:srgbClr val="024A90"/>
              </a:solidFill>
              <a:latin typeface="Calibri"/>
              <a:ea typeface="Calibri"/>
              <a:cs typeface="Calibri"/>
              <a:sym typeface="Calibri"/>
            </a:endParaRPr>
          </a:p>
          <a:p>
            <a:pPr indent="-342900" lvl="1" marL="9144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Countries that are classified as peaceful had slightly higher proportion of International Article than other groups</a:t>
            </a:r>
            <a:endParaRPr b="0" i="0" sz="1800" u="none" cap="none" strike="noStrike">
              <a:solidFill>
                <a:srgbClr val="024A90"/>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p:txBody>
      </p:sp>
      <p:pic>
        <p:nvPicPr>
          <p:cNvPr id="424" name="Google Shape;424;ga5de4d2752_0_536"/>
          <p:cNvPicPr preferRelativeResize="0"/>
          <p:nvPr/>
        </p:nvPicPr>
        <p:blipFill rotWithShape="1">
          <a:blip r:embed="rId3">
            <a:alphaModFix/>
          </a:blip>
          <a:srcRect b="0" l="0" r="0" t="0"/>
          <a:stretch/>
        </p:blipFill>
        <p:spPr>
          <a:xfrm>
            <a:off x="1762150" y="4500900"/>
            <a:ext cx="2628900" cy="1876425"/>
          </a:xfrm>
          <a:prstGeom prst="rect">
            <a:avLst/>
          </a:prstGeom>
          <a:noFill/>
          <a:ln>
            <a:noFill/>
          </a:ln>
        </p:spPr>
      </p:pic>
      <p:pic>
        <p:nvPicPr>
          <p:cNvPr id="425" name="Google Shape;425;ga5de4d2752_0_536"/>
          <p:cNvPicPr preferRelativeResize="0"/>
          <p:nvPr/>
        </p:nvPicPr>
        <p:blipFill rotWithShape="1">
          <a:blip r:embed="rId4">
            <a:alphaModFix/>
          </a:blip>
          <a:srcRect b="0" l="0" r="0" t="0"/>
          <a:stretch/>
        </p:blipFill>
        <p:spPr>
          <a:xfrm>
            <a:off x="5149750" y="4548513"/>
            <a:ext cx="2781300" cy="178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a5de4d2752_0_847"/>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1" name="Google Shape;431;ga5de4d2752_0_847"/>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432" name="Google Shape;432;ga5de4d2752_0_847"/>
          <p:cNvSpPr/>
          <p:nvPr/>
        </p:nvSpPr>
        <p:spPr>
          <a:xfrm>
            <a:off x="1084727" y="84925"/>
            <a:ext cx="50565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Domestic Filter - Result</a:t>
            </a:r>
            <a:endParaRPr b="0" i="0" sz="1400" u="none" cap="none" strike="noStrike">
              <a:solidFill>
                <a:srgbClr val="000000"/>
              </a:solidFill>
              <a:latin typeface="Arial"/>
              <a:ea typeface="Arial"/>
              <a:cs typeface="Arial"/>
              <a:sym typeface="Arial"/>
            </a:endParaRPr>
          </a:p>
        </p:txBody>
      </p:sp>
      <p:sp>
        <p:nvSpPr>
          <p:cNvPr id="433" name="Google Shape;433;ga5de4d2752_0_847"/>
          <p:cNvSpPr txBox="1"/>
          <p:nvPr/>
        </p:nvSpPr>
        <p:spPr>
          <a:xfrm>
            <a:off x="1270000" y="927100"/>
            <a:ext cx="77979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p:txBody>
      </p:sp>
      <p:sp>
        <p:nvSpPr>
          <p:cNvPr id="434" name="Google Shape;434;ga5de4d2752_0_847"/>
          <p:cNvSpPr txBox="1"/>
          <p:nvPr/>
        </p:nvSpPr>
        <p:spPr>
          <a:xfrm>
            <a:off x="5809500" y="1166388"/>
            <a:ext cx="2877900" cy="26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24A90"/>
                </a:solidFill>
                <a:latin typeface="Calibri"/>
                <a:ea typeface="Calibri"/>
                <a:cs typeface="Calibri"/>
                <a:sym typeface="Calibri"/>
              </a:rPr>
              <a:t>Performed Word2Vec &amp; Word Frequency Analysis</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Result did not change as much as we expected</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Concluded that the international articles do not have much influence on analysis</a:t>
            </a:r>
            <a:endParaRPr b="0" i="0" sz="1800" u="none" cap="none" strike="noStrike">
              <a:solidFill>
                <a:srgbClr val="024A90"/>
              </a:solidFill>
              <a:latin typeface="Calibri"/>
              <a:ea typeface="Calibri"/>
              <a:cs typeface="Calibri"/>
              <a:sym typeface="Calibri"/>
            </a:endParaRPr>
          </a:p>
        </p:txBody>
      </p:sp>
      <p:pic>
        <p:nvPicPr>
          <p:cNvPr id="435" name="Google Shape;435;ga5de4d2752_0_847"/>
          <p:cNvPicPr preferRelativeResize="0"/>
          <p:nvPr/>
        </p:nvPicPr>
        <p:blipFill rotWithShape="1">
          <a:blip r:embed="rId3">
            <a:alphaModFix/>
          </a:blip>
          <a:srcRect b="0" l="0" r="0" t="0"/>
          <a:stretch/>
        </p:blipFill>
        <p:spPr>
          <a:xfrm>
            <a:off x="1241250" y="4372975"/>
            <a:ext cx="2364925" cy="1928932"/>
          </a:xfrm>
          <a:prstGeom prst="rect">
            <a:avLst/>
          </a:prstGeom>
          <a:noFill/>
          <a:ln>
            <a:noFill/>
          </a:ln>
        </p:spPr>
      </p:pic>
      <p:pic>
        <p:nvPicPr>
          <p:cNvPr id="436" name="Google Shape;436;ga5de4d2752_0_847"/>
          <p:cNvPicPr preferRelativeResize="0"/>
          <p:nvPr/>
        </p:nvPicPr>
        <p:blipFill rotWithShape="1">
          <a:blip r:embed="rId4">
            <a:alphaModFix/>
          </a:blip>
          <a:srcRect b="0" l="0" r="0" t="0"/>
          <a:stretch/>
        </p:blipFill>
        <p:spPr>
          <a:xfrm>
            <a:off x="3845803" y="4424550"/>
            <a:ext cx="2364930" cy="1825775"/>
          </a:xfrm>
          <a:prstGeom prst="rect">
            <a:avLst/>
          </a:prstGeom>
          <a:noFill/>
          <a:ln>
            <a:noFill/>
          </a:ln>
        </p:spPr>
      </p:pic>
      <p:pic>
        <p:nvPicPr>
          <p:cNvPr id="437" name="Google Shape;437;ga5de4d2752_0_847"/>
          <p:cNvPicPr preferRelativeResize="0"/>
          <p:nvPr/>
        </p:nvPicPr>
        <p:blipFill rotWithShape="1">
          <a:blip r:embed="rId5">
            <a:alphaModFix/>
          </a:blip>
          <a:srcRect b="8095" l="0" r="0" t="0"/>
          <a:stretch/>
        </p:blipFill>
        <p:spPr>
          <a:xfrm>
            <a:off x="6450350" y="4424550"/>
            <a:ext cx="2147971" cy="1825775"/>
          </a:xfrm>
          <a:prstGeom prst="rect">
            <a:avLst/>
          </a:prstGeom>
          <a:noFill/>
          <a:ln>
            <a:noFill/>
          </a:ln>
        </p:spPr>
      </p:pic>
      <p:pic>
        <p:nvPicPr>
          <p:cNvPr id="438" name="Google Shape;438;ga5de4d2752_0_847"/>
          <p:cNvPicPr preferRelativeResize="0"/>
          <p:nvPr/>
        </p:nvPicPr>
        <p:blipFill rotWithShape="1">
          <a:blip r:embed="rId6">
            <a:alphaModFix/>
          </a:blip>
          <a:srcRect b="0" l="0" r="0" t="0"/>
          <a:stretch/>
        </p:blipFill>
        <p:spPr>
          <a:xfrm>
            <a:off x="1370950" y="1197875"/>
            <a:ext cx="4310175" cy="2743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b0a25efb33_1_17"/>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444" name="Google Shape;444;gb0a25efb33_1_17"/>
          <p:cNvSpPr/>
          <p:nvPr/>
        </p:nvSpPr>
        <p:spPr>
          <a:xfrm>
            <a:off x="1084726" y="84925"/>
            <a:ext cx="5558400" cy="60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Classification Models - Doc2Vec</a:t>
            </a:r>
            <a:endParaRPr b="1" i="0" sz="2800" u="none" cap="none" strike="noStrike">
              <a:solidFill>
                <a:srgbClr val="024A90"/>
              </a:solidFill>
              <a:latin typeface="Calibri"/>
              <a:ea typeface="Calibri"/>
              <a:cs typeface="Calibri"/>
              <a:sym typeface="Calibri"/>
            </a:endParaRPr>
          </a:p>
        </p:txBody>
      </p:sp>
      <p:sp>
        <p:nvSpPr>
          <p:cNvPr id="445" name="Google Shape;445;gb0a25efb33_1_17"/>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46" name="Google Shape;446;gb0a25efb33_1_17"/>
          <p:cNvSpPr/>
          <p:nvPr/>
        </p:nvSpPr>
        <p:spPr>
          <a:xfrm>
            <a:off x="985900" y="1253425"/>
            <a:ext cx="9556200" cy="489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24A90"/>
                </a:solidFill>
                <a:latin typeface="Arial"/>
                <a:ea typeface="Arial"/>
                <a:cs typeface="Arial"/>
                <a:sym typeface="Arial"/>
              </a:rPr>
              <a:t>Methodology</a:t>
            </a:r>
            <a:r>
              <a:rPr b="0" i="0" lang="en-US" sz="1800" u="none" cap="none" strike="noStrike">
                <a:solidFill>
                  <a:srgbClr val="024A90"/>
                </a:solidFill>
                <a:latin typeface="Arial"/>
                <a:ea typeface="Arial"/>
                <a:cs typeface="Arial"/>
                <a:sym typeface="Arial"/>
              </a:rPr>
              <a:t>:</a:t>
            </a:r>
            <a:endParaRPr b="0" i="0" sz="1800" u="none" cap="none" strike="noStrike">
              <a:solidFill>
                <a:srgbClr val="024A90"/>
              </a:solidFill>
              <a:latin typeface="Arial"/>
              <a:ea typeface="Arial"/>
              <a:cs typeface="Arial"/>
              <a:sym typeface="Arial"/>
            </a:endParaRPr>
          </a:p>
          <a:p>
            <a:pPr indent="-342900" lvl="0" marL="457200" marR="0" rtl="0" algn="l">
              <a:lnSpc>
                <a:spcPct val="100000"/>
              </a:lnSpc>
              <a:spcBef>
                <a:spcPts val="0"/>
              </a:spcBef>
              <a:spcAft>
                <a:spcPts val="0"/>
              </a:spcAft>
              <a:buClr>
                <a:srgbClr val="024A90"/>
              </a:buClr>
              <a:buSzPts val="1800"/>
              <a:buFont typeface="Arial"/>
              <a:buChar char="●"/>
            </a:pPr>
            <a:r>
              <a:rPr b="0" i="0" lang="en-US" sz="1800" u="none" cap="none" strike="noStrike">
                <a:solidFill>
                  <a:srgbClr val="024A90"/>
                </a:solidFill>
                <a:latin typeface="Arial"/>
                <a:ea typeface="Arial"/>
                <a:cs typeface="Arial"/>
                <a:sym typeface="Arial"/>
              </a:rPr>
              <a:t>Doc2Vec</a:t>
            </a:r>
            <a:endParaRPr b="0" i="0" sz="1800" u="none" cap="none" strike="noStrike">
              <a:solidFill>
                <a:srgbClr val="024A90"/>
              </a:solidFill>
              <a:latin typeface="Arial"/>
              <a:ea typeface="Arial"/>
              <a:cs typeface="Arial"/>
              <a:sym typeface="Arial"/>
            </a:endParaRPr>
          </a:p>
          <a:p>
            <a:pPr indent="-342900" lvl="1" marL="914400" marR="0" rtl="0" algn="l">
              <a:lnSpc>
                <a:spcPct val="100000"/>
              </a:lnSpc>
              <a:spcBef>
                <a:spcPts val="0"/>
              </a:spcBef>
              <a:spcAft>
                <a:spcPts val="0"/>
              </a:spcAft>
              <a:buClr>
                <a:srgbClr val="024A90"/>
              </a:buClr>
              <a:buSzPts val="1800"/>
              <a:buFont typeface="Arial"/>
              <a:buChar char="○"/>
            </a:pPr>
            <a:r>
              <a:rPr b="0" i="0" lang="en-US" sz="1800" u="none" cap="none" strike="noStrike">
                <a:solidFill>
                  <a:srgbClr val="024A90"/>
                </a:solidFill>
                <a:latin typeface="Arial"/>
                <a:ea typeface="Arial"/>
                <a:cs typeface="Arial"/>
                <a:sym typeface="Arial"/>
              </a:rPr>
              <a:t>With Gensim’s Doc2Vec model, convert each document into a vector</a:t>
            </a:r>
            <a:endParaRPr b="0" i="0" sz="1800" u="none" cap="none" strike="noStrike">
              <a:solidFill>
                <a:srgbClr val="024A90"/>
              </a:solidFill>
              <a:latin typeface="Arial"/>
              <a:ea typeface="Arial"/>
              <a:cs typeface="Arial"/>
              <a:sym typeface="Arial"/>
            </a:endParaRPr>
          </a:p>
          <a:p>
            <a:pPr indent="-342900" lvl="1" marL="914400" marR="0" rtl="0" algn="l">
              <a:lnSpc>
                <a:spcPct val="100000"/>
              </a:lnSpc>
              <a:spcBef>
                <a:spcPts val="0"/>
              </a:spcBef>
              <a:spcAft>
                <a:spcPts val="0"/>
              </a:spcAft>
              <a:buClr>
                <a:srgbClr val="024A90"/>
              </a:buClr>
              <a:buSzPts val="1800"/>
              <a:buFont typeface="Arial"/>
              <a:buChar char="○"/>
            </a:pPr>
            <a:r>
              <a:rPr b="0" i="0" lang="en-US" sz="1800" u="none" cap="none" strike="noStrike">
                <a:solidFill>
                  <a:srgbClr val="024A90"/>
                </a:solidFill>
                <a:latin typeface="Arial"/>
                <a:ea typeface="Arial"/>
                <a:cs typeface="Arial"/>
                <a:sym typeface="Arial"/>
              </a:rPr>
              <a:t>Use Random Forest for the classification</a:t>
            </a:r>
            <a:endParaRPr b="0" i="0" sz="1800" u="none" cap="none" strike="noStrike">
              <a:solidFill>
                <a:srgbClr val="024A9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highlight>
                <a:srgbClr val="0000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highlight>
                <a:srgbClr val="0000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highlight>
                <a:srgbClr val="0000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highlight>
                <a:srgbClr val="0000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Arial"/>
              <a:ea typeface="Arial"/>
              <a:cs typeface="Arial"/>
              <a:sym typeface="Arial"/>
            </a:endParaRPr>
          </a:p>
        </p:txBody>
      </p:sp>
      <p:pic>
        <p:nvPicPr>
          <p:cNvPr id="447" name="Google Shape;447;gb0a25efb33_1_17"/>
          <p:cNvPicPr preferRelativeResize="0"/>
          <p:nvPr/>
        </p:nvPicPr>
        <p:blipFill rotWithShape="1">
          <a:blip r:embed="rId3">
            <a:alphaModFix/>
          </a:blip>
          <a:srcRect b="-11655" l="0" r="-11655" t="0"/>
          <a:stretch/>
        </p:blipFill>
        <p:spPr>
          <a:xfrm>
            <a:off x="971846" y="2997596"/>
            <a:ext cx="5397399" cy="1059900"/>
          </a:xfrm>
          <a:prstGeom prst="rect">
            <a:avLst/>
          </a:prstGeom>
          <a:noFill/>
          <a:ln>
            <a:noFill/>
          </a:ln>
        </p:spPr>
      </p:pic>
      <p:sp>
        <p:nvSpPr>
          <p:cNvPr id="448" name="Google Shape;448;gb0a25efb33_1_17"/>
          <p:cNvSpPr/>
          <p:nvPr/>
        </p:nvSpPr>
        <p:spPr>
          <a:xfrm>
            <a:off x="3098475" y="4057500"/>
            <a:ext cx="692700" cy="949200"/>
          </a:xfrm>
          <a:prstGeom prst="downArrow">
            <a:avLst>
              <a:gd fmla="val 50000" name="adj1"/>
              <a:gd fmla="val 50000" name="adj2"/>
            </a:avLst>
          </a:prstGeom>
          <a:solidFill>
            <a:srgbClr val="C5FAEB"/>
          </a:solidFill>
          <a:ln cap="flat" cmpd="sng" w="9525">
            <a:solidFill>
              <a:srgbClr val="1F2D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24A90"/>
              </a:solidFill>
              <a:highlight>
                <a:srgbClr val="024A90"/>
              </a:highlight>
              <a:latin typeface="Arial"/>
              <a:ea typeface="Arial"/>
              <a:cs typeface="Arial"/>
              <a:sym typeface="Arial"/>
            </a:endParaRPr>
          </a:p>
        </p:txBody>
      </p:sp>
      <p:pic>
        <p:nvPicPr>
          <p:cNvPr id="449" name="Google Shape;449;gb0a25efb33_1_17"/>
          <p:cNvPicPr preferRelativeResize="0"/>
          <p:nvPr/>
        </p:nvPicPr>
        <p:blipFill rotWithShape="1">
          <a:blip r:embed="rId4">
            <a:alphaModFix/>
          </a:blip>
          <a:srcRect b="0" l="0" r="0" t="0"/>
          <a:stretch/>
        </p:blipFill>
        <p:spPr>
          <a:xfrm>
            <a:off x="971850" y="5250150"/>
            <a:ext cx="5236351" cy="472250"/>
          </a:xfrm>
          <a:prstGeom prst="rect">
            <a:avLst/>
          </a:prstGeom>
          <a:noFill/>
          <a:ln>
            <a:noFill/>
          </a:ln>
        </p:spPr>
      </p:pic>
      <p:pic>
        <p:nvPicPr>
          <p:cNvPr id="450" name="Google Shape;450;gb0a25efb33_1_17"/>
          <p:cNvPicPr preferRelativeResize="0"/>
          <p:nvPr/>
        </p:nvPicPr>
        <p:blipFill rotWithShape="1">
          <a:blip r:embed="rId5">
            <a:alphaModFix/>
          </a:blip>
          <a:srcRect b="0" l="0" r="0" t="0"/>
          <a:stretch/>
        </p:blipFill>
        <p:spPr>
          <a:xfrm>
            <a:off x="5775269" y="2545200"/>
            <a:ext cx="3414224" cy="2313025"/>
          </a:xfrm>
          <a:prstGeom prst="rect">
            <a:avLst/>
          </a:prstGeom>
          <a:noFill/>
          <a:ln>
            <a:noFill/>
          </a:ln>
        </p:spPr>
      </p:pic>
      <p:sp>
        <p:nvSpPr>
          <p:cNvPr id="451" name="Google Shape;451;gb0a25efb33_1_17"/>
          <p:cNvSpPr/>
          <p:nvPr/>
        </p:nvSpPr>
        <p:spPr>
          <a:xfrm rot="-8784991">
            <a:off x="6176511" y="4692378"/>
            <a:ext cx="849858" cy="867248"/>
          </a:xfrm>
          <a:prstGeom prst="downArrow">
            <a:avLst>
              <a:gd fmla="val 27517" name="adj1"/>
              <a:gd fmla="val 40046" name="adj2"/>
            </a:avLst>
          </a:prstGeom>
          <a:solidFill>
            <a:srgbClr val="C5FAEB"/>
          </a:solidFill>
          <a:ln cap="flat" cmpd="sng" w="9525">
            <a:solidFill>
              <a:srgbClr val="1F2D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b0a25efb33_1_29"/>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7" name="Google Shape;457;gb0a25efb33_1_29"/>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458" name="Google Shape;458;gb0a25efb33_1_29"/>
          <p:cNvSpPr/>
          <p:nvPr/>
        </p:nvSpPr>
        <p:spPr>
          <a:xfrm>
            <a:off x="1084725" y="84925"/>
            <a:ext cx="7162200" cy="71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Classification Models - Doc2Vec - Results </a:t>
            </a:r>
            <a:endParaRPr b="1" i="0" sz="2800" u="none" cap="none" strike="noStrike">
              <a:solidFill>
                <a:srgbClr val="024A90"/>
              </a:solidFill>
              <a:latin typeface="Calibri"/>
              <a:ea typeface="Calibri"/>
              <a:cs typeface="Calibri"/>
              <a:sym typeface="Calibri"/>
            </a:endParaRPr>
          </a:p>
        </p:txBody>
      </p:sp>
      <p:sp>
        <p:nvSpPr>
          <p:cNvPr id="459" name="Google Shape;459;gb0a25efb33_1_29"/>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60" name="Google Shape;460;gb0a25efb33_1_29"/>
          <p:cNvPicPr preferRelativeResize="0"/>
          <p:nvPr/>
        </p:nvPicPr>
        <p:blipFill rotWithShape="1">
          <a:blip r:embed="rId3">
            <a:alphaModFix/>
          </a:blip>
          <a:srcRect b="0" l="0" r="0" t="0"/>
          <a:stretch/>
        </p:blipFill>
        <p:spPr>
          <a:xfrm>
            <a:off x="5413520" y="3390899"/>
            <a:ext cx="3354930" cy="3274750"/>
          </a:xfrm>
          <a:prstGeom prst="rect">
            <a:avLst/>
          </a:prstGeom>
          <a:noFill/>
          <a:ln>
            <a:noFill/>
          </a:ln>
        </p:spPr>
      </p:pic>
      <p:graphicFrame>
        <p:nvGraphicFramePr>
          <p:cNvPr id="461" name="Google Shape;461;gb0a25efb33_1_29"/>
          <p:cNvGraphicFramePr/>
          <p:nvPr/>
        </p:nvGraphicFramePr>
        <p:xfrm>
          <a:off x="990875" y="892905"/>
          <a:ext cx="3000000" cy="3000000"/>
        </p:xfrm>
        <a:graphic>
          <a:graphicData uri="http://schemas.openxmlformats.org/drawingml/2006/table">
            <a:tbl>
              <a:tblPr>
                <a:noFill/>
                <a:tableStyleId>{01F306B0-0B5B-4D15-BED4-47CE5F40C9EB}</a:tableStyleId>
              </a:tblPr>
              <a:tblGrid>
                <a:gridCol w="1432450"/>
                <a:gridCol w="1432450"/>
                <a:gridCol w="1432450"/>
                <a:gridCol w="1432450"/>
                <a:gridCol w="1432450"/>
              </a:tblGrid>
              <a:tr h="234775">
                <a:tc>
                  <a:txBody>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precision</a:t>
                      </a:r>
                      <a:endParaRPr b="1" sz="1400" u="none" cap="none" strike="noStrike">
                        <a:solidFill>
                          <a:srgbClr val="024A90"/>
                        </a:solidFill>
                      </a:endParaRPr>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recall</a:t>
                      </a:r>
                      <a:endParaRPr b="1" sz="1400" u="none" cap="none" strike="noStrike">
                        <a:solidFill>
                          <a:srgbClr val="024A90"/>
                        </a:solidFill>
                      </a:endParaRPr>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fl-score</a:t>
                      </a:r>
                      <a:endParaRPr b="1" sz="1400" u="none" cap="none" strike="noStrike">
                        <a:solidFill>
                          <a:srgbClr val="024A90"/>
                        </a:solidFill>
                      </a:endParaRPr>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support</a:t>
                      </a:r>
                      <a:endParaRPr b="1" sz="1400" u="none" cap="none" strike="noStrike">
                        <a:solidFill>
                          <a:srgbClr val="024A90"/>
                        </a:solidFill>
                      </a:endParaRPr>
                    </a:p>
                  </a:txBody>
                  <a:tcPr marT="91425" marB="91425" marR="91425" marL="91425">
                    <a:solidFill>
                      <a:srgbClr val="A4C2F4"/>
                    </a:solidFill>
                  </a:tcPr>
                </a:tc>
              </a:tr>
              <a:tr h="232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non-peaceful</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0.78</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0.72</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1021</a:t>
                      </a:r>
                      <a:endParaRPr sz="1400" u="none" cap="none" strike="noStrike">
                        <a:solidFill>
                          <a:srgbClr val="024A90"/>
                        </a:solidFill>
                      </a:endParaRPr>
                    </a:p>
                  </a:txBody>
                  <a:tcPr marT="91425" marB="91425" marR="91425" marL="91425"/>
                </a:tc>
              </a:tr>
              <a:tr h="232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peaceful</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0.73</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0.79</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0.76</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979</a:t>
                      </a:r>
                      <a:endParaRPr sz="1400" u="none" cap="none" strike="noStrike">
                        <a:solidFill>
                          <a:srgbClr val="024A90"/>
                        </a:solidFill>
                      </a:endParaRPr>
                    </a:p>
                  </a:txBody>
                  <a:tcPr marT="91425" marB="91425" marR="91425" marL="91425"/>
                </a:tc>
              </a:tr>
              <a:tr h="234775">
                <a:tc>
                  <a:txBody>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r>
              <a:tr h="2347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accuracy</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0.76</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2000</a:t>
                      </a:r>
                      <a:endParaRPr sz="1400" u="none" cap="none" strike="noStrike">
                        <a:solidFill>
                          <a:srgbClr val="024A90"/>
                        </a:solidFill>
                      </a:endParaRPr>
                    </a:p>
                  </a:txBody>
                  <a:tcPr marT="91425" marB="91425" marR="91425" marL="91425"/>
                </a:tc>
              </a:tr>
              <a:tr h="232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macro avg</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0.76</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0.76</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0.76</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2000</a:t>
                      </a:r>
                      <a:endParaRPr sz="1400" u="none" cap="none" strike="noStrike">
                        <a:solidFill>
                          <a:srgbClr val="024A90"/>
                        </a:solidFill>
                      </a:endParaRPr>
                    </a:p>
                  </a:txBody>
                  <a:tcPr marT="91425" marB="91425" marR="91425" marL="91425"/>
                </a:tc>
              </a:tr>
              <a:tr h="232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weighted avg</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0.76</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0.76</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0.76</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2000</a:t>
                      </a:r>
                      <a:endParaRPr sz="1400" u="none" cap="none" strike="noStrike">
                        <a:solidFill>
                          <a:srgbClr val="024A90"/>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a5de4d2752_0_872"/>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1" name="Google Shape;251;ga5de4d2752_0_872"/>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252" name="Google Shape;252;ga5de4d2752_0_872"/>
          <p:cNvSpPr/>
          <p:nvPr/>
        </p:nvSpPr>
        <p:spPr>
          <a:xfrm>
            <a:off x="1084728" y="84924"/>
            <a:ext cx="16110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Outline</a:t>
            </a:r>
            <a:endParaRPr b="0" i="0" sz="1400" u="none" cap="none" strike="noStrike">
              <a:solidFill>
                <a:srgbClr val="000000"/>
              </a:solidFill>
              <a:latin typeface="Arial"/>
              <a:ea typeface="Arial"/>
              <a:cs typeface="Arial"/>
              <a:sym typeface="Arial"/>
            </a:endParaRPr>
          </a:p>
        </p:txBody>
      </p:sp>
      <p:sp>
        <p:nvSpPr>
          <p:cNvPr id="253" name="Google Shape;253;ga5de4d2752_0_872"/>
          <p:cNvSpPr txBox="1"/>
          <p:nvPr/>
        </p:nvSpPr>
        <p:spPr>
          <a:xfrm>
            <a:off x="1313325" y="3365250"/>
            <a:ext cx="7409700" cy="290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Relationship between peacefulness of countries and languages used in news articles</a:t>
            </a:r>
            <a:endParaRPr b="1" i="0" sz="2400" u="none" cap="none" strike="noStrike">
              <a:solidFill>
                <a:srgbClr val="024A9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24A90"/>
                </a:solidFill>
                <a:latin typeface="Calibri"/>
                <a:ea typeface="Calibri"/>
                <a:cs typeface="Calibri"/>
                <a:sym typeface="Calibri"/>
              </a:rPr>
              <a:t>Hate speech is a very active area of research, however, what about Peace Speech? Some research suggests that peace speech is the DNA of peaceful societies. We wanted to deepen our understanding about this claims through cutting edge data science techniques. We will analyze articles from different countries and study the relationship between peacefulness of countries and languages used in articles.</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800"/>
              <a:buFont typeface="Arial"/>
              <a:buNone/>
            </a:pPr>
            <a:r>
              <a:rPr b="0" i="0" lang="en-US" sz="800" u="none" cap="none" strike="noStrike">
                <a:solidFill>
                  <a:srgbClr val="024A90"/>
                </a:solidFill>
                <a:latin typeface="Calibri"/>
                <a:ea typeface="Calibri"/>
                <a:cs typeface="Calibri"/>
                <a:sym typeface="Calibri"/>
              </a:rPr>
              <a:t>                                  Img source: https://webstockreview.net/images/peace-clipart-word-wisdom-5.png</a:t>
            </a:r>
            <a:endParaRPr b="0" i="0" sz="800" u="none" cap="none" strike="noStrike">
              <a:solidFill>
                <a:srgbClr val="024A9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p:txBody>
      </p:sp>
      <p:pic>
        <p:nvPicPr>
          <p:cNvPr id="254" name="Google Shape;254;ga5de4d2752_0_872"/>
          <p:cNvPicPr preferRelativeResize="0"/>
          <p:nvPr/>
        </p:nvPicPr>
        <p:blipFill rotWithShape="1">
          <a:blip r:embed="rId3">
            <a:alphaModFix/>
          </a:blip>
          <a:srcRect b="0" l="0" r="0" t="0"/>
          <a:stretch/>
        </p:blipFill>
        <p:spPr>
          <a:xfrm>
            <a:off x="1313325" y="1359377"/>
            <a:ext cx="7347123" cy="153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b0a25efb33_1_53"/>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467" name="Google Shape;467;gb0a25efb33_1_53"/>
          <p:cNvSpPr/>
          <p:nvPr/>
        </p:nvSpPr>
        <p:spPr>
          <a:xfrm>
            <a:off x="1084726" y="84925"/>
            <a:ext cx="5558400" cy="60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Classification Models - BERT</a:t>
            </a:r>
            <a:endParaRPr b="1" i="0" sz="2800" u="none" cap="none" strike="noStrike">
              <a:solidFill>
                <a:srgbClr val="024A90"/>
              </a:solidFill>
              <a:latin typeface="Calibri"/>
              <a:ea typeface="Calibri"/>
              <a:cs typeface="Calibri"/>
              <a:sym typeface="Calibri"/>
            </a:endParaRPr>
          </a:p>
        </p:txBody>
      </p:sp>
      <p:sp>
        <p:nvSpPr>
          <p:cNvPr id="468" name="Google Shape;468;gb0a25efb33_1_53"/>
          <p:cNvSpPr/>
          <p:nvPr/>
        </p:nvSpPr>
        <p:spPr>
          <a:xfrm>
            <a:off x="894400" y="1220625"/>
            <a:ext cx="4242600" cy="475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24A90"/>
                </a:solidFill>
                <a:latin typeface="Arial"/>
                <a:ea typeface="Arial"/>
                <a:cs typeface="Arial"/>
                <a:sym typeface="Arial"/>
              </a:rPr>
              <a:t>Methodology</a:t>
            </a:r>
            <a:r>
              <a:rPr b="0" i="0" lang="en-US" sz="1400" u="none" cap="none" strike="noStrike">
                <a:solidFill>
                  <a:srgbClr val="024A90"/>
                </a:solidFill>
                <a:latin typeface="Arial"/>
                <a:ea typeface="Arial"/>
                <a:cs typeface="Arial"/>
                <a:sym typeface="Arial"/>
              </a:rPr>
              <a:t>:</a:t>
            </a:r>
            <a:endParaRPr b="0" i="0" sz="1400" u="none" cap="none" strike="noStrike">
              <a:solidFill>
                <a:srgbClr val="024A90"/>
              </a:solidFill>
              <a:latin typeface="Arial"/>
              <a:ea typeface="Arial"/>
              <a:cs typeface="Arial"/>
              <a:sym typeface="Arial"/>
            </a:endParaRPr>
          </a:p>
          <a:p>
            <a:pPr indent="-336550" lvl="0" marL="457200" marR="0" rtl="0" algn="l">
              <a:lnSpc>
                <a:spcPct val="100000"/>
              </a:lnSpc>
              <a:spcBef>
                <a:spcPts val="0"/>
              </a:spcBef>
              <a:spcAft>
                <a:spcPts val="0"/>
              </a:spcAft>
              <a:buClr>
                <a:srgbClr val="024A90"/>
              </a:buClr>
              <a:buSzPts val="1700"/>
              <a:buFont typeface="Arial"/>
              <a:buChar char="●"/>
            </a:pPr>
            <a:r>
              <a:rPr b="0" i="0" lang="en-US" sz="1700" u="none" cap="none" strike="noStrike">
                <a:solidFill>
                  <a:srgbClr val="024A90"/>
                </a:solidFill>
                <a:latin typeface="Arial"/>
                <a:ea typeface="Arial"/>
                <a:cs typeface="Arial"/>
                <a:sym typeface="Arial"/>
              </a:rPr>
              <a:t>BERT classifier</a:t>
            </a:r>
            <a:endParaRPr b="0" i="0" sz="1700" u="none" cap="none" strike="noStrike">
              <a:solidFill>
                <a:srgbClr val="024A90"/>
              </a:solidFill>
              <a:latin typeface="Arial"/>
              <a:ea typeface="Arial"/>
              <a:cs typeface="Arial"/>
              <a:sym typeface="Arial"/>
            </a:endParaRPr>
          </a:p>
          <a:p>
            <a:pPr indent="-323850" lvl="1" marL="914400" marR="0" rtl="0" algn="l">
              <a:lnSpc>
                <a:spcPct val="100000"/>
              </a:lnSpc>
              <a:spcBef>
                <a:spcPts val="0"/>
              </a:spcBef>
              <a:spcAft>
                <a:spcPts val="0"/>
              </a:spcAft>
              <a:buClr>
                <a:srgbClr val="024A90"/>
              </a:buClr>
              <a:buSzPts val="1500"/>
              <a:buFont typeface="Arial"/>
              <a:buChar char="○"/>
            </a:pPr>
            <a:r>
              <a:rPr b="0" i="0" lang="en-US" sz="1500" u="none" cap="none" strike="noStrike">
                <a:solidFill>
                  <a:srgbClr val="024A90"/>
                </a:solidFill>
                <a:latin typeface="Arial"/>
                <a:ea typeface="Arial"/>
                <a:cs typeface="Arial"/>
                <a:sym typeface="Arial"/>
              </a:rPr>
              <a:t>Import Pre-trained BERT model (bert-base-uncased) </a:t>
            </a:r>
            <a:endParaRPr b="0" i="0" sz="1500" u="none" cap="none" strike="noStrike">
              <a:solidFill>
                <a:srgbClr val="024A9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24A90"/>
              </a:solidFill>
              <a:latin typeface="Arial"/>
              <a:ea typeface="Arial"/>
              <a:cs typeface="Arial"/>
              <a:sym typeface="Arial"/>
            </a:endParaRPr>
          </a:p>
          <a:p>
            <a:pPr indent="-323850" lvl="1" marL="914400" marR="0" rtl="0" algn="l">
              <a:lnSpc>
                <a:spcPct val="100000"/>
              </a:lnSpc>
              <a:spcBef>
                <a:spcPts val="0"/>
              </a:spcBef>
              <a:spcAft>
                <a:spcPts val="0"/>
              </a:spcAft>
              <a:buClr>
                <a:srgbClr val="024A90"/>
              </a:buClr>
              <a:buSzPts val="1500"/>
              <a:buFont typeface="Arial"/>
              <a:buChar char="○"/>
            </a:pPr>
            <a:r>
              <a:rPr b="0" i="0" lang="en-US" sz="1500" u="none" cap="none" strike="noStrike">
                <a:solidFill>
                  <a:srgbClr val="024A90"/>
                </a:solidFill>
                <a:latin typeface="Arial"/>
                <a:ea typeface="Arial"/>
                <a:cs typeface="Arial"/>
                <a:sym typeface="Arial"/>
              </a:rPr>
              <a:t>Add a Fully connected linear layer for the classification, only takes the first token from the BERT model</a:t>
            </a:r>
            <a:endParaRPr b="0" i="0" sz="1500" u="none" cap="none" strike="noStrike">
              <a:solidFill>
                <a:srgbClr val="024A9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24A90"/>
              </a:solidFill>
              <a:latin typeface="Arial"/>
              <a:ea typeface="Arial"/>
              <a:cs typeface="Arial"/>
              <a:sym typeface="Arial"/>
            </a:endParaRPr>
          </a:p>
          <a:p>
            <a:pPr indent="-323850" lvl="1" marL="914400" marR="0" rtl="0" algn="l">
              <a:lnSpc>
                <a:spcPct val="100000"/>
              </a:lnSpc>
              <a:spcBef>
                <a:spcPts val="0"/>
              </a:spcBef>
              <a:spcAft>
                <a:spcPts val="0"/>
              </a:spcAft>
              <a:buClr>
                <a:srgbClr val="024A90"/>
              </a:buClr>
              <a:buSzPts val="1500"/>
              <a:buFont typeface="Arial"/>
              <a:buChar char="○"/>
            </a:pPr>
            <a:r>
              <a:rPr b="0" i="0" lang="en-US" sz="1500" u="none" cap="none" strike="noStrike">
                <a:solidFill>
                  <a:srgbClr val="024A90"/>
                </a:solidFill>
                <a:latin typeface="Arial"/>
                <a:ea typeface="Arial"/>
                <a:cs typeface="Arial"/>
                <a:sym typeface="Arial"/>
              </a:rPr>
              <a:t>Fine-Tune (train) the model with 100,000 randomly sampled data </a:t>
            </a:r>
            <a:endParaRPr b="0" i="0" sz="1500" u="none" cap="none" strike="noStrike">
              <a:solidFill>
                <a:srgbClr val="024A9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24A90"/>
              </a:solidFill>
              <a:latin typeface="Arial"/>
              <a:ea typeface="Arial"/>
              <a:cs typeface="Arial"/>
              <a:sym typeface="Arial"/>
            </a:endParaRPr>
          </a:p>
          <a:p>
            <a:pPr indent="-323850" lvl="1" marL="914400" marR="0" rtl="0" algn="l">
              <a:lnSpc>
                <a:spcPct val="100000"/>
              </a:lnSpc>
              <a:spcBef>
                <a:spcPts val="0"/>
              </a:spcBef>
              <a:spcAft>
                <a:spcPts val="0"/>
              </a:spcAft>
              <a:buClr>
                <a:srgbClr val="024A90"/>
              </a:buClr>
              <a:buSzPts val="1500"/>
              <a:buFont typeface="Arial"/>
              <a:buChar char="○"/>
            </a:pPr>
            <a:r>
              <a:rPr b="0" i="0" lang="en-US" sz="1500" u="none" cap="none" strike="noStrike">
                <a:solidFill>
                  <a:srgbClr val="024A90"/>
                </a:solidFill>
                <a:latin typeface="Arial"/>
                <a:ea typeface="Arial"/>
                <a:cs typeface="Arial"/>
                <a:sym typeface="Arial"/>
              </a:rPr>
              <a:t>Test the model with randomly sampled 50,000 data</a:t>
            </a:r>
            <a:endParaRPr b="0" i="0" sz="1500" u="none" cap="none" strike="noStrike">
              <a:solidFill>
                <a:srgbClr val="024A90"/>
              </a:solidFill>
              <a:latin typeface="Arial"/>
              <a:ea typeface="Arial"/>
              <a:cs typeface="Arial"/>
              <a:sym typeface="Arial"/>
            </a:endParaRPr>
          </a:p>
        </p:txBody>
      </p:sp>
      <p:pic>
        <p:nvPicPr>
          <p:cNvPr id="469" name="Google Shape;469;gb0a25efb33_1_53"/>
          <p:cNvPicPr preferRelativeResize="0"/>
          <p:nvPr/>
        </p:nvPicPr>
        <p:blipFill rotWithShape="1">
          <a:blip r:embed="rId3">
            <a:alphaModFix/>
          </a:blip>
          <a:srcRect b="0" l="0" r="0" t="0"/>
          <a:stretch/>
        </p:blipFill>
        <p:spPr>
          <a:xfrm>
            <a:off x="5025500" y="1220625"/>
            <a:ext cx="4179974" cy="32929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b0a25efb33_1_62"/>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475" name="Google Shape;475;gb0a25efb33_1_62"/>
          <p:cNvSpPr txBox="1"/>
          <p:nvPr/>
        </p:nvSpPr>
        <p:spPr>
          <a:xfrm>
            <a:off x="973124" y="93850"/>
            <a:ext cx="7104900" cy="63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Classification Models - BERT - Results </a:t>
            </a:r>
            <a:endParaRPr b="0" i="0" sz="1400" u="none" cap="none" strike="noStrike">
              <a:solidFill>
                <a:srgbClr val="000000"/>
              </a:solidFill>
              <a:latin typeface="Arial"/>
              <a:ea typeface="Arial"/>
              <a:cs typeface="Arial"/>
              <a:sym typeface="Arial"/>
            </a:endParaRPr>
          </a:p>
        </p:txBody>
      </p:sp>
      <p:graphicFrame>
        <p:nvGraphicFramePr>
          <p:cNvPr id="476" name="Google Shape;476;gb0a25efb33_1_62"/>
          <p:cNvGraphicFramePr/>
          <p:nvPr/>
        </p:nvGraphicFramePr>
        <p:xfrm>
          <a:off x="1143275" y="1045305"/>
          <a:ext cx="3000000" cy="3000000"/>
        </p:xfrm>
        <a:graphic>
          <a:graphicData uri="http://schemas.openxmlformats.org/drawingml/2006/table">
            <a:tbl>
              <a:tblPr>
                <a:noFill/>
                <a:tableStyleId>{01F306B0-0B5B-4D15-BED4-47CE5F40C9EB}</a:tableStyleId>
              </a:tblPr>
              <a:tblGrid>
                <a:gridCol w="1432450"/>
                <a:gridCol w="1432450"/>
                <a:gridCol w="1432450"/>
                <a:gridCol w="1432450"/>
                <a:gridCol w="1432450"/>
              </a:tblGrid>
              <a:tr h="234775">
                <a:tc>
                  <a:txBody>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precision</a:t>
                      </a:r>
                      <a:endParaRPr b="1" sz="1400" u="none" cap="none" strike="noStrike">
                        <a:solidFill>
                          <a:srgbClr val="024A90"/>
                        </a:solidFill>
                      </a:endParaRPr>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recall</a:t>
                      </a:r>
                      <a:endParaRPr b="1" sz="1400" u="none" cap="none" strike="noStrike">
                        <a:solidFill>
                          <a:srgbClr val="024A90"/>
                        </a:solidFill>
                      </a:endParaRPr>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fl-score</a:t>
                      </a:r>
                      <a:endParaRPr b="1" sz="1400" u="none" cap="none" strike="noStrike">
                        <a:solidFill>
                          <a:srgbClr val="024A90"/>
                        </a:solidFill>
                      </a:endParaRPr>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support</a:t>
                      </a:r>
                      <a:endParaRPr b="1" sz="1400" u="none" cap="none" strike="noStrike">
                        <a:solidFill>
                          <a:srgbClr val="024A90"/>
                        </a:solidFill>
                      </a:endParaRPr>
                    </a:p>
                  </a:txBody>
                  <a:tcPr marT="91425" marB="91425" marR="91425" marL="91425">
                    <a:solidFill>
                      <a:srgbClr val="A4C2F4"/>
                    </a:solidFill>
                  </a:tcPr>
                </a:tc>
              </a:tr>
              <a:tr h="232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non-peaceful</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25000</a:t>
                      </a:r>
                      <a:endParaRPr sz="1400" u="none" cap="none" strike="noStrike">
                        <a:solidFill>
                          <a:srgbClr val="024A90"/>
                        </a:solidFill>
                      </a:endParaRPr>
                    </a:p>
                  </a:txBody>
                  <a:tcPr marT="91425" marB="91425" marR="91425" marL="91425"/>
                </a:tc>
              </a:tr>
              <a:tr h="232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peaceful</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25000</a:t>
                      </a:r>
                      <a:endParaRPr sz="1400" u="none" cap="none" strike="noStrike">
                        <a:solidFill>
                          <a:srgbClr val="024A90"/>
                        </a:solidFill>
                      </a:endParaRPr>
                    </a:p>
                  </a:txBody>
                  <a:tcPr marT="91425" marB="91425" marR="91425" marL="91425"/>
                </a:tc>
              </a:tr>
              <a:tr h="234775">
                <a:tc>
                  <a:txBody>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r>
              <a:tr h="2347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accuracy</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50000</a:t>
                      </a:r>
                      <a:endParaRPr sz="1400" u="none" cap="none" strike="noStrike">
                        <a:solidFill>
                          <a:srgbClr val="024A90"/>
                        </a:solidFill>
                      </a:endParaRPr>
                    </a:p>
                  </a:txBody>
                  <a:tcPr marT="91425" marB="91425" marR="91425" marL="91425"/>
                </a:tc>
              </a:tr>
              <a:tr h="232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macro avg</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50000</a:t>
                      </a:r>
                      <a:endParaRPr sz="1400" u="none" cap="none" strike="noStrike">
                        <a:solidFill>
                          <a:srgbClr val="024A90"/>
                        </a:solidFill>
                      </a:endParaRPr>
                    </a:p>
                  </a:txBody>
                  <a:tcPr marT="91425" marB="91425" marR="91425" marL="91425"/>
                </a:tc>
              </a:tr>
              <a:tr h="232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24A90"/>
                          </a:solidFill>
                        </a:rPr>
                        <a:t>weighted avg</a:t>
                      </a:r>
                      <a:endParaRPr b="1" sz="1400" u="none" cap="none" strike="noStrike">
                        <a:solidFill>
                          <a:srgbClr val="024A90"/>
                        </a:solidFill>
                      </a:endParaRPr>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rgbClr val="024A90"/>
                          </a:solidFill>
                        </a:rPr>
                        <a:t>0.95</a:t>
                      </a:r>
                      <a:endParaRPr sz="1400" u="none" cap="none" strike="noStrike">
                        <a:solidFill>
                          <a:srgbClr val="024A9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24A90"/>
                          </a:solidFill>
                        </a:rPr>
                        <a:t>50000</a:t>
                      </a:r>
                      <a:endParaRPr sz="1400" u="none" cap="none" strike="noStrike">
                        <a:solidFill>
                          <a:srgbClr val="024A90"/>
                        </a:solidFill>
                      </a:endParaRPr>
                    </a:p>
                  </a:txBody>
                  <a:tcPr marT="91425" marB="91425" marR="91425" marL="91425"/>
                </a:tc>
              </a:tr>
            </a:tbl>
          </a:graphicData>
        </a:graphic>
      </p:graphicFrame>
      <p:pic>
        <p:nvPicPr>
          <p:cNvPr id="477" name="Google Shape;477;gb0a25efb33_1_62"/>
          <p:cNvPicPr preferRelativeResize="0"/>
          <p:nvPr/>
        </p:nvPicPr>
        <p:blipFill rotWithShape="1">
          <a:blip r:embed="rId3">
            <a:alphaModFix/>
          </a:blip>
          <a:srcRect b="0" l="0" r="0" t="0"/>
          <a:stretch/>
        </p:blipFill>
        <p:spPr>
          <a:xfrm>
            <a:off x="1321100" y="3803527"/>
            <a:ext cx="3015400" cy="29469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3" name="Google Shape;483;p7"/>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484" name="Google Shape;484;p7"/>
          <p:cNvSpPr/>
          <p:nvPr/>
        </p:nvSpPr>
        <p:spPr>
          <a:xfrm>
            <a:off x="1084726" y="84925"/>
            <a:ext cx="3815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New Lexicon</a:t>
            </a:r>
            <a:endParaRPr b="0" i="0" sz="1400" u="none" cap="none" strike="noStrike">
              <a:solidFill>
                <a:srgbClr val="000000"/>
              </a:solidFill>
              <a:latin typeface="Arial"/>
              <a:ea typeface="Arial"/>
              <a:cs typeface="Arial"/>
              <a:sym typeface="Arial"/>
            </a:endParaRPr>
          </a:p>
        </p:txBody>
      </p:sp>
      <p:sp>
        <p:nvSpPr>
          <p:cNvPr id="485" name="Google Shape;485;p7"/>
          <p:cNvSpPr txBox="1"/>
          <p:nvPr/>
        </p:nvSpPr>
        <p:spPr>
          <a:xfrm>
            <a:off x="1270000" y="977900"/>
            <a:ext cx="74097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New Lexicon from Term Frequency Analysis</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24A90"/>
                </a:solidFill>
                <a:latin typeface="Calibri"/>
                <a:ea typeface="Calibri"/>
                <a:cs typeface="Calibri"/>
                <a:sym typeface="Calibri"/>
              </a:rPr>
              <a:t>Count the occurrence of each word in our sample, and compare what words are appearing more frequently in peaceful nations as compared to non-peaceful nations.</a:t>
            </a:r>
            <a:endParaRPr b="0" i="0" sz="1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rPr b="1" i="0" lang="en-US" sz="1800" u="none" cap="none" strike="noStrike">
                <a:solidFill>
                  <a:srgbClr val="024A90"/>
                </a:solidFill>
                <a:latin typeface="Calibri"/>
                <a:ea typeface="Calibri"/>
                <a:cs typeface="Calibri"/>
                <a:sym typeface="Calibri"/>
              </a:rPr>
              <a:t>Selecting Words</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2000"/>
              <a:buFont typeface="Arial"/>
              <a:buNone/>
            </a:pPr>
            <a:r>
              <a:t/>
            </a:r>
            <a:endParaRPr b="1" i="0" sz="2000" u="none" cap="none" strike="noStrike">
              <a:solidFill>
                <a:srgbClr val="024A90"/>
              </a:solidFill>
              <a:latin typeface="Calibri"/>
              <a:ea typeface="Calibri"/>
              <a:cs typeface="Calibri"/>
              <a:sym typeface="Calibri"/>
            </a:endParaRPr>
          </a:p>
          <a:p>
            <a:pPr indent="0" lvl="0" marL="0" marR="0" rtl="0" algn="ctr">
              <a:lnSpc>
                <a:spcPct val="115000"/>
              </a:lnSpc>
              <a:spcBef>
                <a:spcPts val="0"/>
              </a:spcBef>
              <a:spcAft>
                <a:spcPts val="0"/>
              </a:spcAft>
              <a:buClr>
                <a:schemeClr val="dk1"/>
              </a:buClr>
              <a:buSzPts val="1100"/>
              <a:buFont typeface="Arial"/>
              <a:buNone/>
            </a:pPr>
            <a:r>
              <a:rPr b="1" i="0" lang="en-US" sz="1400" u="none" cap="none" strike="noStrike">
                <a:solidFill>
                  <a:srgbClr val="024A90"/>
                </a:solidFill>
                <a:latin typeface="Calibri"/>
                <a:ea typeface="Calibri"/>
                <a:cs typeface="Calibri"/>
                <a:sym typeface="Calibri"/>
              </a:rPr>
              <a:t>Example with N = 5, D = 3 (not real data)</a:t>
            </a:r>
            <a:endParaRPr b="1" i="0" sz="1000" u="none" cap="none" strike="noStrike">
              <a:solidFill>
                <a:srgbClr val="024A90"/>
              </a:solidFill>
              <a:latin typeface="Calibri"/>
              <a:ea typeface="Calibri"/>
              <a:cs typeface="Calibri"/>
              <a:sym typeface="Calibri"/>
            </a:endParaRPr>
          </a:p>
          <a:p>
            <a:pPr indent="457200" lvl="0" marL="0" marR="0" rtl="0" algn="just">
              <a:lnSpc>
                <a:spcPct val="115000"/>
              </a:lnSpc>
              <a:spcBef>
                <a:spcPts val="0"/>
              </a:spcBef>
              <a:spcAft>
                <a:spcPts val="100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pic>
        <p:nvPicPr>
          <p:cNvPr id="486" name="Google Shape;486;p7"/>
          <p:cNvPicPr preferRelativeResize="0"/>
          <p:nvPr/>
        </p:nvPicPr>
        <p:blipFill rotWithShape="1">
          <a:blip r:embed="rId3">
            <a:alphaModFix/>
          </a:blip>
          <a:srcRect b="26802" l="0" r="0" t="27138"/>
          <a:stretch/>
        </p:blipFill>
        <p:spPr>
          <a:xfrm>
            <a:off x="1869663" y="4408784"/>
            <a:ext cx="6210375" cy="2138975"/>
          </a:xfrm>
          <a:prstGeom prst="rect">
            <a:avLst/>
          </a:prstGeom>
          <a:noFill/>
          <a:ln>
            <a:noFill/>
          </a:ln>
        </p:spPr>
      </p:pic>
      <p:grpSp>
        <p:nvGrpSpPr>
          <p:cNvPr id="487" name="Google Shape;487;p7"/>
          <p:cNvGrpSpPr/>
          <p:nvPr/>
        </p:nvGrpSpPr>
        <p:grpSpPr>
          <a:xfrm>
            <a:off x="1269913" y="2351821"/>
            <a:ext cx="7409875" cy="1595400"/>
            <a:chOff x="1270000" y="2630837"/>
            <a:chExt cx="7409875" cy="1595400"/>
          </a:xfrm>
        </p:grpSpPr>
        <p:sp>
          <p:nvSpPr>
            <p:cNvPr id="488" name="Google Shape;488;p7"/>
            <p:cNvSpPr txBox="1"/>
            <p:nvPr/>
          </p:nvSpPr>
          <p:spPr>
            <a:xfrm>
              <a:off x="1270000" y="2694037"/>
              <a:ext cx="2110800" cy="607800"/>
            </a:xfrm>
            <a:prstGeom prst="rect">
              <a:avLst/>
            </a:prstGeom>
            <a:noFill/>
            <a:ln cap="flat" cmpd="sng" w="9525">
              <a:solidFill>
                <a:srgbClr val="024A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24A90"/>
                  </a:solidFill>
                  <a:latin typeface="Arial"/>
                  <a:ea typeface="Arial"/>
                  <a:cs typeface="Arial"/>
                  <a:sym typeface="Arial"/>
                </a:rPr>
                <a:t>Select the top </a:t>
              </a:r>
              <a:r>
                <a:rPr b="1" i="0" lang="en-US" sz="1200" u="none" cap="none" strike="noStrike">
                  <a:solidFill>
                    <a:srgbClr val="024A90"/>
                  </a:solidFill>
                  <a:latin typeface="Arial"/>
                  <a:ea typeface="Arial"/>
                  <a:cs typeface="Arial"/>
                  <a:sym typeface="Arial"/>
                </a:rPr>
                <a:t>N</a:t>
              </a:r>
              <a:r>
                <a:rPr b="0" i="0" lang="en-US" sz="1200" u="none" cap="none" strike="noStrike">
                  <a:solidFill>
                    <a:srgbClr val="024A90"/>
                  </a:solidFill>
                  <a:latin typeface="Arial"/>
                  <a:ea typeface="Arial"/>
                  <a:cs typeface="Arial"/>
                  <a:sym typeface="Arial"/>
                </a:rPr>
                <a:t> words by frequency in each society.</a:t>
              </a:r>
              <a:endParaRPr b="0" i="0" sz="1200" u="none" cap="none" strike="noStrike">
                <a:solidFill>
                  <a:srgbClr val="024A90"/>
                </a:solidFill>
                <a:latin typeface="Arial"/>
                <a:ea typeface="Arial"/>
                <a:cs typeface="Arial"/>
                <a:sym typeface="Arial"/>
              </a:endParaRPr>
            </a:p>
          </p:txBody>
        </p:sp>
        <p:sp>
          <p:nvSpPr>
            <p:cNvPr id="489" name="Google Shape;489;p7"/>
            <p:cNvSpPr txBox="1"/>
            <p:nvPr/>
          </p:nvSpPr>
          <p:spPr>
            <a:xfrm>
              <a:off x="3284742" y="3431462"/>
              <a:ext cx="2226000" cy="753300"/>
            </a:xfrm>
            <a:prstGeom prst="rect">
              <a:avLst/>
            </a:prstGeom>
            <a:noFill/>
            <a:ln cap="flat" cmpd="sng" w="9525">
              <a:solidFill>
                <a:srgbClr val="024A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24A90"/>
                  </a:solidFill>
                  <a:latin typeface="Arial"/>
                  <a:ea typeface="Arial"/>
                  <a:cs typeface="Arial"/>
                  <a:sym typeface="Arial"/>
                </a:rPr>
                <a:t>Select the unique words in each society and assign them to that lexicon.</a:t>
              </a:r>
              <a:endParaRPr b="0" i="0" sz="1200" u="none" cap="none" strike="noStrike">
                <a:solidFill>
                  <a:srgbClr val="024A90"/>
                </a:solidFill>
                <a:latin typeface="Arial"/>
                <a:ea typeface="Arial"/>
                <a:cs typeface="Arial"/>
                <a:sym typeface="Arial"/>
              </a:endParaRPr>
            </a:p>
          </p:txBody>
        </p:sp>
        <p:sp>
          <p:nvSpPr>
            <p:cNvPr id="490" name="Google Shape;490;p7"/>
            <p:cNvSpPr txBox="1"/>
            <p:nvPr/>
          </p:nvSpPr>
          <p:spPr>
            <a:xfrm>
              <a:off x="6130475" y="2630837"/>
              <a:ext cx="2549400" cy="1595400"/>
            </a:xfrm>
            <a:prstGeom prst="rect">
              <a:avLst/>
            </a:prstGeom>
            <a:noFill/>
            <a:ln cap="flat" cmpd="sng" w="9525">
              <a:solidFill>
                <a:srgbClr val="024A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24A90"/>
                  </a:solidFill>
                  <a:latin typeface="Arial"/>
                  <a:ea typeface="Arial"/>
                  <a:cs typeface="Arial"/>
                  <a:sym typeface="Arial"/>
                </a:rPr>
                <a:t>For words that appear in both societies, pick a difference </a:t>
              </a:r>
              <a:r>
                <a:rPr b="1" i="0" lang="en-US" sz="1200" u="none" cap="none" strike="noStrike">
                  <a:solidFill>
                    <a:srgbClr val="024A90"/>
                  </a:solidFill>
                  <a:latin typeface="Arial"/>
                  <a:ea typeface="Arial"/>
                  <a:cs typeface="Arial"/>
                  <a:sym typeface="Arial"/>
                </a:rPr>
                <a:t>D</a:t>
              </a:r>
              <a:r>
                <a:rPr b="0" i="0" lang="en-US" sz="1200" u="none" cap="none" strike="noStrike">
                  <a:solidFill>
                    <a:srgbClr val="024A90"/>
                  </a:solidFill>
                  <a:latin typeface="Arial"/>
                  <a:ea typeface="Arial"/>
                  <a:cs typeface="Arial"/>
                  <a:sym typeface="Arial"/>
                </a:rPr>
                <a:t>. Compare the ranks of the common words, and if the difference in rank is at least D, append the word to the lexicon where the rank is higher.</a:t>
              </a:r>
              <a:endParaRPr b="0" i="0" sz="1200" u="none" cap="none" strike="noStrike">
                <a:solidFill>
                  <a:srgbClr val="024A90"/>
                </a:solidFill>
                <a:latin typeface="Arial"/>
                <a:ea typeface="Arial"/>
                <a:cs typeface="Arial"/>
                <a:sym typeface="Arial"/>
              </a:endParaRPr>
            </a:p>
          </p:txBody>
        </p:sp>
        <p:cxnSp>
          <p:nvCxnSpPr>
            <p:cNvPr id="491" name="Google Shape;491;p7"/>
            <p:cNvCxnSpPr>
              <a:stCxn id="488" idx="2"/>
              <a:endCxn id="489" idx="1"/>
            </p:cNvCxnSpPr>
            <p:nvPr/>
          </p:nvCxnSpPr>
          <p:spPr>
            <a:xfrm>
              <a:off x="2325400" y="3301837"/>
              <a:ext cx="959400" cy="506400"/>
            </a:xfrm>
            <a:prstGeom prst="straightConnector1">
              <a:avLst/>
            </a:prstGeom>
            <a:noFill/>
            <a:ln cap="flat" cmpd="sng" w="28575">
              <a:solidFill>
                <a:srgbClr val="024A90"/>
              </a:solidFill>
              <a:prstDash val="solid"/>
              <a:round/>
              <a:headEnd len="sm" w="sm" type="none"/>
              <a:tailEnd len="med" w="med" type="triangle"/>
            </a:ln>
          </p:spPr>
        </p:cxnSp>
        <p:cxnSp>
          <p:nvCxnSpPr>
            <p:cNvPr id="492" name="Google Shape;492;p7"/>
            <p:cNvCxnSpPr>
              <a:stCxn id="489" idx="3"/>
              <a:endCxn id="490" idx="1"/>
            </p:cNvCxnSpPr>
            <p:nvPr/>
          </p:nvCxnSpPr>
          <p:spPr>
            <a:xfrm flipH="1" rot="10800000">
              <a:off x="5510742" y="3428612"/>
              <a:ext cx="619800" cy="379500"/>
            </a:xfrm>
            <a:prstGeom prst="straightConnector1">
              <a:avLst/>
            </a:prstGeom>
            <a:noFill/>
            <a:ln cap="flat" cmpd="sng" w="28575">
              <a:solidFill>
                <a:srgbClr val="024A90"/>
              </a:solidFill>
              <a:prstDash val="solid"/>
              <a:round/>
              <a:headEnd len="sm" w="sm" type="none"/>
              <a:tailEnd len="med" w="med" type="triangl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b0561d9695_2_11"/>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8" name="Google Shape;498;gb0561d9695_2_11"/>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499" name="Google Shape;499;gb0561d9695_2_11"/>
          <p:cNvSpPr/>
          <p:nvPr/>
        </p:nvSpPr>
        <p:spPr>
          <a:xfrm>
            <a:off x="1084726" y="84925"/>
            <a:ext cx="38154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New Lexicon</a:t>
            </a:r>
            <a:endParaRPr b="0" i="0" sz="1400" u="none" cap="none" strike="noStrike">
              <a:solidFill>
                <a:srgbClr val="000000"/>
              </a:solidFill>
              <a:latin typeface="Arial"/>
              <a:ea typeface="Arial"/>
              <a:cs typeface="Arial"/>
              <a:sym typeface="Arial"/>
            </a:endParaRPr>
          </a:p>
        </p:txBody>
      </p:sp>
      <p:sp>
        <p:nvSpPr>
          <p:cNvPr id="500" name="Google Shape;500;gb0561d9695_2_11"/>
          <p:cNvSpPr txBox="1"/>
          <p:nvPr/>
        </p:nvSpPr>
        <p:spPr>
          <a:xfrm>
            <a:off x="1270000" y="977900"/>
            <a:ext cx="74097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New Lexicon from Term Frequency Analysis</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rPr b="1" i="0" lang="en-US" sz="1800" u="none" cap="none" strike="noStrike">
                <a:solidFill>
                  <a:srgbClr val="024A90"/>
                </a:solidFill>
                <a:latin typeface="Calibri"/>
                <a:ea typeface="Calibri"/>
                <a:cs typeface="Calibri"/>
                <a:sym typeface="Calibri"/>
              </a:rPr>
              <a:t>WordNet</a:t>
            </a:r>
            <a:endParaRPr b="1"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24A90"/>
                </a:solidFill>
                <a:latin typeface="Arial"/>
                <a:ea typeface="Arial"/>
                <a:cs typeface="Arial"/>
                <a:sym typeface="Arial"/>
              </a:rPr>
              <a:t>WordNet is a lexical database that provides groupings for nouns, verbs, adjectives, and adverbs into cognitive synonym sets (synsets). For a BoW approach, with no context we can infer the part of speech (PoS) from a word’s synset.</a:t>
            </a:r>
            <a:endParaRPr b="0" i="0" sz="1400" u="none" cap="none" strike="noStrike">
              <a:solidFill>
                <a:srgbClr val="024A9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24A9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24A90"/>
                </a:solidFill>
                <a:latin typeface="Arial"/>
                <a:ea typeface="Arial"/>
                <a:cs typeface="Arial"/>
                <a:sym typeface="Arial"/>
              </a:rPr>
              <a:t>For example, consider the synsets for the following terms.</a:t>
            </a:r>
            <a:endParaRPr b="0" i="0" sz="1400" u="none" cap="none" strike="noStrike">
              <a:solidFill>
                <a:srgbClr val="024A9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24A9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1" i="0" lang="en-US" sz="1800" u="none" cap="none" strike="noStrike">
                <a:solidFill>
                  <a:srgbClr val="024A90"/>
                </a:solidFill>
                <a:latin typeface="Calibri"/>
                <a:ea typeface="Calibri"/>
                <a:cs typeface="Calibri"/>
                <a:sym typeface="Calibri"/>
              </a:rPr>
              <a:t>Final Selection Process</a:t>
            </a:r>
            <a:endParaRPr b="1"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24A90"/>
                </a:solidFill>
                <a:latin typeface="Arial"/>
                <a:ea typeface="Arial"/>
                <a:cs typeface="Arial"/>
                <a:sym typeface="Arial"/>
              </a:rPr>
              <a:t>Using WordNet, we use the selection method explained on the previous slide </a:t>
            </a:r>
            <a:endParaRPr b="0" i="0" sz="1400" u="none" cap="none" strike="noStrike">
              <a:solidFill>
                <a:srgbClr val="024A9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24A90"/>
                </a:solidFill>
                <a:latin typeface="Arial"/>
                <a:ea typeface="Arial"/>
                <a:cs typeface="Arial"/>
                <a:sym typeface="Arial"/>
              </a:rPr>
              <a:t>(N = 250, D = 30) on the following sets of words:</a:t>
            </a:r>
            <a:endParaRPr b="0" i="0" sz="1400" u="none" cap="none" strike="noStrike">
              <a:solidFill>
                <a:srgbClr val="024A9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24A90"/>
              </a:solidFill>
              <a:latin typeface="Arial"/>
              <a:ea typeface="Arial"/>
              <a:cs typeface="Arial"/>
              <a:sym typeface="Arial"/>
            </a:endParaRPr>
          </a:p>
          <a:p>
            <a:pPr indent="-317500" lvl="0" marL="457200" marR="0" rtl="0" algn="l">
              <a:lnSpc>
                <a:spcPct val="100000"/>
              </a:lnSpc>
              <a:spcBef>
                <a:spcPts val="0"/>
              </a:spcBef>
              <a:spcAft>
                <a:spcPts val="0"/>
              </a:spcAft>
              <a:buClr>
                <a:srgbClr val="024A90"/>
              </a:buClr>
              <a:buSzPts val="1400"/>
              <a:buFont typeface="Arial"/>
              <a:buChar char="-"/>
            </a:pPr>
            <a:r>
              <a:rPr b="0" i="0" lang="en-US" sz="1400" u="none" cap="none" strike="noStrike">
                <a:solidFill>
                  <a:srgbClr val="024A90"/>
                </a:solidFill>
                <a:latin typeface="Arial"/>
                <a:ea typeface="Arial"/>
                <a:cs typeface="Arial"/>
                <a:sym typeface="Arial"/>
              </a:rPr>
              <a:t>Non-nouns (filter out words where the synsets only contain nouns)</a:t>
            </a:r>
            <a:endParaRPr b="0" i="0" sz="1400" u="none" cap="none" strike="noStrike">
              <a:solidFill>
                <a:srgbClr val="024A90"/>
              </a:solidFill>
              <a:latin typeface="Arial"/>
              <a:ea typeface="Arial"/>
              <a:cs typeface="Arial"/>
              <a:sym typeface="Arial"/>
            </a:endParaRPr>
          </a:p>
          <a:p>
            <a:pPr indent="-317500" lvl="0" marL="457200" marR="0" rtl="0" algn="l">
              <a:lnSpc>
                <a:spcPct val="100000"/>
              </a:lnSpc>
              <a:spcBef>
                <a:spcPts val="0"/>
              </a:spcBef>
              <a:spcAft>
                <a:spcPts val="0"/>
              </a:spcAft>
              <a:buClr>
                <a:srgbClr val="024A90"/>
              </a:buClr>
              <a:buSzPts val="1400"/>
              <a:buFont typeface="Arial"/>
              <a:buChar char="-"/>
            </a:pPr>
            <a:r>
              <a:rPr b="0" i="0" lang="en-US" sz="1400" u="none" cap="none" strike="noStrike">
                <a:solidFill>
                  <a:srgbClr val="024A90"/>
                </a:solidFill>
                <a:latin typeface="Arial"/>
                <a:ea typeface="Arial"/>
                <a:cs typeface="Arial"/>
                <a:sym typeface="Arial"/>
              </a:rPr>
              <a:t>Verbs only (filter for words where the synsets only contain verbs)</a:t>
            </a:r>
            <a:endParaRPr b="0" i="0" sz="1400" u="none" cap="none" strike="noStrike">
              <a:solidFill>
                <a:srgbClr val="024A9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24A9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24A90"/>
                </a:solidFill>
                <a:latin typeface="Arial"/>
                <a:ea typeface="Arial"/>
                <a:cs typeface="Arial"/>
                <a:sym typeface="Arial"/>
              </a:rPr>
              <a:t>We perform a union of the results to obtain a new lexicon of 414 words.</a:t>
            </a:r>
            <a:endParaRPr b="0" i="0" sz="1400" u="none" cap="none" strike="noStrike">
              <a:solidFill>
                <a:srgbClr val="024A90"/>
              </a:solidFill>
              <a:latin typeface="Arial"/>
              <a:ea typeface="Arial"/>
              <a:cs typeface="Arial"/>
              <a:sym typeface="Arial"/>
            </a:endParaRPr>
          </a:p>
        </p:txBody>
      </p:sp>
      <p:graphicFrame>
        <p:nvGraphicFramePr>
          <p:cNvPr id="501" name="Google Shape;501;gb0561d9695_2_11"/>
          <p:cNvGraphicFramePr/>
          <p:nvPr/>
        </p:nvGraphicFramePr>
        <p:xfrm>
          <a:off x="1269988" y="2973575"/>
          <a:ext cx="3000000" cy="3000000"/>
        </p:xfrm>
        <a:graphic>
          <a:graphicData uri="http://schemas.openxmlformats.org/drawingml/2006/table">
            <a:tbl>
              <a:tblPr>
                <a:noFill/>
                <a:tableStyleId>{01F306B0-0B5B-4D15-BED4-47CE5F40C9EB}</a:tableStyleId>
              </a:tblPr>
              <a:tblGrid>
                <a:gridCol w="1756650"/>
                <a:gridCol w="4047575"/>
                <a:gridCol w="1605475"/>
              </a:tblGrid>
              <a:tr h="374750">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Term from BoW</a:t>
                      </a:r>
                      <a:endParaRPr b="1" sz="1300" u="none" cap="none" strike="noStrike">
                        <a:latin typeface="Times New Roman"/>
                        <a:ea typeface="Times New Roman"/>
                        <a:cs typeface="Times New Roman"/>
                        <a:sym typeface="Times New Roman"/>
                      </a:endParaRPr>
                    </a:p>
                  </a:txBody>
                  <a:tcPr marT="0" marB="0"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Synset - “word” (PoS)</a:t>
                      </a:r>
                      <a:endParaRPr b="1" sz="1400" u="none" cap="none" strike="noStrike">
                        <a:latin typeface="Times New Roman"/>
                        <a:ea typeface="Times New Roman"/>
                        <a:cs typeface="Times New Roman"/>
                        <a:sym typeface="Times New Roman"/>
                      </a:endParaRPr>
                    </a:p>
                  </a:txBody>
                  <a:tcPr marT="91425" marB="91425"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PoS Implication</a:t>
                      </a:r>
                      <a:endParaRPr b="1" sz="1400" u="none" cap="none" strike="noStrike">
                        <a:latin typeface="Times New Roman"/>
                        <a:ea typeface="Times New Roman"/>
                        <a:cs typeface="Times New Roman"/>
                        <a:sym typeface="Times New Roman"/>
                      </a:endParaRPr>
                    </a:p>
                  </a:txBody>
                  <a:tcPr marT="91425" marB="91425" marR="91425" marL="91425" anchor="ctr">
                    <a:lnB cap="flat" cmpd="sng" w="9525">
                      <a:solidFill>
                        <a:srgbClr val="9E9E9E"/>
                      </a:solidFill>
                      <a:prstDash val="solid"/>
                      <a:round/>
                      <a:headEnd len="sm" w="sm" type="none"/>
                      <a:tailEnd len="sm" w="sm" type="none"/>
                    </a:lnB>
                    <a:solidFill>
                      <a:srgbClr val="CFE2F3"/>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“educate”</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“educate” (verb) and “train” (verb)</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Verb</a:t>
                      </a:r>
                      <a:endParaRPr sz="1100" u="none" cap="none" strike="noStrike">
                        <a:latin typeface="Times New Roman"/>
                        <a:ea typeface="Times New Roman"/>
                        <a:cs typeface="Times New Roman"/>
                        <a:sym typeface="Times New Roman"/>
                      </a:endParaRPr>
                    </a:p>
                  </a:txBody>
                  <a:tcPr marT="0" marB="0" marR="91425" marL="91425">
                    <a:lnT cap="flat" cmpd="sng" w="9525">
                      <a:solidFill>
                        <a:srgbClr val="9E9E9E"/>
                      </a:solidFill>
                      <a:prstDash val="solid"/>
                      <a:round/>
                      <a:headEnd len="sm" w="sm" type="none"/>
                      <a:tailEnd len="sm" w="sm" type="none"/>
                    </a:lnT>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“Nigeria”</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“nigeria” (noun)</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Noun</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“research”</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“research” (noun), “inquiry” (noun), and “research” (verb)</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Noun or Verb</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“aaaa”</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Empty</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Nonsense</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b042d20519_0_24"/>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07" name="Google Shape;507;gb042d20519_0_24"/>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508" name="Google Shape;508;gb042d20519_0_24"/>
          <p:cNvSpPr/>
          <p:nvPr/>
        </p:nvSpPr>
        <p:spPr>
          <a:xfrm>
            <a:off x="1084719" y="84925"/>
            <a:ext cx="45429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New Lexicon - Result</a:t>
            </a:r>
            <a:endParaRPr b="1" i="0" sz="2800" u="none" cap="none" strike="noStrike">
              <a:solidFill>
                <a:srgbClr val="024A90"/>
              </a:solidFill>
              <a:latin typeface="Calibri"/>
              <a:ea typeface="Calibri"/>
              <a:cs typeface="Calibri"/>
              <a:sym typeface="Calibri"/>
            </a:endParaRPr>
          </a:p>
        </p:txBody>
      </p:sp>
      <p:sp>
        <p:nvSpPr>
          <p:cNvPr id="509" name="Google Shape;509;gb042d20519_0_24"/>
          <p:cNvSpPr txBox="1"/>
          <p:nvPr/>
        </p:nvSpPr>
        <p:spPr>
          <a:xfrm>
            <a:off x="1270000" y="977900"/>
            <a:ext cx="74097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New Lexicon from Term Frequency Analysis</a:t>
            </a:r>
            <a:endParaRPr b="0" i="0" sz="1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457200" lvl="0" marL="0" marR="0" rtl="0" algn="just">
              <a:lnSpc>
                <a:spcPct val="115000"/>
              </a:lnSpc>
              <a:spcBef>
                <a:spcPts val="0"/>
              </a:spcBef>
              <a:spcAft>
                <a:spcPts val="100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10" name="Google Shape;510;gb042d20519_0_24"/>
          <p:cNvSpPr txBox="1"/>
          <p:nvPr/>
        </p:nvSpPr>
        <p:spPr>
          <a:xfrm>
            <a:off x="1270000" y="4671325"/>
            <a:ext cx="2894700" cy="153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24A90"/>
                </a:solidFill>
                <a:latin typeface="Calibri"/>
                <a:ea typeface="Calibri"/>
                <a:cs typeface="Calibri"/>
                <a:sym typeface="Calibri"/>
              </a:rPr>
              <a:t>We can see that using our new lexicon with the original gives a peace metric that is clearly divisive among peaceful and non-peaceful countries while being mostly around zero for other countries.</a:t>
            </a:r>
            <a:endParaRPr b="0" i="0" sz="1000" u="none" cap="none" strike="noStrike">
              <a:solidFill>
                <a:srgbClr val="000000"/>
              </a:solidFill>
              <a:latin typeface="Arial"/>
              <a:ea typeface="Arial"/>
              <a:cs typeface="Arial"/>
              <a:sym typeface="Arial"/>
            </a:endParaRPr>
          </a:p>
        </p:txBody>
      </p:sp>
      <p:graphicFrame>
        <p:nvGraphicFramePr>
          <p:cNvPr id="511" name="Google Shape;511;gb042d20519_0_24"/>
          <p:cNvGraphicFramePr/>
          <p:nvPr/>
        </p:nvGraphicFramePr>
        <p:xfrm>
          <a:off x="4196088" y="1660875"/>
          <a:ext cx="3000000" cy="3000000"/>
        </p:xfrm>
        <a:graphic>
          <a:graphicData uri="http://schemas.openxmlformats.org/drawingml/2006/table">
            <a:tbl>
              <a:tblPr>
                <a:noFill/>
                <a:tableStyleId>{01F306B0-0B5B-4D15-BED4-47CE5F40C9EB}</a:tableStyleId>
              </a:tblPr>
              <a:tblGrid>
                <a:gridCol w="701150"/>
                <a:gridCol w="1891200"/>
                <a:gridCol w="1891200"/>
              </a:tblGrid>
              <a:tr h="374750">
                <a:tc row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Rank</a:t>
                      </a:r>
                      <a:endParaRPr b="1" sz="1300" u="none" cap="none" strike="noStrike">
                        <a:latin typeface="Times New Roman"/>
                        <a:ea typeface="Times New Roman"/>
                        <a:cs typeface="Times New Roman"/>
                        <a:sym typeface="Times New Roman"/>
                      </a:endParaRPr>
                    </a:p>
                  </a:txBody>
                  <a:tcPr marT="0" marB="0"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Peace Lexicon</a:t>
                      </a:r>
                      <a:endParaRPr b="1" sz="1400" u="none" cap="none" strike="noStrike">
                        <a:latin typeface="Times New Roman"/>
                        <a:ea typeface="Times New Roman"/>
                        <a:cs typeface="Times New Roman"/>
                        <a:sym typeface="Times New Roman"/>
                      </a:endParaRPr>
                    </a:p>
                  </a:txBody>
                  <a:tcPr marT="91425" marB="91425"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Conflict Lexicon</a:t>
                      </a:r>
                      <a:endParaRPr b="1" sz="1400" u="none" cap="none" strike="noStrike">
                        <a:latin typeface="Times New Roman"/>
                        <a:ea typeface="Times New Roman"/>
                        <a:cs typeface="Times New Roman"/>
                        <a:sym typeface="Times New Roman"/>
                      </a:endParaRPr>
                    </a:p>
                  </a:txBody>
                  <a:tcPr marT="91425" marB="91425" marR="91425" marL="91425" anchor="ctr">
                    <a:lnB cap="flat" cmpd="sng" w="9525">
                      <a:solidFill>
                        <a:srgbClr val="9E9E9E"/>
                      </a:solidFill>
                      <a:prstDash val="solid"/>
                      <a:round/>
                      <a:headEnd len="sm" w="sm" type="none"/>
                      <a:tailEnd len="sm" w="sm" type="none"/>
                    </a:lnB>
                    <a:solidFill>
                      <a:srgbClr val="CFE2F3"/>
                    </a:solidFill>
                  </a:tcPr>
                </a:tc>
              </a:tr>
              <a:tr h="171675">
                <a:tc vMerge="1"/>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latin typeface="Times New Roman"/>
                          <a:ea typeface="Times New Roman"/>
                          <a:cs typeface="Times New Roman"/>
                          <a:sym typeface="Times New Roman"/>
                        </a:rPr>
                        <a:t>Term</a:t>
                      </a:r>
                      <a:endParaRPr b="1" sz="1100" u="none" cap="none" strike="noStrike">
                        <a:latin typeface="Times New Roman"/>
                        <a:ea typeface="Times New Roman"/>
                        <a:cs typeface="Times New Roman"/>
                        <a:sym typeface="Times New Roman"/>
                      </a:endParaRPr>
                    </a:p>
                  </a:txBody>
                  <a:tcPr marT="0" marB="0"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latin typeface="Times New Roman"/>
                          <a:ea typeface="Times New Roman"/>
                          <a:cs typeface="Times New Roman"/>
                          <a:sym typeface="Times New Roman"/>
                        </a:rPr>
                        <a:t>Term</a:t>
                      </a:r>
                      <a:endParaRPr b="1" sz="1100" u="none" cap="none" strike="noStrike">
                        <a:latin typeface="Times New Roman"/>
                        <a:ea typeface="Times New Roman"/>
                        <a:cs typeface="Times New Roman"/>
                        <a:sym typeface="Times New Roman"/>
                      </a:endParaRPr>
                    </a:p>
                  </a:txBody>
                  <a:tcPr marT="0" marB="0"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1</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look</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state</a:t>
                      </a:r>
                      <a:endParaRPr sz="1100" u="none" cap="none" strike="noStrike">
                        <a:latin typeface="Times New Roman"/>
                        <a:ea typeface="Times New Roman"/>
                        <a:cs typeface="Times New Roman"/>
                        <a:sym typeface="Times New Roman"/>
                      </a:endParaRPr>
                    </a:p>
                  </a:txBody>
                  <a:tcPr marT="0" marB="0" marR="91425" marL="91425">
                    <a:lnT cap="flat" cmpd="sng" w="9525">
                      <a:solidFill>
                        <a:srgbClr val="9E9E9E"/>
                      </a:solidFill>
                      <a:prstDash val="solid"/>
                      <a:round/>
                      <a:headEnd len="sm" w="sm" type="none"/>
                      <a:tailEnd len="sm" w="sm" type="none"/>
                    </a:lnT>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2</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think</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minister</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3</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play</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court</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4</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home</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accord</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5</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open</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project</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6</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really</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bank</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7</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keep</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order</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8</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season</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force</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9</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mean</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fund</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10</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offer</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political</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bl>
          </a:graphicData>
        </a:graphic>
      </p:graphicFrame>
      <p:sp>
        <p:nvSpPr>
          <p:cNvPr id="512" name="Google Shape;512;gb042d20519_0_24"/>
          <p:cNvSpPr txBox="1"/>
          <p:nvPr/>
        </p:nvSpPr>
        <p:spPr>
          <a:xfrm>
            <a:off x="1270000" y="2009425"/>
            <a:ext cx="2132700" cy="169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24A90"/>
                </a:solidFill>
                <a:latin typeface="Calibri"/>
                <a:ea typeface="Calibri"/>
                <a:cs typeface="Calibri"/>
                <a:sym typeface="Calibri"/>
              </a:rPr>
              <a:t>To the right are the top 10 most frequent terms from the lexicon generated from the term frequency analysis</a:t>
            </a:r>
            <a:endParaRPr b="0" i="0" sz="1000" u="none" cap="none" strike="noStrike">
              <a:solidFill>
                <a:srgbClr val="000000"/>
              </a:solidFill>
              <a:latin typeface="Arial"/>
              <a:ea typeface="Arial"/>
              <a:cs typeface="Arial"/>
              <a:sym typeface="Arial"/>
            </a:endParaRPr>
          </a:p>
        </p:txBody>
      </p:sp>
      <p:pic>
        <p:nvPicPr>
          <p:cNvPr id="513" name="Google Shape;513;gb042d20519_0_24"/>
          <p:cNvPicPr preferRelativeResize="0"/>
          <p:nvPr/>
        </p:nvPicPr>
        <p:blipFill rotWithShape="1">
          <a:blip r:embed="rId3">
            <a:alphaModFix/>
          </a:blip>
          <a:srcRect b="0" l="0" r="0" t="0"/>
          <a:stretch/>
        </p:blipFill>
        <p:spPr>
          <a:xfrm>
            <a:off x="4284900" y="4129038"/>
            <a:ext cx="4483550" cy="24187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b0afd1ab7c_1_5"/>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9" name="Google Shape;519;gb0afd1ab7c_1_5"/>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520" name="Google Shape;520;gb0afd1ab7c_1_5"/>
          <p:cNvSpPr/>
          <p:nvPr/>
        </p:nvSpPr>
        <p:spPr>
          <a:xfrm>
            <a:off x="1084719" y="84925"/>
            <a:ext cx="45429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New Lexicon - Result</a:t>
            </a:r>
            <a:endParaRPr b="1" i="0" sz="2800" u="none" cap="none" strike="noStrike">
              <a:solidFill>
                <a:srgbClr val="024A90"/>
              </a:solidFill>
              <a:latin typeface="Calibri"/>
              <a:ea typeface="Calibri"/>
              <a:cs typeface="Calibri"/>
              <a:sym typeface="Calibri"/>
            </a:endParaRPr>
          </a:p>
        </p:txBody>
      </p:sp>
      <p:sp>
        <p:nvSpPr>
          <p:cNvPr id="521" name="Google Shape;521;gb0afd1ab7c_1_5"/>
          <p:cNvSpPr txBox="1"/>
          <p:nvPr/>
        </p:nvSpPr>
        <p:spPr>
          <a:xfrm>
            <a:off x="1270000" y="977900"/>
            <a:ext cx="74097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New Lexicon with RNN &amp; Attention Weight</a:t>
            </a:r>
            <a:endParaRPr b="0" i="0" sz="4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457200" lvl="0" marL="0" marR="0" rtl="0" algn="just">
              <a:lnSpc>
                <a:spcPct val="115000"/>
              </a:lnSpc>
              <a:spcBef>
                <a:spcPts val="0"/>
              </a:spcBef>
              <a:spcAft>
                <a:spcPts val="100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22" name="Google Shape;522;gb0afd1ab7c_1_5"/>
          <p:cNvSpPr txBox="1"/>
          <p:nvPr/>
        </p:nvSpPr>
        <p:spPr>
          <a:xfrm>
            <a:off x="1270000" y="4671325"/>
            <a:ext cx="2894700" cy="153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24A90"/>
                </a:solidFill>
                <a:latin typeface="Calibri"/>
                <a:ea typeface="Calibri"/>
                <a:cs typeface="Calibri"/>
                <a:sym typeface="Calibri"/>
              </a:rPr>
              <a:t>Since Attention Layer corresponds to the position of vocab, it does not reveal a great performance on the peace metrics. </a:t>
            </a:r>
            <a:endParaRPr b="0" i="0" sz="1000" u="none" cap="none" strike="noStrike">
              <a:solidFill>
                <a:srgbClr val="000000"/>
              </a:solidFill>
              <a:latin typeface="Arial"/>
              <a:ea typeface="Arial"/>
              <a:cs typeface="Arial"/>
              <a:sym typeface="Arial"/>
            </a:endParaRPr>
          </a:p>
        </p:txBody>
      </p:sp>
      <p:graphicFrame>
        <p:nvGraphicFramePr>
          <p:cNvPr id="523" name="Google Shape;523;gb0afd1ab7c_1_5"/>
          <p:cNvGraphicFramePr/>
          <p:nvPr/>
        </p:nvGraphicFramePr>
        <p:xfrm>
          <a:off x="4196088" y="1660875"/>
          <a:ext cx="3000000" cy="3000000"/>
        </p:xfrm>
        <a:graphic>
          <a:graphicData uri="http://schemas.openxmlformats.org/drawingml/2006/table">
            <a:tbl>
              <a:tblPr>
                <a:noFill/>
                <a:tableStyleId>{01F306B0-0B5B-4D15-BED4-47CE5F40C9EB}</a:tableStyleId>
              </a:tblPr>
              <a:tblGrid>
                <a:gridCol w="701150"/>
                <a:gridCol w="1891200"/>
                <a:gridCol w="1891200"/>
              </a:tblGrid>
              <a:tr h="374750">
                <a:tc row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Rank</a:t>
                      </a:r>
                      <a:endParaRPr b="1" sz="1300" u="none" cap="none" strike="noStrike">
                        <a:latin typeface="Times New Roman"/>
                        <a:ea typeface="Times New Roman"/>
                        <a:cs typeface="Times New Roman"/>
                        <a:sym typeface="Times New Roman"/>
                      </a:endParaRPr>
                    </a:p>
                  </a:txBody>
                  <a:tcPr marT="0" marB="0"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Peace Lexicon</a:t>
                      </a:r>
                      <a:endParaRPr b="1" sz="1400" u="none" cap="none" strike="noStrike">
                        <a:latin typeface="Times New Roman"/>
                        <a:ea typeface="Times New Roman"/>
                        <a:cs typeface="Times New Roman"/>
                        <a:sym typeface="Times New Roman"/>
                      </a:endParaRPr>
                    </a:p>
                  </a:txBody>
                  <a:tcPr marT="91425" marB="91425"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Conflict Lexicon</a:t>
                      </a:r>
                      <a:endParaRPr b="1" sz="1400" u="none" cap="none" strike="noStrike">
                        <a:latin typeface="Times New Roman"/>
                        <a:ea typeface="Times New Roman"/>
                        <a:cs typeface="Times New Roman"/>
                        <a:sym typeface="Times New Roman"/>
                      </a:endParaRPr>
                    </a:p>
                  </a:txBody>
                  <a:tcPr marT="91425" marB="91425" marR="91425" marL="91425" anchor="ctr">
                    <a:lnB cap="flat" cmpd="sng" w="9525">
                      <a:solidFill>
                        <a:srgbClr val="9E9E9E"/>
                      </a:solidFill>
                      <a:prstDash val="solid"/>
                      <a:round/>
                      <a:headEnd len="sm" w="sm" type="none"/>
                      <a:tailEnd len="sm" w="sm" type="none"/>
                    </a:lnB>
                    <a:solidFill>
                      <a:srgbClr val="CFE2F3"/>
                    </a:solidFill>
                  </a:tcPr>
                </a:tc>
              </a:tr>
              <a:tr h="171675">
                <a:tc vMerge="1"/>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latin typeface="Times New Roman"/>
                          <a:ea typeface="Times New Roman"/>
                          <a:cs typeface="Times New Roman"/>
                          <a:sym typeface="Times New Roman"/>
                        </a:rPr>
                        <a:t>Term</a:t>
                      </a:r>
                      <a:endParaRPr b="1" sz="1100" u="none" cap="none" strike="noStrike">
                        <a:latin typeface="Times New Roman"/>
                        <a:ea typeface="Times New Roman"/>
                        <a:cs typeface="Times New Roman"/>
                        <a:sym typeface="Times New Roman"/>
                      </a:endParaRPr>
                    </a:p>
                  </a:txBody>
                  <a:tcPr marT="0" marB="0"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latin typeface="Times New Roman"/>
                          <a:ea typeface="Times New Roman"/>
                          <a:cs typeface="Times New Roman"/>
                          <a:sym typeface="Times New Roman"/>
                        </a:rPr>
                        <a:t>Term</a:t>
                      </a:r>
                      <a:endParaRPr b="1" sz="1100" u="none" cap="none" strike="noStrike">
                        <a:latin typeface="Times New Roman"/>
                        <a:ea typeface="Times New Roman"/>
                        <a:cs typeface="Times New Roman"/>
                        <a:sym typeface="Times New Roman"/>
                      </a:endParaRPr>
                    </a:p>
                  </a:txBody>
                  <a:tcPr marT="0" marB="0"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7832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1</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south</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president</a:t>
                      </a:r>
                      <a:endParaRPr sz="1100" u="none" cap="none" strike="noStrike">
                        <a:latin typeface="Times New Roman"/>
                        <a:ea typeface="Times New Roman"/>
                        <a:cs typeface="Times New Roman"/>
                        <a:sym typeface="Times New Roman"/>
                      </a:endParaRPr>
                    </a:p>
                  </a:txBody>
                  <a:tcPr marT="0" marB="0" marR="91425" marL="91425">
                    <a:lnT cap="flat" cmpd="sng" w="9525">
                      <a:solidFill>
                        <a:srgbClr val="9E9E9E"/>
                      </a:solidFill>
                      <a:prstDash val="solid"/>
                      <a:round/>
                      <a:headEnd len="sm" w="sm" type="none"/>
                      <a:tailEnd len="sm" w="sm" type="none"/>
                    </a:lnT>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2</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press</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minister</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3</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content</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south</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4</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independent</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bank</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5</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please</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university</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6</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alone</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news</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7</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advertisement</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star</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8</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estate</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league</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9</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newspaper</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photo</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10</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cape</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town</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bl>
          </a:graphicData>
        </a:graphic>
      </p:graphicFrame>
      <p:sp>
        <p:nvSpPr>
          <p:cNvPr id="524" name="Google Shape;524;gb0afd1ab7c_1_5"/>
          <p:cNvSpPr txBox="1"/>
          <p:nvPr/>
        </p:nvSpPr>
        <p:spPr>
          <a:xfrm>
            <a:off x="1270000" y="2009425"/>
            <a:ext cx="2132700" cy="169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24A90"/>
                </a:solidFill>
                <a:latin typeface="Calibri"/>
                <a:ea typeface="Calibri"/>
                <a:cs typeface="Calibri"/>
                <a:sym typeface="Calibri"/>
              </a:rPr>
              <a:t>Build RNN with Attention Layer for classification</a:t>
            </a:r>
            <a:endParaRPr b="0" i="0" sz="1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24A90"/>
                </a:solidFill>
                <a:latin typeface="Calibri"/>
                <a:ea typeface="Calibri"/>
                <a:cs typeface="Calibri"/>
                <a:sym typeface="Calibri"/>
              </a:rPr>
              <a:t>Retrieve Attention weight, match weights with vocab to extract lexicons which has highest average weight</a:t>
            </a:r>
            <a:endParaRPr b="0" i="0" sz="1400" u="none" cap="none" strike="noStrike">
              <a:solidFill>
                <a:srgbClr val="024A90"/>
              </a:solidFill>
              <a:latin typeface="Calibri"/>
              <a:ea typeface="Calibri"/>
              <a:cs typeface="Calibri"/>
              <a:sym typeface="Calibri"/>
            </a:endParaRPr>
          </a:p>
        </p:txBody>
      </p:sp>
      <p:pic>
        <p:nvPicPr>
          <p:cNvPr id="525" name="Google Shape;525;gb0afd1ab7c_1_5"/>
          <p:cNvPicPr preferRelativeResize="0"/>
          <p:nvPr/>
        </p:nvPicPr>
        <p:blipFill rotWithShape="1">
          <a:blip r:embed="rId3">
            <a:alphaModFix/>
          </a:blip>
          <a:srcRect b="0" l="0" r="0" t="0"/>
          <a:stretch/>
        </p:blipFill>
        <p:spPr>
          <a:xfrm>
            <a:off x="4196100" y="4129043"/>
            <a:ext cx="4483550" cy="24187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b063ca5f09_1_0"/>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31" name="Google Shape;531;gb063ca5f09_1_0"/>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532" name="Google Shape;532;gb063ca5f09_1_0"/>
          <p:cNvSpPr/>
          <p:nvPr/>
        </p:nvSpPr>
        <p:spPr>
          <a:xfrm>
            <a:off x="1084719" y="84925"/>
            <a:ext cx="45429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Conclusion</a:t>
            </a:r>
            <a:endParaRPr b="1" i="0" sz="2800" u="none" cap="none" strike="noStrike">
              <a:solidFill>
                <a:srgbClr val="024A90"/>
              </a:solidFill>
              <a:latin typeface="Calibri"/>
              <a:ea typeface="Calibri"/>
              <a:cs typeface="Calibri"/>
              <a:sym typeface="Calibri"/>
            </a:endParaRPr>
          </a:p>
        </p:txBody>
      </p:sp>
      <p:sp>
        <p:nvSpPr>
          <p:cNvPr id="533" name="Google Shape;533;gb063ca5f09_1_0"/>
          <p:cNvSpPr txBox="1"/>
          <p:nvPr/>
        </p:nvSpPr>
        <p:spPr>
          <a:xfrm>
            <a:off x="1270000" y="977900"/>
            <a:ext cx="74097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Augmented Lexicon</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457200" lvl="0" marL="0" marR="0" rtl="0" algn="just">
              <a:lnSpc>
                <a:spcPct val="115000"/>
              </a:lnSpc>
              <a:spcBef>
                <a:spcPts val="0"/>
              </a:spcBef>
              <a:spcAft>
                <a:spcPts val="100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34" name="Google Shape;534;gb063ca5f09_1_0"/>
          <p:cNvSpPr txBox="1"/>
          <p:nvPr/>
        </p:nvSpPr>
        <p:spPr>
          <a:xfrm>
            <a:off x="1270000" y="4671325"/>
            <a:ext cx="2894700" cy="153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24A90"/>
                </a:solidFill>
                <a:latin typeface="Calibri"/>
                <a:ea typeface="Calibri"/>
                <a:cs typeface="Calibri"/>
                <a:sym typeface="Calibri"/>
              </a:rPr>
              <a:t>Using all three lexicons, we get the best separation yet!</a:t>
            </a:r>
            <a:endParaRPr b="0" i="0" sz="1000" u="none" cap="none" strike="noStrike">
              <a:solidFill>
                <a:srgbClr val="000000"/>
              </a:solidFill>
              <a:latin typeface="Arial"/>
              <a:ea typeface="Arial"/>
              <a:cs typeface="Arial"/>
              <a:sym typeface="Arial"/>
            </a:endParaRPr>
          </a:p>
        </p:txBody>
      </p:sp>
      <p:graphicFrame>
        <p:nvGraphicFramePr>
          <p:cNvPr id="535" name="Google Shape;535;gb063ca5f09_1_0"/>
          <p:cNvGraphicFramePr/>
          <p:nvPr/>
        </p:nvGraphicFramePr>
        <p:xfrm>
          <a:off x="3402813" y="1660875"/>
          <a:ext cx="3000000" cy="3000000"/>
        </p:xfrm>
        <a:graphic>
          <a:graphicData uri="http://schemas.openxmlformats.org/drawingml/2006/table">
            <a:tbl>
              <a:tblPr>
                <a:noFill/>
                <a:tableStyleId>{01F306B0-0B5B-4D15-BED4-47CE5F40C9EB}</a:tableStyleId>
              </a:tblPr>
              <a:tblGrid>
                <a:gridCol w="1055375"/>
                <a:gridCol w="1055375"/>
                <a:gridCol w="1055375"/>
                <a:gridCol w="1055375"/>
                <a:gridCol w="1055375"/>
              </a:tblGrid>
              <a:tr h="374750">
                <a:tc row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Rank</a:t>
                      </a:r>
                      <a:endParaRPr b="1" sz="1300" u="none" cap="none" strike="noStrike">
                        <a:latin typeface="Times New Roman"/>
                        <a:ea typeface="Times New Roman"/>
                        <a:cs typeface="Times New Roman"/>
                        <a:sym typeface="Times New Roman"/>
                      </a:endParaRPr>
                    </a:p>
                  </a:txBody>
                  <a:tcPr marT="0" marB="0" marR="91425" marL="91425" anchor="ctr">
                    <a:solidFill>
                      <a:srgbClr val="CFE2F3"/>
                    </a:solidFill>
                  </a:tcPr>
                </a:tc>
                <a:tc gridSpan="2">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Peace Lexicon</a:t>
                      </a:r>
                      <a:endParaRPr b="1" sz="1400" u="none" cap="none" strike="noStrike">
                        <a:latin typeface="Times New Roman"/>
                        <a:ea typeface="Times New Roman"/>
                        <a:cs typeface="Times New Roman"/>
                        <a:sym typeface="Times New Roman"/>
                      </a:endParaRPr>
                    </a:p>
                  </a:txBody>
                  <a:tcPr marT="91425" marB="91425" marR="91425" marL="91425" anchor="ctr">
                    <a:solidFill>
                      <a:srgbClr val="CFE2F3"/>
                    </a:solidFill>
                  </a:tcPr>
                </a:tc>
                <a:tc hMerge="1"/>
                <a:tc gridSpan="2">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Conflict Lexicon</a:t>
                      </a:r>
                      <a:endParaRPr b="1" sz="1400" u="none" cap="none" strike="noStrike">
                        <a:latin typeface="Times New Roman"/>
                        <a:ea typeface="Times New Roman"/>
                        <a:cs typeface="Times New Roman"/>
                        <a:sym typeface="Times New Roman"/>
                      </a:endParaRPr>
                    </a:p>
                  </a:txBody>
                  <a:tcPr marT="91425" marB="91425" marR="91425" marL="91425" anchor="ctr">
                    <a:lnB cap="flat" cmpd="sng" w="9525">
                      <a:solidFill>
                        <a:srgbClr val="9E9E9E"/>
                      </a:solidFill>
                      <a:prstDash val="solid"/>
                      <a:round/>
                      <a:headEnd len="sm" w="sm" type="none"/>
                      <a:tailEnd len="sm" w="sm" type="none"/>
                    </a:lnB>
                    <a:solidFill>
                      <a:srgbClr val="CFE2F3"/>
                    </a:solidFill>
                  </a:tcPr>
                </a:tc>
                <a:tc hMerge="1"/>
              </a:tr>
              <a:tr h="171675">
                <a:tc vMerge="1"/>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latin typeface="Times New Roman"/>
                          <a:ea typeface="Times New Roman"/>
                          <a:cs typeface="Times New Roman"/>
                          <a:sym typeface="Times New Roman"/>
                        </a:rPr>
                        <a:t>Term</a:t>
                      </a:r>
                      <a:endParaRPr b="1" sz="1100" u="none" cap="none" strike="noStrike">
                        <a:latin typeface="Times New Roman"/>
                        <a:ea typeface="Times New Roman"/>
                        <a:cs typeface="Times New Roman"/>
                        <a:sym typeface="Times New Roman"/>
                      </a:endParaRPr>
                    </a:p>
                  </a:txBody>
                  <a:tcPr marT="0" marB="0" marR="91425" marL="91425" anchor="ctr">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latin typeface="Times New Roman"/>
                          <a:ea typeface="Times New Roman"/>
                          <a:cs typeface="Times New Roman"/>
                          <a:sym typeface="Times New Roman"/>
                        </a:rPr>
                        <a:t>Version</a:t>
                      </a:r>
                      <a:endParaRPr b="1" sz="1100" u="none" cap="none" strike="noStrike">
                        <a:latin typeface="Times New Roman"/>
                        <a:ea typeface="Times New Roman"/>
                        <a:cs typeface="Times New Roman"/>
                        <a:sym typeface="Times New Roman"/>
                      </a:endParaRPr>
                    </a:p>
                  </a:txBody>
                  <a:tcPr marT="0" marB="0" marR="91425" marL="91425" anchor="ctr">
                    <a:lnR cap="flat" cmpd="sng" w="9525">
                      <a:solidFill>
                        <a:srgbClr val="9E9E9E"/>
                      </a:solidFill>
                      <a:prstDash val="solid"/>
                      <a:round/>
                      <a:headEnd len="sm" w="sm" type="none"/>
                      <a:tailEnd len="sm" w="sm" type="none"/>
                    </a:lnR>
                    <a:solidFill>
                      <a:srgbClr val="CFE2F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latin typeface="Times New Roman"/>
                          <a:ea typeface="Times New Roman"/>
                          <a:cs typeface="Times New Roman"/>
                          <a:sym typeface="Times New Roman"/>
                        </a:rPr>
                        <a:t>Term</a:t>
                      </a:r>
                      <a:endParaRPr b="1" sz="1100" u="none" cap="none" strike="noStrike">
                        <a:latin typeface="Times New Roman"/>
                        <a:ea typeface="Times New Roman"/>
                        <a:cs typeface="Times New Roman"/>
                        <a:sym typeface="Times New Roman"/>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latin typeface="Times New Roman"/>
                          <a:ea typeface="Times New Roman"/>
                          <a:cs typeface="Times New Roman"/>
                          <a:sym typeface="Times New Roman"/>
                        </a:rPr>
                        <a:t>Version</a:t>
                      </a:r>
                      <a:endParaRPr b="1" sz="1100" u="none" cap="none" strike="noStrike">
                        <a:latin typeface="Times New Roman"/>
                        <a:ea typeface="Times New Roman"/>
                        <a:cs typeface="Times New Roman"/>
                        <a:sym typeface="Times New Roman"/>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1</a:t>
                      </a:r>
                      <a:endParaRPr sz="1100" u="none" cap="none" strike="noStrike">
                        <a:latin typeface="Times New Roman"/>
                        <a:ea typeface="Times New Roman"/>
                        <a:cs typeface="Times New Roman"/>
                        <a:sym typeface="Times New Roman"/>
                      </a:endParaRPr>
                    </a:p>
                  </a:txBody>
                  <a:tcPr marT="0" marB="0"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give</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Original</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state</a:t>
                      </a:r>
                      <a:endParaRPr sz="1100" u="none" cap="none" strike="noStrike">
                        <a:latin typeface="Times New Roman"/>
                        <a:ea typeface="Times New Roman"/>
                        <a:cs typeface="Times New Roman"/>
                        <a:sym typeface="Times New Roman"/>
                      </a:endParaRPr>
                    </a:p>
                  </a:txBody>
                  <a:tcPr marT="0" marB="0"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Term Freq</a:t>
                      </a:r>
                      <a:endParaRPr sz="1100" u="none" cap="none" strike="noStrike">
                        <a:latin typeface="Times New Roman"/>
                        <a:ea typeface="Times New Roman"/>
                        <a:cs typeface="Times New Roman"/>
                        <a:sym typeface="Times New Roman"/>
                      </a:endParaRPr>
                    </a:p>
                  </a:txBody>
                  <a:tcPr marT="0" marB="0" marR="91425" marL="91425">
                    <a:lnT cap="flat" cmpd="sng" w="9525">
                      <a:solidFill>
                        <a:srgbClr val="9E9E9E"/>
                      </a:solidFill>
                      <a:prstDash val="solid"/>
                      <a:round/>
                      <a:headEnd len="sm" w="sm" type="none"/>
                      <a:tailEnd len="sm" w="sm" type="none"/>
                    </a:lnT>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2</a:t>
                      </a:r>
                      <a:endParaRPr sz="1100" u="none" cap="none" strike="noStrike">
                        <a:latin typeface="Times New Roman"/>
                        <a:ea typeface="Times New Roman"/>
                        <a:cs typeface="Times New Roman"/>
                        <a:sym typeface="Times New Roman"/>
                      </a:endParaRPr>
                    </a:p>
                  </a:txBody>
                  <a:tcPr marT="0" marB="0" marR="91425" marL="91425">
                    <a:lnR cap="flat" cmpd="sng" w="9525">
                      <a:solidFill>
                        <a:srgbClr val="9E9E9E"/>
                      </a:solidFill>
                      <a:prstDash val="solid"/>
                      <a:round/>
                      <a:headEnd len="sm" w="sm" type="none"/>
                      <a:tailEnd len="sm" w="sm" type="none"/>
                    </a:lnR>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good</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Original</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president</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Atten Layer</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3</a:t>
                      </a:r>
                      <a:endParaRPr sz="1100" u="none" cap="none" strike="noStrike">
                        <a:latin typeface="Times New Roman"/>
                        <a:ea typeface="Times New Roman"/>
                        <a:cs typeface="Times New Roman"/>
                        <a:sym typeface="Times New Roman"/>
                      </a:endParaRPr>
                    </a:p>
                  </a:txBody>
                  <a:tcPr marT="0" marB="0"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look</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Term Freq</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minister</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Term Freq</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4</a:t>
                      </a:r>
                      <a:endParaRPr sz="1100" u="none" cap="none" strike="noStrike">
                        <a:latin typeface="Times New Roman"/>
                        <a:ea typeface="Times New Roman"/>
                        <a:cs typeface="Times New Roman"/>
                        <a:sym typeface="Times New Roman"/>
                      </a:endParaRPr>
                    </a:p>
                  </a:txBody>
                  <a:tcPr marT="0" marB="0" marR="91425" marL="91425">
                    <a:lnR cap="flat" cmpd="sng" w="9525">
                      <a:solidFill>
                        <a:srgbClr val="9E9E9E"/>
                      </a:solidFill>
                      <a:prstDash val="solid"/>
                      <a:round/>
                      <a:headEnd len="sm" w="sm" type="none"/>
                      <a:tailEnd len="sm" w="sm" type="none"/>
                    </a:lnR>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think</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Term Freq</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court</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Term Freq</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5</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play</a:t>
                      </a:r>
                      <a:endParaRPr sz="1100" u="none" cap="none" strike="noStrike">
                        <a:latin typeface="Times New Roman"/>
                        <a:ea typeface="Times New Roman"/>
                        <a:cs typeface="Times New Roman"/>
                        <a:sym typeface="Times New Roman"/>
                      </a:endParaRPr>
                    </a:p>
                  </a:txBody>
                  <a:tcPr marT="0" marB="0"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Original</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accord</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Term Freq</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6</a:t>
                      </a:r>
                      <a:endParaRPr sz="1100" u="none" cap="none" strike="noStrike">
                        <a:latin typeface="Times New Roman"/>
                        <a:ea typeface="Times New Roman"/>
                        <a:cs typeface="Times New Roman"/>
                        <a:sym typeface="Times New Roman"/>
                      </a:endParaRPr>
                    </a:p>
                  </a:txBody>
                  <a:tcPr marT="0" marB="0" marR="91425" marL="91425">
                    <a:lnR cap="flat" cmpd="sng" w="9525">
                      <a:solidFill>
                        <a:srgbClr val="9E9E9E"/>
                      </a:solidFill>
                      <a:prstDash val="solid"/>
                      <a:round/>
                      <a:headEnd len="sm" w="sm" type="none"/>
                      <a:tailEnd len="sm" w="sm" type="none"/>
                    </a:lnR>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help</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Original</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project</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Term Freq</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7</a:t>
                      </a:r>
                      <a:endParaRPr sz="1100" u="none" cap="none" strike="noStrike">
                        <a:latin typeface="Times New Roman"/>
                        <a:ea typeface="Times New Roman"/>
                        <a:cs typeface="Times New Roman"/>
                        <a:sym typeface="Times New Roman"/>
                      </a:endParaRPr>
                    </a:p>
                  </a:txBody>
                  <a:tcPr marT="0" marB="0"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home</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Term Freq</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south</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Atten Layer</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8</a:t>
                      </a:r>
                      <a:endParaRPr sz="1100" u="none" cap="none" strike="noStrike">
                        <a:latin typeface="Times New Roman"/>
                        <a:ea typeface="Times New Roman"/>
                        <a:cs typeface="Times New Roman"/>
                        <a:sym typeface="Times New Roman"/>
                      </a:endParaRPr>
                    </a:p>
                  </a:txBody>
                  <a:tcPr marT="0" marB="0" marR="91425" marL="91425">
                    <a:lnR cap="flat" cmpd="sng" w="9525">
                      <a:solidFill>
                        <a:srgbClr val="9E9E9E"/>
                      </a:solidFill>
                      <a:prstDash val="solid"/>
                      <a:round/>
                      <a:headEnd len="sm" w="sm" type="none"/>
                      <a:tailEnd len="sm" w="sm" type="none"/>
                    </a:lnR>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family</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Original</a:t>
                      </a:r>
                      <a:endParaRPr sz="11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bank</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Term Freq</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9</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share</a:t>
                      </a:r>
                      <a:endParaRPr sz="1100" u="none" cap="none" strike="noStrike">
                        <a:latin typeface="Times New Roman"/>
                        <a:ea typeface="Times New Roman"/>
                        <a:cs typeface="Times New Roman"/>
                        <a:sym typeface="Times New Roman"/>
                      </a:endParaRPr>
                    </a:p>
                  </a:txBody>
                  <a:tcPr marT="0" marB="0"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Original</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university</a:t>
                      </a:r>
                      <a:endParaRPr sz="11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Atten Layer</a:t>
                      </a:r>
                      <a:endParaRPr sz="1100" u="none" cap="none" strike="noStrike">
                        <a:latin typeface="Times New Roman"/>
                        <a:ea typeface="Times New Roman"/>
                        <a:cs typeface="Times New Roman"/>
                        <a:sym typeface="Times New Roman"/>
                      </a:endParaRPr>
                    </a:p>
                  </a:txBody>
                  <a:tcPr marT="0" marB="0" marR="91425" marL="91425"/>
                </a:tc>
              </a:tr>
              <a:tr h="18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10</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health</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Original</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order</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Times New Roman"/>
                          <a:ea typeface="Times New Roman"/>
                          <a:cs typeface="Times New Roman"/>
                          <a:sym typeface="Times New Roman"/>
                        </a:rPr>
                        <a:t>Term Freq</a:t>
                      </a:r>
                      <a:endParaRPr sz="1100" u="none" cap="none" strike="noStrike">
                        <a:latin typeface="Times New Roman"/>
                        <a:ea typeface="Times New Roman"/>
                        <a:cs typeface="Times New Roman"/>
                        <a:sym typeface="Times New Roman"/>
                      </a:endParaRPr>
                    </a:p>
                  </a:txBody>
                  <a:tcPr marT="0" marB="0" marR="91425" marL="91425">
                    <a:solidFill>
                      <a:srgbClr val="EFEFEF"/>
                    </a:solidFill>
                  </a:tcPr>
                </a:tc>
              </a:tr>
            </a:tbl>
          </a:graphicData>
        </a:graphic>
      </p:graphicFrame>
      <p:sp>
        <p:nvSpPr>
          <p:cNvPr id="536" name="Google Shape;536;gb063ca5f09_1_0"/>
          <p:cNvSpPr txBox="1"/>
          <p:nvPr/>
        </p:nvSpPr>
        <p:spPr>
          <a:xfrm>
            <a:off x="1270000" y="2009425"/>
            <a:ext cx="2132700" cy="169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24A90"/>
                </a:solidFill>
                <a:latin typeface="Calibri"/>
                <a:ea typeface="Calibri"/>
                <a:cs typeface="Calibri"/>
                <a:sym typeface="Calibri"/>
              </a:rPr>
              <a:t>To the right are the top 10 most frequent terms from each lexicon when we combine the three lexicon versions.</a:t>
            </a:r>
            <a:endParaRPr b="0" i="0" sz="1000" u="none" cap="none" strike="noStrike">
              <a:solidFill>
                <a:srgbClr val="000000"/>
              </a:solidFill>
              <a:latin typeface="Arial"/>
              <a:ea typeface="Arial"/>
              <a:cs typeface="Arial"/>
              <a:sym typeface="Arial"/>
            </a:endParaRPr>
          </a:p>
        </p:txBody>
      </p:sp>
      <p:pic>
        <p:nvPicPr>
          <p:cNvPr id="537" name="Google Shape;537;gb063ca5f09_1_0"/>
          <p:cNvPicPr preferRelativeResize="0"/>
          <p:nvPr/>
        </p:nvPicPr>
        <p:blipFill rotWithShape="1">
          <a:blip r:embed="rId3">
            <a:alphaModFix/>
          </a:blip>
          <a:srcRect b="0" l="0" r="0" t="0"/>
          <a:stretch/>
        </p:blipFill>
        <p:spPr>
          <a:xfrm>
            <a:off x="4272325" y="4184924"/>
            <a:ext cx="4407374" cy="237761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
          <p:cNvSpPr txBox="1"/>
          <p:nvPr/>
        </p:nvSpPr>
        <p:spPr>
          <a:xfrm>
            <a:off x="1320500" y="1023175"/>
            <a:ext cx="74097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Logistic Regression Models</a:t>
            </a:r>
            <a:endParaRPr b="1" i="0" sz="24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n-US" sz="1300" u="none" cap="none" strike="noStrike">
                <a:solidFill>
                  <a:srgbClr val="024A90"/>
                </a:solidFill>
                <a:latin typeface="Arial"/>
                <a:ea typeface="Arial"/>
                <a:cs typeface="Arial"/>
                <a:sym typeface="Arial"/>
              </a:rPr>
              <a:t>For each lexicon and all the lexicons combined, we train a logistic regression model to predict peaceful vs non peaceful countries using just the frequencies of the lexicon words.</a:t>
            </a:r>
            <a:endParaRPr b="1" i="0" sz="23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457200" lvl="0" marL="0" marR="0" rtl="0" algn="just">
              <a:lnSpc>
                <a:spcPct val="115000"/>
              </a:lnSpc>
              <a:spcBef>
                <a:spcPts val="0"/>
              </a:spcBef>
              <a:spcAft>
                <a:spcPts val="100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43" name="Google Shape;543;p8"/>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44" name="Google Shape;544;p8"/>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545" name="Google Shape;545;p8"/>
          <p:cNvSpPr/>
          <p:nvPr/>
        </p:nvSpPr>
        <p:spPr>
          <a:xfrm>
            <a:off x="1084728" y="84924"/>
            <a:ext cx="194957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Conclusions</a:t>
            </a:r>
            <a:endParaRPr b="0" i="0" sz="1400" u="none" cap="none" strike="noStrike">
              <a:solidFill>
                <a:srgbClr val="000000"/>
              </a:solidFill>
              <a:latin typeface="Arial"/>
              <a:ea typeface="Arial"/>
              <a:cs typeface="Arial"/>
              <a:sym typeface="Arial"/>
            </a:endParaRPr>
          </a:p>
        </p:txBody>
      </p:sp>
      <p:pic>
        <p:nvPicPr>
          <p:cNvPr id="546" name="Google Shape;546;p8"/>
          <p:cNvPicPr preferRelativeResize="0"/>
          <p:nvPr/>
        </p:nvPicPr>
        <p:blipFill rotWithShape="1">
          <a:blip r:embed="rId3">
            <a:alphaModFix/>
          </a:blip>
          <a:srcRect b="0" l="0" r="0" t="0"/>
          <a:stretch/>
        </p:blipFill>
        <p:spPr>
          <a:xfrm>
            <a:off x="1320500" y="4646825"/>
            <a:ext cx="3096674" cy="2028725"/>
          </a:xfrm>
          <a:prstGeom prst="rect">
            <a:avLst/>
          </a:prstGeom>
          <a:noFill/>
          <a:ln>
            <a:noFill/>
          </a:ln>
        </p:spPr>
      </p:pic>
      <p:graphicFrame>
        <p:nvGraphicFramePr>
          <p:cNvPr id="547" name="Google Shape;547;p8"/>
          <p:cNvGraphicFramePr/>
          <p:nvPr/>
        </p:nvGraphicFramePr>
        <p:xfrm>
          <a:off x="3425013" y="2283679"/>
          <a:ext cx="3000000" cy="3000000"/>
        </p:xfrm>
        <a:graphic>
          <a:graphicData uri="http://schemas.openxmlformats.org/drawingml/2006/table">
            <a:tbl>
              <a:tblPr>
                <a:noFill/>
                <a:tableStyleId>{01F306B0-0B5B-4D15-BED4-47CE5F40C9EB}</a:tableStyleId>
              </a:tblPr>
              <a:tblGrid>
                <a:gridCol w="908300"/>
                <a:gridCol w="908300"/>
                <a:gridCol w="908300"/>
                <a:gridCol w="475775"/>
              </a:tblGrid>
              <a:tr h="201300">
                <a:tc gridSpan="3">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latin typeface="Times New Roman"/>
                          <a:ea typeface="Times New Roman"/>
                          <a:cs typeface="Times New Roman"/>
                          <a:sym typeface="Times New Roman"/>
                        </a:rPr>
                        <a:t>Is the word present in this lexicon?</a:t>
                      </a:r>
                      <a:endParaRPr b="1" sz="900" u="none" cap="none" strike="noStrike">
                        <a:latin typeface="Times New Roman"/>
                        <a:ea typeface="Times New Roman"/>
                        <a:cs typeface="Times New Roman"/>
                        <a:sym typeface="Times New Roman"/>
                      </a:endParaRPr>
                    </a:p>
                  </a:txBody>
                  <a:tcPr marT="0" marB="0" marR="91425" marL="91425" anchor="ctr">
                    <a:lnR cap="flat" cmpd="sng" w="2857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rgbClr val="CFE2F3"/>
                    </a:solidFill>
                  </a:tcPr>
                </a:tc>
                <a:tc hMerge="1"/>
                <a:tc hMerge="1"/>
                <a:tc rowSpan="2">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latin typeface="Times New Roman"/>
                          <a:ea typeface="Times New Roman"/>
                          <a:cs typeface="Times New Roman"/>
                          <a:sym typeface="Times New Roman"/>
                        </a:rPr>
                        <a:t>Freq</a:t>
                      </a:r>
                      <a:endParaRPr b="1" sz="900" u="none" cap="none" strike="noStrike">
                        <a:latin typeface="Times New Roman"/>
                        <a:ea typeface="Times New Roman"/>
                        <a:cs typeface="Times New Roman"/>
                        <a:sym typeface="Times New Roman"/>
                      </a:endParaRPr>
                    </a:p>
                  </a:txBody>
                  <a:tcPr marT="0" marB="0" marR="91425" marL="91425" anchor="ctr">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222850">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latin typeface="Times New Roman"/>
                          <a:ea typeface="Times New Roman"/>
                          <a:cs typeface="Times New Roman"/>
                          <a:sym typeface="Times New Roman"/>
                        </a:rPr>
                        <a:t>Original</a:t>
                      </a:r>
                      <a:endParaRPr b="1" sz="900" u="none" cap="none" strike="noStrike">
                        <a:latin typeface="Times New Roman"/>
                        <a:ea typeface="Times New Roman"/>
                        <a:cs typeface="Times New Roman"/>
                        <a:sym typeface="Times New Roman"/>
                      </a:endParaRPr>
                    </a:p>
                  </a:txBody>
                  <a:tcPr marT="0" marB="0"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latin typeface="Times New Roman"/>
                          <a:ea typeface="Times New Roman"/>
                          <a:cs typeface="Times New Roman"/>
                          <a:sym typeface="Times New Roman"/>
                        </a:rPr>
                        <a:t>Term Freq</a:t>
                      </a:r>
                      <a:endParaRPr b="1" sz="900" u="none" cap="none" strike="noStrike">
                        <a:latin typeface="Times New Roman"/>
                        <a:ea typeface="Times New Roman"/>
                        <a:cs typeface="Times New Roman"/>
                        <a:sym typeface="Times New Roman"/>
                      </a:endParaRPr>
                    </a:p>
                  </a:txBody>
                  <a:tcPr marT="0" marB="0"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latin typeface="Times New Roman"/>
                          <a:ea typeface="Times New Roman"/>
                          <a:cs typeface="Times New Roman"/>
                          <a:sym typeface="Times New Roman"/>
                        </a:rPr>
                        <a:t>Atten Layer</a:t>
                      </a:r>
                      <a:endParaRPr b="1" sz="900" u="none" cap="none" strike="noStrike">
                        <a:latin typeface="Times New Roman"/>
                        <a:ea typeface="Times New Roman"/>
                        <a:cs typeface="Times New Roman"/>
                        <a:sym typeface="Times New Roman"/>
                      </a:endParaRPr>
                    </a:p>
                  </a:txBody>
                  <a:tcPr marT="0" marB="0" marR="91425" marL="91425" anchor="ctr">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vMerge="1"/>
              </a:tr>
              <a:tr h="149125">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Times New Roman"/>
                          <a:ea typeface="Times New Roman"/>
                          <a:cs typeface="Times New Roman"/>
                          <a:sym typeface="Times New Roman"/>
                        </a:rPr>
                        <a:t>0</a:t>
                      </a:r>
                      <a:endParaRPr sz="900" u="none" cap="none" strike="noStrike">
                        <a:latin typeface="Times New Roman"/>
                        <a:ea typeface="Times New Roman"/>
                        <a:cs typeface="Times New Roman"/>
                        <a:sym typeface="Times New Roman"/>
                      </a:endParaRPr>
                    </a:p>
                  </a:txBody>
                  <a:tcPr marT="0" marB="0" marR="91425" marL="91425">
                    <a:lnL cap="flat" cmpd="sng" w="2857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149125">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453</a:t>
                      </a:r>
                      <a:endParaRPr sz="900" u="none" cap="none" strike="noStrike">
                        <a:latin typeface="Times New Roman"/>
                        <a:ea typeface="Times New Roman"/>
                        <a:cs typeface="Times New Roman"/>
                        <a:sym typeface="Times New Roman"/>
                      </a:endParaRPr>
                    </a:p>
                  </a:txBody>
                  <a:tcPr marT="0" marB="0" marR="91425" marL="91425">
                    <a:lnL cap="flat" cmpd="sng" w="28575">
                      <a:solidFill>
                        <a:srgbClr val="9E9E9E"/>
                      </a:solidFill>
                      <a:prstDash val="solid"/>
                      <a:round/>
                      <a:headEnd len="sm" w="sm" type="none"/>
                      <a:tailEnd len="sm" w="sm" type="none"/>
                    </a:lnL>
                    <a:solidFill>
                      <a:srgbClr val="EFEFEF"/>
                    </a:solidFill>
                  </a:tcPr>
                </a:tc>
              </a:tr>
              <a:tr h="149125">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390</a:t>
                      </a:r>
                      <a:endParaRPr sz="900" u="none" cap="none" strike="noStrike">
                        <a:latin typeface="Times New Roman"/>
                        <a:ea typeface="Times New Roman"/>
                        <a:cs typeface="Times New Roman"/>
                        <a:sym typeface="Times New Roman"/>
                      </a:endParaRPr>
                    </a:p>
                  </a:txBody>
                  <a:tcPr marT="0" marB="0" marR="91425" marL="91425">
                    <a:lnL cap="flat" cmpd="sng" w="28575">
                      <a:solidFill>
                        <a:srgbClr val="9E9E9E"/>
                      </a:solidFill>
                      <a:prstDash val="solid"/>
                      <a:round/>
                      <a:headEnd len="sm" w="sm" type="none"/>
                      <a:tailEnd len="sm" w="sm" type="none"/>
                    </a:lnL>
                  </a:tcPr>
                </a:tc>
              </a:tr>
              <a:tr h="149125">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solidFill>
                      <a:srgbClr val="EFEFE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Times New Roman"/>
                          <a:ea typeface="Times New Roman"/>
                          <a:cs typeface="Times New Roman"/>
                          <a:sym typeface="Times New Roman"/>
                        </a:rPr>
                        <a:t>6</a:t>
                      </a:r>
                      <a:endParaRPr sz="900" u="none" cap="none" strike="noStrike">
                        <a:latin typeface="Times New Roman"/>
                        <a:ea typeface="Times New Roman"/>
                        <a:cs typeface="Times New Roman"/>
                        <a:sym typeface="Times New Roman"/>
                      </a:endParaRPr>
                    </a:p>
                  </a:txBody>
                  <a:tcPr marT="0" marB="0" marR="91425" marL="91425">
                    <a:lnL cap="flat" cmpd="sng" w="28575">
                      <a:solidFill>
                        <a:srgbClr val="9E9E9E"/>
                      </a:solidFill>
                      <a:prstDash val="solid"/>
                      <a:round/>
                      <a:headEnd len="sm" w="sm" type="none"/>
                      <a:tailEnd len="sm" w="sm" type="none"/>
                    </a:lnL>
                    <a:solidFill>
                      <a:srgbClr val="EFEFEF"/>
                    </a:solidFill>
                  </a:tcPr>
                </a:tc>
              </a:tr>
              <a:tr h="149125">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1931</a:t>
                      </a:r>
                      <a:endParaRPr sz="900" u="none" cap="none" strike="noStrike">
                        <a:latin typeface="Times New Roman"/>
                        <a:ea typeface="Times New Roman"/>
                        <a:cs typeface="Times New Roman"/>
                        <a:sym typeface="Times New Roman"/>
                      </a:endParaRPr>
                    </a:p>
                  </a:txBody>
                  <a:tcPr marT="0" marB="0" marR="91425" marL="91425">
                    <a:lnL cap="flat" cmpd="sng" w="28575">
                      <a:solidFill>
                        <a:srgbClr val="9E9E9E"/>
                      </a:solidFill>
                      <a:prstDash val="solid"/>
                      <a:round/>
                      <a:headEnd len="sm" w="sm" type="none"/>
                      <a:tailEnd len="sm" w="sm" type="none"/>
                    </a:lnL>
                  </a:tcPr>
                </a:tc>
              </a:tr>
              <a:tr h="149125">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solidFill>
                      <a:srgbClr val="EFEFE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Times New Roman"/>
                          <a:ea typeface="Times New Roman"/>
                          <a:cs typeface="Times New Roman"/>
                          <a:sym typeface="Times New Roman"/>
                        </a:rPr>
                        <a:t>5</a:t>
                      </a:r>
                      <a:endParaRPr sz="900" u="none" cap="none" strike="noStrike">
                        <a:latin typeface="Times New Roman"/>
                        <a:ea typeface="Times New Roman"/>
                        <a:cs typeface="Times New Roman"/>
                        <a:sym typeface="Times New Roman"/>
                      </a:endParaRPr>
                    </a:p>
                  </a:txBody>
                  <a:tcPr marT="0" marB="0" marR="91425" marL="91425">
                    <a:lnL cap="flat" cmpd="sng" w="28575">
                      <a:solidFill>
                        <a:srgbClr val="9E9E9E"/>
                      </a:solidFill>
                      <a:prstDash val="solid"/>
                      <a:round/>
                      <a:headEnd len="sm" w="sm" type="none"/>
                      <a:tailEnd len="sm" w="sm" type="none"/>
                    </a:lnL>
                    <a:solidFill>
                      <a:srgbClr val="EFEFEF"/>
                    </a:solidFill>
                  </a:tcPr>
                </a:tc>
              </a:tr>
              <a:tr h="149125">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No</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18</a:t>
                      </a:r>
                      <a:endParaRPr sz="900" u="none" cap="none" strike="noStrike">
                        <a:latin typeface="Times New Roman"/>
                        <a:ea typeface="Times New Roman"/>
                        <a:cs typeface="Times New Roman"/>
                        <a:sym typeface="Times New Roman"/>
                      </a:endParaRPr>
                    </a:p>
                  </a:txBody>
                  <a:tcPr marT="0" marB="0" marR="91425" marL="91425">
                    <a:lnL cap="flat" cmpd="sng" w="28575">
                      <a:solidFill>
                        <a:srgbClr val="9E9E9E"/>
                      </a:solidFill>
                      <a:prstDash val="solid"/>
                      <a:round/>
                      <a:headEnd len="sm" w="sm" type="none"/>
                      <a:tailEnd len="sm" w="sm" type="none"/>
                    </a:lnL>
                  </a:tcPr>
                </a:tc>
              </a:tr>
              <a:tr h="149125">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900" u="none" cap="none" strike="noStrike">
                          <a:solidFill>
                            <a:schemeClr val="dk1"/>
                          </a:solidFill>
                          <a:latin typeface="Times New Roman"/>
                          <a:ea typeface="Times New Roman"/>
                          <a:cs typeface="Times New Roman"/>
                          <a:sym typeface="Times New Roman"/>
                        </a:rPr>
                        <a:t>Yes</a:t>
                      </a:r>
                      <a:endParaRPr sz="900" u="none" cap="none" strike="noStrike">
                        <a:latin typeface="Times New Roman"/>
                        <a:ea typeface="Times New Roman"/>
                        <a:cs typeface="Times New Roman"/>
                        <a:sym typeface="Times New Roman"/>
                      </a:endParaRPr>
                    </a:p>
                  </a:txBody>
                  <a:tcPr marT="0" marB="0"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solidFill>
                      <a:srgbClr val="EFEFE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Times New Roman"/>
                          <a:ea typeface="Times New Roman"/>
                          <a:cs typeface="Times New Roman"/>
                          <a:sym typeface="Times New Roman"/>
                        </a:rPr>
                        <a:t>0</a:t>
                      </a:r>
                      <a:endParaRPr sz="900" u="none" cap="none" strike="noStrike">
                        <a:latin typeface="Times New Roman"/>
                        <a:ea typeface="Times New Roman"/>
                        <a:cs typeface="Times New Roman"/>
                        <a:sym typeface="Times New Roman"/>
                      </a:endParaRPr>
                    </a:p>
                  </a:txBody>
                  <a:tcPr marT="0" marB="0" marR="91425" marL="91425">
                    <a:lnL cap="flat" cmpd="sng" w="28575">
                      <a:solidFill>
                        <a:srgbClr val="9E9E9E"/>
                      </a:solidFill>
                      <a:prstDash val="solid"/>
                      <a:round/>
                      <a:headEnd len="sm" w="sm" type="none"/>
                      <a:tailEnd len="sm" w="sm" type="none"/>
                    </a:lnL>
                    <a:solidFill>
                      <a:srgbClr val="EFEFEF"/>
                    </a:solidFill>
                  </a:tcPr>
                </a:tc>
              </a:tr>
            </a:tbl>
          </a:graphicData>
        </a:graphic>
      </p:graphicFrame>
      <p:sp>
        <p:nvSpPr>
          <p:cNvPr id="548" name="Google Shape;548;p8"/>
          <p:cNvSpPr txBox="1"/>
          <p:nvPr/>
        </p:nvSpPr>
        <p:spPr>
          <a:xfrm>
            <a:off x="3425012" y="2003966"/>
            <a:ext cx="3200700" cy="31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24A90"/>
                </a:solidFill>
                <a:latin typeface="Arial"/>
                <a:ea typeface="Arial"/>
                <a:cs typeface="Arial"/>
                <a:sym typeface="Arial"/>
              </a:rPr>
              <a:t>How much overlap is there between lexicons?</a:t>
            </a:r>
            <a:endParaRPr b="0" i="0" sz="1100" u="none" cap="none" strike="noStrike">
              <a:solidFill>
                <a:srgbClr val="024A90"/>
              </a:solidFill>
              <a:latin typeface="Arial"/>
              <a:ea typeface="Arial"/>
              <a:cs typeface="Arial"/>
              <a:sym typeface="Arial"/>
            </a:endParaRPr>
          </a:p>
        </p:txBody>
      </p:sp>
      <p:pic>
        <p:nvPicPr>
          <p:cNvPr id="549" name="Google Shape;549;p8"/>
          <p:cNvPicPr preferRelativeResize="0"/>
          <p:nvPr/>
        </p:nvPicPr>
        <p:blipFill rotWithShape="1">
          <a:blip r:embed="rId4">
            <a:alphaModFix/>
          </a:blip>
          <a:srcRect b="0" l="0" r="0" t="0"/>
          <a:stretch/>
        </p:blipFill>
        <p:spPr>
          <a:xfrm>
            <a:off x="5396126" y="4646825"/>
            <a:ext cx="3372323" cy="2028725"/>
          </a:xfrm>
          <a:prstGeom prst="rect">
            <a:avLst/>
          </a:prstGeom>
          <a:noFill/>
          <a:ln>
            <a:noFill/>
          </a:ln>
        </p:spPr>
      </p:pic>
      <p:sp>
        <p:nvSpPr>
          <p:cNvPr id="550" name="Google Shape;550;p8"/>
          <p:cNvSpPr txBox="1"/>
          <p:nvPr/>
        </p:nvSpPr>
        <p:spPr>
          <a:xfrm>
            <a:off x="1380894" y="3923475"/>
            <a:ext cx="3096600" cy="80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200" u="none" cap="none" strike="noStrike">
                <a:solidFill>
                  <a:srgbClr val="024A90"/>
                </a:solidFill>
                <a:latin typeface="Calibri"/>
                <a:ea typeface="Calibri"/>
                <a:cs typeface="Calibri"/>
                <a:sym typeface="Calibri"/>
              </a:rPr>
              <a:t>On its own, each lexicon performs worse than all the lexicons combined.</a:t>
            </a:r>
            <a:endParaRPr b="1" i="0" sz="1200" u="none" cap="none" strike="noStrike">
              <a:solidFill>
                <a:srgbClr val="000000"/>
              </a:solidFill>
              <a:latin typeface="Arial"/>
              <a:ea typeface="Arial"/>
              <a:cs typeface="Arial"/>
              <a:sym typeface="Arial"/>
            </a:endParaRPr>
          </a:p>
        </p:txBody>
      </p:sp>
      <p:sp>
        <p:nvSpPr>
          <p:cNvPr id="551" name="Google Shape;551;p8"/>
          <p:cNvSpPr txBox="1"/>
          <p:nvPr/>
        </p:nvSpPr>
        <p:spPr>
          <a:xfrm>
            <a:off x="5348785" y="3923475"/>
            <a:ext cx="3471900" cy="80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200" u="none" cap="none" strike="noStrike">
                <a:solidFill>
                  <a:srgbClr val="024A90"/>
                </a:solidFill>
                <a:latin typeface="Calibri"/>
                <a:ea typeface="Calibri"/>
                <a:cs typeface="Calibri"/>
                <a:sym typeface="Calibri"/>
              </a:rPr>
              <a:t>Peace lexicon terms tend to drive the probability of being a peaceful nation up. </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b042d20519_0_39"/>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57" name="Google Shape;557;gb042d20519_0_39"/>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558" name="Google Shape;558;gb042d20519_0_39"/>
          <p:cNvSpPr/>
          <p:nvPr/>
        </p:nvSpPr>
        <p:spPr>
          <a:xfrm>
            <a:off x="1084722" y="84925"/>
            <a:ext cx="3034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b042d20519_0_39"/>
          <p:cNvSpPr txBox="1"/>
          <p:nvPr/>
        </p:nvSpPr>
        <p:spPr>
          <a:xfrm>
            <a:off x="1313325" y="3365250"/>
            <a:ext cx="7409700" cy="290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Relationship between peacefulness of countries and languages used in news articles</a:t>
            </a:r>
            <a:endParaRPr b="1" i="0" sz="2400" u="none" cap="none" strike="noStrike">
              <a:solidFill>
                <a:srgbClr val="024A9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i="0" lang="en-US" sz="2800" u="sng" cap="none" strike="noStrike">
                <a:solidFill>
                  <a:schemeClr val="hlink"/>
                </a:solidFill>
                <a:latin typeface="Calibri"/>
                <a:ea typeface="Calibri"/>
                <a:cs typeface="Calibri"/>
                <a:sym typeface="Calibri"/>
                <a:hlinkClick r:id="rId3"/>
              </a:rPr>
              <a:t>sustainingpeaceproject.com</a:t>
            </a:r>
            <a:r>
              <a:rPr b="1" i="0" lang="en-US" sz="2800" u="none" cap="none" strike="noStrike">
                <a:solidFill>
                  <a:srgbClr val="024A90"/>
                </a:solidFill>
                <a:latin typeface="Calibri"/>
                <a:ea typeface="Calibri"/>
                <a:cs typeface="Calibri"/>
                <a:sym typeface="Calibri"/>
              </a:rPr>
              <a:t> </a:t>
            </a:r>
            <a:endParaRPr b="0" i="0" sz="22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800"/>
              <a:buFont typeface="Arial"/>
              <a:buNone/>
            </a:pPr>
            <a:r>
              <a:rPr b="0" i="0" lang="en-US" sz="800" u="none" cap="none" strike="noStrike">
                <a:solidFill>
                  <a:srgbClr val="024A90"/>
                </a:solidFill>
                <a:latin typeface="Calibri"/>
                <a:ea typeface="Calibri"/>
                <a:cs typeface="Calibri"/>
                <a:sym typeface="Calibri"/>
              </a:rPr>
              <a:t>                                 </a:t>
            </a:r>
            <a:endParaRPr b="0" i="0" sz="800" u="none" cap="none" strike="noStrike">
              <a:solidFill>
                <a:srgbClr val="024A9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rgbClr val="024A9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rgbClr val="024A9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800"/>
              <a:buFont typeface="Arial"/>
              <a:buNone/>
            </a:pPr>
            <a:r>
              <a:rPr b="0" i="0" lang="en-US" sz="800" u="none" cap="none" strike="noStrike">
                <a:solidFill>
                  <a:srgbClr val="024A90"/>
                </a:solidFill>
                <a:latin typeface="Calibri"/>
                <a:ea typeface="Calibri"/>
                <a:cs typeface="Calibri"/>
                <a:sym typeface="Calibri"/>
              </a:rPr>
              <a:t> Img source: https://webstockreview.net/images/peace-clipart-word-wisdom-5.png</a:t>
            </a:r>
            <a:endParaRPr b="0" i="0" sz="800" u="none" cap="none" strike="noStrike">
              <a:solidFill>
                <a:srgbClr val="024A9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p:txBody>
      </p:sp>
      <p:pic>
        <p:nvPicPr>
          <p:cNvPr id="560" name="Google Shape;560;gb042d20519_0_39"/>
          <p:cNvPicPr preferRelativeResize="0"/>
          <p:nvPr/>
        </p:nvPicPr>
        <p:blipFill rotWithShape="1">
          <a:blip r:embed="rId4">
            <a:alphaModFix/>
          </a:blip>
          <a:srcRect b="0" l="0" r="0" t="0"/>
          <a:stretch/>
        </p:blipFill>
        <p:spPr>
          <a:xfrm>
            <a:off x="1313325" y="1359377"/>
            <a:ext cx="7347123" cy="153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b0afd1ab7c_4_8"/>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66" name="Google Shape;566;gb0afd1ab7c_4_8"/>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567" name="Google Shape;567;gb0afd1ab7c_4_8"/>
          <p:cNvSpPr/>
          <p:nvPr/>
        </p:nvSpPr>
        <p:spPr>
          <a:xfrm>
            <a:off x="1084722" y="84925"/>
            <a:ext cx="3034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p:txBody>
      </p:sp>
      <p:sp>
        <p:nvSpPr>
          <p:cNvPr id="568" name="Google Shape;568;gb0afd1ab7c_4_8"/>
          <p:cNvSpPr txBox="1"/>
          <p:nvPr/>
        </p:nvSpPr>
        <p:spPr>
          <a:xfrm>
            <a:off x="1270000" y="977900"/>
            <a:ext cx="7409700" cy="5486400"/>
          </a:xfrm>
          <a:prstGeom prst="rect">
            <a:avLst/>
          </a:prstGeom>
          <a:noFill/>
          <a:ln>
            <a:noFill/>
          </a:ln>
        </p:spPr>
        <p:txBody>
          <a:bodyPr anchorCtr="0" anchor="t" bIns="91425" lIns="91425" spcFirstLastPara="1" rIns="91425" wrap="square" tIns="91425">
            <a:noAutofit/>
          </a:bodyPr>
          <a:lstStyle/>
          <a:p>
            <a:pPr indent="-292100" lvl="0" marL="457200" marR="0" rtl="0" algn="just">
              <a:lnSpc>
                <a:spcPct val="115000"/>
              </a:lnSpc>
              <a:spcBef>
                <a:spcPts val="1200"/>
              </a:spcBef>
              <a:spcAft>
                <a:spcPts val="0"/>
              </a:spcAft>
              <a:buClr>
                <a:srgbClr val="024A90"/>
              </a:buClr>
              <a:buSzPts val="1000"/>
              <a:buFont typeface="Arial"/>
              <a:buAutoNum type="arabicPeriod"/>
            </a:pPr>
            <a:r>
              <a:rPr b="0" i="0" lang="en-US" sz="1000" u="none" cap="none" strike="noStrike">
                <a:solidFill>
                  <a:srgbClr val="024A90"/>
                </a:solidFill>
                <a:latin typeface="Arial"/>
                <a:ea typeface="Arial"/>
                <a:cs typeface="Arial"/>
                <a:sym typeface="Arial"/>
              </a:rPr>
              <a:t>Beltagy, I., Peters, M., &amp; Cohan, A. (2020, April 10). Longformer: The Long-Document Transformer. Retrieved October 22, 2020, from https://arxiv.org/abs/2004.05150</a:t>
            </a:r>
            <a:endParaRPr b="0" i="0" sz="1000" u="none" cap="none" strike="noStrike">
              <a:solidFill>
                <a:srgbClr val="024A90"/>
              </a:solidFill>
              <a:latin typeface="Arial"/>
              <a:ea typeface="Arial"/>
              <a:cs typeface="Arial"/>
              <a:sym typeface="Arial"/>
            </a:endParaRPr>
          </a:p>
          <a:p>
            <a:pPr indent="-292100" lvl="0" marL="457200" marR="0" rtl="0" algn="just">
              <a:lnSpc>
                <a:spcPct val="115000"/>
              </a:lnSpc>
              <a:spcBef>
                <a:spcPts val="1200"/>
              </a:spcBef>
              <a:spcAft>
                <a:spcPts val="0"/>
              </a:spcAft>
              <a:buClr>
                <a:srgbClr val="024A90"/>
              </a:buClr>
              <a:buSzPts val="1000"/>
              <a:buFont typeface="Arial"/>
              <a:buAutoNum type="arabicPeriod"/>
            </a:pPr>
            <a:r>
              <a:rPr b="0" i="0" lang="en-US" sz="1000" u="none" cap="none" strike="noStrike">
                <a:solidFill>
                  <a:srgbClr val="024A90"/>
                </a:solidFill>
                <a:latin typeface="Arial"/>
                <a:ea typeface="Arial"/>
                <a:cs typeface="Arial"/>
                <a:sym typeface="Arial"/>
              </a:rPr>
              <a:t>Devlin, J., Chang, M., Lee, K., &amp; Toutanova, K. (2019, May 24). BERT: Pre-training of Deep Bidirectional Transformers for Language Understanding. Retrieved 2020, from </a:t>
            </a:r>
            <a:r>
              <a:rPr b="0" i="0" lang="en-US" sz="1000" u="sng" cap="none" strike="noStrike">
                <a:solidFill>
                  <a:srgbClr val="024A90"/>
                </a:solidFill>
                <a:latin typeface="Arial"/>
                <a:ea typeface="Arial"/>
                <a:cs typeface="Arial"/>
                <a:sym typeface="Arial"/>
                <a:hlinkClick r:id="rId3">
                  <a:extLst>
                    <a:ext uri="{A12FA001-AC4F-418D-AE19-62706E023703}">
                      <ahyp:hlinkClr val="tx"/>
                    </a:ext>
                  </a:extLst>
                </a:hlinkClick>
              </a:rPr>
              <a:t>https://arxiv.org/abs/1810.04805</a:t>
            </a:r>
            <a:endParaRPr b="0" i="0" sz="1000" u="none" cap="none" strike="noStrike">
              <a:solidFill>
                <a:srgbClr val="024A90"/>
              </a:solidFill>
              <a:latin typeface="Arial"/>
              <a:ea typeface="Arial"/>
              <a:cs typeface="Arial"/>
              <a:sym typeface="Arial"/>
            </a:endParaRPr>
          </a:p>
          <a:p>
            <a:pPr indent="-292100" lvl="0" marL="457200" marR="0" rtl="0" algn="just">
              <a:lnSpc>
                <a:spcPct val="115000"/>
              </a:lnSpc>
              <a:spcBef>
                <a:spcPts val="1200"/>
              </a:spcBef>
              <a:spcAft>
                <a:spcPts val="0"/>
              </a:spcAft>
              <a:buClr>
                <a:srgbClr val="024A90"/>
              </a:buClr>
              <a:buSzPts val="1000"/>
              <a:buFont typeface="Arial"/>
              <a:buAutoNum type="arabicPeriod"/>
            </a:pPr>
            <a:r>
              <a:rPr b="0" i="0" lang="en-US" sz="1000" u="none" cap="none" strike="noStrike">
                <a:solidFill>
                  <a:srgbClr val="024A90"/>
                </a:solidFill>
                <a:latin typeface="Arial"/>
                <a:ea typeface="Arial"/>
                <a:cs typeface="Arial"/>
                <a:sym typeface="Arial"/>
              </a:rPr>
              <a:t>Le, Q., &amp; Mikolov, T. (2014, May 22). Distributed Representations of Sentences and Documents. Retrieved November 22, 2020, from https://arxiv.org/abs/1405.4053</a:t>
            </a:r>
            <a:endParaRPr b="0" i="0" sz="1000" u="none" cap="none" strike="noStrike">
              <a:solidFill>
                <a:srgbClr val="024A90"/>
              </a:solidFill>
              <a:latin typeface="Arial"/>
              <a:ea typeface="Arial"/>
              <a:cs typeface="Arial"/>
              <a:sym typeface="Arial"/>
            </a:endParaRPr>
          </a:p>
          <a:p>
            <a:pPr indent="-292100" lvl="0" marL="457200" marR="0" rtl="0" algn="just">
              <a:lnSpc>
                <a:spcPct val="115000"/>
              </a:lnSpc>
              <a:spcBef>
                <a:spcPts val="1200"/>
              </a:spcBef>
              <a:spcAft>
                <a:spcPts val="0"/>
              </a:spcAft>
              <a:buClr>
                <a:srgbClr val="024A90"/>
              </a:buClr>
              <a:buSzPts val="1000"/>
              <a:buFont typeface="Arial"/>
              <a:buAutoNum type="arabicPeriod"/>
            </a:pPr>
            <a:r>
              <a:rPr b="0" i="0" lang="en-US" sz="1000" u="none" cap="none" strike="noStrike">
                <a:solidFill>
                  <a:srgbClr val="024A90"/>
                </a:solidFill>
                <a:latin typeface="Arial"/>
                <a:ea typeface="Arial"/>
                <a:cs typeface="Arial"/>
                <a:sym typeface="Arial"/>
              </a:rPr>
              <a:t>Lin, Y., Michel, J., Aiden, E., Orwant, J., Brockman, W., &amp; Petrov, S. (2012, July 01). Syntactic annotations for the Google Books Ngram Corpus. Retrieved 2020, from </a:t>
            </a:r>
            <a:r>
              <a:rPr b="0" i="0" lang="en-US" sz="1000" u="sng" cap="none" strike="noStrike">
                <a:solidFill>
                  <a:srgbClr val="024A90"/>
                </a:solidFill>
                <a:latin typeface="Arial"/>
                <a:ea typeface="Arial"/>
                <a:cs typeface="Arial"/>
                <a:sym typeface="Arial"/>
                <a:hlinkClick r:id="rId4">
                  <a:extLst>
                    <a:ext uri="{A12FA001-AC4F-418D-AE19-62706E023703}">
                      <ahyp:hlinkClr val="tx"/>
                    </a:ext>
                  </a:extLst>
                </a:hlinkClick>
              </a:rPr>
              <a:t>https://dl.acm.org/doi/10.5555/2390470.2390499</a:t>
            </a:r>
            <a:endParaRPr b="0" i="0" sz="1000" u="none" cap="none" strike="noStrike">
              <a:solidFill>
                <a:srgbClr val="024A90"/>
              </a:solidFill>
              <a:latin typeface="Arial"/>
              <a:ea typeface="Arial"/>
              <a:cs typeface="Arial"/>
              <a:sym typeface="Arial"/>
            </a:endParaRPr>
          </a:p>
          <a:p>
            <a:pPr indent="-292100" lvl="0" marL="457200" marR="0" rtl="0" algn="just">
              <a:lnSpc>
                <a:spcPct val="115000"/>
              </a:lnSpc>
              <a:spcBef>
                <a:spcPts val="1200"/>
              </a:spcBef>
              <a:spcAft>
                <a:spcPts val="0"/>
              </a:spcAft>
              <a:buClr>
                <a:srgbClr val="024A90"/>
              </a:buClr>
              <a:buSzPts val="1000"/>
              <a:buFont typeface="Arial"/>
              <a:buAutoNum type="arabicPeriod"/>
            </a:pPr>
            <a:r>
              <a:rPr b="0" i="0" lang="en-US" sz="1000" u="none" cap="none" strike="noStrike">
                <a:solidFill>
                  <a:srgbClr val="024A90"/>
                </a:solidFill>
                <a:latin typeface="Arial"/>
                <a:ea typeface="Arial"/>
                <a:cs typeface="Arial"/>
                <a:sym typeface="Arial"/>
              </a:rPr>
              <a:t>Mikolov, T., Sutskever, I., Chen, K., Corrado, G., &amp; Dean, J. (2013, October 16). Distributed Representations of Words and Phrases and their Compositionality. Retrieved November 24, 2020, from </a:t>
            </a:r>
            <a:r>
              <a:rPr b="0" i="0" lang="en-US" sz="1000" u="sng" cap="none" strike="noStrike">
                <a:solidFill>
                  <a:srgbClr val="024A90"/>
                </a:solidFill>
                <a:latin typeface="Arial"/>
                <a:ea typeface="Arial"/>
                <a:cs typeface="Arial"/>
                <a:sym typeface="Arial"/>
                <a:hlinkClick r:id="rId5">
                  <a:extLst>
                    <a:ext uri="{A12FA001-AC4F-418D-AE19-62706E023703}">
                      <ahyp:hlinkClr val="tx"/>
                    </a:ext>
                  </a:extLst>
                </a:hlinkClick>
              </a:rPr>
              <a:t>https://arxiv.org/abs/1310.4546</a:t>
            </a:r>
            <a:r>
              <a:rPr b="0" i="0" lang="en-US" sz="1000" u="none" cap="none" strike="noStrike">
                <a:solidFill>
                  <a:srgbClr val="024A90"/>
                </a:solidFill>
                <a:latin typeface="Arial"/>
                <a:ea typeface="Arial"/>
                <a:cs typeface="Arial"/>
                <a:sym typeface="Arial"/>
              </a:rPr>
              <a:t> </a:t>
            </a:r>
            <a:endParaRPr b="0" i="0" sz="1000" u="none" cap="none" strike="noStrike">
              <a:solidFill>
                <a:srgbClr val="024A90"/>
              </a:solidFill>
              <a:latin typeface="Arial"/>
              <a:ea typeface="Arial"/>
              <a:cs typeface="Arial"/>
              <a:sym typeface="Arial"/>
            </a:endParaRPr>
          </a:p>
          <a:p>
            <a:pPr indent="-292100" lvl="0" marL="457200" marR="0" rtl="0" algn="just">
              <a:lnSpc>
                <a:spcPct val="115000"/>
              </a:lnSpc>
              <a:spcBef>
                <a:spcPts val="1200"/>
              </a:spcBef>
              <a:spcAft>
                <a:spcPts val="0"/>
              </a:spcAft>
              <a:buClr>
                <a:srgbClr val="024A90"/>
              </a:buClr>
              <a:buSzPts val="1000"/>
              <a:buFont typeface="Arial"/>
              <a:buAutoNum type="arabicPeriod"/>
            </a:pPr>
            <a:r>
              <a:rPr b="0" i="0" lang="en-US" sz="1000" u="none" cap="none" strike="noStrike">
                <a:solidFill>
                  <a:srgbClr val="024A90"/>
                </a:solidFill>
                <a:latin typeface="Arial"/>
                <a:ea typeface="Arial"/>
                <a:cs typeface="Arial"/>
                <a:sym typeface="Arial"/>
              </a:rPr>
              <a:t>Miller, G. A. (1995). WordNet: A lexical database for English [Abstract]. </a:t>
            </a:r>
            <a:r>
              <a:rPr b="0" i="1" lang="en-US" sz="1000" u="none" cap="none" strike="noStrike">
                <a:solidFill>
                  <a:srgbClr val="024A90"/>
                </a:solidFill>
                <a:latin typeface="Arial"/>
                <a:ea typeface="Arial"/>
                <a:cs typeface="Arial"/>
                <a:sym typeface="Arial"/>
              </a:rPr>
              <a:t>Association for Computing Machinery,</a:t>
            </a:r>
            <a:r>
              <a:rPr b="0" i="0" lang="en-US" sz="1000" u="none" cap="none" strike="noStrike">
                <a:solidFill>
                  <a:srgbClr val="024A90"/>
                </a:solidFill>
                <a:latin typeface="Arial"/>
                <a:ea typeface="Arial"/>
                <a:cs typeface="Arial"/>
                <a:sym typeface="Arial"/>
              </a:rPr>
              <a:t> </a:t>
            </a:r>
            <a:r>
              <a:rPr b="0" i="1" lang="en-US" sz="1000" u="none" cap="none" strike="noStrike">
                <a:solidFill>
                  <a:srgbClr val="024A90"/>
                </a:solidFill>
                <a:latin typeface="Arial"/>
                <a:ea typeface="Arial"/>
                <a:cs typeface="Arial"/>
                <a:sym typeface="Arial"/>
              </a:rPr>
              <a:t>38</a:t>
            </a:r>
            <a:r>
              <a:rPr b="0" i="0" lang="en-US" sz="1000" u="none" cap="none" strike="noStrike">
                <a:solidFill>
                  <a:srgbClr val="024A90"/>
                </a:solidFill>
                <a:latin typeface="Arial"/>
                <a:ea typeface="Arial"/>
                <a:cs typeface="Arial"/>
                <a:sym typeface="Arial"/>
              </a:rPr>
              <a:t>(11), 39-41. </a:t>
            </a:r>
            <a:r>
              <a:rPr b="0" i="0" lang="en-US" sz="1000" u="sng" cap="none" strike="noStrike">
                <a:solidFill>
                  <a:srgbClr val="024A90"/>
                </a:solidFill>
                <a:latin typeface="Arial"/>
                <a:ea typeface="Arial"/>
                <a:cs typeface="Arial"/>
                <a:sym typeface="Arial"/>
                <a:hlinkClick r:id="rId6">
                  <a:extLst>
                    <a:ext uri="{A12FA001-AC4F-418D-AE19-62706E023703}">
                      <ahyp:hlinkClr val="tx"/>
                    </a:ext>
                  </a:extLst>
                </a:hlinkClick>
              </a:rPr>
              <a:t>https://dl.acm.org/doi/10.1145/219717.219748</a:t>
            </a:r>
            <a:r>
              <a:rPr b="0" i="0" lang="en-US" sz="1000" u="none" cap="none" strike="noStrike">
                <a:solidFill>
                  <a:srgbClr val="024A90"/>
                </a:solidFill>
                <a:latin typeface="Arial"/>
                <a:ea typeface="Arial"/>
                <a:cs typeface="Arial"/>
                <a:sym typeface="Arial"/>
              </a:rPr>
              <a:t> </a:t>
            </a:r>
            <a:endParaRPr b="0" i="0" sz="1000" u="none" cap="none" strike="noStrike">
              <a:solidFill>
                <a:srgbClr val="024A90"/>
              </a:solidFill>
              <a:latin typeface="Arial"/>
              <a:ea typeface="Arial"/>
              <a:cs typeface="Arial"/>
              <a:sym typeface="Arial"/>
            </a:endParaRPr>
          </a:p>
          <a:p>
            <a:pPr indent="-292100" lvl="0" marL="457200" marR="0" rtl="0" algn="l">
              <a:lnSpc>
                <a:spcPct val="115000"/>
              </a:lnSpc>
              <a:spcBef>
                <a:spcPts val="1200"/>
              </a:spcBef>
              <a:spcAft>
                <a:spcPts val="0"/>
              </a:spcAft>
              <a:buClr>
                <a:srgbClr val="024A90"/>
              </a:buClr>
              <a:buSzPts val="1000"/>
              <a:buFont typeface="Arial"/>
              <a:buAutoNum type="arabicPeriod"/>
            </a:pPr>
            <a:r>
              <a:rPr b="0" i="0" lang="en-US" sz="1000" u="none" cap="none" strike="noStrike">
                <a:solidFill>
                  <a:srgbClr val="024A90"/>
                </a:solidFill>
                <a:latin typeface="Arial"/>
                <a:ea typeface="Arial"/>
                <a:cs typeface="Arial"/>
                <a:sym typeface="Arial"/>
              </a:rPr>
              <a:t>Piantadosi S. T. (2014). Zipf's word frequency law in natural language: a critical review and future directions. </a:t>
            </a:r>
            <a:r>
              <a:rPr b="0" i="1" lang="en-US" sz="1000" u="none" cap="none" strike="noStrike">
                <a:solidFill>
                  <a:srgbClr val="024A90"/>
                </a:solidFill>
                <a:latin typeface="Arial"/>
                <a:ea typeface="Arial"/>
                <a:cs typeface="Arial"/>
                <a:sym typeface="Arial"/>
              </a:rPr>
              <a:t>Psychonomic bulletin &amp; review, 21</a:t>
            </a:r>
            <a:r>
              <a:rPr b="0" i="0" lang="en-US" sz="1000" u="none" cap="none" strike="noStrike">
                <a:solidFill>
                  <a:srgbClr val="024A90"/>
                </a:solidFill>
                <a:latin typeface="Arial"/>
                <a:ea typeface="Arial"/>
                <a:cs typeface="Arial"/>
                <a:sym typeface="Arial"/>
              </a:rPr>
              <a:t>(5), 1112–1130. </a:t>
            </a:r>
            <a:r>
              <a:rPr b="0" i="0" lang="en-US" sz="1000" u="sng" cap="none" strike="noStrike">
                <a:solidFill>
                  <a:srgbClr val="024A90"/>
                </a:solidFill>
                <a:latin typeface="Arial"/>
                <a:ea typeface="Arial"/>
                <a:cs typeface="Arial"/>
                <a:sym typeface="Arial"/>
                <a:hlinkClick r:id="rId7">
                  <a:extLst>
                    <a:ext uri="{A12FA001-AC4F-418D-AE19-62706E023703}">
                      <ahyp:hlinkClr val="tx"/>
                    </a:ext>
                  </a:extLst>
                </a:hlinkClick>
              </a:rPr>
              <a:t>https://doi.org/10.3758/s13423-014-0585-6</a:t>
            </a:r>
            <a:r>
              <a:rPr b="0" i="0" lang="en-US" sz="1000" u="none" cap="none" strike="noStrike">
                <a:solidFill>
                  <a:srgbClr val="024A90"/>
                </a:solidFill>
                <a:latin typeface="Arial"/>
                <a:ea typeface="Arial"/>
                <a:cs typeface="Arial"/>
                <a:sym typeface="Arial"/>
              </a:rPr>
              <a:t> </a:t>
            </a:r>
            <a:endParaRPr b="0" i="0" sz="1000" u="none" cap="none" strike="noStrike">
              <a:solidFill>
                <a:srgbClr val="024A90"/>
              </a:solidFill>
              <a:latin typeface="Arial"/>
              <a:ea typeface="Arial"/>
              <a:cs typeface="Arial"/>
              <a:sym typeface="Arial"/>
            </a:endParaRPr>
          </a:p>
          <a:p>
            <a:pPr indent="-292100" lvl="0" marL="457200" marR="0" rtl="0" algn="just">
              <a:lnSpc>
                <a:spcPct val="115000"/>
              </a:lnSpc>
              <a:spcBef>
                <a:spcPts val="1200"/>
              </a:spcBef>
              <a:spcAft>
                <a:spcPts val="0"/>
              </a:spcAft>
              <a:buClr>
                <a:srgbClr val="024A90"/>
              </a:buClr>
              <a:buSzPts val="1000"/>
              <a:buFont typeface="Arial"/>
              <a:buAutoNum type="arabicPeriod"/>
            </a:pPr>
            <a:r>
              <a:rPr b="0" i="0" lang="en-US" sz="1000" u="none" cap="none" strike="noStrike">
                <a:solidFill>
                  <a:srgbClr val="024A90"/>
                </a:solidFill>
                <a:latin typeface="Arial"/>
                <a:ea typeface="Arial"/>
                <a:cs typeface="Arial"/>
                <a:sym typeface="Arial"/>
              </a:rPr>
              <a:t>Reimers, N., &amp; Gurevych, I. (2019, August 27). Sentence-BERT: Sentence Embeddings using Siamese BERT-Networks. Retrieved 2020, from https://arxiv.org/abs/1908.10084</a:t>
            </a:r>
            <a:endParaRPr b="0" i="0" sz="1000" u="none" cap="none" strike="noStrike">
              <a:solidFill>
                <a:srgbClr val="024A90"/>
              </a:solidFill>
              <a:latin typeface="Arial"/>
              <a:ea typeface="Arial"/>
              <a:cs typeface="Arial"/>
              <a:sym typeface="Arial"/>
            </a:endParaRPr>
          </a:p>
          <a:p>
            <a:pPr indent="-292100" lvl="0" marL="457200" marR="0" rtl="0" algn="just">
              <a:lnSpc>
                <a:spcPct val="115000"/>
              </a:lnSpc>
              <a:spcBef>
                <a:spcPts val="1200"/>
              </a:spcBef>
              <a:spcAft>
                <a:spcPts val="0"/>
              </a:spcAft>
              <a:buClr>
                <a:srgbClr val="024A90"/>
              </a:buClr>
              <a:buSzPts val="1000"/>
              <a:buFont typeface="Arial"/>
              <a:buAutoNum type="arabicPeriod"/>
            </a:pPr>
            <a:r>
              <a:rPr b="0" i="0" lang="en-US" sz="1000" u="none" cap="none" strike="noStrike">
                <a:solidFill>
                  <a:srgbClr val="024A90"/>
                </a:solidFill>
                <a:latin typeface="Arial"/>
                <a:ea typeface="Arial"/>
                <a:cs typeface="Arial"/>
                <a:sym typeface="Arial"/>
              </a:rPr>
              <a:t>Wolf, T., Debut, L., Sanh, V., Chaumond, J., Delangue, C., Moi, A., . . . Rush, A. (2020, July 14). HuggingFace's Transformers: State-of-the-art Natural Language Processing. Retrieved 2020, from </a:t>
            </a:r>
            <a:r>
              <a:rPr b="0" i="0" lang="en-US" sz="1000" u="sng" cap="none" strike="noStrike">
                <a:solidFill>
                  <a:srgbClr val="024A90"/>
                </a:solidFill>
                <a:latin typeface="Arial"/>
                <a:ea typeface="Arial"/>
                <a:cs typeface="Arial"/>
                <a:sym typeface="Arial"/>
                <a:hlinkClick r:id="rId8">
                  <a:extLst>
                    <a:ext uri="{A12FA001-AC4F-418D-AE19-62706E023703}">
                      <ahyp:hlinkClr val="tx"/>
                    </a:ext>
                  </a:extLst>
                </a:hlinkClick>
              </a:rPr>
              <a:t>https://arxiv.org/abs/1910.03771</a:t>
            </a:r>
            <a:endParaRPr b="0" i="0" sz="1000" u="none" cap="none" strike="noStrike">
              <a:solidFill>
                <a:srgbClr val="024A90"/>
              </a:solidFill>
              <a:latin typeface="Arial"/>
              <a:ea typeface="Arial"/>
              <a:cs typeface="Arial"/>
              <a:sym typeface="Arial"/>
            </a:endParaRPr>
          </a:p>
          <a:p>
            <a:pPr indent="-292100" lvl="0" marL="457200" marR="0" rtl="0" algn="just">
              <a:lnSpc>
                <a:spcPct val="115000"/>
              </a:lnSpc>
              <a:spcBef>
                <a:spcPts val="1200"/>
              </a:spcBef>
              <a:spcAft>
                <a:spcPts val="0"/>
              </a:spcAft>
              <a:buClr>
                <a:srgbClr val="024A90"/>
              </a:buClr>
              <a:buSzPts val="1000"/>
              <a:buFont typeface="Arial"/>
              <a:buAutoNum type="arabicPeriod"/>
            </a:pPr>
            <a:r>
              <a:rPr b="0" i="0" lang="en-US" sz="1000" u="none" cap="none" strike="noStrike">
                <a:solidFill>
                  <a:srgbClr val="024A90"/>
                </a:solidFill>
                <a:latin typeface="Arial"/>
                <a:ea typeface="Arial"/>
                <a:cs typeface="Arial"/>
                <a:sym typeface="Arial"/>
              </a:rPr>
              <a:t>Wei, J., &amp; Zou, K. (2019, August 25). EDA: Easy Data Augmentation Techniques for Boosting Performance on Text Classification Tasks. Retrieved October 22, 2020, from </a:t>
            </a:r>
            <a:r>
              <a:rPr b="0" i="0" lang="en-US" sz="1000" u="sng" cap="none" strike="noStrike">
                <a:solidFill>
                  <a:srgbClr val="024A90"/>
                </a:solidFill>
                <a:latin typeface="Arial"/>
                <a:ea typeface="Arial"/>
                <a:cs typeface="Arial"/>
                <a:sym typeface="Arial"/>
                <a:hlinkClick r:id="rId9">
                  <a:extLst>
                    <a:ext uri="{A12FA001-AC4F-418D-AE19-62706E023703}">
                      <ahyp:hlinkClr val="tx"/>
                    </a:ext>
                  </a:extLst>
                </a:hlinkClick>
              </a:rPr>
              <a:t>https://arxiv.org/abs/1901.11196</a:t>
            </a:r>
            <a:endParaRPr b="0" i="0" sz="1000" u="none" cap="none" strike="noStrike">
              <a:solidFill>
                <a:srgbClr val="024A90"/>
              </a:solidFill>
              <a:latin typeface="Arial"/>
              <a:ea typeface="Arial"/>
              <a:cs typeface="Arial"/>
              <a:sym typeface="Arial"/>
            </a:endParaRPr>
          </a:p>
          <a:p>
            <a:pPr indent="0" lvl="0" marL="0" marR="0" rtl="0" algn="l">
              <a:lnSpc>
                <a:spcPct val="115000"/>
              </a:lnSpc>
              <a:spcBef>
                <a:spcPts val="1200"/>
              </a:spcBef>
              <a:spcAft>
                <a:spcPts val="1000"/>
              </a:spcAft>
              <a:buClr>
                <a:srgbClr val="000000"/>
              </a:buClr>
              <a:buSzPts val="1000"/>
              <a:buFont typeface="Arial"/>
              <a:buNone/>
            </a:pPr>
            <a:r>
              <a:t/>
            </a:r>
            <a:endParaRPr b="0" i="0" sz="1000" u="none" cap="none" strike="noStrike">
              <a:solidFill>
                <a:srgbClr val="024A9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0" name="Google Shape;260;p3"/>
          <p:cNvSpPr/>
          <p:nvPr/>
        </p:nvSpPr>
        <p:spPr>
          <a:xfrm>
            <a:off x="1084728" y="84924"/>
            <a:ext cx="302743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Project Description</a:t>
            </a:r>
            <a:endParaRPr b="0" i="0" sz="1400" u="none" cap="none" strike="noStrike">
              <a:solidFill>
                <a:srgbClr val="000000"/>
              </a:solidFill>
              <a:latin typeface="Arial"/>
              <a:ea typeface="Arial"/>
              <a:cs typeface="Arial"/>
              <a:sym typeface="Arial"/>
            </a:endParaRPr>
          </a:p>
        </p:txBody>
      </p:sp>
      <p:grpSp>
        <p:nvGrpSpPr>
          <p:cNvPr id="261" name="Google Shape;261;p3"/>
          <p:cNvGrpSpPr/>
          <p:nvPr/>
        </p:nvGrpSpPr>
        <p:grpSpPr>
          <a:xfrm>
            <a:off x="870950" y="2196398"/>
            <a:ext cx="2523834" cy="3663247"/>
            <a:chOff x="0" y="1189989"/>
            <a:chExt cx="2726700" cy="3482836"/>
          </a:xfrm>
        </p:grpSpPr>
        <p:sp>
          <p:nvSpPr>
            <p:cNvPr id="262" name="Google Shape;262;p3"/>
            <p:cNvSpPr/>
            <p:nvPr/>
          </p:nvSpPr>
          <p:spPr>
            <a:xfrm>
              <a:off x="0" y="1189989"/>
              <a:ext cx="27267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Preprocessing &amp; Exploratory Data Analysis</a:t>
              </a:r>
              <a:endParaRPr b="0" i="0" sz="1400" u="none" cap="none" strike="noStrike">
                <a:solidFill>
                  <a:srgbClr val="FFFFFF"/>
                </a:solidFill>
                <a:latin typeface="Roboto"/>
                <a:ea typeface="Roboto"/>
                <a:cs typeface="Roboto"/>
                <a:sym typeface="Roboto"/>
              </a:endParaRPr>
            </a:p>
          </p:txBody>
        </p:sp>
        <p:sp>
          <p:nvSpPr>
            <p:cNvPr id="263" name="Google Shape;263;p3"/>
            <p:cNvSpPr txBox="1"/>
            <p:nvPr/>
          </p:nvSpPr>
          <p:spPr>
            <a:xfrm>
              <a:off x="0" y="2057125"/>
              <a:ext cx="2315700" cy="2615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Roboto"/>
                <a:buChar char="●"/>
              </a:pPr>
              <a:r>
                <a:rPr b="0" i="0" lang="en-US" sz="1200" u="none" cap="none" strike="noStrike">
                  <a:solidFill>
                    <a:srgbClr val="000000"/>
                  </a:solidFill>
                  <a:latin typeface="Roboto"/>
                  <a:ea typeface="Roboto"/>
                  <a:cs typeface="Roboto"/>
                  <a:sym typeface="Roboto"/>
                </a:rPr>
                <a:t>Data Engineering</a:t>
              </a:r>
              <a:endParaRPr b="0" i="0" sz="1200" u="none" cap="none" strike="noStrike">
                <a:solidFill>
                  <a:srgbClr val="000000"/>
                </a:solidFill>
                <a:latin typeface="Roboto"/>
                <a:ea typeface="Roboto"/>
                <a:cs typeface="Roboto"/>
                <a:sym typeface="Roboto"/>
              </a:endParaRPr>
            </a:p>
            <a:p>
              <a:pPr indent="-304800" lvl="0" marL="457200" marR="0" rtl="0" algn="l">
                <a:lnSpc>
                  <a:spcPct val="115000"/>
                </a:lnSpc>
                <a:spcBef>
                  <a:spcPts val="0"/>
                </a:spcBef>
                <a:spcAft>
                  <a:spcPts val="0"/>
                </a:spcAft>
                <a:buClr>
                  <a:srgbClr val="000000"/>
                </a:buClr>
                <a:buSzPts val="1200"/>
                <a:buFont typeface="Roboto"/>
                <a:buChar char="●"/>
              </a:pPr>
              <a:r>
                <a:rPr b="0" i="0" lang="en-US" sz="1200" u="none" cap="none" strike="noStrike">
                  <a:solidFill>
                    <a:srgbClr val="000000"/>
                  </a:solidFill>
                  <a:latin typeface="Roboto"/>
                  <a:ea typeface="Roboto"/>
                  <a:cs typeface="Roboto"/>
                  <a:sym typeface="Roboto"/>
                </a:rPr>
                <a:t>Exploratory Data Analysis</a:t>
              </a:r>
              <a:endParaRPr b="0" i="0" sz="1200" u="none" cap="none" strike="noStrike">
                <a:solidFill>
                  <a:srgbClr val="000000"/>
                </a:solidFill>
                <a:latin typeface="Roboto"/>
                <a:ea typeface="Roboto"/>
                <a:cs typeface="Roboto"/>
                <a:sym typeface="Roboto"/>
              </a:endParaRPr>
            </a:p>
            <a:p>
              <a:pPr indent="-304800" lvl="0" marL="457200" marR="0" rtl="0" algn="l">
                <a:lnSpc>
                  <a:spcPct val="115000"/>
                </a:lnSpc>
                <a:spcBef>
                  <a:spcPts val="0"/>
                </a:spcBef>
                <a:spcAft>
                  <a:spcPts val="0"/>
                </a:spcAft>
                <a:buClr>
                  <a:srgbClr val="000000"/>
                </a:buClr>
                <a:buSzPts val="1200"/>
                <a:buFont typeface="Roboto"/>
                <a:buChar char="●"/>
              </a:pPr>
              <a:r>
                <a:rPr b="0" i="0" lang="en-US" sz="1200" u="none" cap="none" strike="noStrike">
                  <a:solidFill>
                    <a:srgbClr val="000000"/>
                  </a:solidFill>
                  <a:latin typeface="Roboto"/>
                  <a:ea typeface="Roboto"/>
                  <a:cs typeface="Roboto"/>
                  <a:sym typeface="Roboto"/>
                </a:rPr>
                <a:t>Preprocessing of text data</a:t>
              </a:r>
              <a:endParaRPr b="0" i="0" sz="12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pSp>
      <p:grpSp>
        <p:nvGrpSpPr>
          <p:cNvPr id="264" name="Google Shape;264;p3"/>
          <p:cNvGrpSpPr/>
          <p:nvPr/>
        </p:nvGrpSpPr>
        <p:grpSpPr>
          <a:xfrm>
            <a:off x="2965976" y="2196172"/>
            <a:ext cx="2352228" cy="3663472"/>
            <a:chOff x="2263425" y="1189775"/>
            <a:chExt cx="2541300" cy="3483050"/>
          </a:xfrm>
        </p:grpSpPr>
        <p:sp>
          <p:nvSpPr>
            <p:cNvPr id="265" name="Google Shape;265;p3"/>
            <p:cNvSpPr/>
            <p:nvPr/>
          </p:nvSpPr>
          <p:spPr>
            <a:xfrm>
              <a:off x="2263425" y="1189775"/>
              <a:ext cx="25413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Analysis on Initial Hypothesis</a:t>
              </a:r>
              <a:endParaRPr b="0" i="0" sz="1400" u="none" cap="none" strike="noStrike">
                <a:solidFill>
                  <a:srgbClr val="FFFFFF"/>
                </a:solidFill>
                <a:latin typeface="Roboto"/>
                <a:ea typeface="Roboto"/>
                <a:cs typeface="Roboto"/>
                <a:sym typeface="Roboto"/>
              </a:endParaRPr>
            </a:p>
          </p:txBody>
        </p:sp>
        <p:sp>
          <p:nvSpPr>
            <p:cNvPr id="266" name="Google Shape;266;p3"/>
            <p:cNvSpPr txBox="1"/>
            <p:nvPr/>
          </p:nvSpPr>
          <p:spPr>
            <a:xfrm>
              <a:off x="2263425" y="2057125"/>
              <a:ext cx="2153700" cy="2615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Roboto"/>
                <a:buChar char="●"/>
              </a:pPr>
              <a:r>
                <a:rPr b="0" i="0" lang="en-US" sz="1200" u="none" cap="none" strike="noStrike">
                  <a:solidFill>
                    <a:srgbClr val="000000"/>
                  </a:solidFill>
                  <a:latin typeface="Roboto"/>
                  <a:ea typeface="Roboto"/>
                  <a:cs typeface="Roboto"/>
                  <a:sym typeface="Roboto"/>
                </a:rPr>
                <a:t>Testing initial hypothesis:</a:t>
              </a:r>
              <a:endParaRPr b="0" i="0" sz="1200" u="none" cap="none" strike="noStrike">
                <a:solidFill>
                  <a:srgbClr val="000000"/>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a:t>
              </a:r>
              <a:endParaRPr b="0" i="0" sz="1200" u="none" cap="none" strike="noStrike">
                <a:solidFill>
                  <a:srgbClr val="000000"/>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200"/>
                <a:buFont typeface="Arial"/>
                <a:buNone/>
              </a:pPr>
              <a:r>
                <a:rPr b="0" i="1" lang="en-US" sz="1200" u="none" cap="none" strike="noStrike">
                  <a:solidFill>
                    <a:srgbClr val="000000"/>
                  </a:solidFill>
                  <a:latin typeface="Roboto"/>
                  <a:ea typeface="Roboto"/>
                  <a:cs typeface="Roboto"/>
                  <a:sym typeface="Roboto"/>
                </a:rPr>
                <a:t>Is there a relationship between peacefulness of country and language used in the articles? </a:t>
              </a:r>
              <a:endParaRPr b="0" i="1" sz="1200" u="none" cap="none" strike="noStrike">
                <a:solidFill>
                  <a:srgbClr val="000000"/>
                </a:solidFill>
                <a:latin typeface="Roboto"/>
                <a:ea typeface="Roboto"/>
                <a:cs typeface="Roboto"/>
                <a:sym typeface="Roboto"/>
              </a:endParaRPr>
            </a:p>
          </p:txBody>
        </p:sp>
      </p:grpSp>
      <p:grpSp>
        <p:nvGrpSpPr>
          <p:cNvPr id="267" name="Google Shape;267;p3"/>
          <p:cNvGrpSpPr/>
          <p:nvPr/>
        </p:nvGrpSpPr>
        <p:grpSpPr>
          <a:xfrm>
            <a:off x="4878774" y="2196172"/>
            <a:ext cx="2352227" cy="3663472"/>
            <a:chOff x="4329974" y="1189775"/>
            <a:chExt cx="2541300" cy="3483050"/>
          </a:xfrm>
        </p:grpSpPr>
        <p:sp>
          <p:nvSpPr>
            <p:cNvPr id="268" name="Google Shape;268;p3"/>
            <p:cNvSpPr/>
            <p:nvPr/>
          </p:nvSpPr>
          <p:spPr>
            <a:xfrm>
              <a:off x="4329974" y="1189775"/>
              <a:ext cx="25413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Alt. Hypothesis and Testing</a:t>
              </a:r>
              <a:endParaRPr b="0" i="0" sz="1400" u="none" cap="none" strike="noStrike">
                <a:solidFill>
                  <a:srgbClr val="FFFFFF"/>
                </a:solidFill>
                <a:latin typeface="Roboto"/>
                <a:ea typeface="Roboto"/>
                <a:cs typeface="Roboto"/>
                <a:sym typeface="Roboto"/>
              </a:endParaRPr>
            </a:p>
          </p:txBody>
        </p:sp>
        <p:sp>
          <p:nvSpPr>
            <p:cNvPr id="269" name="Google Shape;269;p3"/>
            <p:cNvSpPr txBox="1"/>
            <p:nvPr/>
          </p:nvSpPr>
          <p:spPr>
            <a:xfrm>
              <a:off x="4329976" y="2057125"/>
              <a:ext cx="2188500" cy="2615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Roboto"/>
                <a:buChar char="●"/>
              </a:pPr>
              <a:r>
                <a:rPr b="0" i="0" lang="en-US" sz="1200" u="none" cap="none" strike="noStrike">
                  <a:solidFill>
                    <a:srgbClr val="000000"/>
                  </a:solidFill>
                  <a:latin typeface="Roboto"/>
                  <a:ea typeface="Roboto"/>
                  <a:cs typeface="Roboto"/>
                  <a:sym typeface="Roboto"/>
                </a:rPr>
                <a:t>Result of the initial hypothesis testing was not promising</a:t>
              </a:r>
              <a:endParaRPr b="0" i="0" sz="1200" u="none" cap="none" strike="noStrike">
                <a:solidFill>
                  <a:srgbClr val="000000"/>
                </a:solidFill>
                <a:latin typeface="Roboto"/>
                <a:ea typeface="Roboto"/>
                <a:cs typeface="Roboto"/>
                <a:sym typeface="Roboto"/>
              </a:endParaRPr>
            </a:p>
            <a:p>
              <a:pPr indent="-304800" lvl="0" marL="457200" marR="0" rtl="0" algn="l">
                <a:lnSpc>
                  <a:spcPct val="115000"/>
                </a:lnSpc>
                <a:spcBef>
                  <a:spcPts val="0"/>
                </a:spcBef>
                <a:spcAft>
                  <a:spcPts val="0"/>
                </a:spcAft>
                <a:buClr>
                  <a:srgbClr val="000000"/>
                </a:buClr>
                <a:buSzPts val="1200"/>
                <a:buFont typeface="Roboto"/>
                <a:buChar char="●"/>
              </a:pPr>
              <a:r>
                <a:rPr b="0" i="0" lang="en-US" sz="1200" u="none" cap="none" strike="noStrike">
                  <a:solidFill>
                    <a:srgbClr val="000000"/>
                  </a:solidFill>
                  <a:latin typeface="Roboto"/>
                  <a:ea typeface="Roboto"/>
                  <a:cs typeface="Roboto"/>
                  <a:sym typeface="Roboto"/>
                </a:rPr>
                <a:t>Came up with possible reasons for them and tested those ideas</a:t>
              </a:r>
              <a:endParaRPr b="0" i="0" sz="1200" u="none" cap="none" strike="noStrike">
                <a:solidFill>
                  <a:srgbClr val="000000"/>
                </a:solidFill>
                <a:latin typeface="Roboto"/>
                <a:ea typeface="Roboto"/>
                <a:cs typeface="Roboto"/>
                <a:sym typeface="Roboto"/>
              </a:endParaRPr>
            </a:p>
          </p:txBody>
        </p:sp>
      </p:grpSp>
      <p:grpSp>
        <p:nvGrpSpPr>
          <p:cNvPr id="270" name="Google Shape;270;p3"/>
          <p:cNvGrpSpPr/>
          <p:nvPr/>
        </p:nvGrpSpPr>
        <p:grpSpPr>
          <a:xfrm>
            <a:off x="6791772" y="2196172"/>
            <a:ext cx="2352227" cy="3663472"/>
            <a:chOff x="6396739" y="1189775"/>
            <a:chExt cx="2541300" cy="3483050"/>
          </a:xfrm>
        </p:grpSpPr>
        <p:sp>
          <p:nvSpPr>
            <p:cNvPr id="271" name="Google Shape;271;p3"/>
            <p:cNvSpPr/>
            <p:nvPr/>
          </p:nvSpPr>
          <p:spPr>
            <a:xfrm>
              <a:off x="6396739" y="1189775"/>
              <a:ext cx="25413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Conclusion and Solutions</a:t>
              </a:r>
              <a:endParaRPr b="0" i="0" sz="1400" u="none" cap="none" strike="noStrike">
                <a:solidFill>
                  <a:srgbClr val="FFFFFF"/>
                </a:solidFill>
                <a:latin typeface="Roboto"/>
                <a:ea typeface="Roboto"/>
                <a:cs typeface="Roboto"/>
                <a:sym typeface="Roboto"/>
              </a:endParaRPr>
            </a:p>
          </p:txBody>
        </p:sp>
        <p:sp>
          <p:nvSpPr>
            <p:cNvPr id="272" name="Google Shape;272;p3"/>
            <p:cNvSpPr txBox="1"/>
            <p:nvPr/>
          </p:nvSpPr>
          <p:spPr>
            <a:xfrm>
              <a:off x="6396742" y="2057125"/>
              <a:ext cx="2223300" cy="2615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Roboto"/>
                <a:buChar char="●"/>
              </a:pPr>
              <a:r>
                <a:rPr b="0" i="0" lang="en-US" sz="1200" u="none" cap="none" strike="noStrike">
                  <a:solidFill>
                    <a:srgbClr val="000000"/>
                  </a:solidFill>
                  <a:latin typeface="Roboto"/>
                  <a:ea typeface="Roboto"/>
                  <a:cs typeface="Roboto"/>
                  <a:sym typeface="Roboto"/>
                </a:rPr>
                <a:t>Showing result of alternative hypothesis testing</a:t>
              </a:r>
              <a:endParaRPr b="0" i="0" sz="1200" u="none" cap="none" strike="noStrike">
                <a:solidFill>
                  <a:srgbClr val="000000"/>
                </a:solidFill>
                <a:latin typeface="Roboto"/>
                <a:ea typeface="Roboto"/>
                <a:cs typeface="Roboto"/>
                <a:sym typeface="Roboto"/>
              </a:endParaRPr>
            </a:p>
            <a:p>
              <a:pPr indent="-304800" lvl="0" marL="457200" marR="0" rtl="0" algn="l">
                <a:lnSpc>
                  <a:spcPct val="115000"/>
                </a:lnSpc>
                <a:spcBef>
                  <a:spcPts val="0"/>
                </a:spcBef>
                <a:spcAft>
                  <a:spcPts val="0"/>
                </a:spcAft>
                <a:buClr>
                  <a:srgbClr val="000000"/>
                </a:buClr>
                <a:buSzPts val="1200"/>
                <a:buFont typeface="Roboto"/>
                <a:buChar char="●"/>
              </a:pPr>
              <a:r>
                <a:rPr b="0" i="0" lang="en-US" sz="1200" u="none" cap="none" strike="noStrike">
                  <a:solidFill>
                    <a:srgbClr val="000000"/>
                  </a:solidFill>
                  <a:latin typeface="Roboto"/>
                  <a:ea typeface="Roboto"/>
                  <a:cs typeface="Roboto"/>
                  <a:sym typeface="Roboto"/>
                </a:rPr>
                <a:t>Conclusion of initial hypothesis</a:t>
              </a:r>
              <a:endParaRPr b="0" i="0" sz="1200" u="none" cap="none" strike="noStrike">
                <a:solidFill>
                  <a:srgbClr val="000000"/>
                </a:solidFill>
                <a:latin typeface="Roboto"/>
                <a:ea typeface="Roboto"/>
                <a:cs typeface="Roboto"/>
                <a:sym typeface="Roboto"/>
              </a:endParaRPr>
            </a:p>
            <a:p>
              <a:pPr indent="-304800" lvl="0" marL="457200" marR="0" rtl="0" algn="l">
                <a:lnSpc>
                  <a:spcPct val="115000"/>
                </a:lnSpc>
                <a:spcBef>
                  <a:spcPts val="0"/>
                </a:spcBef>
                <a:spcAft>
                  <a:spcPts val="0"/>
                </a:spcAft>
                <a:buClr>
                  <a:srgbClr val="000000"/>
                </a:buClr>
                <a:buSzPts val="1200"/>
                <a:buFont typeface="Roboto"/>
                <a:buChar char="●"/>
              </a:pPr>
              <a:r>
                <a:rPr b="0" i="0" lang="en-US" sz="1200" u="none" cap="none" strike="noStrike">
                  <a:solidFill>
                    <a:srgbClr val="000000"/>
                  </a:solidFill>
                  <a:latin typeface="Roboto"/>
                  <a:ea typeface="Roboto"/>
                  <a:cs typeface="Roboto"/>
                  <a:sym typeface="Roboto"/>
                </a:rPr>
                <a:t>Details of the conclusion and suggestions</a:t>
              </a:r>
              <a:endParaRPr b="0" i="0" sz="1200" u="none" cap="none" strike="noStrike">
                <a:solidFill>
                  <a:srgbClr val="000000"/>
                </a:solidFill>
                <a:latin typeface="Roboto"/>
                <a:ea typeface="Roboto"/>
                <a:cs typeface="Roboto"/>
                <a:sym typeface="Roboto"/>
              </a:endParaRPr>
            </a:p>
          </p:txBody>
        </p:sp>
      </p:grpSp>
      <p:pic>
        <p:nvPicPr>
          <p:cNvPr id="273" name="Google Shape;273;p3"/>
          <p:cNvPicPr preferRelativeResize="0"/>
          <p:nvPr/>
        </p:nvPicPr>
        <p:blipFill rotWithShape="1">
          <a:blip r:embed="rId3">
            <a:alphaModFix/>
          </a:blip>
          <a:srcRect b="0" l="0" r="0" t="0"/>
          <a:stretch/>
        </p:blipFill>
        <p:spPr>
          <a:xfrm>
            <a:off x="1647201" y="1142144"/>
            <a:ext cx="908200" cy="955279"/>
          </a:xfrm>
          <a:prstGeom prst="rect">
            <a:avLst/>
          </a:prstGeom>
          <a:noFill/>
          <a:ln>
            <a:noFill/>
          </a:ln>
        </p:spPr>
      </p:pic>
      <p:pic>
        <p:nvPicPr>
          <p:cNvPr id="274" name="Google Shape;274;p3"/>
          <p:cNvPicPr preferRelativeResize="0"/>
          <p:nvPr/>
        </p:nvPicPr>
        <p:blipFill rotWithShape="1">
          <a:blip r:embed="rId4">
            <a:alphaModFix/>
          </a:blip>
          <a:srcRect b="0" l="0" r="0" t="0"/>
          <a:stretch/>
        </p:blipFill>
        <p:spPr>
          <a:xfrm>
            <a:off x="3560852" y="1080375"/>
            <a:ext cx="966925" cy="1017048"/>
          </a:xfrm>
          <a:prstGeom prst="rect">
            <a:avLst/>
          </a:prstGeom>
          <a:noFill/>
          <a:ln>
            <a:noFill/>
          </a:ln>
        </p:spPr>
      </p:pic>
      <p:pic>
        <p:nvPicPr>
          <p:cNvPr id="275" name="Google Shape;275;p3"/>
          <p:cNvPicPr preferRelativeResize="0"/>
          <p:nvPr/>
        </p:nvPicPr>
        <p:blipFill rotWithShape="1">
          <a:blip r:embed="rId5">
            <a:alphaModFix/>
          </a:blip>
          <a:srcRect b="0" l="0" r="0" t="0"/>
          <a:stretch/>
        </p:blipFill>
        <p:spPr>
          <a:xfrm>
            <a:off x="7304699" y="1081441"/>
            <a:ext cx="1326376" cy="1076689"/>
          </a:xfrm>
          <a:prstGeom prst="rect">
            <a:avLst/>
          </a:prstGeom>
          <a:noFill/>
          <a:ln>
            <a:noFill/>
          </a:ln>
        </p:spPr>
      </p:pic>
      <p:pic>
        <p:nvPicPr>
          <p:cNvPr id="276" name="Google Shape;276;p3"/>
          <p:cNvPicPr preferRelativeResize="0"/>
          <p:nvPr/>
        </p:nvPicPr>
        <p:blipFill rotWithShape="1">
          <a:blip r:embed="rId6">
            <a:alphaModFix/>
          </a:blip>
          <a:srcRect b="0" l="0" r="0" t="0"/>
          <a:stretch/>
        </p:blipFill>
        <p:spPr>
          <a:xfrm>
            <a:off x="5533225" y="1136325"/>
            <a:ext cx="966925" cy="96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2" name="Google Shape;282;p4"/>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283" name="Google Shape;283;p4"/>
          <p:cNvSpPr/>
          <p:nvPr/>
        </p:nvSpPr>
        <p:spPr>
          <a:xfrm>
            <a:off x="1084728" y="84924"/>
            <a:ext cx="267227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Data Overview</a:t>
            </a:r>
            <a:endParaRPr b="0" i="0" sz="1400" u="none" cap="none" strike="noStrike">
              <a:solidFill>
                <a:srgbClr val="000000"/>
              </a:solidFill>
              <a:latin typeface="Arial"/>
              <a:ea typeface="Arial"/>
              <a:cs typeface="Arial"/>
              <a:sym typeface="Arial"/>
            </a:endParaRPr>
          </a:p>
        </p:txBody>
      </p:sp>
      <p:sp>
        <p:nvSpPr>
          <p:cNvPr id="284" name="Google Shape;284;p4"/>
          <p:cNvSpPr txBox="1"/>
          <p:nvPr/>
        </p:nvSpPr>
        <p:spPr>
          <a:xfrm>
            <a:off x="1270000" y="977900"/>
            <a:ext cx="74097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Data Source and Structure</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24A9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900"/>
              <a:buFont typeface="Arial"/>
              <a:buNone/>
            </a:pPr>
            <a:r>
              <a:rPr b="0" i="0" lang="en-US" sz="1900" u="sng" cap="none" strike="noStrike">
                <a:solidFill>
                  <a:schemeClr val="hlink"/>
                </a:solidFill>
                <a:latin typeface="Calibri"/>
                <a:ea typeface="Calibri"/>
                <a:cs typeface="Calibri"/>
                <a:sym typeface="Calibri"/>
                <a:hlinkClick r:id="rId3"/>
              </a:rPr>
              <a:t>News on the Web (NOW)</a:t>
            </a:r>
            <a:endParaRPr b="0" i="0" sz="13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10"/>
              </a:spcBef>
              <a:spcAft>
                <a:spcPts val="0"/>
              </a:spcAft>
              <a:buClr>
                <a:srgbClr val="000000"/>
              </a:buClr>
              <a:buSzPts val="1500"/>
              <a:buFont typeface="Arial"/>
              <a:buNone/>
            </a:pPr>
            <a:r>
              <a:rPr b="0" i="0" lang="en-US" sz="1500" u="none" cap="none" strike="noStrike">
                <a:solidFill>
                  <a:srgbClr val="024A90"/>
                </a:solidFill>
                <a:latin typeface="Calibri"/>
                <a:ea typeface="Calibri"/>
                <a:cs typeface="Calibri"/>
                <a:sym typeface="Calibri"/>
              </a:rPr>
              <a:t>“11.2 billion words from web-based newspapers and magazines from 2010 to present times”</a:t>
            </a:r>
            <a:endParaRPr b="0" i="0" sz="1500" u="none" cap="none" strike="noStrike">
              <a:solidFill>
                <a:srgbClr val="024A9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24A90"/>
                </a:solidFill>
                <a:latin typeface="Calibri"/>
                <a:ea typeface="Calibri"/>
                <a:cs typeface="Calibri"/>
                <a:sym typeface="Calibri"/>
              </a:rPr>
              <a:t>The data originally came divided into 2 types of files, joined together by an ID:</a:t>
            </a:r>
            <a:endParaRPr b="0" i="0" sz="1800" u="none" cap="none" strike="noStrike">
              <a:solidFill>
                <a:srgbClr val="024A90"/>
              </a:solidFill>
              <a:latin typeface="Calibri"/>
              <a:ea typeface="Calibri"/>
              <a:cs typeface="Calibri"/>
              <a:sym typeface="Calibri"/>
            </a:endParaRPr>
          </a:p>
          <a:p>
            <a:pPr indent="-323850" lvl="0" marL="914400" marR="0" rtl="0" algn="l">
              <a:lnSpc>
                <a:spcPct val="100000"/>
              </a:lnSpc>
              <a:spcBef>
                <a:spcPts val="0"/>
              </a:spcBef>
              <a:spcAft>
                <a:spcPts val="0"/>
              </a:spcAft>
              <a:buClr>
                <a:srgbClr val="024A90"/>
              </a:buClr>
              <a:buSzPts val="1500"/>
              <a:buFont typeface="Calibri"/>
              <a:buChar char="●"/>
            </a:pPr>
            <a:r>
              <a:rPr b="0" i="0" lang="en-US" sz="1500" u="none" cap="none" strike="noStrike">
                <a:solidFill>
                  <a:srgbClr val="024A90"/>
                </a:solidFill>
                <a:latin typeface="Calibri"/>
                <a:ea typeface="Calibri"/>
                <a:cs typeface="Calibri"/>
                <a:sym typeface="Calibri"/>
              </a:rPr>
              <a:t>Source files: contain metadata like publisher, website, country of origin, etc...</a:t>
            </a:r>
            <a:endParaRPr b="0" i="0" sz="1500" u="none" cap="none" strike="noStrike">
              <a:solidFill>
                <a:srgbClr val="024A90"/>
              </a:solidFill>
              <a:latin typeface="Calibri"/>
              <a:ea typeface="Calibri"/>
              <a:cs typeface="Calibri"/>
              <a:sym typeface="Calibri"/>
            </a:endParaRPr>
          </a:p>
          <a:p>
            <a:pPr indent="-323850" lvl="0" marL="914400" marR="0" rtl="0" algn="l">
              <a:lnSpc>
                <a:spcPct val="100000"/>
              </a:lnSpc>
              <a:spcBef>
                <a:spcPts val="0"/>
              </a:spcBef>
              <a:spcAft>
                <a:spcPts val="0"/>
              </a:spcAft>
              <a:buClr>
                <a:srgbClr val="024A90"/>
              </a:buClr>
              <a:buSzPts val="1500"/>
              <a:buFont typeface="Calibri"/>
              <a:buChar char="●"/>
            </a:pPr>
            <a:r>
              <a:rPr b="0" i="0" lang="en-US" sz="1500" u="none" cap="none" strike="noStrike">
                <a:solidFill>
                  <a:srgbClr val="024A90"/>
                </a:solidFill>
                <a:latin typeface="Calibri"/>
                <a:ea typeface="Calibri"/>
                <a:cs typeface="Calibri"/>
                <a:sym typeface="Calibri"/>
              </a:rPr>
              <a:t>Text files: contain the raw text for each news article.</a:t>
            </a:r>
            <a:endParaRPr b="0" i="0" sz="15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24A9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24A90"/>
                </a:solidFill>
                <a:latin typeface="Calibri"/>
                <a:ea typeface="Calibri"/>
                <a:cs typeface="Calibri"/>
                <a:sym typeface="Calibri"/>
              </a:rPr>
              <a:t>We focus our analysis on the following twenty countries</a:t>
            </a:r>
            <a:endParaRPr b="0" i="0" sz="1800" u="none" cap="none" strike="noStrike">
              <a:solidFill>
                <a:srgbClr val="024A90"/>
              </a:solidFill>
              <a:latin typeface="Calibri"/>
              <a:ea typeface="Calibri"/>
              <a:cs typeface="Calibri"/>
              <a:sym typeface="Calibri"/>
            </a:endParaRPr>
          </a:p>
        </p:txBody>
      </p:sp>
      <p:graphicFrame>
        <p:nvGraphicFramePr>
          <p:cNvPr id="285" name="Google Shape;285;p4"/>
          <p:cNvGraphicFramePr/>
          <p:nvPr/>
        </p:nvGraphicFramePr>
        <p:xfrm>
          <a:off x="2079550" y="3734700"/>
          <a:ext cx="3000000" cy="3000000"/>
        </p:xfrm>
        <a:graphic>
          <a:graphicData uri="http://schemas.openxmlformats.org/drawingml/2006/table">
            <a:tbl>
              <a:tblPr>
                <a:noFill/>
                <a:tableStyleId>{01F306B0-0B5B-4D15-BED4-47CE5F40C9EB}</a:tableStyleId>
              </a:tblPr>
              <a:tblGrid>
                <a:gridCol w="1930200"/>
                <a:gridCol w="1930200"/>
                <a:gridCol w="1930200"/>
              </a:tblGrid>
              <a:tr h="200250">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Peaceful</a:t>
                      </a:r>
                      <a:endParaRPr b="1" sz="1400" u="none" cap="none" strike="noStrike">
                        <a:latin typeface="Times New Roman"/>
                        <a:ea typeface="Times New Roman"/>
                        <a:cs typeface="Times New Roman"/>
                        <a:sym typeface="Times New Roman"/>
                      </a:endParaRPr>
                    </a:p>
                  </a:txBody>
                  <a:tcPr marT="25400" marB="2540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Non-Peaceful</a:t>
                      </a:r>
                      <a:endParaRPr b="1" sz="1400" u="none" cap="none" strike="noStrike">
                        <a:latin typeface="Times New Roman"/>
                        <a:ea typeface="Times New Roman"/>
                        <a:cs typeface="Times New Roman"/>
                        <a:sym typeface="Times New Roman"/>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Other</a:t>
                      </a:r>
                      <a:endParaRPr b="1" sz="1400" u="none" cap="none" strike="noStrike">
                        <a:latin typeface="Times New Roman"/>
                        <a:ea typeface="Times New Roman"/>
                        <a:cs typeface="Times New Roman"/>
                        <a:sym typeface="Times New Roman"/>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194375">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Australia (AU)</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Bangladesh (BD)</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Ghana (GH)</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4375">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Canada (CA)</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Kenya (KE)</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Hong Kong (HK)</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194375">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Ireland (IE)</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Nigeria (NG)</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India (IN)</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4375">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New Zealand (NZ)</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Pakistan (PK)</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Jamaica (JM)</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194375">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Singapore (SG)</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Tanzania (TZ)</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Malaysia (MY)</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4375">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United Kingdom (UK, GB)</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ctr">
                        <a:lnSpc>
                          <a:spcPct val="115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Philippines (PH)</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194375">
                <a:tc>
                  <a:txBody>
                    <a:bodyPr/>
                    <a:lstStyle/>
                    <a:p>
                      <a:pPr indent="0" lvl="0" marL="0" marR="0" rtl="0" algn="ctr">
                        <a:lnSpc>
                          <a:spcPct val="115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South Africa (ZA)</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4375">
                <a:tc>
                  <a:txBody>
                    <a:bodyPr/>
                    <a:lstStyle/>
                    <a:p>
                      <a:pPr indent="0" lvl="0" marL="0" marR="0" rtl="0" algn="ctr">
                        <a:lnSpc>
                          <a:spcPct val="115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ctr">
                        <a:lnSpc>
                          <a:spcPct val="115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Sri Lanka (LK)</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194375">
                <a:tc>
                  <a:txBody>
                    <a:bodyPr/>
                    <a:lstStyle/>
                    <a:p>
                      <a:pPr indent="0" lvl="0" marL="0" marR="0" rtl="0" algn="ctr">
                        <a:lnSpc>
                          <a:spcPct val="115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United States (US)</a:t>
                      </a:r>
                      <a:endParaRPr sz="1300" u="none" cap="none" strike="noStrike">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b031e3aadd_15_23"/>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1" name="Google Shape;291;gb031e3aadd_15_23"/>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292" name="Google Shape;292;gb031e3aadd_15_23"/>
          <p:cNvSpPr/>
          <p:nvPr/>
        </p:nvSpPr>
        <p:spPr>
          <a:xfrm>
            <a:off x="1084728" y="84924"/>
            <a:ext cx="26724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Data Overview</a:t>
            </a:r>
            <a:endParaRPr b="0" i="0" sz="1400" u="none" cap="none" strike="noStrike">
              <a:solidFill>
                <a:srgbClr val="000000"/>
              </a:solidFill>
              <a:latin typeface="Arial"/>
              <a:ea typeface="Arial"/>
              <a:cs typeface="Arial"/>
              <a:sym typeface="Arial"/>
            </a:endParaRPr>
          </a:p>
        </p:txBody>
      </p:sp>
      <p:sp>
        <p:nvSpPr>
          <p:cNvPr id="293" name="Google Shape;293;gb031e3aadd_15_23"/>
          <p:cNvSpPr txBox="1"/>
          <p:nvPr/>
        </p:nvSpPr>
        <p:spPr>
          <a:xfrm>
            <a:off x="1270000" y="977900"/>
            <a:ext cx="74097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Original Data Size</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24A9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p:txBody>
      </p:sp>
      <p:pic>
        <p:nvPicPr>
          <p:cNvPr id="294" name="Google Shape;294;gb031e3aadd_15_23"/>
          <p:cNvPicPr preferRelativeResize="0"/>
          <p:nvPr/>
        </p:nvPicPr>
        <p:blipFill rotWithShape="1">
          <a:blip r:embed="rId3">
            <a:alphaModFix/>
          </a:blip>
          <a:srcRect b="868" l="396" r="494" t="493"/>
          <a:stretch/>
        </p:blipFill>
        <p:spPr>
          <a:xfrm>
            <a:off x="3403724" y="1521925"/>
            <a:ext cx="5275975" cy="2511575"/>
          </a:xfrm>
          <a:prstGeom prst="rect">
            <a:avLst/>
          </a:prstGeom>
          <a:noFill/>
          <a:ln>
            <a:noFill/>
          </a:ln>
        </p:spPr>
      </p:pic>
      <p:pic>
        <p:nvPicPr>
          <p:cNvPr id="295" name="Google Shape;295;gb031e3aadd_15_23"/>
          <p:cNvPicPr preferRelativeResize="0"/>
          <p:nvPr/>
        </p:nvPicPr>
        <p:blipFill rotWithShape="1">
          <a:blip r:embed="rId4">
            <a:alphaModFix/>
          </a:blip>
          <a:srcRect b="688" l="495" r="494" t="778"/>
          <a:stretch/>
        </p:blipFill>
        <p:spPr>
          <a:xfrm>
            <a:off x="3723975" y="4183750"/>
            <a:ext cx="4635475" cy="2462425"/>
          </a:xfrm>
          <a:prstGeom prst="rect">
            <a:avLst/>
          </a:prstGeom>
          <a:noFill/>
          <a:ln>
            <a:noFill/>
          </a:ln>
        </p:spPr>
      </p:pic>
      <p:sp>
        <p:nvSpPr>
          <p:cNvPr id="296" name="Google Shape;296;gb031e3aadd_15_23"/>
          <p:cNvSpPr txBox="1"/>
          <p:nvPr/>
        </p:nvSpPr>
        <p:spPr>
          <a:xfrm>
            <a:off x="1270000" y="1521925"/>
            <a:ext cx="2133900" cy="494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24A90"/>
                </a:solidFill>
                <a:latin typeface="Calibri"/>
                <a:ea typeface="Calibri"/>
                <a:cs typeface="Calibri"/>
                <a:sym typeface="Calibri"/>
              </a:rPr>
              <a:t>There is a large imbalance of data between countries and year.</a:t>
            </a:r>
            <a:endParaRPr b="0"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24A90"/>
                </a:solidFill>
                <a:latin typeface="Calibri"/>
                <a:ea typeface="Calibri"/>
                <a:cs typeface="Calibri"/>
                <a:sym typeface="Calibri"/>
              </a:rPr>
              <a:t>After 2015, substantially more articles are captured due to changes in data collection procedures.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b031e3aadd_2_6"/>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2" name="Google Shape;302;gb031e3aadd_2_6"/>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303" name="Google Shape;303;gb031e3aadd_2_6"/>
          <p:cNvSpPr/>
          <p:nvPr/>
        </p:nvSpPr>
        <p:spPr>
          <a:xfrm>
            <a:off x="1084728" y="84924"/>
            <a:ext cx="26724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Data Overview</a:t>
            </a:r>
            <a:endParaRPr b="0" i="0" sz="1400" u="none" cap="none" strike="noStrike">
              <a:solidFill>
                <a:srgbClr val="000000"/>
              </a:solidFill>
              <a:latin typeface="Arial"/>
              <a:ea typeface="Arial"/>
              <a:cs typeface="Arial"/>
              <a:sym typeface="Arial"/>
            </a:endParaRPr>
          </a:p>
        </p:txBody>
      </p:sp>
      <p:sp>
        <p:nvSpPr>
          <p:cNvPr id="304" name="Google Shape;304;gb031e3aadd_2_6"/>
          <p:cNvSpPr txBox="1"/>
          <p:nvPr/>
        </p:nvSpPr>
        <p:spPr>
          <a:xfrm>
            <a:off x="1270000" y="977900"/>
            <a:ext cx="74097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Restructuring</a:t>
            </a:r>
            <a:endParaRPr b="1" i="0" sz="2400" u="none" cap="none" strike="noStrike">
              <a:solidFill>
                <a:srgbClr val="024A9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b="0" i="0" lang="en-US" sz="1400" u="none" cap="none" strike="noStrike">
                <a:solidFill>
                  <a:srgbClr val="024A90"/>
                </a:solidFill>
                <a:latin typeface="Calibri"/>
                <a:ea typeface="Calibri"/>
                <a:cs typeface="Calibri"/>
                <a:sym typeface="Calibri"/>
              </a:rPr>
              <a:t>Due to the large size of the dataset, we restructured the data to easily access any needed articles.</a:t>
            </a:r>
            <a:endParaRPr b="1" i="0" sz="2500" u="none" cap="none" strike="noStrike">
              <a:solidFill>
                <a:srgbClr val="024A90"/>
              </a:solidFill>
              <a:latin typeface="Calibri"/>
              <a:ea typeface="Calibri"/>
              <a:cs typeface="Calibri"/>
              <a:sym typeface="Calibri"/>
            </a:endParaRPr>
          </a:p>
          <a:p>
            <a:pPr indent="0" lvl="0" marL="0" marR="0" rtl="0" algn="just">
              <a:lnSpc>
                <a:spcPct val="115000"/>
              </a:lnSpc>
              <a:spcBef>
                <a:spcPts val="100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00"/>
              <a:buFont typeface="Arial"/>
              <a:buNone/>
            </a:pPr>
            <a:r>
              <a:t/>
            </a:r>
            <a:endParaRPr b="1" i="0" sz="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Resampling</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24A90"/>
                </a:solidFill>
                <a:latin typeface="Calibri"/>
                <a:ea typeface="Calibri"/>
                <a:cs typeface="Calibri"/>
                <a:sym typeface="Calibri"/>
              </a:rPr>
              <a:t>We downsampled the number of articles we worked with to make our analysis more manageable.</a:t>
            </a:r>
            <a:endParaRPr b="0" i="0" sz="4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500"/>
              <a:buFont typeface="Arial"/>
              <a:buNone/>
            </a:pPr>
            <a:r>
              <a:rPr b="1" i="0" lang="en-US" sz="1500" u="none" cap="none" strike="noStrike">
                <a:solidFill>
                  <a:srgbClr val="024A90"/>
                </a:solidFill>
                <a:latin typeface="Calibri"/>
                <a:ea typeface="Calibri"/>
                <a:cs typeface="Calibri"/>
                <a:sym typeface="Calibri"/>
              </a:rPr>
              <a:t>Original Size</a:t>
            </a:r>
            <a:r>
              <a:rPr b="0" i="0" lang="en-US" sz="1500" u="none" cap="none" strike="noStrike">
                <a:solidFill>
                  <a:srgbClr val="024A90"/>
                </a:solidFill>
                <a:latin typeface="Calibri"/>
                <a:ea typeface="Calibri"/>
                <a:cs typeface="Calibri"/>
                <a:sym typeface="Calibri"/>
              </a:rPr>
              <a:t>: ~60GB, 20 million articles</a:t>
            </a:r>
            <a:endParaRPr b="0" i="0" sz="1500" u="none" cap="none" strike="noStrike">
              <a:solidFill>
                <a:srgbClr val="024A9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500"/>
              <a:buFont typeface="Arial"/>
              <a:buNone/>
            </a:pPr>
            <a:r>
              <a:rPr b="1" i="0" lang="en-US" sz="1500" u="none" cap="none" strike="noStrike">
                <a:solidFill>
                  <a:srgbClr val="024A90"/>
                </a:solidFill>
                <a:latin typeface="Calibri"/>
                <a:ea typeface="Calibri"/>
                <a:cs typeface="Calibri"/>
                <a:sym typeface="Calibri"/>
              </a:rPr>
              <a:t>New Size</a:t>
            </a:r>
            <a:r>
              <a:rPr b="0" i="0" lang="en-US" sz="1500" u="none" cap="none" strike="noStrike">
                <a:solidFill>
                  <a:srgbClr val="024A90"/>
                </a:solidFill>
                <a:latin typeface="Calibri"/>
                <a:ea typeface="Calibri"/>
                <a:cs typeface="Calibri"/>
                <a:sym typeface="Calibri"/>
              </a:rPr>
              <a:t>: ~5GB, 1.5 million articles</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pic>
        <p:nvPicPr>
          <p:cNvPr id="305" name="Google Shape;305;gb031e3aadd_2_6"/>
          <p:cNvPicPr preferRelativeResize="0"/>
          <p:nvPr/>
        </p:nvPicPr>
        <p:blipFill rotWithShape="1">
          <a:blip r:embed="rId3">
            <a:alphaModFix/>
          </a:blip>
          <a:srcRect b="690" l="638" r="2631" t="729"/>
          <a:stretch/>
        </p:blipFill>
        <p:spPr>
          <a:xfrm>
            <a:off x="5007100" y="3694200"/>
            <a:ext cx="3672600" cy="2770101"/>
          </a:xfrm>
          <a:prstGeom prst="rect">
            <a:avLst/>
          </a:prstGeom>
          <a:noFill/>
          <a:ln>
            <a:noFill/>
          </a:ln>
        </p:spPr>
      </p:pic>
      <p:sp>
        <p:nvSpPr>
          <p:cNvPr id="306" name="Google Shape;306;gb031e3aadd_2_6"/>
          <p:cNvSpPr txBox="1"/>
          <p:nvPr/>
        </p:nvSpPr>
        <p:spPr>
          <a:xfrm>
            <a:off x="1270000" y="4399400"/>
            <a:ext cx="3672600" cy="2064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700"/>
              <a:buFont typeface="Arial"/>
              <a:buNone/>
            </a:pPr>
            <a:r>
              <a:rPr b="1" i="0" lang="en-US" sz="1700" u="none" cap="none" strike="noStrike">
                <a:solidFill>
                  <a:srgbClr val="024A90"/>
                </a:solidFill>
                <a:latin typeface="Calibri"/>
                <a:ea typeface="Calibri"/>
                <a:cs typeface="Calibri"/>
                <a:sym typeface="Calibri"/>
              </a:rPr>
              <a:t>Procedure</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24A90"/>
                </a:solidFill>
                <a:latin typeface="Calibri"/>
                <a:ea typeface="Calibri"/>
                <a:cs typeface="Calibri"/>
                <a:sym typeface="Calibri"/>
              </a:rPr>
              <a:t>Filter out articles from publishers that have 1000 or less total articles. Downsample years after 2015 so that each year has a similar number of articles. Within each downsampled year, maintain the distribution of articles from each publisher so their relative representations remains the same.</a:t>
            </a:r>
            <a:endParaRPr b="0" i="0" sz="1400" u="none" cap="none" strike="noStrike">
              <a:solidFill>
                <a:srgbClr val="000000"/>
              </a:solidFill>
              <a:latin typeface="Arial"/>
              <a:ea typeface="Arial"/>
              <a:cs typeface="Arial"/>
              <a:sym typeface="Arial"/>
            </a:endParaRPr>
          </a:p>
        </p:txBody>
      </p:sp>
      <p:sp>
        <p:nvSpPr>
          <p:cNvPr id="307" name="Google Shape;307;gb031e3aadd_2_6"/>
          <p:cNvSpPr txBox="1"/>
          <p:nvPr/>
        </p:nvSpPr>
        <p:spPr>
          <a:xfrm>
            <a:off x="1270000" y="1711825"/>
            <a:ext cx="3191400" cy="11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024A90"/>
                </a:solidFill>
                <a:latin typeface="Calibri"/>
                <a:ea typeface="Calibri"/>
                <a:cs typeface="Calibri"/>
                <a:sym typeface="Calibri"/>
              </a:rPr>
              <a:t>Original</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24A90"/>
                </a:solidFill>
                <a:latin typeface="Calibri"/>
                <a:ea typeface="Calibri"/>
                <a:cs typeface="Calibri"/>
                <a:sym typeface="Calibri"/>
              </a:rPr>
              <a:t>49 source files, 129 text folders, and each text folder containing at least 20 text files (each country and NAs).</a:t>
            </a:r>
            <a:endParaRPr b="0" i="0" sz="1400" u="none" cap="none" strike="noStrike">
              <a:solidFill>
                <a:srgbClr val="000000"/>
              </a:solidFill>
              <a:latin typeface="Arial"/>
              <a:ea typeface="Arial"/>
              <a:cs typeface="Arial"/>
              <a:sym typeface="Arial"/>
            </a:endParaRPr>
          </a:p>
        </p:txBody>
      </p:sp>
      <p:sp>
        <p:nvSpPr>
          <p:cNvPr id="308" name="Google Shape;308;gb031e3aadd_2_6"/>
          <p:cNvSpPr txBox="1"/>
          <p:nvPr/>
        </p:nvSpPr>
        <p:spPr>
          <a:xfrm>
            <a:off x="5095975" y="1711825"/>
            <a:ext cx="3672600" cy="11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24A90"/>
                </a:solidFill>
                <a:latin typeface="Calibri"/>
                <a:ea typeface="Calibri"/>
                <a:cs typeface="Calibri"/>
                <a:sym typeface="Calibri"/>
              </a:rPr>
              <a:t>Restructured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24A90"/>
                </a:solidFill>
                <a:latin typeface="Calibri"/>
                <a:ea typeface="Calibri"/>
                <a:cs typeface="Calibri"/>
                <a:sym typeface="Calibri"/>
              </a:rPr>
              <a:t>Nested directories: </a:t>
            </a:r>
            <a:r>
              <a:rPr b="1" i="0" lang="en-US" sz="1500" u="none" cap="none" strike="noStrike">
                <a:solidFill>
                  <a:srgbClr val="024A90"/>
                </a:solidFill>
                <a:latin typeface="Calibri"/>
                <a:ea typeface="Calibri"/>
                <a:cs typeface="Calibri"/>
                <a:sym typeface="Calibri"/>
              </a:rPr>
              <a:t>Country/Publisher/Year</a:t>
            </a:r>
            <a:r>
              <a:rPr b="0" i="0" lang="en-US" sz="1500" u="none" cap="none" strike="noStrike">
                <a:solidFill>
                  <a:srgbClr val="024A90"/>
                </a:solidFill>
                <a:latin typeface="Calibri"/>
                <a:ea typeface="Calibri"/>
                <a:cs typeface="Calibri"/>
                <a:sym typeface="Calibri"/>
              </a:rPr>
              <a:t>; </a:t>
            </a:r>
            <a:endParaRPr b="0" i="0" sz="15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24A90"/>
                </a:solidFill>
                <a:latin typeface="Calibri"/>
                <a:ea typeface="Calibri"/>
                <a:cs typeface="Calibri"/>
                <a:sym typeface="Calibri"/>
              </a:rPr>
              <a:t>within each folder is one file for each article that belongs in that group.</a:t>
            </a:r>
            <a:endParaRPr b="1" i="0" sz="1800" u="none" cap="none" strike="noStrike">
              <a:solidFill>
                <a:srgbClr val="024A90"/>
              </a:solidFill>
              <a:latin typeface="Calibri"/>
              <a:ea typeface="Calibri"/>
              <a:cs typeface="Calibri"/>
              <a:sym typeface="Calibri"/>
            </a:endParaRPr>
          </a:p>
        </p:txBody>
      </p:sp>
      <p:sp>
        <p:nvSpPr>
          <p:cNvPr id="309" name="Google Shape;309;gb031e3aadd_2_6"/>
          <p:cNvSpPr/>
          <p:nvPr/>
        </p:nvSpPr>
        <p:spPr>
          <a:xfrm>
            <a:off x="4500590" y="2126575"/>
            <a:ext cx="492000" cy="358200"/>
          </a:xfrm>
          <a:prstGeom prst="rightArrow">
            <a:avLst>
              <a:gd fmla="val 22706"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
          <p:cNvSpPr txBox="1"/>
          <p:nvPr>
            <p:ph idx="12" type="sldNum"/>
          </p:nvPr>
        </p:nvSpPr>
        <p:spPr>
          <a:xfrm>
            <a:off x="8768443" y="6547758"/>
            <a:ext cx="375557" cy="31024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5" name="Google Shape;315;p5"/>
          <p:cNvSpPr txBox="1"/>
          <p:nvPr>
            <p:ph idx="11" type="ftr"/>
          </p:nvPr>
        </p:nvSpPr>
        <p:spPr>
          <a:xfrm>
            <a:off x="0" y="6250328"/>
            <a:ext cx="844952" cy="60767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316" name="Google Shape;316;p5"/>
          <p:cNvSpPr/>
          <p:nvPr/>
        </p:nvSpPr>
        <p:spPr>
          <a:xfrm>
            <a:off x="1084722" y="84925"/>
            <a:ext cx="4160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Preprocessing </a:t>
            </a:r>
            <a:endParaRPr b="0" i="0" sz="1400" u="none" cap="none" strike="noStrike">
              <a:solidFill>
                <a:srgbClr val="000000"/>
              </a:solidFill>
              <a:latin typeface="Arial"/>
              <a:ea typeface="Arial"/>
              <a:cs typeface="Arial"/>
              <a:sym typeface="Arial"/>
            </a:endParaRPr>
          </a:p>
        </p:txBody>
      </p:sp>
      <p:sp>
        <p:nvSpPr>
          <p:cNvPr id="317" name="Google Shape;317;p5"/>
          <p:cNvSpPr txBox="1"/>
          <p:nvPr/>
        </p:nvSpPr>
        <p:spPr>
          <a:xfrm>
            <a:off x="1270000" y="977900"/>
            <a:ext cx="74097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Text Pre-processing</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24A90"/>
                </a:solidFill>
                <a:latin typeface="Calibri"/>
                <a:ea typeface="Calibri"/>
                <a:cs typeface="Calibri"/>
                <a:sym typeface="Calibri"/>
              </a:rPr>
              <a:t>Need:</a:t>
            </a:r>
            <a:r>
              <a:rPr b="0" i="0" lang="en-US" sz="1800" u="none" cap="none" strike="noStrike">
                <a:solidFill>
                  <a:srgbClr val="024A90"/>
                </a:solidFill>
                <a:latin typeface="Calibri"/>
                <a:ea typeface="Calibri"/>
                <a:cs typeface="Calibri"/>
                <a:sym typeface="Calibri"/>
              </a:rPr>
              <a:t> unnecessary, noisy information that may affect later analysis </a:t>
            </a:r>
            <a:endParaRPr b="0" i="0" sz="1800" u="none" cap="none" strike="noStrike">
              <a:solidFill>
                <a:srgbClr val="024A90"/>
              </a:solidFill>
              <a:latin typeface="Calibri"/>
              <a:ea typeface="Calibri"/>
              <a:cs typeface="Calibri"/>
              <a:sym typeface="Calibri"/>
            </a:endParaRPr>
          </a:p>
          <a:p>
            <a:pPr indent="-342900" lvl="0" marL="9144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phrases/sentence that are not related to the article’s content</a:t>
            </a:r>
            <a:endParaRPr b="0" i="0" sz="1800" u="none" cap="none" strike="noStrike">
              <a:solidFill>
                <a:srgbClr val="024A90"/>
              </a:solidFill>
              <a:latin typeface="Calibri"/>
              <a:ea typeface="Calibri"/>
              <a:cs typeface="Calibri"/>
              <a:sym typeface="Calibri"/>
            </a:endParaRPr>
          </a:p>
          <a:p>
            <a:pPr indent="-342900" lvl="0" marL="9144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ex. inducing readers to subscribe to their articles</a:t>
            </a:r>
            <a:endParaRPr b="0" i="0" sz="1800" u="none" cap="none" strike="noStrike">
              <a:solidFill>
                <a:srgbClr val="024A90"/>
              </a:solidFill>
              <a:latin typeface="Calibri"/>
              <a:ea typeface="Calibri"/>
              <a:cs typeface="Calibri"/>
              <a:sym typeface="Calibri"/>
            </a:endParaRPr>
          </a:p>
          <a:p>
            <a:pPr indent="-342900" lvl="0" marL="9144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ex. suggestions of other articles</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24A90"/>
                </a:solidFill>
                <a:latin typeface="Calibri"/>
                <a:ea typeface="Calibri"/>
                <a:cs typeface="Calibri"/>
                <a:sym typeface="Calibri"/>
              </a:rPr>
              <a:t>2 steps procedure:</a:t>
            </a:r>
            <a:endParaRPr b="1" i="0" sz="1800" u="none" cap="none" strike="noStrike">
              <a:solidFill>
                <a:srgbClr val="024A90"/>
              </a:solidFill>
              <a:latin typeface="Calibri"/>
              <a:ea typeface="Calibri"/>
              <a:cs typeface="Calibri"/>
              <a:sym typeface="Calibri"/>
            </a:endParaRPr>
          </a:p>
          <a:p>
            <a:pPr indent="-342900" lvl="0" marL="914400" marR="0" rtl="0" algn="l">
              <a:lnSpc>
                <a:spcPct val="100000"/>
              </a:lnSpc>
              <a:spcBef>
                <a:spcPts val="0"/>
              </a:spcBef>
              <a:spcAft>
                <a:spcPts val="0"/>
              </a:spcAft>
              <a:buClr>
                <a:srgbClr val="024A90"/>
              </a:buClr>
              <a:buSzPts val="1800"/>
              <a:buFont typeface="Calibri"/>
              <a:buAutoNum type="arabicPeriod"/>
            </a:pPr>
            <a:r>
              <a:rPr b="0" i="0" lang="en-US" sz="1800" u="none" cap="none" strike="noStrike">
                <a:solidFill>
                  <a:srgbClr val="024A90"/>
                </a:solidFill>
                <a:latin typeface="Calibri"/>
                <a:ea typeface="Calibri"/>
                <a:cs typeface="Calibri"/>
                <a:sym typeface="Calibri"/>
              </a:rPr>
              <a:t>General text pre-process</a:t>
            </a:r>
            <a:endParaRPr b="0" i="0" sz="1800" u="none" cap="none" strike="noStrike">
              <a:solidFill>
                <a:srgbClr val="024A90"/>
              </a:solidFill>
              <a:latin typeface="Calibri"/>
              <a:ea typeface="Calibri"/>
              <a:cs typeface="Calibri"/>
              <a:sym typeface="Calibri"/>
            </a:endParaRPr>
          </a:p>
          <a:p>
            <a:pPr indent="-342900" lvl="0" marL="914400" marR="0" rtl="0" algn="l">
              <a:lnSpc>
                <a:spcPct val="100000"/>
              </a:lnSpc>
              <a:spcBef>
                <a:spcPts val="0"/>
              </a:spcBef>
              <a:spcAft>
                <a:spcPts val="0"/>
              </a:spcAft>
              <a:buClr>
                <a:srgbClr val="024A90"/>
              </a:buClr>
              <a:buSzPts val="1800"/>
              <a:buFont typeface="Calibri"/>
              <a:buAutoNum type="arabicPeriod"/>
            </a:pPr>
            <a:r>
              <a:rPr b="0" i="0" lang="en-US" sz="1800" u="none" cap="none" strike="noStrike">
                <a:solidFill>
                  <a:srgbClr val="024A90"/>
                </a:solidFill>
                <a:latin typeface="Calibri"/>
                <a:ea typeface="Calibri"/>
                <a:cs typeface="Calibri"/>
                <a:sym typeface="Calibri"/>
              </a:rPr>
              <a:t>Model based text pre-process</a:t>
            </a:r>
            <a:endParaRPr b="0" i="0" sz="1800" u="none" cap="none" strike="noStrike">
              <a:solidFill>
                <a:srgbClr val="024A90"/>
              </a:solidFill>
              <a:latin typeface="Calibri"/>
              <a:ea typeface="Calibri"/>
              <a:cs typeface="Calibri"/>
              <a:sym typeface="Calibri"/>
            </a:endParaRPr>
          </a:p>
          <a:p>
            <a:pPr indent="-342900" lvl="0" marL="13716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N-Gram</a:t>
            </a:r>
            <a:endParaRPr b="0" i="0" sz="1800" u="none" cap="none" strike="noStrike">
              <a:solidFill>
                <a:srgbClr val="024A90"/>
              </a:solidFill>
              <a:latin typeface="Calibri"/>
              <a:ea typeface="Calibri"/>
              <a:cs typeface="Calibri"/>
              <a:sym typeface="Calibri"/>
            </a:endParaRPr>
          </a:p>
          <a:p>
            <a:pPr indent="-342900" lvl="0" marL="13716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Cosine Similarity Sentence Embedding</a:t>
            </a:r>
            <a:endParaRPr b="0" i="0" sz="1800" u="none" cap="none" strike="noStrike">
              <a:solidFill>
                <a:srgbClr val="024A90"/>
              </a:solidFill>
              <a:latin typeface="Calibri"/>
              <a:ea typeface="Calibri"/>
              <a:cs typeface="Calibri"/>
              <a:sym typeface="Calibri"/>
            </a:endParaRPr>
          </a:p>
        </p:txBody>
      </p:sp>
      <p:sp>
        <p:nvSpPr>
          <p:cNvPr id="318" name="Google Shape;318;p5"/>
          <p:cNvSpPr txBox="1"/>
          <p:nvPr/>
        </p:nvSpPr>
        <p:spPr>
          <a:xfrm>
            <a:off x="1827850" y="4930925"/>
            <a:ext cx="6464400" cy="1242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highlight>
                  <a:schemeClr val="lt1"/>
                </a:highlight>
                <a:latin typeface="Arial"/>
                <a:ea typeface="Arial"/>
                <a:cs typeface="Arial"/>
                <a:sym typeface="Arial"/>
              </a:rPr>
              <a:t>@@391241 &lt;h&gt; ? 80k cash boost to make netball centre of excellence in Gwynedd &lt;h&gt; ... &lt;p&gt;</a:t>
            </a:r>
            <a:r>
              <a:rPr b="0" i="0" lang="en-US" sz="1200" u="none" cap="none" strike="noStrike">
                <a:solidFill>
                  <a:schemeClr val="dk1"/>
                </a:solidFill>
                <a:highlight>
                  <a:srgbClr val="FF9900"/>
                </a:highlight>
                <a:latin typeface="Arial"/>
                <a:ea typeface="Arial"/>
                <a:cs typeface="Arial"/>
                <a:sym typeface="Arial"/>
              </a:rPr>
              <a:t> Invalid e-mail. Thanks for subscribing ! Could not subscribe , try again later </a:t>
            </a:r>
            <a:r>
              <a:rPr b="0" i="0" lang="en-US" sz="1200" u="none" cap="none" strike="noStrike">
                <a:solidFill>
                  <a:schemeClr val="dk1"/>
                </a:solidFill>
                <a:highlight>
                  <a:schemeClr val="lt1"/>
                </a:highlight>
                <a:latin typeface="Arial"/>
                <a:ea typeface="Arial"/>
                <a:cs typeface="Arial"/>
                <a:sym typeface="Arial"/>
              </a:rPr>
              <a:t>&lt;p&gt; Netball in Gwynedd is set to get a cash boost &lt;p&gt; AN ? 80,000 National Lottery cash injection will help turn Bangor into a " hotspot " for netball . &lt;p&gt; … opportunity to spot and support gifted young players . &lt;p&gt; It is forecast that the Dome will allow the creation @ @ @ @ @ @ @ @ @ @  …”</a:t>
            </a:r>
            <a:endParaRPr b="0" i="0" sz="12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highlight>
                <a:schemeClr val="lt1"/>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b031e3aadd_7_36"/>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4" name="Google Shape;324;gb031e3aadd_7_36"/>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325" name="Google Shape;325;gb031e3aadd_7_36"/>
          <p:cNvSpPr/>
          <p:nvPr/>
        </p:nvSpPr>
        <p:spPr>
          <a:xfrm>
            <a:off x="1084722" y="84925"/>
            <a:ext cx="41604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Preprocessing</a:t>
            </a:r>
            <a:endParaRPr b="0" i="0" sz="1400" u="none" cap="none" strike="noStrike">
              <a:solidFill>
                <a:srgbClr val="000000"/>
              </a:solidFill>
              <a:latin typeface="Arial"/>
              <a:ea typeface="Arial"/>
              <a:cs typeface="Arial"/>
              <a:sym typeface="Arial"/>
            </a:endParaRPr>
          </a:p>
        </p:txBody>
      </p:sp>
      <p:sp>
        <p:nvSpPr>
          <p:cNvPr id="326" name="Google Shape;326;gb031e3aadd_7_36"/>
          <p:cNvSpPr txBox="1"/>
          <p:nvPr/>
        </p:nvSpPr>
        <p:spPr>
          <a:xfrm>
            <a:off x="1270000" y="977900"/>
            <a:ext cx="76383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24A90"/>
                </a:solidFill>
                <a:latin typeface="Calibri"/>
                <a:ea typeface="Calibri"/>
                <a:cs typeface="Calibri"/>
                <a:sym typeface="Calibri"/>
              </a:rPr>
              <a:t>Text Pre-processing</a:t>
            </a:r>
            <a:endParaRPr b="1" i="0" sz="24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AutoNum type="arabicPeriod"/>
            </a:pPr>
            <a:r>
              <a:rPr b="1" i="0" lang="en-US" sz="1800" u="none" cap="none" strike="noStrike">
                <a:solidFill>
                  <a:srgbClr val="024A90"/>
                </a:solidFill>
                <a:latin typeface="Calibri"/>
                <a:ea typeface="Calibri"/>
                <a:cs typeface="Calibri"/>
                <a:sym typeface="Calibri"/>
              </a:rPr>
              <a:t>General text pre-process</a:t>
            </a:r>
            <a:endParaRPr b="1" i="0" sz="1800" u="none" cap="none" strike="noStrike">
              <a:solidFill>
                <a:srgbClr val="024A90"/>
              </a:solidFill>
              <a:latin typeface="Calibri"/>
              <a:ea typeface="Calibri"/>
              <a:cs typeface="Calibri"/>
              <a:sym typeface="Calibri"/>
            </a:endParaRPr>
          </a:p>
          <a:p>
            <a:pPr indent="-342900" lvl="0" marL="9144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Applies to all specific models be used</a:t>
            </a:r>
            <a:endParaRPr b="0" i="0" sz="1800" u="none" cap="none" strike="noStrike">
              <a:solidFill>
                <a:srgbClr val="024A90"/>
              </a:solidFill>
              <a:latin typeface="Calibri"/>
              <a:ea typeface="Calibri"/>
              <a:cs typeface="Calibri"/>
              <a:sym typeface="Calibri"/>
            </a:endParaRPr>
          </a:p>
          <a:p>
            <a:pPr indent="-342900" lvl="0" marL="9144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Cleans the scraped news article into easily readable sentences</a:t>
            </a:r>
            <a:endParaRPr b="0" i="0" sz="1800" u="none" cap="none" strike="noStrike">
              <a:solidFill>
                <a:srgbClr val="024A90"/>
              </a:solidFill>
              <a:latin typeface="Calibri"/>
              <a:ea typeface="Calibri"/>
              <a:cs typeface="Calibri"/>
              <a:sym typeface="Calibri"/>
            </a:endParaRPr>
          </a:p>
          <a:p>
            <a:pPr indent="-342900" lvl="1" marL="13716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html tags such as &lt;p&gt; and &lt;h&gt;</a:t>
            </a:r>
            <a:endParaRPr b="0" i="0" sz="1800" u="none" cap="none" strike="noStrike">
              <a:solidFill>
                <a:srgbClr val="024A90"/>
              </a:solidFill>
              <a:latin typeface="Calibri"/>
              <a:ea typeface="Calibri"/>
              <a:cs typeface="Calibri"/>
              <a:sym typeface="Calibri"/>
            </a:endParaRPr>
          </a:p>
          <a:p>
            <a:pPr indent="-342900" lvl="1" marL="13716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symbols such as {, }, &lt;, &gt;, \, (, ), \n, and @</a:t>
            </a:r>
            <a:endParaRPr b="0" i="0" sz="1800" u="none" cap="none" strike="noStrike">
              <a:solidFill>
                <a:srgbClr val="00FF00"/>
              </a:solidFill>
              <a:latin typeface="Calibri"/>
              <a:ea typeface="Calibri"/>
              <a:cs typeface="Calibri"/>
              <a:sym typeface="Calibri"/>
            </a:endParaRPr>
          </a:p>
          <a:p>
            <a:pPr indent="-342900" lvl="1" marL="13716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convert symbols such as :, ;, ?, ! to periods </a:t>
            </a:r>
            <a:endParaRPr b="0" i="0" sz="1800" u="none" cap="none" strike="noStrike">
              <a:solidFill>
                <a:srgbClr val="024A90"/>
              </a:solidFill>
              <a:latin typeface="Calibri"/>
              <a:ea typeface="Calibri"/>
              <a:cs typeface="Calibri"/>
              <a:sym typeface="Calibri"/>
            </a:endParaRPr>
          </a:p>
          <a:p>
            <a:pPr indent="-342900" lvl="1" marL="13716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 @ @ @ @ @ @ @ @ @</a:t>
            </a:r>
            <a:endParaRPr b="0" i="0" sz="1800" u="none" cap="none" strike="noStrike">
              <a:solidFill>
                <a:srgbClr val="024A90"/>
              </a:solidFill>
              <a:latin typeface="Calibri"/>
              <a:ea typeface="Calibri"/>
              <a:cs typeface="Calibri"/>
              <a:sym typeface="Calibri"/>
            </a:endParaRPr>
          </a:p>
          <a:p>
            <a:pPr indent="-342900" lvl="2" marL="18288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imposed by data provider to prevent violating copyright laws</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24A90"/>
                </a:solidFill>
                <a:latin typeface="Calibri"/>
                <a:ea typeface="Calibri"/>
                <a:cs typeface="Calibri"/>
                <a:sym typeface="Calibri"/>
              </a:rPr>
              <a:t>	sample article</a:t>
            </a:r>
            <a:endParaRPr b="0" i="0" sz="1800" u="none" cap="none" strike="noStrike">
              <a:solidFill>
                <a:srgbClr val="024A90"/>
              </a:solidFill>
              <a:latin typeface="Calibri"/>
              <a:ea typeface="Calibri"/>
              <a:cs typeface="Calibri"/>
              <a:sym typeface="Calibri"/>
            </a:endParaRPr>
          </a:p>
        </p:txBody>
      </p:sp>
      <p:sp>
        <p:nvSpPr>
          <p:cNvPr id="327" name="Google Shape;327;gb031e3aadd_7_36"/>
          <p:cNvSpPr txBox="1"/>
          <p:nvPr/>
        </p:nvSpPr>
        <p:spPr>
          <a:xfrm>
            <a:off x="1773850" y="4552925"/>
            <a:ext cx="6464400" cy="1242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highlight>
                  <a:srgbClr val="FFFFFF"/>
                </a:highlight>
                <a:latin typeface="Arial"/>
                <a:ea typeface="Arial"/>
                <a:cs typeface="Arial"/>
                <a:sym typeface="Arial"/>
              </a:rPr>
              <a:t>@@391241 </a:t>
            </a:r>
            <a:r>
              <a:rPr b="0" i="0" lang="en-US" sz="1200" u="none" cap="none" strike="noStrike">
                <a:solidFill>
                  <a:schemeClr val="dk1"/>
                </a:solidFill>
                <a:highlight>
                  <a:srgbClr val="F6B26B"/>
                </a:highlight>
                <a:latin typeface="Arial"/>
                <a:ea typeface="Arial"/>
                <a:cs typeface="Arial"/>
                <a:sym typeface="Arial"/>
              </a:rPr>
              <a:t>&lt;h&gt;</a:t>
            </a:r>
            <a:r>
              <a:rPr b="0" i="0" lang="en-US" sz="1200" u="none" cap="none" strike="noStrike">
                <a:solidFill>
                  <a:schemeClr val="dk1"/>
                </a:solidFill>
                <a:highlight>
                  <a:srgbClr val="FFFFFF"/>
                </a:highlight>
                <a:latin typeface="Arial"/>
                <a:ea typeface="Arial"/>
                <a:cs typeface="Arial"/>
                <a:sym typeface="Arial"/>
              </a:rPr>
              <a:t> </a:t>
            </a:r>
            <a:r>
              <a:rPr b="0" i="0" lang="en-US" sz="1200" u="none" cap="none" strike="noStrike">
                <a:solidFill>
                  <a:schemeClr val="dk1"/>
                </a:solidFill>
                <a:highlight>
                  <a:srgbClr val="F6B26B"/>
                </a:highlight>
                <a:latin typeface="Arial"/>
                <a:ea typeface="Arial"/>
                <a:cs typeface="Arial"/>
                <a:sym typeface="Arial"/>
              </a:rPr>
              <a:t>?</a:t>
            </a:r>
            <a:r>
              <a:rPr b="0" i="0" lang="en-US" sz="1200" u="none" cap="none" strike="noStrike">
                <a:solidFill>
                  <a:schemeClr val="dk1"/>
                </a:solidFill>
                <a:highlight>
                  <a:srgbClr val="FFFFFF"/>
                </a:highlight>
                <a:latin typeface="Arial"/>
                <a:ea typeface="Arial"/>
                <a:cs typeface="Arial"/>
                <a:sym typeface="Arial"/>
              </a:rPr>
              <a:t> </a:t>
            </a:r>
            <a:r>
              <a:rPr b="0" i="0" lang="en-US" sz="1200" u="none" cap="none" strike="noStrike">
                <a:solidFill>
                  <a:schemeClr val="dk1"/>
                </a:solidFill>
                <a:latin typeface="Arial"/>
                <a:ea typeface="Arial"/>
                <a:cs typeface="Arial"/>
                <a:sym typeface="Arial"/>
              </a:rPr>
              <a:t>80k ca</a:t>
            </a:r>
            <a:r>
              <a:rPr b="0" i="0" lang="en-US" sz="1200" u="none" cap="none" strike="noStrike">
                <a:solidFill>
                  <a:schemeClr val="dk1"/>
                </a:solidFill>
                <a:highlight>
                  <a:srgbClr val="FFFFFF"/>
                </a:highlight>
                <a:latin typeface="Arial"/>
                <a:ea typeface="Arial"/>
                <a:cs typeface="Arial"/>
                <a:sym typeface="Arial"/>
              </a:rPr>
              <a:t>sh boost to make netball centre of excellence in Gwynedd </a:t>
            </a:r>
            <a:r>
              <a:rPr b="0" i="0" lang="en-US" sz="1200" u="none" cap="none" strike="noStrike">
                <a:solidFill>
                  <a:schemeClr val="dk1"/>
                </a:solidFill>
                <a:highlight>
                  <a:srgbClr val="F6B26B"/>
                </a:highlight>
                <a:latin typeface="Arial"/>
                <a:ea typeface="Arial"/>
                <a:cs typeface="Arial"/>
                <a:sym typeface="Arial"/>
              </a:rPr>
              <a:t>&lt;h&gt; </a:t>
            </a:r>
            <a:r>
              <a:rPr b="0" i="0" lang="en-US" sz="1200" u="none" cap="none" strike="noStrike">
                <a:solidFill>
                  <a:schemeClr val="dk1"/>
                </a:solidFill>
                <a:highlight>
                  <a:srgbClr val="FFFFFF"/>
                </a:highlight>
                <a:latin typeface="Arial"/>
                <a:ea typeface="Arial"/>
                <a:cs typeface="Arial"/>
                <a:sym typeface="Arial"/>
              </a:rPr>
              <a:t>... </a:t>
            </a:r>
            <a:r>
              <a:rPr b="0" i="0" lang="en-US" sz="1200" u="none" cap="none" strike="noStrike">
                <a:solidFill>
                  <a:schemeClr val="dk1"/>
                </a:solidFill>
                <a:highlight>
                  <a:srgbClr val="F6B26B"/>
                </a:highlight>
                <a:latin typeface="Arial"/>
                <a:ea typeface="Arial"/>
                <a:cs typeface="Arial"/>
                <a:sym typeface="Arial"/>
              </a:rPr>
              <a:t>&lt;p&gt;</a:t>
            </a:r>
            <a:r>
              <a:rPr b="0" i="0" lang="en-US" sz="1200" u="none" cap="none" strike="noStrike">
                <a:solidFill>
                  <a:schemeClr val="dk1"/>
                </a:solidFill>
                <a:highlight>
                  <a:srgbClr val="FFFFFF"/>
                </a:highlight>
                <a:latin typeface="Arial"/>
                <a:ea typeface="Arial"/>
                <a:cs typeface="Arial"/>
                <a:sym typeface="Arial"/>
              </a:rPr>
              <a:t> </a:t>
            </a:r>
            <a:r>
              <a:rPr b="0" i="0" lang="en-US" sz="1200" u="none" cap="none" strike="noStrike">
                <a:solidFill>
                  <a:schemeClr val="dk1"/>
                </a:solidFill>
                <a:highlight>
                  <a:srgbClr val="F6B26B"/>
                </a:highlight>
                <a:latin typeface="Arial"/>
                <a:ea typeface="Arial"/>
                <a:cs typeface="Arial"/>
                <a:sym typeface="Arial"/>
              </a:rPr>
              <a:t>Invalid e-mailThanks for subscribing ! Could not subscribe , try again later</a:t>
            </a:r>
            <a:r>
              <a:rPr b="0" i="0" lang="en-US" sz="1200" u="none" cap="none" strike="noStrike">
                <a:solidFill>
                  <a:schemeClr val="dk1"/>
                </a:solidFill>
                <a:highlight>
                  <a:srgbClr val="FFFFFF"/>
                </a:highlight>
                <a:latin typeface="Arial"/>
                <a:ea typeface="Arial"/>
                <a:cs typeface="Arial"/>
                <a:sym typeface="Arial"/>
              </a:rPr>
              <a:t> </a:t>
            </a:r>
            <a:r>
              <a:rPr b="0" i="0" lang="en-US" sz="1200" u="none" cap="none" strike="noStrike">
                <a:solidFill>
                  <a:schemeClr val="dk1"/>
                </a:solidFill>
                <a:highlight>
                  <a:srgbClr val="F6B26B"/>
                </a:highlight>
                <a:latin typeface="Arial"/>
                <a:ea typeface="Arial"/>
                <a:cs typeface="Arial"/>
                <a:sym typeface="Arial"/>
              </a:rPr>
              <a:t>&lt;p&gt;</a:t>
            </a:r>
            <a:r>
              <a:rPr b="0" i="0" lang="en-US" sz="1200" u="none" cap="none" strike="noStrike">
                <a:solidFill>
                  <a:schemeClr val="dk1"/>
                </a:solidFill>
                <a:highlight>
                  <a:srgbClr val="FFFFFF"/>
                </a:highlight>
                <a:latin typeface="Arial"/>
                <a:ea typeface="Arial"/>
                <a:cs typeface="Arial"/>
                <a:sym typeface="Arial"/>
              </a:rPr>
              <a:t> Netball in Gwynedd is set to get a cash boost </a:t>
            </a:r>
            <a:r>
              <a:rPr b="0" i="0" lang="en-US" sz="1200" u="none" cap="none" strike="noStrike">
                <a:solidFill>
                  <a:schemeClr val="dk1"/>
                </a:solidFill>
                <a:highlight>
                  <a:srgbClr val="F6B26B"/>
                </a:highlight>
                <a:latin typeface="Arial"/>
                <a:ea typeface="Arial"/>
                <a:cs typeface="Arial"/>
                <a:sym typeface="Arial"/>
              </a:rPr>
              <a:t>&lt;p&gt;</a:t>
            </a:r>
            <a:r>
              <a:rPr b="0" i="0" lang="en-US" sz="1200" u="none" cap="none" strike="noStrike">
                <a:solidFill>
                  <a:schemeClr val="dk1"/>
                </a:solidFill>
                <a:highlight>
                  <a:srgbClr val="FFFFFF"/>
                </a:highlight>
                <a:latin typeface="Arial"/>
                <a:ea typeface="Arial"/>
                <a:cs typeface="Arial"/>
                <a:sym typeface="Arial"/>
              </a:rPr>
              <a:t> AN </a:t>
            </a:r>
            <a:r>
              <a:rPr b="0" i="0" lang="en-US" sz="1200" u="none" cap="none" strike="noStrike">
                <a:solidFill>
                  <a:schemeClr val="dk1"/>
                </a:solidFill>
                <a:highlight>
                  <a:srgbClr val="F6B26B"/>
                </a:highlight>
                <a:latin typeface="Arial"/>
                <a:ea typeface="Arial"/>
                <a:cs typeface="Arial"/>
                <a:sym typeface="Arial"/>
              </a:rPr>
              <a:t>?</a:t>
            </a:r>
            <a:r>
              <a:rPr b="0" i="0" lang="en-US" sz="1200" u="none" cap="none" strike="noStrike">
                <a:solidFill>
                  <a:schemeClr val="dk1"/>
                </a:solidFill>
                <a:highlight>
                  <a:srgbClr val="FFFFFF"/>
                </a:highlight>
                <a:latin typeface="Arial"/>
                <a:ea typeface="Arial"/>
                <a:cs typeface="Arial"/>
                <a:sym typeface="Arial"/>
              </a:rPr>
              <a:t> </a:t>
            </a:r>
            <a:r>
              <a:rPr b="0" i="0" lang="en-US" sz="1200" u="none" cap="none" strike="noStrike">
                <a:solidFill>
                  <a:schemeClr val="dk1"/>
                </a:solidFill>
                <a:latin typeface="Arial"/>
                <a:ea typeface="Arial"/>
                <a:cs typeface="Arial"/>
                <a:sym typeface="Arial"/>
              </a:rPr>
              <a:t>80,000 </a:t>
            </a:r>
            <a:r>
              <a:rPr b="0" i="0" lang="en-US" sz="1200" u="none" cap="none" strike="noStrike">
                <a:solidFill>
                  <a:schemeClr val="dk1"/>
                </a:solidFill>
                <a:highlight>
                  <a:srgbClr val="FFFFFF"/>
                </a:highlight>
                <a:latin typeface="Arial"/>
                <a:ea typeface="Arial"/>
                <a:cs typeface="Arial"/>
                <a:sym typeface="Arial"/>
              </a:rPr>
              <a:t>National Lottery cash injection will help turn Bangor into a </a:t>
            </a:r>
            <a:r>
              <a:rPr b="0" i="0" lang="en-US" sz="1200" u="none" cap="none" strike="noStrike">
                <a:solidFill>
                  <a:schemeClr val="dk1"/>
                </a:solidFill>
                <a:highlight>
                  <a:srgbClr val="E69138"/>
                </a:highlight>
                <a:latin typeface="Arial"/>
                <a:ea typeface="Arial"/>
                <a:cs typeface="Arial"/>
                <a:sym typeface="Arial"/>
              </a:rPr>
              <a:t>"</a:t>
            </a:r>
            <a:r>
              <a:rPr b="0" i="0" lang="en-US" sz="1200" u="none" cap="none" strike="noStrike">
                <a:solidFill>
                  <a:schemeClr val="dk1"/>
                </a:solidFill>
                <a:highlight>
                  <a:srgbClr val="FFFFFF"/>
                </a:highlight>
                <a:latin typeface="Arial"/>
                <a:ea typeface="Arial"/>
                <a:cs typeface="Arial"/>
                <a:sym typeface="Arial"/>
              </a:rPr>
              <a:t> hotspot </a:t>
            </a:r>
            <a:r>
              <a:rPr b="0" i="0" lang="en-US" sz="1200" u="none" cap="none" strike="noStrike">
                <a:solidFill>
                  <a:schemeClr val="dk1"/>
                </a:solidFill>
                <a:highlight>
                  <a:srgbClr val="E69138"/>
                </a:highlight>
                <a:latin typeface="Arial"/>
                <a:ea typeface="Arial"/>
                <a:cs typeface="Arial"/>
                <a:sym typeface="Arial"/>
              </a:rPr>
              <a:t>"</a:t>
            </a:r>
            <a:r>
              <a:rPr b="0" i="0" lang="en-US" sz="1200" u="none" cap="none" strike="noStrike">
                <a:solidFill>
                  <a:schemeClr val="dk1"/>
                </a:solidFill>
                <a:highlight>
                  <a:srgbClr val="FFFFFF"/>
                </a:highlight>
                <a:latin typeface="Arial"/>
                <a:ea typeface="Arial"/>
                <a:cs typeface="Arial"/>
                <a:sym typeface="Arial"/>
              </a:rPr>
              <a:t> for netball . </a:t>
            </a:r>
            <a:r>
              <a:rPr b="0" i="0" lang="en-US" sz="1200" u="none" cap="none" strike="noStrike">
                <a:solidFill>
                  <a:schemeClr val="dk1"/>
                </a:solidFill>
                <a:highlight>
                  <a:srgbClr val="E69138"/>
                </a:highlight>
                <a:latin typeface="Arial"/>
                <a:ea typeface="Arial"/>
                <a:cs typeface="Arial"/>
                <a:sym typeface="Arial"/>
              </a:rPr>
              <a:t>&lt;p&gt; </a:t>
            </a:r>
            <a:r>
              <a:rPr b="0" i="0" lang="en-US" sz="1200" u="none" cap="none" strike="noStrike">
                <a:solidFill>
                  <a:schemeClr val="dk1"/>
                </a:solidFill>
                <a:highlight>
                  <a:srgbClr val="FFFFFF"/>
                </a:highlight>
                <a:latin typeface="Arial"/>
                <a:ea typeface="Arial"/>
                <a:cs typeface="Arial"/>
                <a:sym typeface="Arial"/>
              </a:rPr>
              <a:t>… opportunity to spot and support gifted young players . </a:t>
            </a:r>
            <a:r>
              <a:rPr b="0" i="0" lang="en-US" sz="1200" u="none" cap="none" strike="noStrike">
                <a:solidFill>
                  <a:schemeClr val="dk1"/>
                </a:solidFill>
                <a:highlight>
                  <a:srgbClr val="E69138"/>
                </a:highlight>
                <a:latin typeface="Arial"/>
                <a:ea typeface="Arial"/>
                <a:cs typeface="Arial"/>
                <a:sym typeface="Arial"/>
              </a:rPr>
              <a:t>&lt;p&gt; </a:t>
            </a:r>
            <a:r>
              <a:rPr b="0" i="0" lang="en-US" sz="1200" u="none" cap="none" strike="noStrike">
                <a:solidFill>
                  <a:schemeClr val="dk1"/>
                </a:solidFill>
                <a:highlight>
                  <a:srgbClr val="FFFFFF"/>
                </a:highlight>
                <a:latin typeface="Arial"/>
                <a:ea typeface="Arial"/>
                <a:cs typeface="Arial"/>
                <a:sym typeface="Arial"/>
              </a:rPr>
              <a:t>It is forecast that the Dome will allow the creation </a:t>
            </a:r>
            <a:r>
              <a:rPr b="0" i="0" lang="en-US" sz="1200" u="none" cap="none" strike="noStrike">
                <a:solidFill>
                  <a:schemeClr val="dk1"/>
                </a:solidFill>
                <a:highlight>
                  <a:srgbClr val="F6B26B"/>
                </a:highlight>
                <a:latin typeface="Arial"/>
                <a:ea typeface="Arial"/>
                <a:cs typeface="Arial"/>
                <a:sym typeface="Arial"/>
              </a:rPr>
              <a:t>@ @ @ @ @ @ @ @ @ @</a:t>
            </a:r>
            <a:r>
              <a:rPr b="0" i="0" lang="en-US" sz="1200" u="none" cap="none" strike="noStrike">
                <a:solidFill>
                  <a:schemeClr val="dk1"/>
                </a:solidFill>
                <a:highlight>
                  <a:srgbClr val="FFFFFF"/>
                </a:highlight>
                <a:latin typeface="Arial"/>
                <a:ea typeface="Arial"/>
                <a:cs typeface="Arial"/>
                <a:sym typeface="Arial"/>
              </a:rPr>
              <a:t>  …”</a:t>
            </a:r>
            <a:endParaRPr b="0" i="0" sz="12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b031e3aadd_7_43"/>
          <p:cNvSpPr txBox="1"/>
          <p:nvPr>
            <p:ph idx="12" type="sldNum"/>
          </p:nvPr>
        </p:nvSpPr>
        <p:spPr>
          <a:xfrm>
            <a:off x="8768443" y="6547758"/>
            <a:ext cx="375600" cy="31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3" name="Google Shape;333;gb031e3aadd_7_43"/>
          <p:cNvSpPr txBox="1"/>
          <p:nvPr>
            <p:ph idx="11" type="ftr"/>
          </p:nvPr>
        </p:nvSpPr>
        <p:spPr>
          <a:xfrm>
            <a:off x="0" y="6250328"/>
            <a:ext cx="845100" cy="60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Science </a:t>
            </a:r>
            <a:endParaRPr/>
          </a:p>
          <a:p>
            <a:pPr indent="0" lvl="0" marL="0" rtl="0" algn="ctr">
              <a:lnSpc>
                <a:spcPct val="100000"/>
              </a:lnSpc>
              <a:spcBef>
                <a:spcPts val="0"/>
              </a:spcBef>
              <a:spcAft>
                <a:spcPts val="0"/>
              </a:spcAft>
              <a:buSzPts val="1400"/>
              <a:buNone/>
            </a:pPr>
            <a:r>
              <a:rPr lang="en-US"/>
              <a:t>Capstone</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Peace Speech</a:t>
            </a:r>
            <a:endParaRPr/>
          </a:p>
        </p:txBody>
      </p:sp>
      <p:sp>
        <p:nvSpPr>
          <p:cNvPr id="334" name="Google Shape;334;gb031e3aadd_7_43"/>
          <p:cNvSpPr/>
          <p:nvPr/>
        </p:nvSpPr>
        <p:spPr>
          <a:xfrm>
            <a:off x="1084722" y="84925"/>
            <a:ext cx="41604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24A90"/>
                </a:solidFill>
                <a:latin typeface="Calibri"/>
                <a:ea typeface="Calibri"/>
                <a:cs typeface="Calibri"/>
                <a:sym typeface="Calibri"/>
              </a:rPr>
              <a:t>Preprocessing </a:t>
            </a:r>
            <a:endParaRPr b="0" i="0" sz="1400" u="none" cap="none" strike="noStrike">
              <a:solidFill>
                <a:srgbClr val="000000"/>
              </a:solidFill>
              <a:latin typeface="Arial"/>
              <a:ea typeface="Arial"/>
              <a:cs typeface="Arial"/>
              <a:sym typeface="Arial"/>
            </a:endParaRPr>
          </a:p>
        </p:txBody>
      </p:sp>
      <p:sp>
        <p:nvSpPr>
          <p:cNvPr id="335" name="Google Shape;335;gb031e3aadd_7_43"/>
          <p:cNvSpPr txBox="1"/>
          <p:nvPr/>
        </p:nvSpPr>
        <p:spPr>
          <a:xfrm>
            <a:off x="1084725" y="965200"/>
            <a:ext cx="7797900" cy="548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24A90"/>
                </a:solidFill>
                <a:latin typeface="Calibri"/>
                <a:ea typeface="Calibri"/>
                <a:cs typeface="Calibri"/>
                <a:sym typeface="Calibri"/>
              </a:rPr>
              <a:t>2. Model based text pre-process </a:t>
            </a:r>
            <a:endParaRPr b="1"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1" i="0" lang="en-US" sz="1600" u="none" cap="none" strike="noStrike">
                <a:solidFill>
                  <a:srgbClr val="024A90"/>
                </a:solidFill>
                <a:latin typeface="Calibri"/>
                <a:ea typeface="Calibri"/>
                <a:cs typeface="Calibri"/>
                <a:sym typeface="Calibri"/>
              </a:rPr>
              <a:t>methodology used to automatically filters out the noisy information</a:t>
            </a:r>
            <a:endParaRPr b="1" i="0" sz="16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24A90"/>
                </a:solidFill>
                <a:latin typeface="Calibri"/>
                <a:ea typeface="Calibri"/>
                <a:cs typeface="Calibri"/>
                <a:sym typeface="Calibri"/>
              </a:rPr>
              <a:t>N-Gram</a:t>
            </a:r>
            <a:endParaRPr b="1"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hypothesis : similar noisy patterns exist per publisher</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systemic way to check for particular </a:t>
            </a:r>
            <a:r>
              <a:rPr b="1" i="0" lang="en-US" sz="1800" u="none" cap="none" strike="noStrike">
                <a:solidFill>
                  <a:srgbClr val="024A90"/>
                </a:solidFill>
                <a:latin typeface="Calibri"/>
                <a:ea typeface="Calibri"/>
                <a:cs typeface="Calibri"/>
                <a:sym typeface="Calibri"/>
              </a:rPr>
              <a:t>publisher-specific </a:t>
            </a:r>
            <a:r>
              <a:rPr b="0" i="0" lang="en-US" sz="1800" u="none" cap="none" strike="noStrike">
                <a:solidFill>
                  <a:srgbClr val="024A90"/>
                </a:solidFill>
                <a:latin typeface="Calibri"/>
                <a:ea typeface="Calibri"/>
                <a:cs typeface="Calibri"/>
                <a:sym typeface="Calibri"/>
              </a:rPr>
              <a:t>patterns</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measure frequencies of phrases across 5-gram phrases</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remove sentences with particular phrases of &gt; 25%  per publisher</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24A90"/>
                </a:solidFill>
                <a:latin typeface="Calibri"/>
                <a:ea typeface="Calibri"/>
                <a:cs typeface="Calibri"/>
                <a:sym typeface="Calibri"/>
              </a:rPr>
              <a:t>Cosine Similarity Sentence Embedding</a:t>
            </a:r>
            <a:endParaRPr b="1"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tokenize each sentence in a document using Sentence-Bert and HuggingFace</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compute cosine similarity between each sentence and document</a:t>
            </a:r>
            <a:endParaRPr b="0" i="0" sz="1800" u="none" cap="none" strike="noStrike">
              <a:solidFill>
                <a:srgbClr val="024A90"/>
              </a:solidFill>
              <a:latin typeface="Calibri"/>
              <a:ea typeface="Calibri"/>
              <a:cs typeface="Calibri"/>
              <a:sym typeface="Calibri"/>
            </a:endParaRPr>
          </a:p>
          <a:p>
            <a:pPr indent="-342900" lvl="0" marL="457200" marR="0" rtl="0" algn="l">
              <a:lnSpc>
                <a:spcPct val="100000"/>
              </a:lnSpc>
              <a:spcBef>
                <a:spcPts val="0"/>
              </a:spcBef>
              <a:spcAft>
                <a:spcPts val="0"/>
              </a:spcAft>
              <a:buClr>
                <a:srgbClr val="024A90"/>
              </a:buClr>
              <a:buSzPts val="1800"/>
              <a:buFont typeface="Calibri"/>
              <a:buChar char="●"/>
            </a:pPr>
            <a:r>
              <a:rPr b="0" i="0" lang="en-US" sz="1800" u="none" cap="none" strike="noStrike">
                <a:solidFill>
                  <a:srgbClr val="024A90"/>
                </a:solidFill>
                <a:latin typeface="Calibri"/>
                <a:ea typeface="Calibri"/>
                <a:cs typeface="Calibri"/>
                <a:sym typeface="Calibri"/>
              </a:rPr>
              <a:t> remove sentence found to have low level of similarity (used 0.95)</a:t>
            </a:r>
            <a:endParaRPr b="0" i="0" sz="1800" u="none" cap="none" strike="noStrike">
              <a:solidFill>
                <a:srgbClr val="024A9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4A9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2015-08-15T23:33:07Z</dcterms:created>
  <dc:creator>Yong Kyung Kim;Si Khoa Lieng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