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9" r:id="rId2"/>
    <p:sldId id="256" r:id="rId3"/>
    <p:sldId id="357" r:id="rId4"/>
    <p:sldId id="348" r:id="rId5"/>
    <p:sldId id="339" r:id="rId6"/>
    <p:sldId id="340" r:id="rId7"/>
    <p:sldId id="327" r:id="rId8"/>
    <p:sldId id="3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2142" autoAdjust="0"/>
  </p:normalViewPr>
  <p:slideViewPr>
    <p:cSldViewPr snapToGrid="0">
      <p:cViewPr varScale="1">
        <p:scale>
          <a:sx n="37" d="100"/>
          <a:sy n="37" d="100"/>
        </p:scale>
        <p:origin x="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AF826-683B-4726-A288-C1E92968B1E8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40EB-0326-4C88-9E13-9D02084DE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kfood.co.kr/news/articleView.html?idxno=8161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40EB-0326-4C88-9E13-9D02084DE5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6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국민건강보험공단의 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비만백서’에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따르면 성인 비만율은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28.6%,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초고도 비만은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4.6%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고도비만율이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5.9%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달할 것이라고 예상하고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비만으로 발생하는 주요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질환의 진료비 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원에서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원으로 증가해 향후 비만의 사회적 문제가 심화할 것으로 전망된다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건강한 신체를 위해서 체중감량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다이어트를 시도하는 이들이 많아지고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다이어트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언급량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7~8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월에 최고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식품 시장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먹으면서 감량하는 ‘스마트 다이어트’ 부상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본격적인 여름 휴가철이 다가오면서 체중 감량과 건강한 몸매 가꾸기에 대한 관심이 급증하고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식품음료신문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(http://www.thinkfood.co.kr)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40EB-0326-4C88-9E13-9D02084DE5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2B44-54A3-4F30-A6D0-76DF56CC69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3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2B44-54A3-4F30-A6D0-76DF56CC69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7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2B44-54A3-4F30-A6D0-76DF56CC69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0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40EB-0326-4C88-9E13-9D02084DE5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7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47939-789B-428E-9C2A-E8E9B6AE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AEB2F-DAFF-4773-9E27-30E67850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B351B-E697-4A98-B7C2-711AA241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38961-C62E-4425-9712-62B2CF22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024D6-A1D0-4EE6-B9C4-6DA737E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4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5877B-AD35-4C45-A447-4042ED63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E43FE-60F0-428E-82C7-81FF5C37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876C4-9F2A-4B5B-B623-6893E5B8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DD1F8-3DDA-4335-81A0-0A08597A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AF477-091C-4CBE-A9F8-058F5A39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26A9B2-910F-4F5D-B3B4-24DF70995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1D408B-75AC-4226-AC95-1B887CCF5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9B975-85D2-40DB-82E7-A8D59B7E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DA09F-08DF-4002-B105-D4849197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214A4-4A51-420A-9D5B-45E0C0D5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477AA-197C-479C-AFCE-0BC3158C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A9A5A-B6AD-4962-8587-2B1EFA6C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962C4-459B-4161-AFFB-49625CD7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FB808-C6A8-4427-8BDC-AA52B519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D3C86-256A-4853-99BA-CE3F9935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F118-17FA-4E02-B2EE-2DA1EB07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90358-DD70-4F55-A335-5360DC3A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83167-DE76-4624-A3C2-47901E8F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08ED3-44F6-4AD2-99CF-BE1BA81E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EC384-2E05-4174-A485-BC82B0C4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CF891-B9EF-4348-8413-6A758833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43A02-81DE-425F-8912-F675E3E0E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1B74F-6B37-4A41-A2BA-28612063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84D2A-FAF1-4FED-A96A-6B3F40F4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8CEF1-B3EB-44E9-92ED-1A154888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9466A-63AA-4142-900D-DE38709D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3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86CC5-9903-48CB-B7DE-51A84A81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7C25F-F7D7-416E-880A-9A3CBFDF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ED23D-B996-4B9C-B11A-7C360A90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C971B4-7B77-4418-9FC0-2B7EBAC7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28806-126F-45BB-9CE9-92C30777C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33662D-C0D2-4255-BFE5-AB582416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B5AC56-0CDF-4BBE-AB85-F85E1765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209299-C7A8-41C6-B484-0D4D6F81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50C4F-8B23-4607-BB19-909CF2C9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8C5D5-29BA-43D4-AC94-7CDDE855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0854C-E336-45F1-8384-221B6B3D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6DC24-C88E-4D4E-ADB6-8DF0F3D2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0908BE-825B-46AD-847D-EDC27760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D496ED-B47E-4413-B005-97008DCC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0A82C-3D15-4EAB-9CF1-9572C01B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3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06E43-FF0A-46DF-9D9F-D178FF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CAC03-1445-4243-849D-D77106CE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87714-3290-4FC5-89CF-E8776D16C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99B0D-2C02-4887-845E-EBE96017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149B3-22F2-4A19-AA0E-C4AE2380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81D22-3AA9-4B8D-9238-B219FCB5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8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8F7F1-8620-41A9-BE99-1BDDED1D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457662-6DF2-4E13-A2D2-17A00AB7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9E508D-1B42-487D-BC5B-5B556A479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39A06-F542-43E3-9F04-42C7D1F2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B4A0A-9D49-429B-976D-167A54D2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DB43F-2B00-4D74-9CBF-C5621B91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8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E970D0-834E-46FD-915B-B58EA482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126FE-3502-44B4-B448-5A798141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88698-191F-4500-99DE-28C5D0FEA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3FAF-15ED-4F57-84BE-B142F23C5CD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D67DF-CCB0-4995-B72D-82418DB1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6D6D9-83F9-465C-8A7A-2E58F36CF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604D-5F31-4174-9BC9-1C380DC97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0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íêµ­ì¸ë ê¸ë¡ë² ìº í¼ì¤ì ëí ì´ë¯¸ì§ ê²ìê²°ê³¼">
            <a:extLst>
              <a:ext uri="{FF2B5EF4-FFF2-40B4-BE49-F238E27FC236}">
                <a16:creationId xmlns:a16="http://schemas.microsoft.com/office/drawing/2014/main" id="{2DA5D2F4-D2D4-46C6-AF61-499918C8A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 b="151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A7E54C-9011-42C9-8B42-674C152F66CF}"/>
              </a:ext>
            </a:extLst>
          </p:cNvPr>
          <p:cNvSpPr txBox="1"/>
          <p:nvPr/>
        </p:nvSpPr>
        <p:spPr>
          <a:xfrm>
            <a:off x="4387349" y="1200152"/>
            <a:ext cx="6897171" cy="44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CAMPUS DIET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DB13F1-AD8C-4F41-8301-41A84FC02108}"/>
              </a:ext>
            </a:extLst>
          </p:cNvPr>
          <p:cNvSpPr txBox="1"/>
          <p:nvPr/>
        </p:nvSpPr>
        <p:spPr>
          <a:xfrm>
            <a:off x="2208718" y="1200151"/>
            <a:ext cx="7076616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LET‘S GO ON A BEAUTIFUL JOURNEY</a:t>
            </a:r>
            <a:endParaRPr lang="en-US" altLang="ko-KR" sz="3200" b="1" dirty="0">
              <a:solidFill>
                <a:schemeClr val="tx1">
                  <a:lumMod val="8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E28504-F011-44F8-8090-333ADA691B94}"/>
              </a:ext>
            </a:extLst>
          </p:cNvPr>
          <p:cNvSpPr txBox="1"/>
          <p:nvPr/>
        </p:nvSpPr>
        <p:spPr>
          <a:xfrm>
            <a:off x="4712209" y="5265746"/>
            <a:ext cx="1347934" cy="1264588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889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atin typeface="+mj-lt"/>
                <a:ea typeface="+mj-ea"/>
                <a:cs typeface="+mj-cs"/>
              </a:rPr>
              <a:t>2</a:t>
            </a:r>
            <a:r>
              <a:rPr lang="ko-KR" altLang="en-US" sz="4800" b="1" dirty="0">
                <a:latin typeface="+mj-lt"/>
                <a:ea typeface="+mj-ea"/>
                <a:cs typeface="+mj-cs"/>
              </a:rPr>
              <a:t>팀</a:t>
            </a:r>
            <a:endParaRPr lang="en-US" altLang="ko-KR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AE5AB-57C7-40D5-9387-B44EF34C1E3B}"/>
              </a:ext>
            </a:extLst>
          </p:cNvPr>
          <p:cNvSpPr txBox="1"/>
          <p:nvPr/>
        </p:nvSpPr>
        <p:spPr>
          <a:xfrm>
            <a:off x="5963887" y="5265746"/>
            <a:ext cx="2530412" cy="1264588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889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최진용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(201103621)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이정훈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(201302611)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8E4E79-22E1-433C-81E8-FAD740CA3ACE}"/>
              </a:ext>
            </a:extLst>
          </p:cNvPr>
          <p:cNvCxnSpPr>
            <a:cxnSpLocks/>
          </p:cNvCxnSpPr>
          <p:nvPr/>
        </p:nvCxnSpPr>
        <p:spPr>
          <a:xfrm>
            <a:off x="6023809" y="5558589"/>
            <a:ext cx="0" cy="6737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B6D9CAE2-9CE6-497F-9586-A9B34D94605A}"/>
              </a:ext>
            </a:extLst>
          </p:cNvPr>
          <p:cNvGrpSpPr/>
          <p:nvPr/>
        </p:nvGrpSpPr>
        <p:grpSpPr>
          <a:xfrm>
            <a:off x="3280000" y="1223219"/>
            <a:ext cx="9526554" cy="5526758"/>
            <a:chOff x="2665446" y="1213811"/>
            <a:chExt cx="9526554" cy="5526758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FA60364-849C-4E15-83FD-F64F34DFA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46" y="1213811"/>
              <a:ext cx="7930542" cy="5526758"/>
            </a:xfrm>
            <a:prstGeom prst="rect">
              <a:avLst/>
            </a:prstGeom>
            <a:ln>
              <a:solidFill>
                <a:schemeClr val="tx1">
                  <a:alpha val="32000"/>
                </a:schemeClr>
              </a:solidFill>
            </a:ln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2A5E12-6822-4479-B369-3D6C687DB55A}"/>
                </a:ext>
              </a:extLst>
            </p:cNvPr>
            <p:cNvSpPr txBox="1"/>
            <p:nvPr/>
          </p:nvSpPr>
          <p:spPr>
            <a:xfrm>
              <a:off x="8604440" y="6323932"/>
              <a:ext cx="3587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출처</a:t>
              </a:r>
              <a:r>
                <a:rPr lang="en-US" altLang="ko-KR" sz="12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: </a:t>
              </a:r>
              <a:r>
                <a:rPr lang="en-US" altLang="ko-KR" sz="16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Naver</a:t>
              </a:r>
              <a:r>
                <a:rPr lang="ko-KR" altLang="en-US" sz="1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en-US" altLang="ko-KR" sz="16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datalab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557EB2-14A7-42FA-99BF-4894EFB8D12A}"/>
              </a:ext>
            </a:extLst>
          </p:cNvPr>
          <p:cNvSpPr/>
          <p:nvPr/>
        </p:nvSpPr>
        <p:spPr>
          <a:xfrm>
            <a:off x="-205" y="263770"/>
            <a:ext cx="9180717" cy="422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/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91796BC3-A7EE-4442-AA78-053649977FE2}"/>
              </a:ext>
            </a:extLst>
          </p:cNvPr>
          <p:cNvSpPr/>
          <p:nvPr/>
        </p:nvSpPr>
        <p:spPr>
          <a:xfrm>
            <a:off x="1153570" y="1190307"/>
            <a:ext cx="8012511" cy="178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E646ED-E3A1-4FF1-A13A-ADAC848ACF0F}"/>
              </a:ext>
            </a:extLst>
          </p:cNvPr>
          <p:cNvGrpSpPr/>
          <p:nvPr/>
        </p:nvGrpSpPr>
        <p:grpSpPr>
          <a:xfrm>
            <a:off x="565745" y="389367"/>
            <a:ext cx="720000" cy="720000"/>
            <a:chOff x="193537" y="369001"/>
            <a:chExt cx="922080" cy="922080"/>
          </a:xfrm>
        </p:grpSpPr>
        <p:sp>
          <p:nvSpPr>
            <p:cNvPr id="8" name="Shape 55">
              <a:extLst>
                <a:ext uri="{FF2B5EF4-FFF2-40B4-BE49-F238E27FC236}">
                  <a16:creationId xmlns:a16="http://schemas.microsoft.com/office/drawing/2014/main" id="{79D4E544-2628-4EA4-B4DF-FA89DBAB3B67}"/>
                </a:ext>
              </a:extLst>
            </p:cNvPr>
            <p:cNvSpPr/>
            <p:nvPr/>
          </p:nvSpPr>
          <p:spPr>
            <a:xfrm>
              <a:off x="193537" y="369001"/>
              <a:ext cx="922080" cy="92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AE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pic>
          <p:nvPicPr>
            <p:cNvPr id="9" name="12312.png">
              <a:extLst>
                <a:ext uri="{FF2B5EF4-FFF2-40B4-BE49-F238E27FC236}">
                  <a16:creationId xmlns:a16="http://schemas.microsoft.com/office/drawing/2014/main" id="{A1EBCDE3-6B02-48AF-82DE-797252820C3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76120" y="525206"/>
              <a:ext cx="156913" cy="611555"/>
            </a:xfrm>
            <a:prstGeom prst="rect">
              <a:avLst/>
            </a:prstGeom>
            <a:solidFill>
              <a:srgbClr val="32AE51"/>
            </a:solidFill>
            <a:ln w="12700" cap="flat">
              <a:noFill/>
              <a:miter lim="400000"/>
            </a:ln>
            <a:effectLst/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774BBD-CC59-4EB3-AEE2-65E336EA2E6F}"/>
              </a:ext>
            </a:extLst>
          </p:cNvPr>
          <p:cNvSpPr txBox="1"/>
          <p:nvPr/>
        </p:nvSpPr>
        <p:spPr>
          <a:xfrm>
            <a:off x="1305831" y="197441"/>
            <a:ext cx="4328676" cy="832509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200000"/>
              </a:lnSpc>
              <a:spcBef>
                <a:spcPts val="554"/>
              </a:spcBef>
            </a:pPr>
            <a:r>
              <a:rPr lang="en-US" altLang="ko-KR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1. </a:t>
            </a:r>
            <a:r>
              <a:rPr lang="ko-KR" altLang="en-US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사업선정배경</a:t>
            </a:r>
            <a:endParaRPr lang="en-US" altLang="ko-KR" sz="2800" b="1" spc="-92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BF4056-838E-4EE5-B1D2-5499C2A34786}"/>
              </a:ext>
            </a:extLst>
          </p:cNvPr>
          <p:cNvGrpSpPr/>
          <p:nvPr/>
        </p:nvGrpSpPr>
        <p:grpSpPr>
          <a:xfrm>
            <a:off x="-657233" y="7464462"/>
            <a:ext cx="8543532" cy="783649"/>
            <a:chOff x="565743" y="1546692"/>
            <a:chExt cx="8543532" cy="78364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6988647-2671-497F-8D5B-C1EC889DE8B0}"/>
                </a:ext>
              </a:extLst>
            </p:cNvPr>
            <p:cNvGrpSpPr/>
            <p:nvPr/>
          </p:nvGrpSpPr>
          <p:grpSpPr>
            <a:xfrm>
              <a:off x="565743" y="1546692"/>
              <a:ext cx="4723887" cy="783649"/>
              <a:chOff x="565743" y="3583689"/>
              <a:chExt cx="4723887" cy="78364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AD38F3-78B3-4409-911F-F210BF76F416}"/>
                  </a:ext>
                </a:extLst>
              </p:cNvPr>
              <p:cNvSpPr txBox="1"/>
              <p:nvPr/>
            </p:nvSpPr>
            <p:spPr>
              <a:xfrm>
                <a:off x="565743" y="3597897"/>
                <a:ext cx="4723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What?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0290D6-1A3C-4BF7-8A26-3A73C426CE8A}"/>
                  </a:ext>
                </a:extLst>
              </p:cNvPr>
              <p:cNvSpPr txBox="1"/>
              <p:nvPr/>
            </p:nvSpPr>
            <p:spPr>
              <a:xfrm>
                <a:off x="2372811" y="3583689"/>
                <a:ext cx="381965" cy="7694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EF5D48-E4AC-48D0-B277-33B001F1D7CF}"/>
                </a:ext>
              </a:extLst>
            </p:cNvPr>
            <p:cNvSpPr txBox="1"/>
            <p:nvPr/>
          </p:nvSpPr>
          <p:spPr>
            <a:xfrm>
              <a:off x="2742490" y="1699298"/>
              <a:ext cx="6366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다이어트 관리 및 컨설팅 서비스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50AE2E-8F77-4C07-8DBE-B62154DC0BF5}"/>
              </a:ext>
            </a:extLst>
          </p:cNvPr>
          <p:cNvGrpSpPr/>
          <p:nvPr/>
        </p:nvGrpSpPr>
        <p:grpSpPr>
          <a:xfrm>
            <a:off x="-657233" y="8382134"/>
            <a:ext cx="9781777" cy="769441"/>
            <a:chOff x="565743" y="2464364"/>
            <a:chExt cx="9781777" cy="76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7F1E5-AB11-4830-AC1F-77638B1C3B02}"/>
                </a:ext>
              </a:extLst>
            </p:cNvPr>
            <p:cNvSpPr txBox="1"/>
            <p:nvPr/>
          </p:nvSpPr>
          <p:spPr>
            <a:xfrm>
              <a:off x="565743" y="2464364"/>
              <a:ext cx="47238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How?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FA936B-6EEB-42C5-9BDE-42B6C4C31A14}"/>
                </a:ext>
              </a:extLst>
            </p:cNvPr>
            <p:cNvSpPr txBox="1"/>
            <p:nvPr/>
          </p:nvSpPr>
          <p:spPr>
            <a:xfrm>
              <a:off x="2742490" y="2659014"/>
              <a:ext cx="7605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다이어트 커뮤니티 형성을 통한 </a:t>
              </a:r>
              <a:r>
                <a:rPr lang="en-US" altLang="ko-KR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Group Diet</a:t>
              </a:r>
              <a:endPara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AE1BFC6-1B79-45B9-AABC-D1AC45A2428D}"/>
              </a:ext>
            </a:extLst>
          </p:cNvPr>
          <p:cNvGrpSpPr/>
          <p:nvPr/>
        </p:nvGrpSpPr>
        <p:grpSpPr>
          <a:xfrm>
            <a:off x="-657233" y="9324735"/>
            <a:ext cx="8543532" cy="769441"/>
            <a:chOff x="565743" y="3786535"/>
            <a:chExt cx="8543532" cy="7694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D2170F-94D8-4A32-94E7-EE19FD0E5E09}"/>
                </a:ext>
              </a:extLst>
            </p:cNvPr>
            <p:cNvSpPr txBox="1"/>
            <p:nvPr/>
          </p:nvSpPr>
          <p:spPr>
            <a:xfrm>
              <a:off x="565743" y="3786535"/>
              <a:ext cx="47238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Where?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1A31EC-E60A-4192-8272-18B58D2899BA}"/>
                </a:ext>
              </a:extLst>
            </p:cNvPr>
            <p:cNvSpPr txBox="1"/>
            <p:nvPr/>
          </p:nvSpPr>
          <p:spPr>
            <a:xfrm>
              <a:off x="2742490" y="3955942"/>
              <a:ext cx="6366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한국외국어대학교 글로벌 캠퍼스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43F43F7-3C59-4F64-82E4-C2D1319F4F5D}"/>
              </a:ext>
            </a:extLst>
          </p:cNvPr>
          <p:cNvGrpSpPr/>
          <p:nvPr/>
        </p:nvGrpSpPr>
        <p:grpSpPr>
          <a:xfrm>
            <a:off x="-657233" y="10290197"/>
            <a:ext cx="8543532" cy="786275"/>
            <a:chOff x="565743" y="4826121"/>
            <a:chExt cx="8543532" cy="78627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84B1864-8CA9-4BDF-A82A-E361E47CB799}"/>
                </a:ext>
              </a:extLst>
            </p:cNvPr>
            <p:cNvGrpSpPr/>
            <p:nvPr/>
          </p:nvGrpSpPr>
          <p:grpSpPr>
            <a:xfrm>
              <a:off x="565743" y="4826121"/>
              <a:ext cx="4723887" cy="786275"/>
              <a:chOff x="565743" y="4826121"/>
              <a:chExt cx="4723887" cy="78627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03FF9-90B0-4B63-A568-F7943A1424AC}"/>
                  </a:ext>
                </a:extLst>
              </p:cNvPr>
              <p:cNvSpPr txBox="1"/>
              <p:nvPr/>
            </p:nvSpPr>
            <p:spPr>
              <a:xfrm>
                <a:off x="565743" y="4826121"/>
                <a:ext cx="4723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Who? </a:t>
                </a:r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F9D03F-6470-4599-9724-CB24FAB28FA9}"/>
                  </a:ext>
                </a:extLst>
              </p:cNvPr>
              <p:cNvSpPr txBox="1"/>
              <p:nvPr/>
            </p:nvSpPr>
            <p:spPr>
              <a:xfrm>
                <a:off x="2372811" y="4842955"/>
                <a:ext cx="381965" cy="7694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BBA91-915E-4698-AB8A-18C8292C6476}"/>
                </a:ext>
              </a:extLst>
            </p:cNvPr>
            <p:cNvSpPr txBox="1"/>
            <p:nvPr/>
          </p:nvSpPr>
          <p:spPr>
            <a:xfrm>
              <a:off x="2742490" y="4986652"/>
              <a:ext cx="6366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학교 근처 거주하는 대학생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1A81AB-9007-4FD5-888D-4C50DE657B4D}"/>
              </a:ext>
            </a:extLst>
          </p:cNvPr>
          <p:cNvGrpSpPr/>
          <p:nvPr/>
        </p:nvGrpSpPr>
        <p:grpSpPr>
          <a:xfrm>
            <a:off x="-657233" y="11192325"/>
            <a:ext cx="10540533" cy="786275"/>
            <a:chOff x="565743" y="4826121"/>
            <a:chExt cx="10540533" cy="78627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F773FD-FF9D-4BD1-A7E7-6298134F6B16}"/>
                </a:ext>
              </a:extLst>
            </p:cNvPr>
            <p:cNvGrpSpPr/>
            <p:nvPr/>
          </p:nvGrpSpPr>
          <p:grpSpPr>
            <a:xfrm>
              <a:off x="565743" y="4826121"/>
              <a:ext cx="4723887" cy="786275"/>
              <a:chOff x="565743" y="4826121"/>
              <a:chExt cx="4723887" cy="78627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C35EA9-5E1D-4B50-93F0-2AAEB7A974C6}"/>
                  </a:ext>
                </a:extLst>
              </p:cNvPr>
              <p:cNvSpPr txBox="1"/>
              <p:nvPr/>
            </p:nvSpPr>
            <p:spPr>
              <a:xfrm>
                <a:off x="565743" y="4826121"/>
                <a:ext cx="4723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Why? </a:t>
                </a:r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1A8C9-7E0D-47D8-AF96-00E92EDC1E1A}"/>
                  </a:ext>
                </a:extLst>
              </p:cNvPr>
              <p:cNvSpPr txBox="1"/>
              <p:nvPr/>
            </p:nvSpPr>
            <p:spPr>
              <a:xfrm>
                <a:off x="2372811" y="4842955"/>
                <a:ext cx="381965" cy="7694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7ED014-5359-4589-A14C-07D2B2CC350D}"/>
                </a:ext>
              </a:extLst>
            </p:cNvPr>
            <p:cNvSpPr txBox="1"/>
            <p:nvPr/>
          </p:nvSpPr>
          <p:spPr>
            <a:xfrm>
              <a:off x="2742489" y="4986652"/>
              <a:ext cx="8363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대학생 생애주기에 맞는 다이어트 프로그램의 부재</a:t>
              </a:r>
              <a:endPara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3074" name="Picture 2" descr="https://pds.joins.com/news/component/newsis/201807/26/NISI20180726_0000179669_web.jpg">
            <a:extLst>
              <a:ext uri="{FF2B5EF4-FFF2-40B4-BE49-F238E27FC236}">
                <a16:creationId xmlns:a16="http://schemas.microsoft.com/office/drawing/2014/main" id="{6F8D06F3-FA99-4CC8-B97B-7C5C6474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8" y="1278774"/>
            <a:ext cx="2497634" cy="549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428DA0DC-968F-461B-9492-50BF09644BE4}"/>
              </a:ext>
            </a:extLst>
          </p:cNvPr>
          <p:cNvSpPr/>
          <p:nvPr/>
        </p:nvSpPr>
        <p:spPr>
          <a:xfrm>
            <a:off x="3990816" y="1501423"/>
            <a:ext cx="7366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9A3A898-F8C2-402B-8C8E-EA83DADF43CF}"/>
              </a:ext>
            </a:extLst>
          </p:cNvPr>
          <p:cNvSpPr/>
          <p:nvPr/>
        </p:nvSpPr>
        <p:spPr>
          <a:xfrm>
            <a:off x="8429481" y="1501423"/>
            <a:ext cx="7366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D56B65E-2510-4626-8B09-7A61E241EF62}"/>
              </a:ext>
            </a:extLst>
          </p:cNvPr>
          <p:cNvSpPr/>
          <p:nvPr/>
        </p:nvSpPr>
        <p:spPr>
          <a:xfrm>
            <a:off x="6222332" y="1501423"/>
            <a:ext cx="7366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80D934-3565-45D5-8FEA-402C367B9812}"/>
              </a:ext>
            </a:extLst>
          </p:cNvPr>
          <p:cNvSpPr/>
          <p:nvPr/>
        </p:nvSpPr>
        <p:spPr>
          <a:xfrm>
            <a:off x="3381825" y="1837267"/>
            <a:ext cx="465667" cy="2133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AA8C938-9EDF-486A-AC2D-735570D082FE}"/>
              </a:ext>
            </a:extLst>
          </p:cNvPr>
          <p:cNvSpPr/>
          <p:nvPr/>
        </p:nvSpPr>
        <p:spPr>
          <a:xfrm>
            <a:off x="5608542" y="1837267"/>
            <a:ext cx="465667" cy="2133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7DC477D-0A8A-4019-ACEE-A2FA39C93854}"/>
              </a:ext>
            </a:extLst>
          </p:cNvPr>
          <p:cNvSpPr/>
          <p:nvPr/>
        </p:nvSpPr>
        <p:spPr>
          <a:xfrm>
            <a:off x="7941076" y="1839304"/>
            <a:ext cx="465667" cy="2133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6" name="Picture 4" descr="ì¸ê³ ë¤ì´ì´í¸ ìì¥ ê·ëª¨ì ëí ì´ë¯¸ì§ ê²ìê²°ê³¼">
            <a:extLst>
              <a:ext uri="{FF2B5EF4-FFF2-40B4-BE49-F238E27FC236}">
                <a16:creationId xmlns:a16="http://schemas.microsoft.com/office/drawing/2014/main" id="{F31C0B5F-CC11-48C0-8CE2-09402016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45" y="1641466"/>
            <a:ext cx="4541489" cy="46120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48" grpId="0" animBg="1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B66432-0515-4EDA-952D-E0F63FC25F34}"/>
              </a:ext>
            </a:extLst>
          </p:cNvPr>
          <p:cNvSpPr/>
          <p:nvPr/>
        </p:nvSpPr>
        <p:spPr>
          <a:xfrm>
            <a:off x="1195" y="6336587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557EB2-14A7-42FA-99BF-4894EFB8D12A}"/>
              </a:ext>
            </a:extLst>
          </p:cNvPr>
          <p:cNvSpPr/>
          <p:nvPr/>
        </p:nvSpPr>
        <p:spPr>
          <a:xfrm>
            <a:off x="-205" y="263770"/>
            <a:ext cx="9180717" cy="422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/>
          </a:p>
        </p:txBody>
      </p:sp>
      <p:sp>
        <p:nvSpPr>
          <p:cNvPr id="6" name="모서리가 둥근 직사각형 34">
            <a:extLst>
              <a:ext uri="{FF2B5EF4-FFF2-40B4-BE49-F238E27FC236}">
                <a16:creationId xmlns:a16="http://schemas.microsoft.com/office/drawing/2014/main" id="{91796BC3-A7EE-4442-AA78-053649977FE2}"/>
              </a:ext>
            </a:extLst>
          </p:cNvPr>
          <p:cNvSpPr/>
          <p:nvPr/>
        </p:nvSpPr>
        <p:spPr>
          <a:xfrm>
            <a:off x="565745" y="1190307"/>
            <a:ext cx="8012511" cy="178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74BBD-CC59-4EB3-AEE2-65E336EA2E6F}"/>
              </a:ext>
            </a:extLst>
          </p:cNvPr>
          <p:cNvSpPr txBox="1"/>
          <p:nvPr/>
        </p:nvSpPr>
        <p:spPr>
          <a:xfrm>
            <a:off x="1305831" y="197441"/>
            <a:ext cx="4328676" cy="832509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200000"/>
              </a:lnSpc>
              <a:spcBef>
                <a:spcPts val="554"/>
              </a:spcBef>
            </a:pPr>
            <a:r>
              <a:rPr lang="en-US" altLang="ko-KR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사업내용</a:t>
            </a:r>
            <a:endParaRPr lang="en-US" altLang="ko-KR" sz="2800" b="1" spc="-92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BF4056-838E-4EE5-B1D2-5499C2A34786}"/>
              </a:ext>
            </a:extLst>
          </p:cNvPr>
          <p:cNvGrpSpPr/>
          <p:nvPr/>
        </p:nvGrpSpPr>
        <p:grpSpPr>
          <a:xfrm>
            <a:off x="704640" y="1500392"/>
            <a:ext cx="8543532" cy="783649"/>
            <a:chOff x="565743" y="1546692"/>
            <a:chExt cx="8543532" cy="78364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6988647-2671-497F-8D5B-C1EC889DE8B0}"/>
                </a:ext>
              </a:extLst>
            </p:cNvPr>
            <p:cNvGrpSpPr/>
            <p:nvPr/>
          </p:nvGrpSpPr>
          <p:grpSpPr>
            <a:xfrm>
              <a:off x="565743" y="1546692"/>
              <a:ext cx="4723887" cy="783649"/>
              <a:chOff x="565743" y="3583689"/>
              <a:chExt cx="4723887" cy="78364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AD38F3-78B3-4409-911F-F210BF76F416}"/>
                  </a:ext>
                </a:extLst>
              </p:cNvPr>
              <p:cNvSpPr txBox="1"/>
              <p:nvPr/>
            </p:nvSpPr>
            <p:spPr>
              <a:xfrm>
                <a:off x="565743" y="3597897"/>
                <a:ext cx="4723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What?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0290D6-1A3C-4BF7-8A26-3A73C426CE8A}"/>
                  </a:ext>
                </a:extLst>
              </p:cNvPr>
              <p:cNvSpPr txBox="1"/>
              <p:nvPr/>
            </p:nvSpPr>
            <p:spPr>
              <a:xfrm>
                <a:off x="2372811" y="3583689"/>
                <a:ext cx="381965" cy="7694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EF5D48-E4AC-48D0-B277-33B001F1D7CF}"/>
                </a:ext>
              </a:extLst>
            </p:cNvPr>
            <p:cNvSpPr txBox="1"/>
            <p:nvPr/>
          </p:nvSpPr>
          <p:spPr>
            <a:xfrm>
              <a:off x="2742490" y="1699298"/>
              <a:ext cx="6366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다이어트 관리 및 컨설팅 서비스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50AE2E-8F77-4C07-8DBE-B62154DC0BF5}"/>
              </a:ext>
            </a:extLst>
          </p:cNvPr>
          <p:cNvGrpSpPr/>
          <p:nvPr/>
        </p:nvGrpSpPr>
        <p:grpSpPr>
          <a:xfrm>
            <a:off x="704640" y="2418064"/>
            <a:ext cx="9781777" cy="769441"/>
            <a:chOff x="565743" y="2464364"/>
            <a:chExt cx="9781777" cy="76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7F1E5-AB11-4830-AC1F-77638B1C3B02}"/>
                </a:ext>
              </a:extLst>
            </p:cNvPr>
            <p:cNvSpPr txBox="1"/>
            <p:nvPr/>
          </p:nvSpPr>
          <p:spPr>
            <a:xfrm>
              <a:off x="565743" y="2464364"/>
              <a:ext cx="47238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How?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FA936B-6EEB-42C5-9BDE-42B6C4C31A14}"/>
                </a:ext>
              </a:extLst>
            </p:cNvPr>
            <p:cNvSpPr txBox="1"/>
            <p:nvPr/>
          </p:nvSpPr>
          <p:spPr>
            <a:xfrm>
              <a:off x="2742490" y="2659014"/>
              <a:ext cx="7605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다이어트 커뮤니티 형성을 통한 </a:t>
              </a:r>
              <a:r>
                <a:rPr lang="en-US" altLang="ko-KR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Group Diet</a:t>
              </a:r>
              <a:endPara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AE1BFC6-1B79-45B9-AABC-D1AC45A2428D}"/>
              </a:ext>
            </a:extLst>
          </p:cNvPr>
          <p:cNvGrpSpPr/>
          <p:nvPr/>
        </p:nvGrpSpPr>
        <p:grpSpPr>
          <a:xfrm>
            <a:off x="704640" y="3360665"/>
            <a:ext cx="8543532" cy="769441"/>
            <a:chOff x="565743" y="3786535"/>
            <a:chExt cx="8543532" cy="7694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D2170F-94D8-4A32-94E7-EE19FD0E5E09}"/>
                </a:ext>
              </a:extLst>
            </p:cNvPr>
            <p:cNvSpPr txBox="1"/>
            <p:nvPr/>
          </p:nvSpPr>
          <p:spPr>
            <a:xfrm>
              <a:off x="565743" y="3786535"/>
              <a:ext cx="47238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Where?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1A31EC-E60A-4192-8272-18B58D2899BA}"/>
                </a:ext>
              </a:extLst>
            </p:cNvPr>
            <p:cNvSpPr txBox="1"/>
            <p:nvPr/>
          </p:nvSpPr>
          <p:spPr>
            <a:xfrm>
              <a:off x="2742490" y="3955942"/>
              <a:ext cx="6366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한국외국어대학교 글로벌 캠퍼스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43F43F7-3C59-4F64-82E4-C2D1319F4F5D}"/>
              </a:ext>
            </a:extLst>
          </p:cNvPr>
          <p:cNvGrpSpPr/>
          <p:nvPr/>
        </p:nvGrpSpPr>
        <p:grpSpPr>
          <a:xfrm>
            <a:off x="704640" y="4326127"/>
            <a:ext cx="8543532" cy="786275"/>
            <a:chOff x="565743" y="4826121"/>
            <a:chExt cx="8543532" cy="78627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84B1864-8CA9-4BDF-A82A-E361E47CB799}"/>
                </a:ext>
              </a:extLst>
            </p:cNvPr>
            <p:cNvGrpSpPr/>
            <p:nvPr/>
          </p:nvGrpSpPr>
          <p:grpSpPr>
            <a:xfrm>
              <a:off x="565743" y="4826121"/>
              <a:ext cx="4723887" cy="786275"/>
              <a:chOff x="565743" y="4826121"/>
              <a:chExt cx="4723887" cy="78627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03FF9-90B0-4B63-A568-F7943A1424AC}"/>
                  </a:ext>
                </a:extLst>
              </p:cNvPr>
              <p:cNvSpPr txBox="1"/>
              <p:nvPr/>
            </p:nvSpPr>
            <p:spPr>
              <a:xfrm>
                <a:off x="565743" y="4826121"/>
                <a:ext cx="4723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Who? </a:t>
                </a:r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F9D03F-6470-4599-9724-CB24FAB28FA9}"/>
                  </a:ext>
                </a:extLst>
              </p:cNvPr>
              <p:cNvSpPr txBox="1"/>
              <p:nvPr/>
            </p:nvSpPr>
            <p:spPr>
              <a:xfrm>
                <a:off x="2372811" y="4842955"/>
                <a:ext cx="381965" cy="7694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BBA91-915E-4698-AB8A-18C8292C6476}"/>
                </a:ext>
              </a:extLst>
            </p:cNvPr>
            <p:cNvSpPr txBox="1"/>
            <p:nvPr/>
          </p:nvSpPr>
          <p:spPr>
            <a:xfrm>
              <a:off x="2742490" y="4986652"/>
              <a:ext cx="6366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학교 근처 거주하는 대학생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1A81AB-9007-4FD5-888D-4C50DE657B4D}"/>
              </a:ext>
            </a:extLst>
          </p:cNvPr>
          <p:cNvGrpSpPr/>
          <p:nvPr/>
        </p:nvGrpSpPr>
        <p:grpSpPr>
          <a:xfrm>
            <a:off x="704640" y="5228255"/>
            <a:ext cx="10540533" cy="786275"/>
            <a:chOff x="565743" y="4826121"/>
            <a:chExt cx="10540533" cy="78627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6F773FD-FF9D-4BD1-A7E7-6298134F6B16}"/>
                </a:ext>
              </a:extLst>
            </p:cNvPr>
            <p:cNvGrpSpPr/>
            <p:nvPr/>
          </p:nvGrpSpPr>
          <p:grpSpPr>
            <a:xfrm>
              <a:off x="565743" y="4826121"/>
              <a:ext cx="4723887" cy="786275"/>
              <a:chOff x="565743" y="4826121"/>
              <a:chExt cx="4723887" cy="78627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C35EA9-5E1D-4B50-93F0-2AAEB7A974C6}"/>
                  </a:ext>
                </a:extLst>
              </p:cNvPr>
              <p:cNvSpPr txBox="1"/>
              <p:nvPr/>
            </p:nvSpPr>
            <p:spPr>
              <a:xfrm>
                <a:off x="565743" y="4826121"/>
                <a:ext cx="4723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Why? </a:t>
                </a:r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1A8C9-7E0D-47D8-AF96-00E92EDC1E1A}"/>
                  </a:ext>
                </a:extLst>
              </p:cNvPr>
              <p:cNvSpPr txBox="1"/>
              <p:nvPr/>
            </p:nvSpPr>
            <p:spPr>
              <a:xfrm>
                <a:off x="2372811" y="4842955"/>
                <a:ext cx="381965" cy="76944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7ED014-5359-4589-A14C-07D2B2CC350D}"/>
                </a:ext>
              </a:extLst>
            </p:cNvPr>
            <p:cNvSpPr txBox="1"/>
            <p:nvPr/>
          </p:nvSpPr>
          <p:spPr>
            <a:xfrm>
              <a:off x="2742489" y="4986652"/>
              <a:ext cx="8363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대학생 생애주기에 맞는 다이어트 프로그램의 부재</a:t>
              </a:r>
              <a:endPara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4DA8CD63-4B21-40C2-8977-ABBCDDFB99AE}"/>
              </a:ext>
            </a:extLst>
          </p:cNvPr>
          <p:cNvGrpSpPr/>
          <p:nvPr/>
        </p:nvGrpSpPr>
        <p:grpSpPr>
          <a:xfrm>
            <a:off x="565745" y="427496"/>
            <a:ext cx="720000" cy="720000"/>
            <a:chOff x="0" y="0"/>
            <a:chExt cx="922077" cy="922077"/>
          </a:xfrm>
          <a:solidFill>
            <a:srgbClr val="32AE51"/>
          </a:solidFill>
        </p:grpSpPr>
        <p:sp>
          <p:nvSpPr>
            <p:cNvPr id="37" name="Shape 55">
              <a:extLst>
                <a:ext uri="{FF2B5EF4-FFF2-40B4-BE49-F238E27FC236}">
                  <a16:creationId xmlns:a16="http://schemas.microsoft.com/office/drawing/2014/main" id="{7F723462-E523-4E63-96B4-5D47B4224F5E}"/>
                </a:ext>
              </a:extLst>
            </p:cNvPr>
            <p:cNvSpPr/>
            <p:nvPr/>
          </p:nvSpPr>
          <p:spPr>
            <a:xfrm>
              <a:off x="-1" y="-1"/>
              <a:ext cx="922079" cy="92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pic>
          <p:nvPicPr>
            <p:cNvPr id="38" name="12312.png">
              <a:extLst>
                <a:ext uri="{FF2B5EF4-FFF2-40B4-BE49-F238E27FC236}">
                  <a16:creationId xmlns:a16="http://schemas.microsoft.com/office/drawing/2014/main" id="{FADC5437-1874-470A-9E34-EA1B48B5B9B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5582" y="156204"/>
              <a:ext cx="156913" cy="6115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39" name="12312.png">
              <a:extLst>
                <a:ext uri="{FF2B5EF4-FFF2-40B4-BE49-F238E27FC236}">
                  <a16:creationId xmlns:a16="http://schemas.microsoft.com/office/drawing/2014/main" id="{5C3E8D90-8408-483F-8D40-B7388309457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96882" y="154319"/>
              <a:ext cx="156913" cy="6115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527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AAE807-1063-44ED-8B27-C29F3646C41A}"/>
              </a:ext>
            </a:extLst>
          </p:cNvPr>
          <p:cNvSpPr/>
          <p:nvPr/>
        </p:nvSpPr>
        <p:spPr>
          <a:xfrm>
            <a:off x="1525196" y="6336587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AFFBEC-2925-4F4B-9FFB-8EE216518B70}"/>
              </a:ext>
            </a:extLst>
          </p:cNvPr>
          <p:cNvSpPr/>
          <p:nvPr/>
        </p:nvSpPr>
        <p:spPr>
          <a:xfrm>
            <a:off x="2052864" y="1595939"/>
            <a:ext cx="6448819" cy="1740322"/>
          </a:xfrm>
          <a:prstGeom prst="roundRect">
            <a:avLst/>
          </a:prstGeom>
          <a:solidFill>
            <a:srgbClr val="92D050">
              <a:alpha val="3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교외 다이어트 센터  </a:t>
            </a:r>
            <a:r>
              <a:rPr lang="en-US" altLang="ko-KR" sz="2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 소수</a:t>
            </a:r>
            <a:r>
              <a:rPr lang="en-US" altLang="ko-KR" sz="2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접근성 ↓</a:t>
            </a:r>
            <a:endParaRPr lang="ko-KR" altLang="en-US" sz="2000" b="1" dirty="0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다이어트의 불만족 요소 </a:t>
            </a:r>
            <a:r>
              <a:rPr lang="en-US" altLang="ko-KR" sz="2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음식</a:t>
            </a:r>
            <a:endParaRPr lang="en-US" altLang="ko-KR" sz="2000" b="1" dirty="0">
              <a:solidFill>
                <a:schemeClr val="tx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7329AA-8BCC-4AA4-9DF7-B3693B8A4822}"/>
              </a:ext>
            </a:extLst>
          </p:cNvPr>
          <p:cNvSpPr/>
          <p:nvPr/>
        </p:nvSpPr>
        <p:spPr>
          <a:xfrm>
            <a:off x="3690318" y="1385855"/>
            <a:ext cx="2967128" cy="4839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As-Is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DD08F9-6AE9-4797-8843-3A22F4D37EC4}"/>
              </a:ext>
            </a:extLst>
          </p:cNvPr>
          <p:cNvGrpSpPr/>
          <p:nvPr/>
        </p:nvGrpSpPr>
        <p:grpSpPr>
          <a:xfrm>
            <a:off x="2089746" y="3661895"/>
            <a:ext cx="8337899" cy="2578399"/>
            <a:chOff x="565745" y="3661894"/>
            <a:chExt cx="8337899" cy="2578399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AFEDF1A-6D1F-49CA-9341-BBB231F5D01F}"/>
                </a:ext>
              </a:extLst>
            </p:cNvPr>
            <p:cNvSpPr/>
            <p:nvPr/>
          </p:nvSpPr>
          <p:spPr>
            <a:xfrm>
              <a:off x="2454825" y="3897954"/>
              <a:ext cx="6448819" cy="2342339"/>
            </a:xfrm>
            <a:prstGeom prst="roundRect">
              <a:avLst/>
            </a:prstGeom>
            <a:solidFill>
              <a:srgbClr val="92D050">
                <a:alpha val="6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50000"/>
                </a:lnSpc>
              </a:pPr>
              <a:endParaRPr lang="ko-KR" altLang="en-US" b="1" dirty="0">
                <a:solidFill>
                  <a:schemeClr val="accent2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C82F89F-6921-4CC1-A173-6C766709C87F}"/>
                </a:ext>
              </a:extLst>
            </p:cNvPr>
            <p:cNvSpPr/>
            <p:nvPr/>
          </p:nvSpPr>
          <p:spPr>
            <a:xfrm>
              <a:off x="4195670" y="3661894"/>
              <a:ext cx="2967128" cy="4629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To-Be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8" name="화살표: 줄무늬가 있는 오른쪽 27">
              <a:extLst>
                <a:ext uri="{FF2B5EF4-FFF2-40B4-BE49-F238E27FC236}">
                  <a16:creationId xmlns:a16="http://schemas.microsoft.com/office/drawing/2014/main" id="{44B14F74-C465-497B-B975-3D831492CF5B}"/>
                </a:ext>
              </a:extLst>
            </p:cNvPr>
            <p:cNvSpPr/>
            <p:nvPr/>
          </p:nvSpPr>
          <p:spPr>
            <a:xfrm>
              <a:off x="565745" y="4421672"/>
              <a:ext cx="1477916" cy="1204678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7B398C-A438-44E0-81E1-4CD35997FA34}"/>
                </a:ext>
              </a:extLst>
            </p:cNvPr>
            <p:cNvSpPr txBox="1"/>
            <p:nvPr/>
          </p:nvSpPr>
          <p:spPr>
            <a:xfrm>
              <a:off x="2356885" y="4237995"/>
              <a:ext cx="3138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C0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#</a:t>
              </a:r>
              <a:r>
                <a:rPr lang="ko-KR" altLang="en-US" sz="2400" b="1" dirty="0">
                  <a:solidFill>
                    <a:srgbClr val="C0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간편한 음식</a:t>
              </a:r>
              <a:endParaRPr lang="en-US" altLang="ko-KR" sz="2400" b="1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061697B-BC44-49E5-B260-C41D0765D5AF}"/>
                </a:ext>
              </a:extLst>
            </p:cNvPr>
            <p:cNvSpPr/>
            <p:nvPr/>
          </p:nvSpPr>
          <p:spPr>
            <a:xfrm>
              <a:off x="5794267" y="4229873"/>
              <a:ext cx="29434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solidFill>
                    <a:srgbClr val="C0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#</a:t>
              </a:r>
              <a:r>
                <a:rPr lang="ko-KR" altLang="en-US" sz="2400" b="1" dirty="0">
                  <a:solidFill>
                    <a:srgbClr val="C00000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함께하는 커뮤니티</a:t>
              </a:r>
              <a:endParaRPr lang="en-US" altLang="ko-KR" sz="2400" b="1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31C92F-F154-4D10-8908-B70B60B6C28C}"/>
              </a:ext>
            </a:extLst>
          </p:cNvPr>
          <p:cNvSpPr/>
          <p:nvPr/>
        </p:nvSpPr>
        <p:spPr>
          <a:xfrm>
            <a:off x="1523796" y="263770"/>
            <a:ext cx="9180717" cy="422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/>
          </a:p>
        </p:txBody>
      </p:sp>
      <p:sp>
        <p:nvSpPr>
          <p:cNvPr id="38" name="모서리가 둥근 직사각형 34">
            <a:extLst>
              <a:ext uri="{FF2B5EF4-FFF2-40B4-BE49-F238E27FC236}">
                <a16:creationId xmlns:a16="http://schemas.microsoft.com/office/drawing/2014/main" id="{B7FE80A6-C344-4FE5-A561-BA16608066B7}"/>
              </a:ext>
            </a:extLst>
          </p:cNvPr>
          <p:cNvSpPr/>
          <p:nvPr/>
        </p:nvSpPr>
        <p:spPr>
          <a:xfrm>
            <a:off x="2089746" y="1190307"/>
            <a:ext cx="8012511" cy="178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6EEA0C-1972-468E-8577-DC5D414E8CA9}"/>
              </a:ext>
            </a:extLst>
          </p:cNvPr>
          <p:cNvSpPr txBox="1"/>
          <p:nvPr/>
        </p:nvSpPr>
        <p:spPr>
          <a:xfrm>
            <a:off x="2829831" y="197442"/>
            <a:ext cx="7597814" cy="824623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200000"/>
              </a:lnSpc>
              <a:spcBef>
                <a:spcPts val="554"/>
              </a:spcBef>
            </a:pPr>
            <a:r>
              <a:rPr lang="en-US" altLang="ko-KR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사업내용</a:t>
            </a:r>
            <a:r>
              <a:rPr lang="en-US" altLang="ko-KR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  As-Is   vs   To-Be</a:t>
            </a:r>
          </a:p>
        </p:txBody>
      </p:sp>
      <p:grpSp>
        <p:nvGrpSpPr>
          <p:cNvPr id="30" name="Group 58">
            <a:extLst>
              <a:ext uri="{FF2B5EF4-FFF2-40B4-BE49-F238E27FC236}">
                <a16:creationId xmlns:a16="http://schemas.microsoft.com/office/drawing/2014/main" id="{BF3348DE-5441-437C-A959-8158F3468844}"/>
              </a:ext>
            </a:extLst>
          </p:cNvPr>
          <p:cNvGrpSpPr/>
          <p:nvPr/>
        </p:nvGrpSpPr>
        <p:grpSpPr>
          <a:xfrm>
            <a:off x="2052864" y="365265"/>
            <a:ext cx="720000" cy="720000"/>
            <a:chOff x="0" y="0"/>
            <a:chExt cx="922077" cy="922077"/>
          </a:xfrm>
          <a:solidFill>
            <a:srgbClr val="32AE51"/>
          </a:solidFill>
        </p:grpSpPr>
        <p:sp>
          <p:nvSpPr>
            <p:cNvPr id="31" name="Shape 55">
              <a:extLst>
                <a:ext uri="{FF2B5EF4-FFF2-40B4-BE49-F238E27FC236}">
                  <a16:creationId xmlns:a16="http://schemas.microsoft.com/office/drawing/2014/main" id="{2BBB1C87-2360-4C92-B927-4B5495F5CF23}"/>
                </a:ext>
              </a:extLst>
            </p:cNvPr>
            <p:cNvSpPr/>
            <p:nvPr/>
          </p:nvSpPr>
          <p:spPr>
            <a:xfrm>
              <a:off x="-1" y="-1"/>
              <a:ext cx="922079" cy="92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pic>
          <p:nvPicPr>
            <p:cNvPr id="32" name="12312.png">
              <a:extLst>
                <a:ext uri="{FF2B5EF4-FFF2-40B4-BE49-F238E27FC236}">
                  <a16:creationId xmlns:a16="http://schemas.microsoft.com/office/drawing/2014/main" id="{4936D6DE-E95C-4D3C-B3DA-400E406313A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55582" y="156204"/>
              <a:ext cx="156913" cy="6115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49" name="12312.png">
              <a:extLst>
                <a:ext uri="{FF2B5EF4-FFF2-40B4-BE49-F238E27FC236}">
                  <a16:creationId xmlns:a16="http://schemas.microsoft.com/office/drawing/2014/main" id="{50101E5F-4C00-4AD6-B383-213D20ADAF9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6882" y="154319"/>
              <a:ext cx="156913" cy="6115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</p:grpSp>
      <p:pic>
        <p:nvPicPr>
          <p:cNvPr id="4098" name="Picture 2" descr="ë¨ë°±ì§ ìì´í¬ì ëí ì´ë¯¸ì§ ê²ìê²°ê³¼">
            <a:extLst>
              <a:ext uri="{FF2B5EF4-FFF2-40B4-BE49-F238E27FC236}">
                <a16:creationId xmlns:a16="http://schemas.microsoft.com/office/drawing/2014/main" id="{95C65179-37FD-4DE6-8628-99A34C559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15" y="4765644"/>
            <a:ext cx="2681813" cy="14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653244-1EAD-4433-A0AB-B6C62021F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214" y="4761825"/>
            <a:ext cx="1889169" cy="1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8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9AF0D8-D755-4879-9DAE-4865BCE8BBE9}"/>
              </a:ext>
            </a:extLst>
          </p:cNvPr>
          <p:cNvSpPr/>
          <p:nvPr/>
        </p:nvSpPr>
        <p:spPr>
          <a:xfrm>
            <a:off x="1523796" y="6564618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56866E-C56D-4008-9CC3-3B6298977DBC}"/>
              </a:ext>
            </a:extLst>
          </p:cNvPr>
          <p:cNvSpPr/>
          <p:nvPr/>
        </p:nvSpPr>
        <p:spPr>
          <a:xfrm>
            <a:off x="1523796" y="6564618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C78160-977A-4D07-9A2A-690CEE1D8322}"/>
              </a:ext>
            </a:extLst>
          </p:cNvPr>
          <p:cNvSpPr/>
          <p:nvPr/>
        </p:nvSpPr>
        <p:spPr>
          <a:xfrm>
            <a:off x="1515771" y="6575696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1F98231-64D8-4B92-A184-C7C44F000F13}"/>
              </a:ext>
            </a:extLst>
          </p:cNvPr>
          <p:cNvSpPr/>
          <p:nvPr/>
        </p:nvSpPr>
        <p:spPr>
          <a:xfrm>
            <a:off x="1515771" y="6575696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6579AD-C45F-4C9F-8329-E3272DD6FBE3}"/>
              </a:ext>
            </a:extLst>
          </p:cNvPr>
          <p:cNvSpPr/>
          <p:nvPr/>
        </p:nvSpPr>
        <p:spPr>
          <a:xfrm>
            <a:off x="1523796" y="263770"/>
            <a:ext cx="9180717" cy="422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3037D221-E561-4C4E-A35A-1A26D2FD0013}"/>
              </a:ext>
            </a:extLst>
          </p:cNvPr>
          <p:cNvSpPr/>
          <p:nvPr/>
        </p:nvSpPr>
        <p:spPr>
          <a:xfrm>
            <a:off x="2089746" y="1190307"/>
            <a:ext cx="8012511" cy="178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1F24DF-1D85-4E64-B2B4-C0063B439EE2}"/>
              </a:ext>
            </a:extLst>
          </p:cNvPr>
          <p:cNvSpPr txBox="1"/>
          <p:nvPr/>
        </p:nvSpPr>
        <p:spPr>
          <a:xfrm>
            <a:off x="2829831" y="197442"/>
            <a:ext cx="4328676" cy="832509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200000"/>
              </a:lnSpc>
              <a:spcBef>
                <a:spcPts val="554"/>
              </a:spcBef>
            </a:pPr>
            <a:r>
              <a:rPr lang="en-US" altLang="ko-KR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2. </a:t>
            </a:r>
            <a:r>
              <a:rPr lang="ko-KR" altLang="en-US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사업내용</a:t>
            </a:r>
            <a:r>
              <a:rPr lang="en-US" altLang="ko-KR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  </a:t>
            </a:r>
            <a:r>
              <a:rPr lang="ko-KR" altLang="en-US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프로세스</a:t>
            </a:r>
            <a:endParaRPr lang="en-US" altLang="ko-KR" sz="2800" b="1" spc="-92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31" name="Group 58">
            <a:extLst>
              <a:ext uri="{FF2B5EF4-FFF2-40B4-BE49-F238E27FC236}">
                <a16:creationId xmlns:a16="http://schemas.microsoft.com/office/drawing/2014/main" id="{D0D2C808-1B2E-4551-9A1C-2BB31C529BFD}"/>
              </a:ext>
            </a:extLst>
          </p:cNvPr>
          <p:cNvGrpSpPr/>
          <p:nvPr/>
        </p:nvGrpSpPr>
        <p:grpSpPr>
          <a:xfrm>
            <a:off x="2052864" y="365265"/>
            <a:ext cx="720000" cy="720000"/>
            <a:chOff x="0" y="0"/>
            <a:chExt cx="922077" cy="922077"/>
          </a:xfrm>
          <a:solidFill>
            <a:srgbClr val="32AE51"/>
          </a:solidFill>
        </p:grpSpPr>
        <p:sp>
          <p:nvSpPr>
            <p:cNvPr id="32" name="Shape 55">
              <a:extLst>
                <a:ext uri="{FF2B5EF4-FFF2-40B4-BE49-F238E27FC236}">
                  <a16:creationId xmlns:a16="http://schemas.microsoft.com/office/drawing/2014/main" id="{E5F3AD71-215E-4BF9-B897-E1D8D5CED913}"/>
                </a:ext>
              </a:extLst>
            </p:cNvPr>
            <p:cNvSpPr/>
            <p:nvPr/>
          </p:nvSpPr>
          <p:spPr>
            <a:xfrm>
              <a:off x="-1" y="-1"/>
              <a:ext cx="922079" cy="92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pic>
          <p:nvPicPr>
            <p:cNvPr id="33" name="12312.png">
              <a:extLst>
                <a:ext uri="{FF2B5EF4-FFF2-40B4-BE49-F238E27FC236}">
                  <a16:creationId xmlns:a16="http://schemas.microsoft.com/office/drawing/2014/main" id="{FDE57C8D-D1A5-4ACB-B04B-25E90D39F96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55582" y="156204"/>
              <a:ext cx="156913" cy="6115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34" name="12312.png">
              <a:extLst>
                <a:ext uri="{FF2B5EF4-FFF2-40B4-BE49-F238E27FC236}">
                  <a16:creationId xmlns:a16="http://schemas.microsoft.com/office/drawing/2014/main" id="{88E619B6-A006-4887-AB1D-5DF471B57B7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6882" y="154319"/>
              <a:ext cx="156913" cy="6115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5472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93738-10FF-4C50-A572-4125B8FBA80C}"/>
              </a:ext>
            </a:extLst>
          </p:cNvPr>
          <p:cNvSpPr/>
          <p:nvPr/>
        </p:nvSpPr>
        <p:spPr>
          <a:xfrm>
            <a:off x="1159804" y="1607590"/>
            <a:ext cx="10509673" cy="4392608"/>
          </a:xfrm>
          <a:prstGeom prst="rect">
            <a:avLst/>
          </a:prstGeom>
          <a:solidFill>
            <a:srgbClr val="FB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9505D-032A-48F1-885C-BB752A66C258}"/>
              </a:ext>
            </a:extLst>
          </p:cNvPr>
          <p:cNvSpPr/>
          <p:nvPr/>
        </p:nvSpPr>
        <p:spPr>
          <a:xfrm>
            <a:off x="1523796" y="6564618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CA93B4-D948-4311-89F2-2FC23348488B}"/>
              </a:ext>
            </a:extLst>
          </p:cNvPr>
          <p:cNvSpPr/>
          <p:nvPr/>
        </p:nvSpPr>
        <p:spPr>
          <a:xfrm>
            <a:off x="1523796" y="6564618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738F8-B26A-4FF8-A875-B38FA274F8F2}"/>
              </a:ext>
            </a:extLst>
          </p:cNvPr>
          <p:cNvSpPr txBox="1"/>
          <p:nvPr/>
        </p:nvSpPr>
        <p:spPr>
          <a:xfrm>
            <a:off x="1561041" y="4325093"/>
            <a:ext cx="265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429A1-2EDA-48F7-A463-C30794149F75}"/>
              </a:ext>
            </a:extLst>
          </p:cNvPr>
          <p:cNvSpPr txBox="1"/>
          <p:nvPr/>
        </p:nvSpPr>
        <p:spPr>
          <a:xfrm>
            <a:off x="4504899" y="4411535"/>
            <a:ext cx="29375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</a:t>
            </a:r>
          </a:p>
          <a:p>
            <a:pPr algn="ctr"/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대학생 맞춤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다이어트 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7AB75-03B6-4AD6-BE20-D6B45005A8BE}"/>
              </a:ext>
            </a:extLst>
          </p:cNvPr>
          <p:cNvSpPr txBox="1"/>
          <p:nvPr/>
        </p:nvSpPr>
        <p:spPr>
          <a:xfrm>
            <a:off x="8323438" y="4411535"/>
            <a:ext cx="24650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즐거운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커뮤니티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1C4A48-3975-44F5-ACB5-1F8D0978BC55}"/>
              </a:ext>
            </a:extLst>
          </p:cNvPr>
          <p:cNvSpPr/>
          <p:nvPr/>
        </p:nvSpPr>
        <p:spPr>
          <a:xfrm>
            <a:off x="1515771" y="6575696"/>
            <a:ext cx="9180717" cy="21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197C63-1B03-45DE-AF8C-A172D035AD48}"/>
              </a:ext>
            </a:extLst>
          </p:cNvPr>
          <p:cNvSpPr/>
          <p:nvPr/>
        </p:nvSpPr>
        <p:spPr>
          <a:xfrm>
            <a:off x="1523796" y="263770"/>
            <a:ext cx="9180717" cy="422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34" tIns="49517" rIns="99034" bIns="49517" rtlCol="0" anchor="ctr"/>
          <a:lstStyle/>
          <a:p>
            <a:pPr algn="ctr"/>
            <a:endParaRPr lang="ko-KR" altLang="en-US" sz="1939"/>
          </a:p>
        </p:txBody>
      </p:sp>
      <p:sp>
        <p:nvSpPr>
          <p:cNvPr id="42" name="모서리가 둥근 직사각형 34">
            <a:extLst>
              <a:ext uri="{FF2B5EF4-FFF2-40B4-BE49-F238E27FC236}">
                <a16:creationId xmlns:a16="http://schemas.microsoft.com/office/drawing/2014/main" id="{BE0E0996-19EA-43C6-87C6-4E1C41F364C4}"/>
              </a:ext>
            </a:extLst>
          </p:cNvPr>
          <p:cNvSpPr/>
          <p:nvPr/>
        </p:nvSpPr>
        <p:spPr>
          <a:xfrm>
            <a:off x="2089746" y="1190307"/>
            <a:ext cx="8012511" cy="178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39">
              <a:ea typeface="나눔바른고딕" panose="020B0603020101020101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5F40B1-6FE7-4A14-9A26-4586FB5FA6A9}"/>
              </a:ext>
            </a:extLst>
          </p:cNvPr>
          <p:cNvSpPr txBox="1"/>
          <p:nvPr/>
        </p:nvSpPr>
        <p:spPr>
          <a:xfrm>
            <a:off x="2829831" y="197442"/>
            <a:ext cx="4328676" cy="832509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200000"/>
              </a:lnSpc>
              <a:spcBef>
                <a:spcPts val="554"/>
              </a:spcBef>
            </a:pPr>
            <a:r>
              <a:rPr lang="en-US" altLang="ko-KR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3. </a:t>
            </a:r>
            <a:r>
              <a:rPr lang="ko-KR" altLang="en-US" sz="2800" b="1" spc="-92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사업강점</a:t>
            </a:r>
            <a:endParaRPr lang="en-US" altLang="ko-KR" sz="2800" b="1" spc="-92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B7591E-59B5-49B6-81EA-F863EEE2677A}"/>
              </a:ext>
            </a:extLst>
          </p:cNvPr>
          <p:cNvSpPr txBox="1"/>
          <p:nvPr/>
        </p:nvSpPr>
        <p:spPr>
          <a:xfrm>
            <a:off x="1658094" y="4411534"/>
            <a:ext cx="24650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간편한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5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식이요법</a:t>
            </a:r>
            <a:endParaRPr lang="en-US" altLang="ko-KR" sz="25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122" name="Picture 2" descr="íì´í  ì¹´íì ëí ì´ë¯¸ì§ ê²ìê²°ê³¼">
            <a:extLst>
              <a:ext uri="{FF2B5EF4-FFF2-40B4-BE49-F238E27FC236}">
                <a16:creationId xmlns:a16="http://schemas.microsoft.com/office/drawing/2014/main" id="{CA6C6E0B-70B4-4A1A-BCB9-A81B66C5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44" y="1984285"/>
            <a:ext cx="2171150" cy="22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B79757-ED67-40DC-A509-BBE1D2FC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399" y="1935647"/>
            <a:ext cx="2231598" cy="2314603"/>
          </a:xfrm>
          <a:prstGeom prst="rect">
            <a:avLst/>
          </a:prstGeom>
        </p:spPr>
      </p:pic>
      <p:pic>
        <p:nvPicPr>
          <p:cNvPr id="5124" name="Picture 4" descr="ê´ë ¨ ì´ë¯¸ì§">
            <a:extLst>
              <a:ext uri="{FF2B5EF4-FFF2-40B4-BE49-F238E27FC236}">
                <a16:creationId xmlns:a16="http://schemas.microsoft.com/office/drawing/2014/main" id="{FA075BC0-820A-4B75-B691-BD1AE64F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41" y="1984285"/>
            <a:ext cx="3615823" cy="22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63">
            <a:extLst>
              <a:ext uri="{FF2B5EF4-FFF2-40B4-BE49-F238E27FC236}">
                <a16:creationId xmlns:a16="http://schemas.microsoft.com/office/drawing/2014/main" id="{5D530920-77D0-4D34-ACEB-26DDC0368DDE}"/>
              </a:ext>
            </a:extLst>
          </p:cNvPr>
          <p:cNvGrpSpPr/>
          <p:nvPr/>
        </p:nvGrpSpPr>
        <p:grpSpPr>
          <a:xfrm>
            <a:off x="2089746" y="365049"/>
            <a:ext cx="720003" cy="766181"/>
            <a:chOff x="0" y="0"/>
            <a:chExt cx="922077" cy="922077"/>
          </a:xfrm>
          <a:solidFill>
            <a:srgbClr val="00B050"/>
          </a:solidFill>
        </p:grpSpPr>
        <p:sp>
          <p:nvSpPr>
            <p:cNvPr id="56" name="Shape 59">
              <a:extLst>
                <a:ext uri="{FF2B5EF4-FFF2-40B4-BE49-F238E27FC236}">
                  <a16:creationId xmlns:a16="http://schemas.microsoft.com/office/drawing/2014/main" id="{613EC76E-B53B-44B4-9E00-72FB8B7A7531}"/>
                </a:ext>
              </a:extLst>
            </p:cNvPr>
            <p:cNvSpPr/>
            <p:nvPr/>
          </p:nvSpPr>
          <p:spPr>
            <a:xfrm>
              <a:off x="-1" y="-1"/>
              <a:ext cx="922079" cy="92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2400"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pic>
          <p:nvPicPr>
            <p:cNvPr id="57" name="12312.png">
              <a:extLst>
                <a:ext uri="{FF2B5EF4-FFF2-40B4-BE49-F238E27FC236}">
                  <a16:creationId xmlns:a16="http://schemas.microsoft.com/office/drawing/2014/main" id="{B289FABA-97C5-4516-8604-3E8A8D1BC2B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66682" y="155261"/>
              <a:ext cx="156913" cy="61155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58" name="12312.png">
              <a:extLst>
                <a:ext uri="{FF2B5EF4-FFF2-40B4-BE49-F238E27FC236}">
                  <a16:creationId xmlns:a16="http://schemas.microsoft.com/office/drawing/2014/main" id="{250ED035-C482-4B82-85E7-32A27DD9BABA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67626" y="159379"/>
              <a:ext cx="156913" cy="6115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59" name="12312.png">
              <a:extLst>
                <a:ext uri="{FF2B5EF4-FFF2-40B4-BE49-F238E27FC236}">
                  <a16:creationId xmlns:a16="http://schemas.microsoft.com/office/drawing/2014/main" id="{8DE15807-D9A9-4155-AB02-CD9D29EB160D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68570" y="150201"/>
              <a:ext cx="156913" cy="61155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5167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8A1595-CF1A-4E51-AD88-706F82AEC7E6}"/>
              </a:ext>
            </a:extLst>
          </p:cNvPr>
          <p:cNvSpPr/>
          <p:nvPr/>
        </p:nvSpPr>
        <p:spPr>
          <a:xfrm>
            <a:off x="1532902" y="-35309"/>
            <a:ext cx="9153878" cy="6885385"/>
          </a:xfrm>
          <a:prstGeom prst="rect">
            <a:avLst/>
          </a:prstGeom>
          <a:solidFill>
            <a:srgbClr val="FB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E45E15-D1E9-4685-9B01-FDFC36987DE7}"/>
              </a:ext>
            </a:extLst>
          </p:cNvPr>
          <p:cNvSpPr/>
          <p:nvPr/>
        </p:nvSpPr>
        <p:spPr>
          <a:xfrm>
            <a:off x="1515170" y="1315555"/>
            <a:ext cx="9189342" cy="181663"/>
          </a:xfrm>
          <a:prstGeom prst="rect">
            <a:avLst/>
          </a:prstGeom>
          <a:solidFill>
            <a:srgbClr val="AF7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모서리가 둥근 직사각형 34">
            <a:extLst>
              <a:ext uri="{FF2B5EF4-FFF2-40B4-BE49-F238E27FC236}">
                <a16:creationId xmlns:a16="http://schemas.microsoft.com/office/drawing/2014/main" id="{5397FB30-6B9E-488B-A76B-EBE81CBA3B1C}"/>
              </a:ext>
            </a:extLst>
          </p:cNvPr>
          <p:cNvSpPr/>
          <p:nvPr/>
        </p:nvSpPr>
        <p:spPr>
          <a:xfrm>
            <a:off x="2089746" y="1386425"/>
            <a:ext cx="8012511" cy="178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939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07813" y="1811737"/>
            <a:ext cx="2036915" cy="3636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핵심 </a:t>
            </a:r>
            <a:r>
              <a:rPr lang="ko-KR" altLang="en-US" b="1" dirty="0" err="1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파트너쉽</a:t>
            </a:r>
            <a:r>
              <a:rPr lang="ko-KR" altLang="en-US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lang="en-US" altLang="ko-KR" sz="13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7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</a:t>
            </a:r>
            <a:endParaRPr lang="en-US" altLang="ko-KR" sz="7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81476" y="1811737"/>
            <a:ext cx="2068050" cy="1812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핵심활동</a:t>
            </a:r>
            <a:endParaRPr lang="en-US" altLang="ko-KR" b="1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7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상품유통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프로그램 기획진행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94511" y="3735711"/>
            <a:ext cx="2068049" cy="17194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핵심자원</a:t>
            </a:r>
            <a:endParaRPr lang="en-US" altLang="ko-KR" b="1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7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14313" indent="-2143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단백질 </a:t>
            </a:r>
            <a:r>
              <a:rPr lang="ko-KR" altLang="en-US" sz="1400" dirty="0" err="1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쉐이크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14313" indent="-2143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인적자원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(</a:t>
            </a: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다이어트 </a:t>
            </a:r>
            <a:r>
              <a:rPr lang="ko-KR" altLang="en-US" sz="1400" dirty="0" err="1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성공자</a:t>
            </a:r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</a:p>
          <a:p>
            <a:pPr marL="214313" indent="-2143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바이럴 </a:t>
            </a:r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SNS </a:t>
            </a: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채널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40583" y="1815170"/>
            <a:ext cx="2194676" cy="36400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고객 세그먼트</a:t>
            </a:r>
            <a:endParaRPr lang="en-US" altLang="ko-KR" b="1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7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1400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초기</a:t>
            </a:r>
            <a:r>
              <a:rPr lang="en-US" altLang="ko-KR" sz="1400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틈새시장</a:t>
            </a:r>
            <a:r>
              <a:rPr lang="en-US" altLang="ko-KR" sz="1400" b="1" dirty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]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ko-KR" altLang="en-US" sz="1400" u="sng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캠퍼스 인근 대학생이후 </a:t>
            </a:r>
            <a:r>
              <a:rPr lang="en-US" altLang="ko-KR" sz="1400" u="sng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+a </a:t>
            </a:r>
          </a:p>
          <a:p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   </a:t>
            </a:r>
            <a:r>
              <a:rPr lang="en-US" altLang="ko-KR" sz="1400" u="sng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400" u="sng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세부</a:t>
            </a:r>
            <a:r>
              <a:rPr lang="en-US" altLang="ko-KR" sz="1400" u="sng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u="sng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세그먼트</a:t>
            </a:r>
            <a:r>
              <a:rPr lang="en-US" altLang="ko-KR" sz="1400" u="sng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이후</a:t>
            </a:r>
            <a:r>
              <a:rPr lang="en-US" altLang="ko-KR" sz="1400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건강한 라이프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스타일을 추구하는 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대학생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[</a:t>
            </a: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아침식사 </a:t>
            </a:r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운동</a:t>
            </a:r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86277" y="1811737"/>
            <a:ext cx="2194676" cy="1812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고객관계</a:t>
            </a:r>
            <a:endParaRPr lang="en-US" altLang="ko-KR" b="1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7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신뢰관계 구축</a:t>
            </a:r>
            <a:endParaRPr lang="en-US" altLang="ko-KR" sz="1400" b="1" dirty="0">
              <a:solidFill>
                <a:srgbClr val="FF0000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대학생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(+ </a:t>
            </a: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고객 만족 극대화</a:t>
            </a:r>
            <a:r>
              <a:rPr lang="en-US" altLang="ko-KR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) </a:t>
            </a:r>
          </a:p>
          <a:p>
            <a:pPr marL="214313" indent="-214313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 err="1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매학기</a:t>
            </a:r>
            <a:r>
              <a:rPr lang="ko-KR" altLang="en-US" sz="140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sym typeface="Wingdings" panose="05000000000000000000" pitchFamily="2" charset="2"/>
              </a:rPr>
              <a:t> 신규유입</a:t>
            </a: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  <a:sym typeface="Wingdings" panose="05000000000000000000" pitchFamily="2" charset="2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1449" y="3735711"/>
            <a:ext cx="2169210" cy="17194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채널</a:t>
            </a:r>
            <a:endParaRPr lang="en-US" altLang="ko-KR" b="1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7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50" dirty="0" err="1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온오프라인</a:t>
            </a:r>
            <a:r>
              <a:rPr lang="ko-KR" altLang="en-US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통합관리</a:t>
            </a:r>
            <a:endParaRPr lang="en-US" altLang="ko-KR" sz="13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 </a:t>
            </a:r>
            <a:r>
              <a:rPr lang="ko-KR" altLang="en-US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학내 강의실 대여 </a:t>
            </a:r>
            <a:endParaRPr lang="en-US" altLang="ko-KR" sz="13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50" b="1" dirty="0">
                <a:solidFill>
                  <a:srgbClr val="283F19"/>
                </a:solidFill>
                <a:highlight>
                  <a:srgbClr val="FFFF00"/>
                </a:highligh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온라인 커뮤니티</a:t>
            </a:r>
            <a:endParaRPr lang="en-US" altLang="ko-KR" sz="1350" b="1" dirty="0">
              <a:solidFill>
                <a:srgbClr val="283F19"/>
              </a:solidFill>
              <a:highlight>
                <a:srgbClr val="FFFF00"/>
              </a:highligh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50" b="1" dirty="0">
                <a:solidFill>
                  <a:srgbClr val="283F19"/>
                </a:solidFill>
                <a:highlight>
                  <a:srgbClr val="FFFF00"/>
                </a:highligh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단체운동 접속 </a:t>
            </a:r>
            <a:r>
              <a:rPr lang="en-US" altLang="ko-KR" sz="1350" b="1" dirty="0">
                <a:solidFill>
                  <a:srgbClr val="283F19"/>
                </a:solidFill>
                <a:highlight>
                  <a:srgbClr val="FFFF00"/>
                </a:highligh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APP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33662" y="5604362"/>
            <a:ext cx="4215865" cy="10097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비용 구조</a:t>
            </a:r>
            <a:endParaRPr lang="en-US" altLang="ko-KR" b="1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ko-KR" altLang="en-US" sz="750" b="1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다이어트 프로그램</a:t>
            </a:r>
            <a:endParaRPr lang="en-US" altLang="ko-KR" sz="13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14313" indent="-214313">
              <a:buFontTx/>
              <a:buChar char="-"/>
            </a:pPr>
            <a:r>
              <a:rPr lang="ko-KR" altLang="en-US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제품</a:t>
            </a:r>
            <a:r>
              <a:rPr lang="en-US" altLang="ko-KR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 </a:t>
            </a:r>
            <a:r>
              <a:rPr lang="ko-KR" altLang="en-US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약 </a:t>
            </a:r>
            <a:r>
              <a:rPr lang="en-US" altLang="ko-KR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70%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81451" y="5604362"/>
            <a:ext cx="4381616" cy="10097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b="1" dirty="0" err="1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수익원</a:t>
            </a:r>
            <a:endParaRPr lang="en-US" altLang="ko-KR" b="1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750" b="1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7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상품판매 </a:t>
            </a:r>
            <a:r>
              <a:rPr lang="en-US" altLang="ko-KR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 </a:t>
            </a:r>
            <a:r>
              <a:rPr lang="ko-KR" altLang="en-US" sz="1350" dirty="0">
                <a:solidFill>
                  <a:srgbClr val="283F1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광고수입</a:t>
            </a:r>
            <a:endParaRPr lang="en-US" altLang="ko-KR" sz="1350" dirty="0">
              <a:solidFill>
                <a:srgbClr val="283F19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040" name="Picture 16" descr="mone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14" y="5748767"/>
            <a:ext cx="783619" cy="78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8940815" y="6013766"/>
            <a:ext cx="302378" cy="253622"/>
          </a:xfrm>
          <a:prstGeom prst="rightArrow">
            <a:avLst>
              <a:gd name="adj1" fmla="val 41897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042" name="Picture 18" descr="buy, coin, cost, money, price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38" y="5718096"/>
            <a:ext cx="788568" cy="7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uy, discount, gift, purchase, sa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71" y="5562661"/>
            <a:ext cx="969725" cy="96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ë°°ë¬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01" y="2704357"/>
            <a:ext cx="930828" cy="9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5CA41DA-D8FB-4407-B1D4-92A7D5743755}"/>
              </a:ext>
            </a:extLst>
          </p:cNvPr>
          <p:cNvSpPr txBox="1"/>
          <p:nvPr/>
        </p:nvSpPr>
        <p:spPr>
          <a:xfrm>
            <a:off x="4877869" y="916930"/>
            <a:ext cx="3940167" cy="401622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b="1" spc="-92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/>
              </a:rPr>
              <a:t>Business Model Canvas</a:t>
            </a:r>
            <a:endParaRPr lang="ko-KR" altLang="en-US" sz="1600" b="1" spc="-92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19033D-A88C-46F9-9C31-A8F619D80E2F}"/>
              </a:ext>
            </a:extLst>
          </p:cNvPr>
          <p:cNvSpPr txBox="1"/>
          <p:nvPr/>
        </p:nvSpPr>
        <p:spPr>
          <a:xfrm>
            <a:off x="4877869" y="270060"/>
            <a:ext cx="4328676" cy="746332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200000"/>
              </a:lnSpc>
              <a:spcBef>
                <a:spcPts val="554"/>
              </a:spcBef>
            </a:pPr>
            <a:r>
              <a:rPr lang="ko-KR" altLang="en-US" sz="24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/>
              </a:rPr>
              <a:t>비즈니스 모델 캔버스</a:t>
            </a:r>
            <a:endParaRPr lang="en-US" altLang="ko-KR" sz="2000" b="1" spc="-92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6D4000-6364-4902-B08A-5FD20AD512E5}"/>
              </a:ext>
            </a:extLst>
          </p:cNvPr>
          <p:cNvSpPr/>
          <p:nvPr/>
        </p:nvSpPr>
        <p:spPr>
          <a:xfrm>
            <a:off x="1515171" y="1327313"/>
            <a:ext cx="9185181" cy="81737"/>
          </a:xfrm>
          <a:prstGeom prst="rect">
            <a:avLst/>
          </a:prstGeom>
          <a:solidFill>
            <a:srgbClr val="76B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35B06-B9B2-45A9-899F-53DE0D4E99C0}"/>
              </a:ext>
            </a:extLst>
          </p:cNvPr>
          <p:cNvSpPr txBox="1"/>
          <p:nvPr/>
        </p:nvSpPr>
        <p:spPr>
          <a:xfrm>
            <a:off x="2829831" y="197442"/>
            <a:ext cx="4328676" cy="832509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200000"/>
              </a:lnSpc>
              <a:spcBef>
                <a:spcPts val="554"/>
              </a:spcBef>
            </a:pPr>
            <a:r>
              <a:rPr lang="en-US" altLang="ko-KR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4. </a:t>
            </a:r>
            <a:r>
              <a:rPr lang="ko-KR" altLang="en-US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사업계획</a:t>
            </a:r>
            <a:r>
              <a:rPr lang="en-US" altLang="ko-KR" sz="2800" b="1" spc="-92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</a:t>
            </a:r>
          </a:p>
        </p:txBody>
      </p:sp>
      <p:grpSp>
        <p:nvGrpSpPr>
          <p:cNvPr id="47" name="Group 69">
            <a:extLst>
              <a:ext uri="{FF2B5EF4-FFF2-40B4-BE49-F238E27FC236}">
                <a16:creationId xmlns:a16="http://schemas.microsoft.com/office/drawing/2014/main" id="{5532302B-1B1C-4824-987E-E2652272F1DD}"/>
              </a:ext>
            </a:extLst>
          </p:cNvPr>
          <p:cNvGrpSpPr/>
          <p:nvPr/>
        </p:nvGrpSpPr>
        <p:grpSpPr>
          <a:xfrm>
            <a:off x="2047854" y="375189"/>
            <a:ext cx="720002" cy="746805"/>
            <a:chOff x="-1" y="-1"/>
            <a:chExt cx="922079" cy="922079"/>
          </a:xfrm>
          <a:solidFill>
            <a:srgbClr val="00B050"/>
          </a:solidFill>
        </p:grpSpPr>
        <p:sp>
          <p:nvSpPr>
            <p:cNvPr id="51" name="Shape 64">
              <a:extLst>
                <a:ext uri="{FF2B5EF4-FFF2-40B4-BE49-F238E27FC236}">
                  <a16:creationId xmlns:a16="http://schemas.microsoft.com/office/drawing/2014/main" id="{7CF9F458-A7AD-46AC-A8ED-22D37AB2EFCC}"/>
                </a:ext>
              </a:extLst>
            </p:cNvPr>
            <p:cNvSpPr/>
            <p:nvPr/>
          </p:nvSpPr>
          <p:spPr>
            <a:xfrm>
              <a:off x="-1" y="-1"/>
              <a:ext cx="922079" cy="92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 sz="240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</p:txBody>
        </p:sp>
        <p:pic>
          <p:nvPicPr>
            <p:cNvPr id="55" name="12312.png">
              <a:extLst>
                <a:ext uri="{FF2B5EF4-FFF2-40B4-BE49-F238E27FC236}">
                  <a16:creationId xmlns:a16="http://schemas.microsoft.com/office/drawing/2014/main" id="{248D1CA7-90C8-43A0-8563-DB9FDDF832A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88" y="120632"/>
              <a:ext cx="156913" cy="61155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57" name="12312.png">
              <a:extLst>
                <a:ext uri="{FF2B5EF4-FFF2-40B4-BE49-F238E27FC236}">
                  <a16:creationId xmlns:a16="http://schemas.microsoft.com/office/drawing/2014/main" id="{5F92EBF6-E1F0-4DA2-8521-78A42303BB20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02288" y="133019"/>
              <a:ext cx="156913" cy="61155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58" name="12312.png">
              <a:extLst>
                <a:ext uri="{FF2B5EF4-FFF2-40B4-BE49-F238E27FC236}">
                  <a16:creationId xmlns:a16="http://schemas.microsoft.com/office/drawing/2014/main" id="{588C3938-5B77-4E2A-BB32-1EBABD430B01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77832" y="137137"/>
              <a:ext cx="156913" cy="6115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59" name="12312.png">
              <a:extLst>
                <a:ext uri="{FF2B5EF4-FFF2-40B4-BE49-F238E27FC236}">
                  <a16:creationId xmlns:a16="http://schemas.microsoft.com/office/drawing/2014/main" id="{E486707C-D65F-48D6-BE71-66D1DA093DB7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53376" y="127959"/>
              <a:ext cx="156913" cy="6115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</p:grpSp>
      <p:pic>
        <p:nvPicPr>
          <p:cNvPr id="6148" name="Picture 4" descr="íêµ­ì¸ëì ëí ì´ë¯¸ì§ ê²ìê²°ê³¼">
            <a:extLst>
              <a:ext uri="{FF2B5EF4-FFF2-40B4-BE49-F238E27FC236}">
                <a16:creationId xmlns:a16="http://schemas.microsoft.com/office/drawing/2014/main" id="{9ED0C828-C330-488F-836D-7C94A4524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44" y="2409887"/>
            <a:ext cx="1168991" cy="116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íì¤í ë¦¬ì ëí ì´ë¯¸ì§ ê²ìê²°ê³¼">
            <a:extLst>
              <a:ext uri="{FF2B5EF4-FFF2-40B4-BE49-F238E27FC236}">
                <a16:creationId xmlns:a16="http://schemas.microsoft.com/office/drawing/2014/main" id="{08D9E823-BCB8-4EAB-A565-7D5107A1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03" y="3679324"/>
            <a:ext cx="1186733" cy="118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0017843-664B-4461-9921-578FA767E0B9}"/>
              </a:ext>
            </a:extLst>
          </p:cNvPr>
          <p:cNvSpPr txBox="1"/>
          <p:nvPr/>
        </p:nvSpPr>
        <p:spPr>
          <a:xfrm>
            <a:off x="1857340" y="4555139"/>
            <a:ext cx="1814479" cy="832509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200000"/>
              </a:lnSpc>
              <a:spcBef>
                <a:spcPts val="554"/>
              </a:spcBef>
            </a:pPr>
            <a:r>
              <a:rPr lang="en-US" altLang="ko-KR" sz="2800" b="1" spc="-92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HufsStory</a:t>
            </a:r>
            <a:endParaRPr lang="en-US" altLang="ko-KR" sz="2800" b="1" spc="-92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3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0554F0-C085-4B30-ACA0-E2838A65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971"/>
            <a:ext cx="7503066" cy="56460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9B70F5-D50E-4A10-BFB8-FD6DBDE0C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43" y="1498383"/>
            <a:ext cx="7170057" cy="5359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452AE-F924-41BE-A2AA-8D4B7CA95C78}"/>
              </a:ext>
            </a:extLst>
          </p:cNvPr>
          <p:cNvSpPr txBox="1"/>
          <p:nvPr/>
        </p:nvSpPr>
        <p:spPr>
          <a:xfrm>
            <a:off x="8915400" y="0"/>
            <a:ext cx="4328676" cy="1135221"/>
          </a:xfrm>
          <a:prstGeom prst="rect">
            <a:avLst/>
          </a:prstGeom>
          <a:noFill/>
        </p:spPr>
        <p:txBody>
          <a:bodyPr wrap="square" lIns="99034" tIns="49517" rIns="99034" bIns="49517" rtlCol="0">
            <a:spAutoFit/>
          </a:bodyPr>
          <a:lstStyle/>
          <a:p>
            <a:pPr>
              <a:lnSpc>
                <a:spcPct val="200000"/>
              </a:lnSpc>
              <a:spcBef>
                <a:spcPts val="554"/>
              </a:spcBef>
            </a:pPr>
            <a:r>
              <a:rPr lang="en-US" altLang="ko-KR" sz="4000" b="1" spc="-92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40314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337</Words>
  <Application>Microsoft Office PowerPoint</Application>
  <PresentationFormat>와이드스크린</PresentationFormat>
  <Paragraphs>107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a옛날목욕탕L</vt:lpstr>
      <vt:lpstr>나눔바른고딕</vt:lpstr>
      <vt:lpstr>맑은 고딕</vt:lpstr>
      <vt:lpstr>배달의민족 한나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HOON LEE</dc:creator>
  <cp:lastModifiedBy>JEONG HOON LEE</cp:lastModifiedBy>
  <cp:revision>8</cp:revision>
  <dcterms:created xsi:type="dcterms:W3CDTF">2019-04-01T13:41:30Z</dcterms:created>
  <dcterms:modified xsi:type="dcterms:W3CDTF">2019-06-09T04:28:36Z</dcterms:modified>
</cp:coreProperties>
</file>