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CA"/>
    <a:srgbClr val="FFFFFF"/>
    <a:srgbClr val="CD605A"/>
    <a:srgbClr val="F1F1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556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DB7FCE-A79C-40A1-A576-523EB41D6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FF1E0B-C2E5-410F-8D75-952822DF9C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171143-92AA-440D-B9ED-C882628B2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BA87-9581-48ED-B82E-A2ED09864002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1ED099-9952-421E-8FC0-00895B28C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E7CE40-CB01-44B7-B379-197EB187F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81BE7-5C22-4DAF-8F9E-5606DDA5C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750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F2FAE3-03EA-455F-BE03-27D8B59DD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3C91C6-CC28-4B52-9807-FBCDDBB85D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317722-8142-4422-B38A-62596C249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BA87-9581-48ED-B82E-A2ED09864002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308963-6483-4E50-97D4-9F35A1917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946DDF-1065-4160-BB51-7F40C409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81BE7-5C22-4DAF-8F9E-5606DDA5C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873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8E1B3D-7A27-4F51-8290-2220F41362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16AAA6-D495-456D-A2EB-08E8E79CD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6D69C7-3C51-427C-A404-711EDC661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BA87-9581-48ED-B82E-A2ED09864002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153AE3-C52D-46C7-8ACC-1E52877E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414ADF-1115-4570-8B63-391B15D5E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81BE7-5C22-4DAF-8F9E-5606DDA5C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418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C0F08F-1098-4260-AB70-69BCC3C85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2BDDBF-7FCC-45D0-B5EC-EAA93F33E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C7DCF5-13EB-4965-8720-644D44C15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BA87-9581-48ED-B82E-A2ED09864002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7F5B03-B64D-4228-98A0-685E59E85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1814A7-EF90-4557-A1FB-D5E55DC86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81BE7-5C22-4DAF-8F9E-5606DDA5C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567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311D2-062A-44EF-ADC7-AFCF3136A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B32899-9870-4E4B-8EB7-33A240F0E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1D9861-6BBF-44E4-A13C-906213CAA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BA87-9581-48ED-B82E-A2ED09864002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5D53E2-C77F-42B5-84A4-7E1C3D445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7C2EB5-032D-4C9E-8980-45EF6AA26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81BE7-5C22-4DAF-8F9E-5606DDA5C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894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A944FF-4F09-4427-9A3A-E93D850A5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B4D6E0-796E-48AB-A926-FDD87F44AB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7C2A7B-0E98-49F6-B4BD-AF44E8A366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B81368-7434-48EE-AA1F-3CA05252B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BA87-9581-48ED-B82E-A2ED09864002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53C7EA-190E-444A-810E-593D63E74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F110E8-E254-4C9A-89FA-373D6FA3C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81BE7-5C22-4DAF-8F9E-5606DDA5C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788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0AFD2A-EDA4-4147-A921-B617224C6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DAE6DC-C859-451D-AD9B-5CE0EB187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9CE764-0580-448E-9F5D-C6FA4A1B3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D15C87-72D9-4DE8-960B-ADEFB9A532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8D8101F-3C47-451E-8BD1-DCBC69927A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DFF58C5-C2EE-46DE-9874-9F15F9723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BA87-9581-48ED-B82E-A2ED09864002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BEDE8BB-D474-4463-AFAE-EAF5B440C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9D5FC5C-BA01-41AD-8EC3-E664FE63B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81BE7-5C22-4DAF-8F9E-5606DDA5C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313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C322F4-5B02-4223-93C5-5FA29D479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74AF507-4B97-4A2C-8F63-780971648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BA87-9581-48ED-B82E-A2ED09864002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3891F6-B592-455C-80AE-1849DF51C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E64574B-444A-4130-9181-890160C5B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81BE7-5C22-4DAF-8F9E-5606DDA5C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084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FF35834-67D8-41CE-9B85-E9A6F9DBA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BA87-9581-48ED-B82E-A2ED09864002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78EA4E-9B3B-4BC6-B7EE-D2AF35D29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A0E145-3672-4BAB-AED1-F30142B1F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81BE7-5C22-4DAF-8F9E-5606DDA5C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346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C2B24B-DCC4-439F-87FF-F4C305D05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801498-BDB6-42E5-8D4B-DC904D458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844602-C594-49A0-BC03-0D964CB7B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DFBD97-0B9F-4A2B-A409-E27483C91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BA87-9581-48ED-B82E-A2ED09864002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B0B4B0-1569-4D20-850C-450236920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E35823-7D3F-4A55-A6DA-2CB782C68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81BE7-5C22-4DAF-8F9E-5606DDA5C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050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881FC6-0D61-404B-A996-3A7D376D0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D346F4-0E6D-46F8-B6C9-85D535739F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DA9699-4585-4ECB-A43E-953485AA56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C3360F-6ACE-4FF4-82C4-9DAC60544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BA87-9581-48ED-B82E-A2ED09864002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8B64B6-4A20-4F0C-B34C-A7C1C2B61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F9B17B-C6A2-47F5-A358-CD2658F7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81BE7-5C22-4DAF-8F9E-5606DDA5C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448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0922C09-6838-46D1-9343-0532C8D6F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834612-3F25-4BCF-947F-C483BF34A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B5B3B0-F3E3-493F-86B0-F7837A0B82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5BA87-9581-48ED-B82E-A2ED09864002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45ACE7-1925-439F-9FEE-0601FCA758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5FE46B-7636-4BA1-83BD-73FFAE8F18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81BE7-5C22-4DAF-8F9E-5606DDA5C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267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ti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t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620CE45-6962-4034-8E39-D891212582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874" b="10339"/>
          <a:stretch/>
        </p:blipFill>
        <p:spPr>
          <a:xfrm>
            <a:off x="-2" y="10"/>
            <a:ext cx="12191980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773515-8401-4DCD-BDE2-37C9670EFE6B}"/>
              </a:ext>
            </a:extLst>
          </p:cNvPr>
          <p:cNvSpPr txBox="1"/>
          <p:nvPr/>
        </p:nvSpPr>
        <p:spPr>
          <a:xfrm>
            <a:off x="4115197" y="4385354"/>
            <a:ext cx="3961581" cy="2200602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10X10" panose="020D0604000000000000" pitchFamily="50" charset="-127"/>
                <a:ea typeface="10X10" panose="020D0604000000000000" pitchFamily="50" charset="-127"/>
              </a:rPr>
              <a:t>2</a:t>
            </a:r>
            <a:r>
              <a:rPr lang="ko-KR" altLang="en-US" sz="2000" b="1" dirty="0">
                <a:latin typeface="10X10" panose="020D0604000000000000" pitchFamily="50" charset="-127"/>
                <a:ea typeface="10X10" panose="020D0604000000000000" pitchFamily="50" charset="-127"/>
              </a:rPr>
              <a:t>팀 </a:t>
            </a:r>
            <a:r>
              <a:rPr lang="en-US" altLang="ko-KR" sz="2000" b="1" dirty="0">
                <a:latin typeface="10X10" panose="020D0604000000000000" pitchFamily="50" charset="-127"/>
                <a:ea typeface="10X10" panose="020D0604000000000000" pitchFamily="50" charset="-127"/>
              </a:rPr>
              <a:t>-</a:t>
            </a:r>
            <a:r>
              <a:rPr lang="ko-KR" altLang="en-US" sz="2000" b="1" dirty="0"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en-US" altLang="ko-KR" sz="2000" b="1" dirty="0">
                <a:latin typeface="10X10" panose="020D0604000000000000" pitchFamily="50" charset="-127"/>
                <a:ea typeface="10X10" panose="020D0604000000000000" pitchFamily="50" charset="-127"/>
              </a:rPr>
              <a:t>MAKEU</a:t>
            </a:r>
            <a:endParaRPr lang="ko-KR" altLang="en-US" sz="2000" b="1" dirty="0"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algn="ctr"/>
            <a:endParaRPr lang="en-US" altLang="ko-KR" sz="900" dirty="0"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algn="ctr"/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팀장 </a:t>
            </a:r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: 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최진용</a:t>
            </a:r>
            <a:endParaRPr lang="en-US" altLang="ko-KR" dirty="0"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algn="ctr"/>
            <a:endParaRPr lang="en-US" altLang="ko-KR" dirty="0"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algn="ctr"/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김영인</a:t>
            </a:r>
            <a:endParaRPr lang="en-US" altLang="ko-KR" dirty="0"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algn="ctr"/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윤지영</a:t>
            </a:r>
            <a:endParaRPr lang="en-US" altLang="ko-KR" dirty="0"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algn="ctr"/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이정훈</a:t>
            </a:r>
            <a:endParaRPr lang="en-US" altLang="ko-KR" dirty="0"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algn="ctr"/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정진원</a:t>
            </a:r>
            <a:endParaRPr lang="en-US" altLang="ko-KR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7103E81-092B-4C1D-891A-4277A1CEC8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686" y="272044"/>
            <a:ext cx="2200602" cy="220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295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DBEEFEBA-CD90-412F-B831-FC5840A82E35}"/>
              </a:ext>
            </a:extLst>
          </p:cNvPr>
          <p:cNvSpPr/>
          <p:nvPr/>
        </p:nvSpPr>
        <p:spPr>
          <a:xfrm rot="5400000">
            <a:off x="77819" y="-77824"/>
            <a:ext cx="1400783" cy="1556431"/>
          </a:xfrm>
          <a:prstGeom prst="rtTriangle">
            <a:avLst/>
          </a:prstGeom>
          <a:solidFill>
            <a:srgbClr val="FFC0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C2B2D93F-8493-457E-9699-D10D38018C9F}"/>
              </a:ext>
            </a:extLst>
          </p:cNvPr>
          <p:cNvSpPr/>
          <p:nvPr/>
        </p:nvSpPr>
        <p:spPr>
          <a:xfrm rot="16200000">
            <a:off x="10713370" y="5407831"/>
            <a:ext cx="1400783" cy="1556431"/>
          </a:xfrm>
          <a:prstGeom prst="rtTriangle">
            <a:avLst/>
          </a:prstGeom>
          <a:solidFill>
            <a:srgbClr val="FFC0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BA7B7A6-212D-4AAD-BEA0-46A06191B520}"/>
              </a:ext>
            </a:extLst>
          </p:cNvPr>
          <p:cNvSpPr/>
          <p:nvPr/>
        </p:nvSpPr>
        <p:spPr>
          <a:xfrm>
            <a:off x="-9543" y="320018"/>
            <a:ext cx="2752743" cy="663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02.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  </a:t>
            </a: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개요</a:t>
            </a:r>
            <a:endParaRPr lang="en-US" altLang="ko-KR" sz="3200" b="1" dirty="0">
              <a:solidFill>
                <a:prstClr val="black">
                  <a:lumMod val="75000"/>
                  <a:lumOff val="25000"/>
                </a:prstClr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4CDF2A9-49E7-4934-B8CA-00DA230A6A22}"/>
              </a:ext>
            </a:extLst>
          </p:cNvPr>
          <p:cNvSpPr/>
          <p:nvPr/>
        </p:nvSpPr>
        <p:spPr>
          <a:xfrm>
            <a:off x="2335208" y="5406972"/>
            <a:ext cx="8326348" cy="523477"/>
          </a:xfrm>
          <a:prstGeom prst="roundRect">
            <a:avLst/>
          </a:prstGeom>
          <a:solidFill>
            <a:srgbClr val="CD6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C55A85-A26C-4FBD-91AE-BBCC92226709}"/>
              </a:ext>
            </a:extLst>
          </p:cNvPr>
          <p:cNvSpPr txBox="1"/>
          <p:nvPr/>
        </p:nvSpPr>
        <p:spPr>
          <a:xfrm>
            <a:off x="2660099" y="5406972"/>
            <a:ext cx="7624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10X10" panose="020D0604000000000000" pitchFamily="50" charset="-127"/>
                <a:ea typeface="10X10" panose="020D0604000000000000" pitchFamily="50" charset="-127"/>
              </a:rPr>
              <a:t>사용자 중심 </a:t>
            </a:r>
            <a:r>
              <a:rPr lang="ko-KR" altLang="en-US" sz="24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의 단체 운동 </a:t>
            </a:r>
            <a:r>
              <a:rPr lang="ko-KR" altLang="en-US" sz="2400" dirty="0" err="1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다이어터</a:t>
            </a:r>
            <a:r>
              <a:rPr lang="ko-KR" altLang="en-US" sz="24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커뮤니티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FB59DCA-19D6-400E-829D-2A5B18F390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773"/>
          <a:stretch/>
        </p:blipFill>
        <p:spPr>
          <a:xfrm>
            <a:off x="4354585" y="2663008"/>
            <a:ext cx="4287595" cy="2411776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B4C499A-1A1A-468A-BB41-6295F96E1CCC}"/>
              </a:ext>
            </a:extLst>
          </p:cNvPr>
          <p:cNvCxnSpPr>
            <a:cxnSpLocks/>
          </p:cNvCxnSpPr>
          <p:nvPr/>
        </p:nvCxnSpPr>
        <p:spPr>
          <a:xfrm>
            <a:off x="1113994" y="983276"/>
            <a:ext cx="1824583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7242A18-AA10-47F9-B6FA-816BD8A2A55C}"/>
              </a:ext>
            </a:extLst>
          </p:cNvPr>
          <p:cNvSpPr/>
          <p:nvPr/>
        </p:nvSpPr>
        <p:spPr>
          <a:xfrm>
            <a:off x="2506732" y="1287992"/>
            <a:ext cx="83263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 err="1">
                <a:solidFill>
                  <a:srgbClr val="CD605A"/>
                </a:solidFill>
                <a:latin typeface="10X10" panose="020D0604000000000000" pitchFamily="50" charset="-127"/>
                <a:ea typeface="10X10" panose="020D0604000000000000" pitchFamily="50" charset="-127"/>
                <a:cs typeface="Times New Roman" panose="02020603050405020304" pitchFamily="18" charset="0"/>
              </a:rPr>
              <a:t>Dieta</a:t>
            </a:r>
            <a:r>
              <a:rPr lang="en-US" altLang="ko-KR" sz="2000" b="1" dirty="0">
                <a:solidFill>
                  <a:srgbClr val="CD605A"/>
                </a:solidFill>
                <a:latin typeface="10X10" panose="020D0604000000000000" pitchFamily="50" charset="-127"/>
                <a:ea typeface="10X10" panose="020D0604000000000000" pitchFamily="50" charset="-127"/>
                <a:cs typeface="Times New Roman" panose="02020603050405020304" pitchFamily="18" charset="0"/>
              </a:rPr>
              <a:t>  </a:t>
            </a:r>
            <a:r>
              <a:rPr lang="ko-KR" altLang="ko-KR" sz="2000" dirty="0">
                <a:latin typeface="10X10" panose="020D0604000000000000" pitchFamily="50" charset="-127"/>
                <a:ea typeface="10X10" panose="020D0604000000000000" pitchFamily="50" charset="-127"/>
                <a:cs typeface="Times New Roman" panose="02020603050405020304" pitchFamily="18" charset="0"/>
              </a:rPr>
              <a:t>는 회원의 위치정보를 활용하여 </a:t>
            </a:r>
            <a:r>
              <a:rPr lang="ko-KR" altLang="ko-KR" sz="2400" dirty="0" err="1">
                <a:latin typeface="10X10" panose="020D0604000000000000" pitchFamily="50" charset="-127"/>
                <a:ea typeface="10X10" panose="020D0604000000000000" pitchFamily="50" charset="-127"/>
                <a:cs typeface="Times New Roman" panose="02020603050405020304" pitchFamily="18" charset="0"/>
              </a:rPr>
              <a:t>그룹매칭</a:t>
            </a:r>
            <a:r>
              <a:rPr lang="en-US" altLang="ko-KR" sz="2400" dirty="0">
                <a:latin typeface="10X10" panose="020D0604000000000000" pitchFamily="50" charset="-127"/>
                <a:ea typeface="10X10" panose="020D0604000000000000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000" dirty="0">
                <a:latin typeface="10X10" panose="020D0604000000000000" pitchFamily="50" charset="-127"/>
                <a:ea typeface="10X10" panose="020D0604000000000000" pitchFamily="50" charset="-127"/>
                <a:cs typeface="Times New Roman" panose="02020603050405020304" pitchFamily="18" charset="0"/>
              </a:rPr>
              <a:t>과</a:t>
            </a:r>
            <a:r>
              <a:rPr lang="en-US" altLang="ko-KR" sz="2000" dirty="0">
                <a:latin typeface="10X10" panose="020D0604000000000000" pitchFamily="50" charset="-127"/>
                <a:ea typeface="10X10" panose="020D0604000000000000" pitchFamily="50" charset="-127"/>
                <a:cs typeface="Times New Roman" panose="02020603050405020304" pitchFamily="18" charset="0"/>
              </a:rPr>
              <a:t>, </a:t>
            </a:r>
          </a:p>
          <a:p>
            <a:pPr algn="ctr"/>
            <a:r>
              <a:rPr lang="ko-KR" altLang="ko-KR" sz="2000" dirty="0">
                <a:latin typeface="10X10" panose="020D0604000000000000" pitchFamily="50" charset="-127"/>
                <a:ea typeface="10X10" panose="020D0604000000000000" pitchFamily="50" charset="-127"/>
                <a:cs typeface="Times New Roman" panose="02020603050405020304" pitchFamily="18" charset="0"/>
              </a:rPr>
              <a:t>단체 운동에서 활동량을 기준으로 </a:t>
            </a:r>
            <a:r>
              <a:rPr lang="ko-KR" altLang="ko-KR" sz="2400" dirty="0">
                <a:latin typeface="10X10" panose="020D0604000000000000" pitchFamily="50" charset="-127"/>
                <a:ea typeface="10X10" panose="020D0604000000000000" pitchFamily="50" charset="-127"/>
                <a:cs typeface="Times New Roman" panose="02020603050405020304" pitchFamily="18" charset="0"/>
              </a:rPr>
              <a:t>랭킹 시스템</a:t>
            </a:r>
            <a:r>
              <a:rPr lang="ko-KR" altLang="ko-KR" sz="2000" dirty="0">
                <a:latin typeface="10X10" panose="020D0604000000000000" pitchFamily="50" charset="-127"/>
                <a:ea typeface="10X10" panose="020D0604000000000000" pitchFamily="50" charset="-127"/>
                <a:cs typeface="Times New Roman" panose="02020603050405020304" pitchFamily="18" charset="0"/>
              </a:rPr>
              <a:t>을 </a:t>
            </a:r>
            <a:r>
              <a:rPr lang="ko-KR" altLang="en-US" sz="2000" dirty="0">
                <a:latin typeface="10X10" panose="020D0604000000000000" pitchFamily="50" charset="-127"/>
                <a:ea typeface="10X10" panose="020D0604000000000000" pitchFamily="50" charset="-127"/>
                <a:cs typeface="Times New Roman" panose="02020603050405020304" pitchFamily="18" charset="0"/>
              </a:rPr>
              <a:t>지원합니다</a:t>
            </a:r>
            <a:r>
              <a:rPr lang="en-US" altLang="ko-KR" sz="2000" dirty="0">
                <a:latin typeface="10X10" panose="020D0604000000000000" pitchFamily="50" charset="-127"/>
                <a:ea typeface="10X10" panose="020D0604000000000000" pitchFamily="50" charset="-127"/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ko-KR" altLang="ko-KR" sz="2000" dirty="0">
                <a:latin typeface="10X10" panose="020D0604000000000000" pitchFamily="50" charset="-127"/>
                <a:ea typeface="10X10" panose="020D0604000000000000" pitchFamily="50" charset="-127"/>
                <a:cs typeface="Times New Roman" panose="02020603050405020304" pitchFamily="18" charset="0"/>
              </a:rPr>
              <a:t>이를 통해 함께 하는 다이어트의 즐거움과 지속성을 도모할 수 </a:t>
            </a:r>
            <a:r>
              <a:rPr lang="ko-KR" altLang="en-US" sz="2000" dirty="0">
                <a:latin typeface="10X10" panose="020D0604000000000000" pitchFamily="50" charset="-127"/>
                <a:ea typeface="10X10" panose="020D0604000000000000" pitchFamily="50" charset="-127"/>
                <a:cs typeface="Times New Roman" panose="02020603050405020304" pitchFamily="18" charset="0"/>
              </a:rPr>
              <a:t>있습니다</a:t>
            </a:r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  <a:cs typeface="Times New Roman" panose="02020603050405020304" pitchFamily="18" charset="0"/>
              </a:rPr>
              <a:t>.</a:t>
            </a:r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B8246AB-AC17-4437-A9FA-D0FA99C5C1FC}"/>
              </a:ext>
            </a:extLst>
          </p:cNvPr>
          <p:cNvCxnSpPr>
            <a:cxnSpLocks/>
          </p:cNvCxnSpPr>
          <p:nvPr/>
        </p:nvCxnSpPr>
        <p:spPr>
          <a:xfrm>
            <a:off x="478231" y="387555"/>
            <a:ext cx="500633" cy="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942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DBEEFEBA-CD90-412F-B831-FC5840A82E35}"/>
              </a:ext>
            </a:extLst>
          </p:cNvPr>
          <p:cNvSpPr/>
          <p:nvPr/>
        </p:nvSpPr>
        <p:spPr>
          <a:xfrm rot="5400000">
            <a:off x="77819" y="-77824"/>
            <a:ext cx="1400783" cy="1556431"/>
          </a:xfrm>
          <a:prstGeom prst="rtTriangle">
            <a:avLst/>
          </a:prstGeom>
          <a:solidFill>
            <a:srgbClr val="FFC0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BA7B7A6-212D-4AAD-BEA0-46A06191B520}"/>
              </a:ext>
            </a:extLst>
          </p:cNvPr>
          <p:cNvSpPr/>
          <p:nvPr/>
        </p:nvSpPr>
        <p:spPr>
          <a:xfrm>
            <a:off x="-509219" y="368762"/>
            <a:ext cx="3907776" cy="663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03.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</a:t>
            </a: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제품 필요성</a:t>
            </a:r>
            <a:endParaRPr lang="en-US" altLang="ko-KR" sz="3200" b="1" dirty="0">
              <a:solidFill>
                <a:prstClr val="black">
                  <a:lumMod val="75000"/>
                  <a:lumOff val="25000"/>
                </a:prstClr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B4C499A-1A1A-468A-BB41-6295F96E1CCC}"/>
              </a:ext>
            </a:extLst>
          </p:cNvPr>
          <p:cNvCxnSpPr>
            <a:cxnSpLocks/>
          </p:cNvCxnSpPr>
          <p:nvPr/>
        </p:nvCxnSpPr>
        <p:spPr>
          <a:xfrm>
            <a:off x="1033108" y="1032020"/>
            <a:ext cx="2309229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제목 1">
            <a:extLst>
              <a:ext uri="{FF2B5EF4-FFF2-40B4-BE49-F238E27FC236}">
                <a16:creationId xmlns:a16="http://schemas.microsoft.com/office/drawing/2014/main" id="{CE5A3167-6E35-4B16-B267-87FAC2E2D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379" y="1132175"/>
            <a:ext cx="3649109" cy="1275246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Define  POV</a:t>
            </a:r>
            <a:endParaRPr lang="en-US" altLang="ko-KR" sz="4400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E459D8E-C882-403C-94B8-B73BACC13578}"/>
              </a:ext>
            </a:extLst>
          </p:cNvPr>
          <p:cNvCxnSpPr>
            <a:cxnSpLocks/>
          </p:cNvCxnSpPr>
          <p:nvPr/>
        </p:nvCxnSpPr>
        <p:spPr>
          <a:xfrm>
            <a:off x="478231" y="387555"/>
            <a:ext cx="500633" cy="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 descr="명함, 텍스트이(가) 표시된 사진&#10;&#10;자동 생성된 설명">
            <a:extLst>
              <a:ext uri="{FF2B5EF4-FFF2-40B4-BE49-F238E27FC236}">
                <a16:creationId xmlns:a16="http://schemas.microsoft.com/office/drawing/2014/main" id="{413C51D6-C41D-44BD-8F29-BA67610470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583" y="106330"/>
            <a:ext cx="3512755" cy="345527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95E4932D-3299-4E58-933A-C689E3AA0F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403" y="3367091"/>
            <a:ext cx="6320589" cy="3248467"/>
          </a:xfrm>
          <a:prstGeom prst="rect">
            <a:avLst/>
          </a:prstGeom>
        </p:spPr>
      </p:pic>
      <p:sp>
        <p:nvSpPr>
          <p:cNvPr id="15" name="텍스트 개체 틀 10">
            <a:extLst>
              <a:ext uri="{FF2B5EF4-FFF2-40B4-BE49-F238E27FC236}">
                <a16:creationId xmlns:a16="http://schemas.microsoft.com/office/drawing/2014/main" id="{D9976D16-6703-4AC1-8554-BB5A91CC788C}"/>
              </a:ext>
            </a:extLst>
          </p:cNvPr>
          <p:cNvSpPr txBox="1">
            <a:spLocks/>
          </p:cNvSpPr>
          <p:nvPr/>
        </p:nvSpPr>
        <p:spPr>
          <a:xfrm>
            <a:off x="353485" y="2570654"/>
            <a:ext cx="5726815" cy="37854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2400" dirty="0">
                <a:highlight>
                  <a:srgbClr val="FFFF00"/>
                </a:highlight>
                <a:latin typeface="10X10" panose="020D0604000000000000" pitchFamily="50" charset="-127"/>
                <a:ea typeface="10X10" panose="020D0604000000000000" pitchFamily="50" charset="-127"/>
              </a:rPr>
              <a:t>User</a:t>
            </a:r>
            <a:r>
              <a:rPr lang="en-US" altLang="ko-KR" sz="2400" dirty="0">
                <a:latin typeface="10X10" panose="020D0604000000000000" pitchFamily="50" charset="-127"/>
                <a:ea typeface="10X10" panose="020D0604000000000000" pitchFamily="50" charset="-127"/>
              </a:rPr>
              <a:t> needs to </a:t>
            </a:r>
            <a:r>
              <a:rPr lang="en-US" altLang="ko-KR" sz="2400" dirty="0">
                <a:highlight>
                  <a:srgbClr val="00FF00"/>
                </a:highlight>
                <a:latin typeface="10X10" panose="020D0604000000000000" pitchFamily="50" charset="-127"/>
                <a:ea typeface="10X10" panose="020D0604000000000000" pitchFamily="50" charset="-127"/>
              </a:rPr>
              <a:t>User’s needs</a:t>
            </a:r>
          </a:p>
          <a:p>
            <a:pPr marL="0" indent="0" latinLnBrk="0">
              <a:buNone/>
            </a:pPr>
            <a:r>
              <a:rPr lang="en-US" altLang="ko-KR" sz="2400" dirty="0">
                <a:latin typeface="10X10" panose="020D0604000000000000" pitchFamily="50" charset="-127"/>
                <a:ea typeface="10X10" panose="020D0604000000000000" pitchFamily="50" charset="-127"/>
              </a:rPr>
              <a:t>Because </a:t>
            </a:r>
            <a:r>
              <a:rPr lang="en-US" altLang="ko-KR" sz="2400" dirty="0">
                <a:highlight>
                  <a:srgbClr val="FF00FF"/>
                </a:highlight>
                <a:latin typeface="10X10" panose="020D0604000000000000" pitchFamily="50" charset="-127"/>
                <a:ea typeface="10X10" panose="020D0604000000000000" pitchFamily="50" charset="-127"/>
              </a:rPr>
              <a:t>Surprising Insight</a:t>
            </a:r>
            <a:r>
              <a:rPr lang="ko-KR" altLang="en-US" sz="2400" dirty="0">
                <a:highlight>
                  <a:srgbClr val="FF00FF"/>
                </a:highlight>
                <a:latin typeface="10X10" panose="020D0604000000000000" pitchFamily="50" charset="-127"/>
                <a:ea typeface="10X10" panose="020D0604000000000000" pitchFamily="50" charset="-127"/>
              </a:rPr>
              <a:t>  </a:t>
            </a:r>
            <a:endParaRPr lang="en-US" altLang="ko-KR" sz="2400" dirty="0">
              <a:highlight>
                <a:srgbClr val="FF00FF"/>
              </a:highlight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latinLnBrk="0"/>
            <a:endParaRPr lang="en-US" altLang="ko-KR" sz="2400" dirty="0"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latinLnBrk="0"/>
            <a:r>
              <a:rPr lang="ko-KR" altLang="en-US" sz="2400" dirty="0">
                <a:latin typeface="10X10" panose="020D0604000000000000" pitchFamily="50" charset="-127"/>
                <a:ea typeface="10X10" panose="020D0604000000000000" pitchFamily="50" charset="-127"/>
              </a:rPr>
              <a:t>철저히 </a:t>
            </a:r>
            <a:r>
              <a:rPr lang="ko-KR" altLang="en-US" sz="2400" dirty="0" err="1">
                <a:highlight>
                  <a:srgbClr val="FFFF00"/>
                </a:highlight>
                <a:latin typeface="10X10" panose="020D0604000000000000" pitchFamily="50" charset="-127"/>
                <a:ea typeface="10X10" panose="020D0604000000000000" pitchFamily="50" charset="-127"/>
              </a:rPr>
              <a:t>다이어터</a:t>
            </a:r>
            <a:r>
              <a:rPr lang="en-US" altLang="ko-KR" sz="1900" dirty="0">
                <a:highlight>
                  <a:srgbClr val="FFFF00"/>
                </a:highlight>
                <a:latin typeface="10X10" panose="020D0604000000000000" pitchFamily="50" charset="-127"/>
                <a:ea typeface="10X10" panose="020D0604000000000000" pitchFamily="50" charset="-127"/>
              </a:rPr>
              <a:t>(User) </a:t>
            </a:r>
            <a:r>
              <a:rPr lang="ko-KR" altLang="en-US" sz="2400" dirty="0">
                <a:latin typeface="10X10" panose="020D0604000000000000" pitchFamily="50" charset="-127"/>
                <a:ea typeface="10X10" panose="020D0604000000000000" pitchFamily="50" charset="-127"/>
              </a:rPr>
              <a:t>공감해서</a:t>
            </a:r>
            <a:endParaRPr lang="en-US" altLang="ko-KR" sz="2400" dirty="0"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marL="0" indent="0" latinLnBrk="0">
              <a:buNone/>
            </a:pPr>
            <a:r>
              <a:rPr lang="en-US" altLang="ko-KR" sz="2400" dirty="0">
                <a:latin typeface="10X10" panose="020D0604000000000000" pitchFamily="50" charset="-127"/>
                <a:ea typeface="10X10" panose="020D0604000000000000" pitchFamily="50" charset="-127"/>
              </a:rPr>
              <a:t>    insight(A-ha moment)</a:t>
            </a:r>
            <a:r>
              <a:rPr lang="ko-KR" altLang="en-US" sz="2400" dirty="0">
                <a:latin typeface="10X10" panose="020D0604000000000000" pitchFamily="50" charset="-127"/>
                <a:ea typeface="10X10" panose="020D0604000000000000" pitchFamily="50" charset="-127"/>
              </a:rPr>
              <a:t>를 </a:t>
            </a:r>
            <a:r>
              <a:rPr lang="ko-KR" altLang="en-US" sz="2400" dirty="0">
                <a:highlight>
                  <a:srgbClr val="FF00FF"/>
                </a:highlight>
                <a:latin typeface="10X10" panose="020D0604000000000000" pitchFamily="50" charset="-127"/>
                <a:ea typeface="10X10" panose="020D0604000000000000" pitchFamily="50" charset="-127"/>
              </a:rPr>
              <a:t>이유</a:t>
            </a:r>
            <a:r>
              <a:rPr lang="ko-KR" altLang="en-US" sz="2400" dirty="0">
                <a:latin typeface="10X10" panose="020D0604000000000000" pitchFamily="50" charset="-127"/>
                <a:ea typeface="10X10" panose="020D0604000000000000" pitchFamily="50" charset="-127"/>
              </a:rPr>
              <a:t>로</a:t>
            </a:r>
            <a:endParaRPr lang="en-US" altLang="ko-KR" sz="2400" dirty="0"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marL="0" indent="0" latinLnBrk="0">
              <a:buNone/>
            </a:pPr>
            <a:endParaRPr lang="en-US" altLang="ko-KR" sz="2400" dirty="0"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latinLnBrk="0"/>
            <a:r>
              <a:rPr lang="ko-KR" altLang="en-US" sz="2400" dirty="0">
                <a:latin typeface="10X10" panose="020D0604000000000000" pitchFamily="50" charset="-127"/>
                <a:ea typeface="10X10" panose="020D0604000000000000" pitchFamily="50" charset="-127"/>
              </a:rPr>
              <a:t>핵심은 </a:t>
            </a:r>
            <a:r>
              <a:rPr lang="en-US" altLang="ko-KR" sz="2400" dirty="0">
                <a:latin typeface="10X10" panose="020D0604000000000000" pitchFamily="50" charset="-127"/>
                <a:ea typeface="10X10" panose="020D0604000000000000" pitchFamily="50" charset="-127"/>
              </a:rPr>
              <a:t>S  V </a:t>
            </a:r>
            <a:r>
              <a:rPr lang="en-US" altLang="ko-KR" sz="2400" dirty="0">
                <a:latin typeface="10X10" panose="020D0604000000000000" pitchFamily="50" charset="-127"/>
                <a:ea typeface="10X10" panose="020D0604000000000000" pitchFamily="50" charset="-127"/>
                <a:sym typeface="Wingdings" panose="05000000000000000000" pitchFamily="2" charset="2"/>
              </a:rPr>
              <a:t> How might we</a:t>
            </a:r>
            <a:endParaRPr lang="en-US" altLang="ko-KR" sz="2400" dirty="0"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marL="0" indent="0" latinLnBrk="0">
              <a:buNone/>
            </a:pPr>
            <a:r>
              <a:rPr lang="en-US" altLang="ko-KR" sz="1900" dirty="0">
                <a:latin typeface="10X10" panose="020D0604000000000000" pitchFamily="50" charset="-127"/>
                <a:ea typeface="10X10" panose="020D0604000000000000" pitchFamily="50" charset="-127"/>
              </a:rPr>
              <a:t>    1. </a:t>
            </a:r>
            <a:r>
              <a:rPr lang="ko-KR" altLang="en-US" sz="1900" dirty="0">
                <a:latin typeface="10X10" panose="020D0604000000000000" pitchFamily="50" charset="-127"/>
                <a:ea typeface="10X10" panose="020D0604000000000000" pitchFamily="50" charset="-127"/>
              </a:rPr>
              <a:t>어떻게 하면 다이어트 </a:t>
            </a:r>
            <a:r>
              <a:rPr lang="ko-KR" altLang="en-US" sz="1900" dirty="0">
                <a:highlight>
                  <a:srgbClr val="00FF00"/>
                </a:highlight>
                <a:latin typeface="10X10" panose="020D0604000000000000" pitchFamily="50" charset="-127"/>
                <a:ea typeface="10X10" panose="020D0604000000000000" pitchFamily="50" charset="-127"/>
              </a:rPr>
              <a:t>즐겁게</a:t>
            </a:r>
            <a:r>
              <a:rPr lang="ko-KR" altLang="en-US" sz="1900" dirty="0">
                <a:latin typeface="10X10" panose="020D0604000000000000" pitchFamily="50" charset="-127"/>
                <a:ea typeface="10X10" panose="020D0604000000000000" pitchFamily="50" charset="-127"/>
              </a:rPr>
              <a:t> 할 수 있을까</a:t>
            </a:r>
            <a:r>
              <a:rPr lang="en-US" altLang="ko-KR" sz="1900" dirty="0">
                <a:latin typeface="10X10" panose="020D0604000000000000" pitchFamily="50" charset="-127"/>
                <a:ea typeface="10X10" panose="020D0604000000000000" pitchFamily="50" charset="-127"/>
              </a:rPr>
              <a:t>?</a:t>
            </a:r>
          </a:p>
          <a:p>
            <a:pPr marL="0" indent="0" latinLnBrk="0">
              <a:buNone/>
            </a:pPr>
            <a:r>
              <a:rPr lang="en-US" altLang="ko-KR" sz="1900" dirty="0">
                <a:latin typeface="10X10" panose="020D0604000000000000" pitchFamily="50" charset="-127"/>
                <a:ea typeface="10X10" panose="020D0604000000000000" pitchFamily="50" charset="-127"/>
              </a:rPr>
              <a:t>    2. </a:t>
            </a:r>
            <a:r>
              <a:rPr lang="ko-KR" altLang="en-US" sz="1900" dirty="0">
                <a:latin typeface="10X10" panose="020D0604000000000000" pitchFamily="50" charset="-127"/>
                <a:ea typeface="10X10" panose="020D0604000000000000" pitchFamily="50" charset="-127"/>
              </a:rPr>
              <a:t>다이어트를 끝까지 </a:t>
            </a:r>
            <a:r>
              <a:rPr lang="ko-KR" altLang="en-US" sz="1900" dirty="0">
                <a:highlight>
                  <a:srgbClr val="00FF00"/>
                </a:highlight>
                <a:latin typeface="10X10" panose="020D0604000000000000" pitchFamily="50" charset="-127"/>
                <a:ea typeface="10X10" panose="020D0604000000000000" pitchFamily="50" charset="-127"/>
              </a:rPr>
              <a:t>지속하고 싶어</a:t>
            </a:r>
            <a:r>
              <a:rPr lang="en-US" altLang="ko-KR" sz="1900" dirty="0">
                <a:highlight>
                  <a:srgbClr val="00FF00"/>
                </a:highlight>
                <a:latin typeface="10X10" panose="020D0604000000000000" pitchFamily="50" charset="-127"/>
                <a:ea typeface="10X10" panose="020D0604000000000000" pitchFamily="50" charset="-127"/>
              </a:rPr>
              <a:t>!</a:t>
            </a:r>
            <a:endParaRPr lang="en-US" altLang="ko-KR" sz="2400" dirty="0">
              <a:highlight>
                <a:srgbClr val="00FF00"/>
              </a:highlight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marL="285750" indent="-285750" latinLnBrk="0"/>
            <a:endParaRPr lang="en-US" altLang="ko-KR" sz="2400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pic>
        <p:nvPicPr>
          <p:cNvPr id="14" name="그림 13" descr="종이이(가) 표시된 사진&#10;&#10;높은 신뢰도로 생성된 설명">
            <a:extLst>
              <a:ext uri="{FF2B5EF4-FFF2-40B4-BE49-F238E27FC236}">
                <a16:creationId xmlns:a16="http://schemas.microsoft.com/office/drawing/2014/main" id="{8274B14E-8FC1-4D7A-9071-02FC1C6D70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883614" y="16040"/>
            <a:ext cx="3345247" cy="334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620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6C015E7-20B8-493D-A184-45A209D652F7}"/>
              </a:ext>
            </a:extLst>
          </p:cNvPr>
          <p:cNvSpPr txBox="1"/>
          <p:nvPr/>
        </p:nvSpPr>
        <p:spPr>
          <a:xfrm>
            <a:off x="2438877" y="4233820"/>
            <a:ext cx="130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ADMIN</a:t>
            </a:r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D47A66-4A15-4F1F-A3FC-7F85DDC53B9A}"/>
              </a:ext>
            </a:extLst>
          </p:cNvPr>
          <p:cNvSpPr txBox="1"/>
          <p:nvPr/>
        </p:nvSpPr>
        <p:spPr>
          <a:xfrm>
            <a:off x="4428527" y="3051445"/>
            <a:ext cx="130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INTERNET</a:t>
            </a:r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05FE2A2-E64B-47A3-9DA3-CC3DAE8E159E}"/>
              </a:ext>
            </a:extLst>
          </p:cNvPr>
          <p:cNvGrpSpPr/>
          <p:nvPr/>
        </p:nvGrpSpPr>
        <p:grpSpPr>
          <a:xfrm>
            <a:off x="6314665" y="1760125"/>
            <a:ext cx="1232213" cy="1391984"/>
            <a:chOff x="5770485" y="1956760"/>
            <a:chExt cx="1580226" cy="2021150"/>
          </a:xfrm>
          <a:solidFill>
            <a:srgbClr val="A31C95"/>
          </a:solidFill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C3199EC4-DE3C-4F81-8A71-4ED7A2805821}"/>
                </a:ext>
              </a:extLst>
            </p:cNvPr>
            <p:cNvSpPr/>
            <p:nvPr/>
          </p:nvSpPr>
          <p:spPr>
            <a:xfrm>
              <a:off x="5770485" y="1956760"/>
              <a:ext cx="1580226" cy="202115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F0EA265-EF2C-44CA-B1B7-91EDC32A8C05}"/>
                </a:ext>
              </a:extLst>
            </p:cNvPr>
            <p:cNvSpPr txBox="1"/>
            <p:nvPr/>
          </p:nvSpPr>
          <p:spPr>
            <a:xfrm>
              <a:off x="5949020" y="2551836"/>
              <a:ext cx="1245503" cy="938468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10X10" panose="020D0604000000000000" pitchFamily="50" charset="-127"/>
                  <a:ea typeface="10X10" panose="020D0604000000000000" pitchFamily="50" charset="-127"/>
                </a:rPr>
                <a:t>Web</a:t>
              </a:r>
            </a:p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10X10" panose="020D0604000000000000" pitchFamily="50" charset="-127"/>
                  <a:ea typeface="10X10" panose="020D0604000000000000" pitchFamily="50" charset="-127"/>
                </a:rPr>
                <a:t>Server</a:t>
              </a:r>
              <a:endParaRPr lang="ko-KR" altLang="en-US" dirty="0"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</p:grp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8A037E5F-0560-4944-A540-9F20203680D7}"/>
              </a:ext>
            </a:extLst>
          </p:cNvPr>
          <p:cNvSpPr/>
          <p:nvPr/>
        </p:nvSpPr>
        <p:spPr>
          <a:xfrm>
            <a:off x="7657803" y="1756441"/>
            <a:ext cx="1232213" cy="1391984"/>
          </a:xfrm>
          <a:prstGeom prst="roundRect">
            <a:avLst/>
          </a:prstGeom>
          <a:solidFill>
            <a:srgbClr val="FFC0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FB4395-C517-444F-AA9A-38A972768BA8}"/>
              </a:ext>
            </a:extLst>
          </p:cNvPr>
          <p:cNvSpPr txBox="1"/>
          <p:nvPr/>
        </p:nvSpPr>
        <p:spPr>
          <a:xfrm>
            <a:off x="7576771" y="1993790"/>
            <a:ext cx="1394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DIETA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Web</a:t>
            </a:r>
            <a:br>
              <a:rPr lang="en-US" altLang="ko-KR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lang="en-US" altLang="ko-KR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Application</a:t>
            </a:r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25" name="원통형 24">
            <a:extLst>
              <a:ext uri="{FF2B5EF4-FFF2-40B4-BE49-F238E27FC236}">
                <a16:creationId xmlns:a16="http://schemas.microsoft.com/office/drawing/2014/main" id="{4A3BDAC5-81BA-487C-AC96-FC93CF1C005A}"/>
              </a:ext>
            </a:extLst>
          </p:cNvPr>
          <p:cNvSpPr/>
          <p:nvPr/>
        </p:nvSpPr>
        <p:spPr>
          <a:xfrm>
            <a:off x="9389305" y="1764328"/>
            <a:ext cx="1232213" cy="1391984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25E76A-C243-47C6-BC1D-9A79B88EC41C}"/>
              </a:ext>
            </a:extLst>
          </p:cNvPr>
          <p:cNvSpPr txBox="1"/>
          <p:nvPr/>
        </p:nvSpPr>
        <p:spPr>
          <a:xfrm>
            <a:off x="9592689" y="2237753"/>
            <a:ext cx="825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Data</a:t>
            </a:r>
          </a:p>
          <a:p>
            <a:pPr algn="ctr"/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Base</a:t>
            </a:r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8DE6CEE-A462-469B-A136-DE164FDCDA9F}"/>
              </a:ext>
            </a:extLst>
          </p:cNvPr>
          <p:cNvCxnSpPr/>
          <p:nvPr/>
        </p:nvCxnSpPr>
        <p:spPr>
          <a:xfrm>
            <a:off x="3947366" y="1941490"/>
            <a:ext cx="400181" cy="30938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1DF4BC67-F606-432D-A1FA-6562E1C8553B}"/>
              </a:ext>
            </a:extLst>
          </p:cNvPr>
          <p:cNvCxnSpPr>
            <a:cxnSpLocks/>
          </p:cNvCxnSpPr>
          <p:nvPr/>
        </p:nvCxnSpPr>
        <p:spPr>
          <a:xfrm flipH="1" flipV="1">
            <a:off x="3932790" y="2142827"/>
            <a:ext cx="450917" cy="33061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A68B8BA-8E01-4F6A-A791-3A37F7FB455F}"/>
              </a:ext>
            </a:extLst>
          </p:cNvPr>
          <p:cNvGrpSpPr/>
          <p:nvPr/>
        </p:nvGrpSpPr>
        <p:grpSpPr>
          <a:xfrm>
            <a:off x="3823167" y="2876629"/>
            <a:ext cx="454761" cy="506852"/>
            <a:chOff x="2533123" y="3410135"/>
            <a:chExt cx="583199" cy="735946"/>
          </a:xfrm>
        </p:grpSpPr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B464A543-2211-4582-8C4E-3CBBF883C1A6}"/>
                </a:ext>
              </a:extLst>
            </p:cNvPr>
            <p:cNvCxnSpPr>
              <a:cxnSpLocks/>
            </p:cNvCxnSpPr>
            <p:nvPr/>
          </p:nvCxnSpPr>
          <p:spPr>
            <a:xfrm rot="6145948">
              <a:off x="2635111" y="3664870"/>
              <a:ext cx="513204" cy="449218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63BF685C-A978-4A80-9B95-4AF703439116}"/>
                </a:ext>
              </a:extLst>
            </p:cNvPr>
            <p:cNvCxnSpPr>
              <a:cxnSpLocks/>
            </p:cNvCxnSpPr>
            <p:nvPr/>
          </p:nvCxnSpPr>
          <p:spPr>
            <a:xfrm rot="6145948" flipH="1" flipV="1">
              <a:off x="2484010" y="3459248"/>
              <a:ext cx="578269" cy="480043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85259121-9B3C-4F44-8980-EF95D76E1029}"/>
              </a:ext>
            </a:extLst>
          </p:cNvPr>
          <p:cNvCxnSpPr>
            <a:cxnSpLocks/>
          </p:cNvCxnSpPr>
          <p:nvPr/>
        </p:nvCxnSpPr>
        <p:spPr>
          <a:xfrm flipH="1">
            <a:off x="5640062" y="2635259"/>
            <a:ext cx="568531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CF7F32C9-630F-4E4B-9880-DD1A7EFA3903}"/>
              </a:ext>
            </a:extLst>
          </p:cNvPr>
          <p:cNvCxnSpPr>
            <a:cxnSpLocks/>
          </p:cNvCxnSpPr>
          <p:nvPr/>
        </p:nvCxnSpPr>
        <p:spPr>
          <a:xfrm>
            <a:off x="5672214" y="2504808"/>
            <a:ext cx="552224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6DF9A842-A860-40F0-AF84-ADF1C02D090F}"/>
              </a:ext>
            </a:extLst>
          </p:cNvPr>
          <p:cNvSpPr/>
          <p:nvPr/>
        </p:nvSpPr>
        <p:spPr>
          <a:xfrm>
            <a:off x="6379562" y="3715376"/>
            <a:ext cx="1167315" cy="523859"/>
          </a:xfrm>
          <a:prstGeom prst="roundRect">
            <a:avLst/>
          </a:prstGeom>
          <a:solidFill>
            <a:srgbClr val="22B9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F20827A-1D19-40EE-8B6D-04FFF40CCC94}"/>
              </a:ext>
            </a:extLst>
          </p:cNvPr>
          <p:cNvSpPr txBox="1"/>
          <p:nvPr/>
        </p:nvSpPr>
        <p:spPr>
          <a:xfrm>
            <a:off x="6518048" y="3818329"/>
            <a:ext cx="825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API</a:t>
            </a:r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5384F38C-5F1F-41F9-B9FA-00D84A4F1AE6}"/>
              </a:ext>
            </a:extLst>
          </p:cNvPr>
          <p:cNvCxnSpPr>
            <a:cxnSpLocks/>
          </p:cNvCxnSpPr>
          <p:nvPr/>
        </p:nvCxnSpPr>
        <p:spPr>
          <a:xfrm flipV="1">
            <a:off x="6882716" y="3161351"/>
            <a:ext cx="0" cy="486058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727F6A63-78FE-4B65-9C28-32117BF7E9FD}"/>
              </a:ext>
            </a:extLst>
          </p:cNvPr>
          <p:cNvCxnSpPr>
            <a:cxnSpLocks/>
          </p:cNvCxnSpPr>
          <p:nvPr/>
        </p:nvCxnSpPr>
        <p:spPr>
          <a:xfrm>
            <a:off x="7051753" y="3167614"/>
            <a:ext cx="0" cy="508985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4C1AFA0-586F-442F-80EE-93CC79CCD5B7}"/>
              </a:ext>
            </a:extLst>
          </p:cNvPr>
          <p:cNvSpPr/>
          <p:nvPr/>
        </p:nvSpPr>
        <p:spPr>
          <a:xfrm>
            <a:off x="6379562" y="1208170"/>
            <a:ext cx="35511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10X10" panose="020D0604000000000000" pitchFamily="50" charset="-127"/>
                <a:ea typeface="10X10" panose="020D0604000000000000" pitchFamily="50" charset="-127"/>
              </a:rPr>
              <a:t>Frame work : Django</a:t>
            </a:r>
            <a:endParaRPr lang="ko-KR" altLang="en-US" sz="2800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31ED26E-E998-4013-8C2B-DBBAB83AA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314" y="1073580"/>
            <a:ext cx="1918601" cy="169454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D3C778B-3D9D-443D-992E-0F867E5B8A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400" y="1883815"/>
            <a:ext cx="1349542" cy="119194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A36C300-B8B3-498E-8B19-6100052330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128" y="3037515"/>
            <a:ext cx="1447167" cy="1278168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1ECB8271-1FAD-41AC-9939-4989E9AB62C8}"/>
              </a:ext>
            </a:extLst>
          </p:cNvPr>
          <p:cNvSpPr txBox="1"/>
          <p:nvPr/>
        </p:nvSpPr>
        <p:spPr>
          <a:xfrm>
            <a:off x="2445318" y="2680813"/>
            <a:ext cx="130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USER</a:t>
            </a:r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27" name="직각 삼각형 26">
            <a:extLst>
              <a:ext uri="{FF2B5EF4-FFF2-40B4-BE49-F238E27FC236}">
                <a16:creationId xmlns:a16="http://schemas.microsoft.com/office/drawing/2014/main" id="{32E6A9C0-612B-4803-9CEA-80B39B2854A5}"/>
              </a:ext>
            </a:extLst>
          </p:cNvPr>
          <p:cNvSpPr/>
          <p:nvPr/>
        </p:nvSpPr>
        <p:spPr>
          <a:xfrm rot="5400000">
            <a:off x="77819" y="-77824"/>
            <a:ext cx="1400783" cy="1556431"/>
          </a:xfrm>
          <a:prstGeom prst="rtTriangle">
            <a:avLst/>
          </a:prstGeom>
          <a:solidFill>
            <a:srgbClr val="FFC0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30" name="직각 삼각형 29">
            <a:extLst>
              <a:ext uri="{FF2B5EF4-FFF2-40B4-BE49-F238E27FC236}">
                <a16:creationId xmlns:a16="http://schemas.microsoft.com/office/drawing/2014/main" id="{82F90897-5E36-4D5C-95F6-D27CB8795A09}"/>
              </a:ext>
            </a:extLst>
          </p:cNvPr>
          <p:cNvSpPr/>
          <p:nvPr/>
        </p:nvSpPr>
        <p:spPr>
          <a:xfrm rot="16200000">
            <a:off x="10713370" y="5407831"/>
            <a:ext cx="1400783" cy="1556431"/>
          </a:xfrm>
          <a:prstGeom prst="rtTriangle">
            <a:avLst/>
          </a:prstGeom>
          <a:solidFill>
            <a:srgbClr val="FFC0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334FE22F-2C19-402E-893E-54C50FD4AE7C}"/>
              </a:ext>
            </a:extLst>
          </p:cNvPr>
          <p:cNvCxnSpPr>
            <a:cxnSpLocks/>
          </p:cNvCxnSpPr>
          <p:nvPr/>
        </p:nvCxnSpPr>
        <p:spPr>
          <a:xfrm>
            <a:off x="478231" y="387555"/>
            <a:ext cx="500633" cy="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77D2D69-6728-4715-AE44-043F3E920148}"/>
              </a:ext>
            </a:extLst>
          </p:cNvPr>
          <p:cNvCxnSpPr>
            <a:cxnSpLocks/>
          </p:cNvCxnSpPr>
          <p:nvPr/>
        </p:nvCxnSpPr>
        <p:spPr>
          <a:xfrm>
            <a:off x="1167666" y="983276"/>
            <a:ext cx="2309229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ED8F957-3381-4FDD-A819-D39BAB0DB55F}"/>
              </a:ext>
            </a:extLst>
          </p:cNvPr>
          <p:cNvSpPr/>
          <p:nvPr/>
        </p:nvSpPr>
        <p:spPr>
          <a:xfrm>
            <a:off x="-9544" y="320018"/>
            <a:ext cx="3527659" cy="663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04.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</a:t>
            </a: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시스템 구성</a:t>
            </a:r>
            <a:endParaRPr lang="en-US" altLang="ko-KR" sz="3200" b="1" dirty="0">
              <a:solidFill>
                <a:prstClr val="black">
                  <a:lumMod val="75000"/>
                  <a:lumOff val="25000"/>
                </a:prstClr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1542F0A2-C372-4469-B986-8E348629B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406099"/>
              </p:ext>
            </p:extLst>
          </p:nvPr>
        </p:nvGraphicFramePr>
        <p:xfrm>
          <a:off x="2395839" y="4616522"/>
          <a:ext cx="8127999" cy="27432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6481499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5924311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02479979"/>
                    </a:ext>
                  </a:extLst>
                </a:gridCol>
              </a:tblGrid>
              <a:tr h="262611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Dieta</a:t>
                      </a:r>
                      <a:r>
                        <a:rPr lang="en-US" altLang="ko-KR" dirty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 system </a:t>
                      </a:r>
                      <a:r>
                        <a:rPr lang="ko-KR" altLang="en-US" dirty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구성요소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320907"/>
                  </a:ext>
                </a:extLst>
              </a:tr>
              <a:tr h="262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User</a:t>
                      </a:r>
                      <a:endParaRPr lang="ko-KR" altLang="en-US" dirty="0">
                        <a:latin typeface="10X10" panose="020D0604000000000000" pitchFamily="50" charset="-127"/>
                        <a:ea typeface="10X10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Web interface</a:t>
                      </a:r>
                      <a:endParaRPr lang="ko-KR" altLang="en-US" dirty="0">
                        <a:latin typeface="10X10" panose="020D0604000000000000" pitchFamily="50" charset="-127"/>
                        <a:ea typeface="10X10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Database</a:t>
                      </a:r>
                      <a:endParaRPr lang="ko-KR" altLang="en-US" dirty="0">
                        <a:latin typeface="10X10" panose="020D0604000000000000" pitchFamily="50" charset="-127"/>
                        <a:ea typeface="10X10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175389"/>
                  </a:ext>
                </a:extLst>
              </a:tr>
              <a:tr h="14443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▶</a:t>
                      </a:r>
                      <a:r>
                        <a:rPr lang="en-US" altLang="ko-KR" dirty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User</a:t>
                      </a:r>
                      <a:r>
                        <a:rPr lang="ko-KR" altLang="en-US" dirty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는 그룹 운동 매칭 </a:t>
                      </a:r>
                      <a:r>
                        <a:rPr lang="en-US" altLang="ko-KR" dirty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app</a:t>
                      </a:r>
                      <a:r>
                        <a:rPr lang="ko-KR" altLang="en-US" dirty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 </a:t>
                      </a:r>
                      <a:r>
                        <a:rPr lang="en-US" altLang="ko-KR" dirty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‘</a:t>
                      </a:r>
                      <a:r>
                        <a:rPr lang="en-US" altLang="ko-KR" dirty="0" err="1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Dieta</a:t>
                      </a:r>
                      <a:r>
                        <a:rPr lang="en-US" altLang="ko-KR" dirty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’</a:t>
                      </a:r>
                      <a:r>
                        <a:rPr lang="ko-KR" altLang="en-US" dirty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를 이용하는 </a:t>
                      </a:r>
                      <a:endParaRPr lang="en-US" altLang="ko-KR" dirty="0">
                        <a:latin typeface="10X10" panose="020D0604000000000000" pitchFamily="50" charset="-127"/>
                        <a:ea typeface="10X10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dirty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대상이다</a:t>
                      </a:r>
                      <a:r>
                        <a:rPr lang="en-US" altLang="ko-KR" dirty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▶웹 브라우저를 기반으로 제작하여 각종 기능과 </a:t>
                      </a:r>
                      <a:r>
                        <a:rPr lang="en-US" altLang="ko-KR" dirty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interface</a:t>
                      </a:r>
                      <a:r>
                        <a:rPr lang="ko-KR" altLang="en-US" dirty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를 담당하고 있다</a:t>
                      </a:r>
                      <a:r>
                        <a:rPr lang="en-US" altLang="ko-KR" dirty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▶</a:t>
                      </a:r>
                      <a:r>
                        <a:rPr lang="en-US" altLang="ko-KR" dirty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Server</a:t>
                      </a:r>
                      <a:r>
                        <a:rPr lang="ko-KR" altLang="en-US" dirty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에서 운용되는 </a:t>
                      </a:r>
                      <a:r>
                        <a:rPr lang="en-US" altLang="ko-KR" dirty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Database</a:t>
                      </a:r>
                      <a:r>
                        <a:rPr lang="ko-KR" altLang="en-US" dirty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로 </a:t>
                      </a:r>
                      <a:r>
                        <a:rPr lang="en-US" altLang="ko-KR" dirty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Interface</a:t>
                      </a:r>
                      <a:r>
                        <a:rPr lang="ko-KR" altLang="en-US" dirty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 </a:t>
                      </a:r>
                      <a:r>
                        <a:rPr lang="en-US" altLang="ko-KR" dirty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App</a:t>
                      </a:r>
                      <a:r>
                        <a:rPr lang="ko-KR" altLang="en-US" dirty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과 </a:t>
                      </a:r>
                      <a:r>
                        <a:rPr lang="en-US" altLang="ko-KR" dirty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Data Language</a:t>
                      </a:r>
                      <a:r>
                        <a:rPr lang="ko-KR" altLang="en-US" dirty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를 통해 정보를 주고 받아야 </a:t>
                      </a:r>
                      <a:endParaRPr lang="en-US" altLang="ko-KR" dirty="0">
                        <a:latin typeface="10X10" panose="020D0604000000000000" pitchFamily="50" charset="-127"/>
                        <a:ea typeface="10X10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한다</a:t>
                      </a:r>
                      <a:r>
                        <a:rPr lang="en-US" altLang="ko-KR" dirty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.</a:t>
                      </a:r>
                      <a:endParaRPr lang="ko-KR" altLang="en-US" dirty="0">
                        <a:latin typeface="10X10" panose="020D0604000000000000" pitchFamily="50" charset="-127"/>
                        <a:ea typeface="10X10" panose="020D0604000000000000" pitchFamily="50" charset="-127"/>
                      </a:endParaRP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174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1532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C247942E-486E-4EBB-A5F5-B6BD18826E89}"/>
              </a:ext>
            </a:extLst>
          </p:cNvPr>
          <p:cNvSpPr/>
          <p:nvPr/>
        </p:nvSpPr>
        <p:spPr>
          <a:xfrm rot="5400000">
            <a:off x="79614" y="-77824"/>
            <a:ext cx="1400783" cy="1556431"/>
          </a:xfrm>
          <a:prstGeom prst="rtTriangle">
            <a:avLst/>
          </a:prstGeom>
          <a:solidFill>
            <a:srgbClr val="FFC0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3F4071BC-1FAA-4823-A74B-72C546D67B4E}"/>
              </a:ext>
            </a:extLst>
          </p:cNvPr>
          <p:cNvSpPr/>
          <p:nvPr/>
        </p:nvSpPr>
        <p:spPr>
          <a:xfrm rot="16200000">
            <a:off x="10722914" y="5407831"/>
            <a:ext cx="1400783" cy="1556431"/>
          </a:xfrm>
          <a:prstGeom prst="rtTriangle">
            <a:avLst/>
          </a:prstGeom>
          <a:solidFill>
            <a:srgbClr val="FFC0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EE8C426-47DD-4BAF-BE71-CBCCC3C40F65}"/>
              </a:ext>
            </a:extLst>
          </p:cNvPr>
          <p:cNvCxnSpPr>
            <a:cxnSpLocks/>
          </p:cNvCxnSpPr>
          <p:nvPr/>
        </p:nvCxnSpPr>
        <p:spPr>
          <a:xfrm>
            <a:off x="487775" y="387555"/>
            <a:ext cx="500633" cy="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C711AFD-33C9-41CF-ABCA-362C11B72B76}"/>
              </a:ext>
            </a:extLst>
          </p:cNvPr>
          <p:cNvCxnSpPr>
            <a:cxnSpLocks/>
          </p:cNvCxnSpPr>
          <p:nvPr/>
        </p:nvCxnSpPr>
        <p:spPr>
          <a:xfrm>
            <a:off x="1726049" y="975390"/>
            <a:ext cx="2309229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8C601F1D-3786-4BFA-A59A-5CEFBB83C7D4}"/>
              </a:ext>
            </a:extLst>
          </p:cNvPr>
          <p:cNvGrpSpPr/>
          <p:nvPr/>
        </p:nvGrpSpPr>
        <p:grpSpPr>
          <a:xfrm>
            <a:off x="440313" y="714461"/>
            <a:ext cx="11090029" cy="6117771"/>
            <a:chOff x="757691" y="740229"/>
            <a:chExt cx="9324893" cy="5688238"/>
          </a:xfrm>
        </p:grpSpPr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27DF915A-7E55-4E8D-AFAF-A42063E09F85}"/>
                </a:ext>
              </a:extLst>
            </p:cNvPr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  <p:sp>
          <p:nvSpPr>
            <p:cNvPr id="11" name="직각 삼각형 10">
              <a:extLst>
                <a:ext uri="{FF2B5EF4-FFF2-40B4-BE49-F238E27FC236}">
                  <a16:creationId xmlns:a16="http://schemas.microsoft.com/office/drawing/2014/main" id="{E41DFA1E-B0C5-479F-8E80-08DF420210E1}"/>
                </a:ext>
              </a:extLst>
            </p:cNvPr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  <p:sp>
          <p:nvSpPr>
            <p:cNvPr id="12" name="모서리가 둥근 직사각형 4">
              <a:extLst>
                <a:ext uri="{FF2B5EF4-FFF2-40B4-BE49-F238E27FC236}">
                  <a16:creationId xmlns:a16="http://schemas.microsoft.com/office/drawing/2014/main" id="{A6216920-0871-4FAD-82C8-C951BA51CFD8}"/>
                </a:ext>
              </a:extLst>
            </p:cNvPr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</p:grpSp>
      <p:sp>
        <p:nvSpPr>
          <p:cNvPr id="13" name="직각 삼각형 12">
            <a:extLst>
              <a:ext uri="{FF2B5EF4-FFF2-40B4-BE49-F238E27FC236}">
                <a16:creationId xmlns:a16="http://schemas.microsoft.com/office/drawing/2014/main" id="{CED5EAD8-9D1E-48AE-9339-D7FBCAB9D6CF}"/>
              </a:ext>
            </a:extLst>
          </p:cNvPr>
          <p:cNvSpPr/>
          <p:nvPr/>
        </p:nvSpPr>
        <p:spPr>
          <a:xfrm flipH="1" flipV="1">
            <a:off x="3000159" y="5511251"/>
            <a:ext cx="8200634" cy="337731"/>
          </a:xfrm>
          <a:prstGeom prst="rtTriangle">
            <a:avLst/>
          </a:prstGeom>
          <a:solidFill>
            <a:schemeClr val="tx1">
              <a:alpha val="51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14" name="모서리가 둥근 직사각형 53">
            <a:extLst>
              <a:ext uri="{FF2B5EF4-FFF2-40B4-BE49-F238E27FC236}">
                <a16:creationId xmlns:a16="http://schemas.microsoft.com/office/drawing/2014/main" id="{04C82975-957B-4E09-A8EF-D1A21F9D9CCA}"/>
              </a:ext>
            </a:extLst>
          </p:cNvPr>
          <p:cNvSpPr/>
          <p:nvPr/>
        </p:nvSpPr>
        <p:spPr>
          <a:xfrm>
            <a:off x="8152793" y="4030922"/>
            <a:ext cx="3048000" cy="1905000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prstClr val="white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839C0B6A-160B-49C5-B9E7-8BA352576F28}"/>
              </a:ext>
            </a:extLst>
          </p:cNvPr>
          <p:cNvSpPr/>
          <p:nvPr/>
        </p:nvSpPr>
        <p:spPr>
          <a:xfrm flipV="1">
            <a:off x="929711" y="5521374"/>
            <a:ext cx="8200634" cy="337731"/>
          </a:xfrm>
          <a:prstGeom prst="rtTriangle">
            <a:avLst/>
          </a:prstGeom>
          <a:solidFill>
            <a:schemeClr val="tx1">
              <a:alpha val="51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16" name="모서리가 둥근 직사각형 42">
            <a:extLst>
              <a:ext uri="{FF2B5EF4-FFF2-40B4-BE49-F238E27FC236}">
                <a16:creationId xmlns:a16="http://schemas.microsoft.com/office/drawing/2014/main" id="{3CA7C4BA-3FB6-4A55-90E9-6492ECCD80FC}"/>
              </a:ext>
            </a:extLst>
          </p:cNvPr>
          <p:cNvSpPr/>
          <p:nvPr/>
        </p:nvSpPr>
        <p:spPr>
          <a:xfrm>
            <a:off x="929711" y="4030922"/>
            <a:ext cx="3048000" cy="1905000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>
              <a:solidFill>
                <a:prstClr val="white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D6E603E-5CBA-4448-8F4A-407BD02CABB7}"/>
              </a:ext>
            </a:extLst>
          </p:cNvPr>
          <p:cNvSpPr/>
          <p:nvPr/>
        </p:nvSpPr>
        <p:spPr>
          <a:xfrm>
            <a:off x="1147559" y="4277068"/>
            <a:ext cx="2612303" cy="12569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1. 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운동량 측정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디바이스와 연동하여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실시간 칼로리 측정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srgbClr val="C00000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Google fit REST API </a:t>
            </a:r>
            <a:r>
              <a:rPr lang="ko-KR" altLang="en-US" sz="1200" dirty="0">
                <a:solidFill>
                  <a:srgbClr val="C00000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활용</a:t>
            </a:r>
            <a:endParaRPr lang="en-US" altLang="ko-KR" sz="1200" dirty="0">
              <a:solidFill>
                <a:srgbClr val="C00000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13FA448-F75C-4002-898A-8C07E47C9A86}"/>
              </a:ext>
            </a:extLst>
          </p:cNvPr>
          <p:cNvSpPr/>
          <p:nvPr/>
        </p:nvSpPr>
        <p:spPr>
          <a:xfrm>
            <a:off x="929711" y="1768642"/>
            <a:ext cx="3048000" cy="198565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D08DB7-4A59-422A-AD7B-554083690C7E}"/>
              </a:ext>
            </a:extLst>
          </p:cNvPr>
          <p:cNvSpPr/>
          <p:nvPr/>
        </p:nvSpPr>
        <p:spPr>
          <a:xfrm>
            <a:off x="4541252" y="1766188"/>
            <a:ext cx="3048000" cy="198565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DE9D666-7E75-4EFB-9876-F45A277E394B}"/>
              </a:ext>
            </a:extLst>
          </p:cNvPr>
          <p:cNvSpPr/>
          <p:nvPr/>
        </p:nvSpPr>
        <p:spPr>
          <a:xfrm>
            <a:off x="8152793" y="1773086"/>
            <a:ext cx="3048000" cy="198565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21" name="모서리가 둥근 직사각형 42">
            <a:extLst>
              <a:ext uri="{FF2B5EF4-FFF2-40B4-BE49-F238E27FC236}">
                <a16:creationId xmlns:a16="http://schemas.microsoft.com/office/drawing/2014/main" id="{E13EA681-1CA5-41C5-AC84-94333086234C}"/>
              </a:ext>
            </a:extLst>
          </p:cNvPr>
          <p:cNvSpPr/>
          <p:nvPr/>
        </p:nvSpPr>
        <p:spPr>
          <a:xfrm>
            <a:off x="4625939" y="4030922"/>
            <a:ext cx="3048000" cy="1905000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>
              <a:solidFill>
                <a:prstClr val="white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82A71C6-3504-4F59-8586-889D3CDE23BB}"/>
              </a:ext>
            </a:extLst>
          </p:cNvPr>
          <p:cNvSpPr/>
          <p:nvPr/>
        </p:nvSpPr>
        <p:spPr>
          <a:xfrm>
            <a:off x="4843787" y="4202514"/>
            <a:ext cx="2612303" cy="1467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2. 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운동 커뮤니티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운동개설 시 날씨정보 제공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100" dirty="0">
                <a:solidFill>
                  <a:srgbClr val="C00000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오늘의 식단</a:t>
            </a:r>
            <a:endParaRPr lang="en-US" altLang="ko-KR" sz="1100" dirty="0">
              <a:solidFill>
                <a:srgbClr val="C00000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100" dirty="0">
                <a:solidFill>
                  <a:srgbClr val="C00000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자유 게시판</a:t>
            </a:r>
            <a:endParaRPr lang="en-US" altLang="ko-KR" sz="1100" dirty="0">
              <a:solidFill>
                <a:srgbClr val="C00000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100" dirty="0">
                <a:solidFill>
                  <a:srgbClr val="C00000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운동 인증</a:t>
            </a:r>
          </a:p>
        </p:txBody>
      </p:sp>
      <p:sp>
        <p:nvSpPr>
          <p:cNvPr id="23" name="모서리가 둥근 직사각형 42">
            <a:extLst>
              <a:ext uri="{FF2B5EF4-FFF2-40B4-BE49-F238E27FC236}">
                <a16:creationId xmlns:a16="http://schemas.microsoft.com/office/drawing/2014/main" id="{D4DB2CE0-76CA-4A4C-A870-0A27B99D37D2}"/>
              </a:ext>
            </a:extLst>
          </p:cNvPr>
          <p:cNvSpPr/>
          <p:nvPr/>
        </p:nvSpPr>
        <p:spPr>
          <a:xfrm>
            <a:off x="8145248" y="4051373"/>
            <a:ext cx="3048000" cy="1905000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>
              <a:solidFill>
                <a:prstClr val="white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78110D4-EAB7-4BFE-86BB-BAA5A7BB6357}"/>
              </a:ext>
            </a:extLst>
          </p:cNvPr>
          <p:cNvSpPr/>
          <p:nvPr/>
        </p:nvSpPr>
        <p:spPr>
          <a:xfrm>
            <a:off x="8370641" y="4156293"/>
            <a:ext cx="2612303" cy="12569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3. 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운동 동기부여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목표 운동량에 따른 독려 또는 칭찬 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rgbClr val="C00000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단체 운동을 통한 운동 지속</a:t>
            </a:r>
            <a:endParaRPr lang="en-US" altLang="ko-KR" sz="1200" dirty="0">
              <a:solidFill>
                <a:srgbClr val="C00000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rgbClr val="C00000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팝업 메시지를 통한 인식 및 자극</a:t>
            </a:r>
            <a:endParaRPr lang="en-US" altLang="ko-KR" sz="1200" dirty="0">
              <a:solidFill>
                <a:srgbClr val="C00000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F266ED5-FC82-4976-8E7A-0EFD619D44E8}"/>
              </a:ext>
            </a:extLst>
          </p:cNvPr>
          <p:cNvGrpSpPr/>
          <p:nvPr/>
        </p:nvGrpSpPr>
        <p:grpSpPr>
          <a:xfrm>
            <a:off x="716955" y="1069988"/>
            <a:ext cx="2134648" cy="608541"/>
            <a:chOff x="349795" y="785204"/>
            <a:chExt cx="2134648" cy="608541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13BABF6-BE89-4D9B-9C7B-1AF6F6B42147}"/>
                </a:ext>
              </a:extLst>
            </p:cNvPr>
            <p:cNvSpPr/>
            <p:nvPr/>
          </p:nvSpPr>
          <p:spPr>
            <a:xfrm rot="21150303" flipH="1">
              <a:off x="349795" y="835632"/>
              <a:ext cx="2134648" cy="55811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8B1EAF6-36C1-4B62-A2E9-FFAA9F95D88B}"/>
                </a:ext>
              </a:extLst>
            </p:cNvPr>
            <p:cNvSpPr/>
            <p:nvPr/>
          </p:nvSpPr>
          <p:spPr>
            <a:xfrm flipH="1">
              <a:off x="383332" y="785204"/>
              <a:ext cx="2094855" cy="43204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prstClr val="white"/>
                  </a:solidFill>
                  <a:latin typeface="10X10" panose="020D0604000000000000" pitchFamily="50" charset="-127"/>
                  <a:ea typeface="10X10" panose="020D0604000000000000" pitchFamily="50" charset="-127"/>
                </a:rPr>
                <a:t>No. 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94BC894-ADA9-4414-BC57-A6E4710AA6B6}"/>
              </a:ext>
            </a:extLst>
          </p:cNvPr>
          <p:cNvGrpSpPr/>
          <p:nvPr/>
        </p:nvGrpSpPr>
        <p:grpSpPr>
          <a:xfrm>
            <a:off x="4260255" y="1044760"/>
            <a:ext cx="2134648" cy="608541"/>
            <a:chOff x="349795" y="785204"/>
            <a:chExt cx="2134648" cy="608541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0E284D9-5F96-4A3A-A9C6-41006826B3DE}"/>
                </a:ext>
              </a:extLst>
            </p:cNvPr>
            <p:cNvSpPr/>
            <p:nvPr/>
          </p:nvSpPr>
          <p:spPr>
            <a:xfrm rot="21150303" flipH="1">
              <a:off x="349795" y="835632"/>
              <a:ext cx="2134648" cy="55811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97A4DB5-2045-409F-80FF-202162E7C767}"/>
                </a:ext>
              </a:extLst>
            </p:cNvPr>
            <p:cNvSpPr/>
            <p:nvPr/>
          </p:nvSpPr>
          <p:spPr>
            <a:xfrm flipH="1">
              <a:off x="383332" y="785204"/>
              <a:ext cx="2094855" cy="43204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prstClr val="white"/>
                  </a:solidFill>
                  <a:latin typeface="10X10" panose="020D0604000000000000" pitchFamily="50" charset="-127"/>
                  <a:ea typeface="10X10" panose="020D0604000000000000" pitchFamily="50" charset="-127"/>
                </a:rPr>
                <a:t>No. 2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9065A609-C828-4430-A3B8-9C0228F975B4}"/>
              </a:ext>
            </a:extLst>
          </p:cNvPr>
          <p:cNvGrpSpPr/>
          <p:nvPr/>
        </p:nvGrpSpPr>
        <p:grpSpPr>
          <a:xfrm>
            <a:off x="7720433" y="1044760"/>
            <a:ext cx="2134648" cy="608541"/>
            <a:chOff x="349795" y="785204"/>
            <a:chExt cx="2134648" cy="608541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250DF23-D50F-455B-99E6-7324C9D19A75}"/>
                </a:ext>
              </a:extLst>
            </p:cNvPr>
            <p:cNvSpPr/>
            <p:nvPr/>
          </p:nvSpPr>
          <p:spPr>
            <a:xfrm rot="21150303" flipH="1">
              <a:off x="349795" y="835632"/>
              <a:ext cx="2134648" cy="55811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A0C34B4-BDE3-4769-B632-07E5C7C45B5C}"/>
                </a:ext>
              </a:extLst>
            </p:cNvPr>
            <p:cNvSpPr/>
            <p:nvPr/>
          </p:nvSpPr>
          <p:spPr>
            <a:xfrm flipH="1">
              <a:off x="383332" y="785204"/>
              <a:ext cx="2094855" cy="43204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prstClr val="white"/>
                  </a:solidFill>
                  <a:latin typeface="10X10" panose="020D0604000000000000" pitchFamily="50" charset="-127"/>
                  <a:ea typeface="10X10" panose="020D0604000000000000" pitchFamily="50" charset="-127"/>
                </a:rPr>
                <a:t>No. 3</a:t>
              </a:r>
            </a:p>
          </p:txBody>
        </p:sp>
      </p:grpSp>
      <p:pic>
        <p:nvPicPr>
          <p:cNvPr id="34" name="Picture 4" descr="ì¤ë§í¸ ìì¹ì ëí ì´ë¯¸ì§ ê²ìê²°ê³¼">
            <a:extLst>
              <a:ext uri="{FF2B5EF4-FFF2-40B4-BE49-F238E27FC236}">
                <a16:creationId xmlns:a16="http://schemas.microsoft.com/office/drawing/2014/main" id="{0E56B7BF-AD19-46BA-95B3-EEE30E3B5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712" y="1773086"/>
            <a:ext cx="3048000" cy="2000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BB508A08-A6A6-4ACA-8852-067BA7FB3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199" y="1734813"/>
            <a:ext cx="3166329" cy="2077581"/>
          </a:xfrm>
          <a:prstGeom prst="rect">
            <a:avLst/>
          </a:prstGeom>
        </p:spPr>
      </p:pic>
      <p:grpSp>
        <p:nvGrpSpPr>
          <p:cNvPr id="36" name="그룹 35">
            <a:extLst>
              <a:ext uri="{FF2B5EF4-FFF2-40B4-BE49-F238E27FC236}">
                <a16:creationId xmlns:a16="http://schemas.microsoft.com/office/drawing/2014/main" id="{E8376335-90CA-4F0B-A57F-6BCB008E4D0E}"/>
              </a:ext>
            </a:extLst>
          </p:cNvPr>
          <p:cNvGrpSpPr/>
          <p:nvPr/>
        </p:nvGrpSpPr>
        <p:grpSpPr>
          <a:xfrm>
            <a:off x="8145249" y="1769438"/>
            <a:ext cx="3250982" cy="2003909"/>
            <a:chOff x="7691001" y="1579625"/>
            <a:chExt cx="4033625" cy="2364357"/>
          </a:xfrm>
        </p:grpSpPr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D5085F85-7A01-4F34-B0A6-1E23BA9ED94D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7691001" y="1579625"/>
              <a:ext cx="2389098" cy="2364357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31366906-2489-4063-984B-19F448D23A95}"/>
                </a:ext>
              </a:extLst>
            </p:cNvPr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10044587" y="1579626"/>
              <a:ext cx="1680039" cy="2364356"/>
            </a:xfrm>
            <a:prstGeom prst="rect">
              <a:avLst/>
            </a:prstGeom>
          </p:spPr>
        </p:pic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5CAE453B-B646-49AB-ABC0-41F125978C5D}"/>
              </a:ext>
            </a:extLst>
          </p:cNvPr>
          <p:cNvSpPr/>
          <p:nvPr/>
        </p:nvSpPr>
        <p:spPr>
          <a:xfrm>
            <a:off x="0" y="320018"/>
            <a:ext cx="3161654" cy="663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05.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</a:t>
            </a: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제품 기능 </a:t>
            </a:r>
            <a:endParaRPr lang="en-US" altLang="ko-KR" sz="3200" b="1" dirty="0">
              <a:solidFill>
                <a:prstClr val="black">
                  <a:lumMod val="75000"/>
                  <a:lumOff val="25000"/>
                </a:prstClr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8730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íêµ­ì¸ë ê¸ë¡ë² ìº í¼ì¤ì ëí ì´ë¯¸ì§ ê²ìê²°ê³¼">
            <a:extLst>
              <a:ext uri="{FF2B5EF4-FFF2-40B4-BE49-F238E27FC236}">
                <a16:creationId xmlns:a16="http://schemas.microsoft.com/office/drawing/2014/main" id="{5B169200-2471-46AA-9739-50B37B2EDB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79" b="1516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solidFill>
            <a:schemeClr val="bg1">
              <a:alpha val="0"/>
            </a:schemeClr>
          </a:solidFill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B5A0923B-22BB-4A3E-8A24-5FAB08C52446}"/>
              </a:ext>
            </a:extLst>
          </p:cNvPr>
          <p:cNvSpPr/>
          <p:nvPr/>
        </p:nvSpPr>
        <p:spPr>
          <a:xfrm>
            <a:off x="-509219" y="368762"/>
            <a:ext cx="3616629" cy="663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06.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</a:t>
            </a: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시나리오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1</a:t>
            </a:r>
            <a:endParaRPr lang="en-US" altLang="ko-KR" sz="3200" b="1" dirty="0">
              <a:solidFill>
                <a:prstClr val="black">
                  <a:lumMod val="75000"/>
                  <a:lumOff val="25000"/>
                </a:prstClr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F0F7255-9377-46D9-86C2-DD8AD3B89698}"/>
              </a:ext>
            </a:extLst>
          </p:cNvPr>
          <p:cNvSpPr/>
          <p:nvPr/>
        </p:nvSpPr>
        <p:spPr>
          <a:xfrm>
            <a:off x="-9501" y="-10467"/>
            <a:ext cx="12190210" cy="6858000"/>
          </a:xfrm>
          <a:prstGeom prst="rect">
            <a:avLst/>
          </a:prstGeom>
          <a:solidFill>
            <a:schemeClr val="tx1">
              <a:alpha val="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F67EC5F1-F262-4FBD-B532-CC63ADC30A79}"/>
              </a:ext>
            </a:extLst>
          </p:cNvPr>
          <p:cNvSpPr/>
          <p:nvPr/>
        </p:nvSpPr>
        <p:spPr>
          <a:xfrm rot="16200000">
            <a:off x="10722914" y="5407831"/>
            <a:ext cx="1400783" cy="1556431"/>
          </a:xfrm>
          <a:prstGeom prst="rtTriangle">
            <a:avLst/>
          </a:prstGeom>
          <a:solidFill>
            <a:srgbClr val="FFC0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6CDC9C-A374-499E-90E3-A8E8899B0966}"/>
              </a:ext>
            </a:extLst>
          </p:cNvPr>
          <p:cNvSpPr/>
          <p:nvPr/>
        </p:nvSpPr>
        <p:spPr>
          <a:xfrm>
            <a:off x="1195" y="6336587"/>
            <a:ext cx="9180717" cy="216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34" tIns="49517" rIns="99034" bIns="49517" rtlCol="0" anchor="ctr"/>
          <a:lstStyle/>
          <a:p>
            <a:pPr algn="ctr"/>
            <a:endParaRPr lang="ko-KR" altLang="en-US" sz="1939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8" name="모서리가 둥근 직사각형 34">
            <a:extLst>
              <a:ext uri="{FF2B5EF4-FFF2-40B4-BE49-F238E27FC236}">
                <a16:creationId xmlns:a16="http://schemas.microsoft.com/office/drawing/2014/main" id="{F69F3345-9472-498C-8054-911C21DF8B03}"/>
              </a:ext>
            </a:extLst>
          </p:cNvPr>
          <p:cNvSpPr/>
          <p:nvPr/>
        </p:nvSpPr>
        <p:spPr>
          <a:xfrm>
            <a:off x="565745" y="1190307"/>
            <a:ext cx="8012511" cy="1789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39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E16E91E-B1EA-414D-85CB-F942CCA187ED}"/>
              </a:ext>
            </a:extLst>
          </p:cNvPr>
          <p:cNvCxnSpPr>
            <a:cxnSpLocks/>
          </p:cNvCxnSpPr>
          <p:nvPr/>
        </p:nvCxnSpPr>
        <p:spPr>
          <a:xfrm>
            <a:off x="1033108" y="1032020"/>
            <a:ext cx="2309229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4B7640C-3F2B-411A-87F4-759FBDB40D1E}"/>
              </a:ext>
            </a:extLst>
          </p:cNvPr>
          <p:cNvCxnSpPr>
            <a:cxnSpLocks/>
          </p:cNvCxnSpPr>
          <p:nvPr/>
        </p:nvCxnSpPr>
        <p:spPr>
          <a:xfrm>
            <a:off x="478231" y="387555"/>
            <a:ext cx="500633" cy="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7CE957BF-F3BF-4590-A913-3C0BA15051B5}"/>
              </a:ext>
            </a:extLst>
          </p:cNvPr>
          <p:cNvGrpSpPr/>
          <p:nvPr/>
        </p:nvGrpSpPr>
        <p:grpSpPr>
          <a:xfrm>
            <a:off x="704640" y="1500392"/>
            <a:ext cx="8543532" cy="783649"/>
            <a:chOff x="565743" y="1546692"/>
            <a:chExt cx="8543532" cy="783649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9DFB8B21-DA8F-4BBD-9E3A-D75D5706BB31}"/>
                </a:ext>
              </a:extLst>
            </p:cNvPr>
            <p:cNvGrpSpPr/>
            <p:nvPr/>
          </p:nvGrpSpPr>
          <p:grpSpPr>
            <a:xfrm>
              <a:off x="565743" y="1546692"/>
              <a:ext cx="4723887" cy="783649"/>
              <a:chOff x="565743" y="3583689"/>
              <a:chExt cx="4723887" cy="783649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A16C412-D37B-436A-8AA8-DA11B86C54AD}"/>
                  </a:ext>
                </a:extLst>
              </p:cNvPr>
              <p:cNvSpPr txBox="1"/>
              <p:nvPr/>
            </p:nvSpPr>
            <p:spPr>
              <a:xfrm>
                <a:off x="565743" y="3597897"/>
                <a:ext cx="472388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400" dirty="0">
                    <a:latin typeface="10X10" panose="020D0604000000000000" pitchFamily="50" charset="-127"/>
                    <a:ea typeface="10X10" panose="020D0604000000000000" pitchFamily="50" charset="-127"/>
                  </a:rPr>
                  <a:t>What? 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1998F8F-7C56-4622-B89A-7CA4DDA5FEF3}"/>
                  </a:ext>
                </a:extLst>
              </p:cNvPr>
              <p:cNvSpPr txBox="1"/>
              <p:nvPr/>
            </p:nvSpPr>
            <p:spPr>
              <a:xfrm>
                <a:off x="2372811" y="3583689"/>
                <a:ext cx="381965" cy="769441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endParaRPr lang="ko-KR" altLang="en-US" sz="4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0X10" panose="020D0604000000000000" pitchFamily="50" charset="-127"/>
                  <a:ea typeface="10X10" panose="020D0604000000000000" pitchFamily="50" charset="-127"/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2DA7BC3-AC62-49B5-8DC6-8B3F7E0AA1F1}"/>
                </a:ext>
              </a:extLst>
            </p:cNvPr>
            <p:cNvSpPr txBox="1"/>
            <p:nvPr/>
          </p:nvSpPr>
          <p:spPr>
            <a:xfrm>
              <a:off x="2742490" y="1699298"/>
              <a:ext cx="63667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latin typeface="10X10" panose="020D0604000000000000" pitchFamily="50" charset="-127"/>
                  <a:ea typeface="10X10" panose="020D0604000000000000" pitchFamily="50" charset="-127"/>
                </a:rPr>
                <a:t>단체 운동 매칭 </a:t>
              </a:r>
              <a:r>
                <a:rPr lang="ko-KR" altLang="en-US" sz="2800" dirty="0" err="1">
                  <a:latin typeface="10X10" panose="020D0604000000000000" pitchFamily="50" charset="-127"/>
                  <a:ea typeface="10X10" panose="020D0604000000000000" pitchFamily="50" charset="-127"/>
                </a:rPr>
                <a:t>다이어터</a:t>
              </a:r>
              <a:r>
                <a:rPr lang="ko-KR" altLang="en-US" sz="2800" dirty="0">
                  <a:latin typeface="10X10" panose="020D0604000000000000" pitchFamily="50" charset="-127"/>
                  <a:ea typeface="10X10" panose="020D0604000000000000" pitchFamily="50" charset="-127"/>
                </a:rPr>
                <a:t> 커뮤니티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8227A8A-2ACF-4487-9C27-D6888C4BEEAA}"/>
              </a:ext>
            </a:extLst>
          </p:cNvPr>
          <p:cNvGrpSpPr/>
          <p:nvPr/>
        </p:nvGrpSpPr>
        <p:grpSpPr>
          <a:xfrm>
            <a:off x="704640" y="2418064"/>
            <a:ext cx="10717611" cy="769441"/>
            <a:chOff x="565743" y="2464364"/>
            <a:chExt cx="10717611" cy="76944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923636-FAF4-40A3-817D-A3B5250209CF}"/>
                </a:ext>
              </a:extLst>
            </p:cNvPr>
            <p:cNvSpPr txBox="1"/>
            <p:nvPr/>
          </p:nvSpPr>
          <p:spPr>
            <a:xfrm>
              <a:off x="565743" y="2464364"/>
              <a:ext cx="472388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>
                  <a:latin typeface="10X10" panose="020D0604000000000000" pitchFamily="50" charset="-127"/>
                  <a:ea typeface="10X10" panose="020D0604000000000000" pitchFamily="50" charset="-127"/>
                </a:rPr>
                <a:t>How?  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B6B0F2D-5667-4029-A031-B95172C46A02}"/>
                </a:ext>
              </a:extLst>
            </p:cNvPr>
            <p:cNvSpPr txBox="1"/>
            <p:nvPr/>
          </p:nvSpPr>
          <p:spPr>
            <a:xfrm>
              <a:off x="2742490" y="2659014"/>
              <a:ext cx="85408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err="1">
                  <a:latin typeface="10X10" panose="020D0604000000000000" pitchFamily="50" charset="-127"/>
                  <a:ea typeface="10X10" panose="020D0604000000000000" pitchFamily="50" charset="-127"/>
                </a:rPr>
                <a:t>Dieta</a:t>
              </a:r>
              <a:r>
                <a:rPr lang="en-US" altLang="ko-KR" sz="2800" dirty="0">
                  <a:latin typeface="10X10" panose="020D0604000000000000" pitchFamily="50" charset="-127"/>
                  <a:ea typeface="10X10" panose="020D0604000000000000" pitchFamily="50" charset="-127"/>
                </a:rPr>
                <a:t> </a:t>
              </a:r>
              <a:r>
                <a:rPr lang="ko-KR" altLang="en-US" sz="2800" dirty="0">
                  <a:latin typeface="10X10" panose="020D0604000000000000" pitchFamily="50" charset="-127"/>
                  <a:ea typeface="10X10" panose="020D0604000000000000" pitchFamily="50" charset="-127"/>
                </a:rPr>
                <a:t>플랫폼을 이용한 커뮤니티 활동 및 단체운동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150BB60-8BCF-43BA-AFBD-C4AE797FC00A}"/>
              </a:ext>
            </a:extLst>
          </p:cNvPr>
          <p:cNvGrpSpPr/>
          <p:nvPr/>
        </p:nvGrpSpPr>
        <p:grpSpPr>
          <a:xfrm>
            <a:off x="704640" y="3360665"/>
            <a:ext cx="8543532" cy="769441"/>
            <a:chOff x="565743" y="3786535"/>
            <a:chExt cx="8543532" cy="76944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5D5E250-E873-4E03-8EA5-82FAA86350A3}"/>
                </a:ext>
              </a:extLst>
            </p:cNvPr>
            <p:cNvSpPr txBox="1"/>
            <p:nvPr/>
          </p:nvSpPr>
          <p:spPr>
            <a:xfrm>
              <a:off x="565743" y="3786535"/>
              <a:ext cx="472388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>
                  <a:latin typeface="10X10" panose="020D0604000000000000" pitchFamily="50" charset="-127"/>
                  <a:ea typeface="10X10" panose="020D0604000000000000" pitchFamily="50" charset="-127"/>
                </a:rPr>
                <a:t>Where? 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D615EE7-BD17-4D75-8191-78BE6537CF46}"/>
                </a:ext>
              </a:extLst>
            </p:cNvPr>
            <p:cNvSpPr txBox="1"/>
            <p:nvPr/>
          </p:nvSpPr>
          <p:spPr>
            <a:xfrm>
              <a:off x="2742490" y="3955942"/>
              <a:ext cx="63667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latin typeface="10X10" panose="020D0604000000000000" pitchFamily="50" charset="-127"/>
                  <a:ea typeface="10X10" panose="020D0604000000000000" pitchFamily="50" charset="-127"/>
                </a:rPr>
                <a:t>사용자 위치 중심 인근 접근 가능 지역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31C597C-79B9-4560-967C-E39243594E30}"/>
              </a:ext>
            </a:extLst>
          </p:cNvPr>
          <p:cNvGrpSpPr/>
          <p:nvPr/>
        </p:nvGrpSpPr>
        <p:grpSpPr>
          <a:xfrm>
            <a:off x="704640" y="4326127"/>
            <a:ext cx="8733828" cy="786275"/>
            <a:chOff x="565743" y="4826121"/>
            <a:chExt cx="8543532" cy="786275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7340AAD0-A76A-4E27-8471-281FB8A84A6A}"/>
                </a:ext>
              </a:extLst>
            </p:cNvPr>
            <p:cNvGrpSpPr/>
            <p:nvPr/>
          </p:nvGrpSpPr>
          <p:grpSpPr>
            <a:xfrm>
              <a:off x="565743" y="4826121"/>
              <a:ext cx="4723887" cy="786275"/>
              <a:chOff x="565743" y="4826121"/>
              <a:chExt cx="4723887" cy="786275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806899C-9B02-4E7C-8D0F-1DC55CD1B078}"/>
                  </a:ext>
                </a:extLst>
              </p:cNvPr>
              <p:cNvSpPr txBox="1"/>
              <p:nvPr/>
            </p:nvSpPr>
            <p:spPr>
              <a:xfrm>
                <a:off x="565743" y="4826121"/>
                <a:ext cx="472388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400" dirty="0">
                    <a:latin typeface="10X10" panose="020D0604000000000000" pitchFamily="50" charset="-127"/>
                    <a:ea typeface="10X10" panose="020D0604000000000000" pitchFamily="50" charset="-127"/>
                  </a:rPr>
                  <a:t>Who? </a:t>
                </a:r>
                <a:endParaRPr lang="ko-KR" altLang="en-US" sz="4400" dirty="0">
                  <a:latin typeface="10X10" panose="020D0604000000000000" pitchFamily="50" charset="-127"/>
                  <a:ea typeface="10X10" panose="020D0604000000000000" pitchFamily="50" charset="-127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200D30D-6071-402A-A7DC-AAA798995D21}"/>
                  </a:ext>
                </a:extLst>
              </p:cNvPr>
              <p:cNvSpPr txBox="1"/>
              <p:nvPr/>
            </p:nvSpPr>
            <p:spPr>
              <a:xfrm>
                <a:off x="2372811" y="4842955"/>
                <a:ext cx="381965" cy="769441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endParaRPr lang="ko-KR" altLang="en-US" sz="4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0X10" panose="020D0604000000000000" pitchFamily="50" charset="-127"/>
                  <a:ea typeface="10X10" panose="020D0604000000000000" pitchFamily="50" charset="-127"/>
                </a:endParaRP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605E310-D5B4-4FC5-895C-95E5EC5ABE70}"/>
                </a:ext>
              </a:extLst>
            </p:cNvPr>
            <p:cNvSpPr txBox="1"/>
            <p:nvPr/>
          </p:nvSpPr>
          <p:spPr>
            <a:xfrm>
              <a:off x="2707081" y="4986652"/>
              <a:ext cx="64021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latin typeface="10X10" panose="020D0604000000000000" pitchFamily="50" charset="-127"/>
                  <a:ea typeface="10X10" panose="020D0604000000000000" pitchFamily="50" charset="-127"/>
                </a:rPr>
                <a:t>다이어트를 즐겁게 지속하고 싶은 유저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F7C848CB-09CE-43CB-8D8B-8ACD222A545D}"/>
              </a:ext>
            </a:extLst>
          </p:cNvPr>
          <p:cNvGrpSpPr/>
          <p:nvPr/>
        </p:nvGrpSpPr>
        <p:grpSpPr>
          <a:xfrm>
            <a:off x="704640" y="5228255"/>
            <a:ext cx="10540533" cy="1029399"/>
            <a:chOff x="565743" y="4826121"/>
            <a:chExt cx="10540533" cy="1029399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9279206B-BC36-49DF-9BDC-C135E51619DF}"/>
                </a:ext>
              </a:extLst>
            </p:cNvPr>
            <p:cNvGrpSpPr/>
            <p:nvPr/>
          </p:nvGrpSpPr>
          <p:grpSpPr>
            <a:xfrm>
              <a:off x="565743" y="4826121"/>
              <a:ext cx="4723887" cy="786275"/>
              <a:chOff x="565743" y="4826121"/>
              <a:chExt cx="4723887" cy="786275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A261DF3-666E-43D0-B019-B726C3859559}"/>
                  </a:ext>
                </a:extLst>
              </p:cNvPr>
              <p:cNvSpPr txBox="1"/>
              <p:nvPr/>
            </p:nvSpPr>
            <p:spPr>
              <a:xfrm>
                <a:off x="565743" y="4826121"/>
                <a:ext cx="472388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400" dirty="0">
                    <a:latin typeface="10X10" panose="020D0604000000000000" pitchFamily="50" charset="-127"/>
                    <a:ea typeface="10X10" panose="020D0604000000000000" pitchFamily="50" charset="-127"/>
                  </a:rPr>
                  <a:t>Why? </a:t>
                </a:r>
                <a:endParaRPr lang="ko-KR" altLang="en-US" sz="4400" dirty="0">
                  <a:latin typeface="10X10" panose="020D0604000000000000" pitchFamily="50" charset="-127"/>
                  <a:ea typeface="10X10" panose="020D0604000000000000" pitchFamily="50" charset="-127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4E08E34-CFA9-44B6-AD8A-41A0E55CD181}"/>
                  </a:ext>
                </a:extLst>
              </p:cNvPr>
              <p:cNvSpPr txBox="1"/>
              <p:nvPr/>
            </p:nvSpPr>
            <p:spPr>
              <a:xfrm>
                <a:off x="2372811" y="4842955"/>
                <a:ext cx="381965" cy="769441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endParaRPr lang="ko-KR" altLang="en-US" sz="4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0X10" panose="020D0604000000000000" pitchFamily="50" charset="-127"/>
                  <a:ea typeface="10X10" panose="020D0604000000000000" pitchFamily="50" charset="-127"/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9486FEE-4494-4927-8A05-304240406F6A}"/>
                </a:ext>
              </a:extLst>
            </p:cNvPr>
            <p:cNvSpPr txBox="1"/>
            <p:nvPr/>
          </p:nvSpPr>
          <p:spPr>
            <a:xfrm>
              <a:off x="2742489" y="4901413"/>
              <a:ext cx="836378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latin typeface="10X10" panose="020D0604000000000000" pitchFamily="50" charset="-127"/>
                  <a:ea typeface="10X10" panose="020D0604000000000000" pitchFamily="50" charset="-127"/>
                </a:rPr>
                <a:t>커뮤니티 안 구성원들 간 단체 운동을 연결하는 </a:t>
              </a:r>
              <a:endParaRPr lang="en-US" altLang="ko-KR" sz="2800" dirty="0">
                <a:latin typeface="10X10" panose="020D0604000000000000" pitchFamily="50" charset="-127"/>
                <a:ea typeface="10X10" panose="020D0604000000000000" pitchFamily="50" charset="-127"/>
              </a:endParaRPr>
            </a:p>
            <a:p>
              <a:r>
                <a:rPr lang="ko-KR" altLang="en-US" sz="2800" dirty="0">
                  <a:latin typeface="10X10" panose="020D0604000000000000" pitchFamily="50" charset="-127"/>
                  <a:ea typeface="10X10" panose="020D0604000000000000" pitchFamily="50" charset="-127"/>
                </a:rPr>
                <a:t>무료 다이어트 프로그램의 부재</a:t>
              </a:r>
              <a:endParaRPr lang="ko-KR" altLang="en-US" sz="2800" b="1" dirty="0"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</p:grp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23BF1DB1-421F-4ED4-801C-7A940BDAD30C}"/>
              </a:ext>
            </a:extLst>
          </p:cNvPr>
          <p:cNvSpPr/>
          <p:nvPr/>
        </p:nvSpPr>
        <p:spPr>
          <a:xfrm rot="5400000">
            <a:off x="49854" y="-88291"/>
            <a:ext cx="1400783" cy="1556431"/>
          </a:xfrm>
          <a:prstGeom prst="rtTriangle">
            <a:avLst/>
          </a:prstGeom>
          <a:solidFill>
            <a:srgbClr val="FFC0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0152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F67EC5F1-F262-4FBD-B532-CC63ADC30A79}"/>
              </a:ext>
            </a:extLst>
          </p:cNvPr>
          <p:cNvSpPr/>
          <p:nvPr/>
        </p:nvSpPr>
        <p:spPr>
          <a:xfrm rot="16200000">
            <a:off x="10722914" y="5407831"/>
            <a:ext cx="1400783" cy="1556431"/>
          </a:xfrm>
          <a:prstGeom prst="rtTriangle">
            <a:avLst/>
          </a:prstGeom>
          <a:solidFill>
            <a:srgbClr val="FFC0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5D59AFA9-E05D-4C78-B579-88BFB549FACD}"/>
              </a:ext>
            </a:extLst>
          </p:cNvPr>
          <p:cNvSpPr/>
          <p:nvPr/>
        </p:nvSpPr>
        <p:spPr>
          <a:xfrm rot="5400000">
            <a:off x="79614" y="-77824"/>
            <a:ext cx="1400783" cy="1556431"/>
          </a:xfrm>
          <a:prstGeom prst="rtTriangle">
            <a:avLst/>
          </a:prstGeom>
          <a:solidFill>
            <a:srgbClr val="FFC0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09EDF7E-C453-4B2A-8164-83F6218E06A8}"/>
              </a:ext>
            </a:extLst>
          </p:cNvPr>
          <p:cNvCxnSpPr>
            <a:cxnSpLocks/>
          </p:cNvCxnSpPr>
          <p:nvPr/>
        </p:nvCxnSpPr>
        <p:spPr>
          <a:xfrm>
            <a:off x="1033108" y="1032020"/>
            <a:ext cx="2309229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0D75FEB-33BB-4817-99B5-A17FBE52B97A}"/>
              </a:ext>
            </a:extLst>
          </p:cNvPr>
          <p:cNvCxnSpPr>
            <a:cxnSpLocks/>
          </p:cNvCxnSpPr>
          <p:nvPr/>
        </p:nvCxnSpPr>
        <p:spPr>
          <a:xfrm>
            <a:off x="478231" y="387555"/>
            <a:ext cx="500633" cy="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3B247D9-9EAF-4BC7-91C2-B184E778535D}"/>
              </a:ext>
            </a:extLst>
          </p:cNvPr>
          <p:cNvSpPr/>
          <p:nvPr/>
        </p:nvSpPr>
        <p:spPr>
          <a:xfrm>
            <a:off x="-509219" y="368762"/>
            <a:ext cx="3616629" cy="663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07.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</a:t>
            </a: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시나리오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2</a:t>
            </a:r>
            <a:endParaRPr lang="en-US" altLang="ko-KR" sz="3200" b="1" dirty="0">
              <a:solidFill>
                <a:prstClr val="black">
                  <a:lumMod val="75000"/>
                  <a:lumOff val="25000"/>
                </a:prstClr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1BE5CAB-6D26-4C58-8BED-21922625A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090" y="4316839"/>
            <a:ext cx="2478887" cy="2507794"/>
          </a:xfrm>
          <a:prstGeom prst="rect">
            <a:avLst/>
          </a:prstGeom>
        </p:spPr>
      </p:pic>
      <p:pic>
        <p:nvPicPr>
          <p:cNvPr id="16" name="그림 15" descr="벡터그래픽이(가) 표시된 사진&#10;&#10;자동 생성된 설명">
            <a:extLst>
              <a:ext uri="{FF2B5EF4-FFF2-40B4-BE49-F238E27FC236}">
                <a16:creationId xmlns:a16="http://schemas.microsoft.com/office/drawing/2014/main" id="{9F04A3BD-7431-4E07-8597-45D98C90E7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515" y="2435187"/>
            <a:ext cx="2491020" cy="246287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1D0C568-05B9-44F0-919B-AEABC0E689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375" y="2493410"/>
            <a:ext cx="2382952" cy="2446030"/>
          </a:xfrm>
          <a:prstGeom prst="rect">
            <a:avLst/>
          </a:prstGeom>
        </p:spPr>
      </p:pic>
      <p:pic>
        <p:nvPicPr>
          <p:cNvPr id="19" name="그림 18" descr="스크린샷이(가) 표시된 사진&#10;&#10;자동 생성된 설명">
            <a:extLst>
              <a:ext uri="{FF2B5EF4-FFF2-40B4-BE49-F238E27FC236}">
                <a16:creationId xmlns:a16="http://schemas.microsoft.com/office/drawing/2014/main" id="{42BC1385-46BD-4600-943B-44809BC65E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43" y="5688408"/>
            <a:ext cx="5673476" cy="96369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684A591-9DB6-4775-BD3C-43A9F38BF0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37" y="4785888"/>
            <a:ext cx="4606746" cy="96369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4CDDAA2-8862-43F8-B141-BF92031C216A}"/>
              </a:ext>
            </a:extLst>
          </p:cNvPr>
          <p:cNvSpPr txBox="1"/>
          <p:nvPr/>
        </p:nvSpPr>
        <p:spPr>
          <a:xfrm>
            <a:off x="4806792" y="1118507"/>
            <a:ext cx="69397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err="1">
                <a:latin typeface="10X10" panose="020D0604000000000000" pitchFamily="50" charset="-127"/>
                <a:ea typeface="10X10" panose="020D0604000000000000" pitchFamily="50" charset="-127"/>
              </a:rPr>
              <a:t>Dieta</a:t>
            </a:r>
            <a:r>
              <a:rPr lang="ko-KR" altLang="en-US" sz="2800" dirty="0">
                <a:latin typeface="10X10" panose="020D0604000000000000" pitchFamily="50" charset="-127"/>
                <a:ea typeface="10X10" panose="020D0604000000000000" pitchFamily="50" charset="-127"/>
              </a:rPr>
              <a:t> 는 단체 운동 플랫폼 역할을 수행</a:t>
            </a:r>
            <a:r>
              <a:rPr lang="en-US" altLang="ko-KR" sz="2800" dirty="0"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</a:p>
          <a:p>
            <a:pPr algn="ctr"/>
            <a:r>
              <a:rPr lang="ko-KR" altLang="en-US" sz="2800" dirty="0" err="1">
                <a:solidFill>
                  <a:srgbClr val="C00000"/>
                </a:solidFill>
                <a:latin typeface="10X10" panose="020D0604000000000000" pitchFamily="50" charset="-127"/>
                <a:ea typeface="10X10" panose="020D0604000000000000" pitchFamily="50" charset="-127"/>
                <a:sym typeface="Wingdings" panose="05000000000000000000" pitchFamily="2" charset="2"/>
              </a:rPr>
              <a:t>다이어터들의</a:t>
            </a:r>
            <a:r>
              <a:rPr lang="ko-KR" altLang="en-US" sz="2800" dirty="0">
                <a:solidFill>
                  <a:srgbClr val="C00000"/>
                </a:solidFill>
                <a:latin typeface="10X10" panose="020D0604000000000000" pitchFamily="50" charset="-127"/>
                <a:ea typeface="10X10" panose="020D0604000000000000" pitchFamily="50" charset="-127"/>
                <a:sym typeface="Wingdings" panose="05000000000000000000" pitchFamily="2" charset="2"/>
              </a:rPr>
              <a:t> </a:t>
            </a:r>
            <a:endParaRPr lang="en-US" altLang="ko-KR" sz="2800" dirty="0">
              <a:solidFill>
                <a:srgbClr val="C00000"/>
              </a:solidFill>
              <a:latin typeface="10X10" panose="020D0604000000000000" pitchFamily="50" charset="-127"/>
              <a:ea typeface="10X10" panose="020D0604000000000000" pitchFamily="50" charset="-127"/>
              <a:sym typeface="Wingdings" panose="05000000000000000000" pitchFamily="2" charset="2"/>
            </a:endParaRPr>
          </a:p>
          <a:p>
            <a:pPr marL="457200" indent="-457200" algn="ctr">
              <a:buFont typeface="Wingdings" panose="05000000000000000000" pitchFamily="2" charset="2"/>
              <a:buChar char="à"/>
            </a:pPr>
            <a:r>
              <a:rPr lang="ko-KR" altLang="en-US" sz="2800" dirty="0">
                <a:solidFill>
                  <a:srgbClr val="C00000"/>
                </a:solidFill>
                <a:latin typeface="10X10" panose="020D0604000000000000" pitchFamily="50" charset="-127"/>
                <a:ea typeface="10X10" panose="020D0604000000000000" pitchFamily="50" charset="-127"/>
                <a:sym typeface="Wingdings" panose="05000000000000000000" pitchFamily="2" charset="2"/>
              </a:rPr>
              <a:t>협력 </a:t>
            </a:r>
            <a:r>
              <a:rPr lang="en-US" altLang="ko-KR" sz="2800" dirty="0">
                <a:solidFill>
                  <a:srgbClr val="C00000"/>
                </a:solidFill>
                <a:latin typeface="10X10" panose="020D0604000000000000" pitchFamily="50" charset="-127"/>
                <a:ea typeface="10X10" panose="020D0604000000000000" pitchFamily="50" charset="-127"/>
                <a:sym typeface="Wingdings" panose="05000000000000000000" pitchFamily="2" charset="2"/>
              </a:rPr>
              <a:t>/ </a:t>
            </a:r>
            <a:r>
              <a:rPr lang="ko-KR" altLang="en-US" sz="2800" dirty="0">
                <a:solidFill>
                  <a:srgbClr val="C00000"/>
                </a:solidFill>
                <a:latin typeface="10X10" panose="020D0604000000000000" pitchFamily="50" charset="-127"/>
                <a:ea typeface="10X10" panose="020D0604000000000000" pitchFamily="50" charset="-127"/>
                <a:sym typeface="Wingdings" panose="05000000000000000000" pitchFamily="2" charset="2"/>
              </a:rPr>
              <a:t>공유 </a:t>
            </a:r>
            <a:r>
              <a:rPr lang="en-US" altLang="ko-KR" sz="2800" dirty="0">
                <a:solidFill>
                  <a:srgbClr val="C00000"/>
                </a:solidFill>
                <a:latin typeface="10X10" panose="020D0604000000000000" pitchFamily="50" charset="-127"/>
                <a:ea typeface="10X10" panose="020D0604000000000000" pitchFamily="50" charset="-127"/>
                <a:sym typeface="Wingdings" panose="05000000000000000000" pitchFamily="2" charset="2"/>
              </a:rPr>
              <a:t>/ </a:t>
            </a:r>
            <a:r>
              <a:rPr lang="ko-KR" altLang="en-US" sz="2800" dirty="0">
                <a:solidFill>
                  <a:srgbClr val="C00000"/>
                </a:solidFill>
                <a:latin typeface="10X10" panose="020D0604000000000000" pitchFamily="50" charset="-127"/>
                <a:ea typeface="10X10" panose="020D0604000000000000" pitchFamily="50" charset="-127"/>
                <a:sym typeface="Wingdings" panose="05000000000000000000" pitchFamily="2" charset="2"/>
              </a:rPr>
              <a:t>선의의 경쟁의 장</a:t>
            </a:r>
            <a:endParaRPr lang="ko-KR" altLang="en-US" sz="2800" dirty="0">
              <a:solidFill>
                <a:srgbClr val="C00000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pic>
        <p:nvPicPr>
          <p:cNvPr id="22" name="이미지" descr="이미지">
            <a:extLst>
              <a:ext uri="{FF2B5EF4-FFF2-40B4-BE49-F238E27FC236}">
                <a16:creationId xmlns:a16="http://schemas.microsoft.com/office/drawing/2014/main" id="{2A49A4C3-0B82-47F6-97DE-25BF728FCC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1419" y="1127942"/>
            <a:ext cx="3360206" cy="3420690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blurRad="50800" dist="25400" dir="3600000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3878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F67EC5F1-F262-4FBD-B532-CC63ADC30A79}"/>
              </a:ext>
            </a:extLst>
          </p:cNvPr>
          <p:cNvSpPr/>
          <p:nvPr/>
        </p:nvSpPr>
        <p:spPr>
          <a:xfrm rot="16200000">
            <a:off x="10722914" y="5407831"/>
            <a:ext cx="1400783" cy="1556431"/>
          </a:xfrm>
          <a:prstGeom prst="rtTriangle">
            <a:avLst/>
          </a:prstGeom>
          <a:solidFill>
            <a:srgbClr val="FFC0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5D59AFA9-E05D-4C78-B579-88BFB549FACD}"/>
              </a:ext>
            </a:extLst>
          </p:cNvPr>
          <p:cNvSpPr/>
          <p:nvPr/>
        </p:nvSpPr>
        <p:spPr>
          <a:xfrm rot="5400000">
            <a:off x="79614" y="-77824"/>
            <a:ext cx="1400783" cy="1556431"/>
          </a:xfrm>
          <a:prstGeom prst="rtTriangle">
            <a:avLst/>
          </a:prstGeom>
          <a:solidFill>
            <a:srgbClr val="FFC0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19CB6D6-C008-4261-96A2-587DB209FC6B}"/>
              </a:ext>
            </a:extLst>
          </p:cNvPr>
          <p:cNvCxnSpPr>
            <a:cxnSpLocks/>
          </p:cNvCxnSpPr>
          <p:nvPr/>
        </p:nvCxnSpPr>
        <p:spPr>
          <a:xfrm>
            <a:off x="478231" y="387555"/>
            <a:ext cx="500633" cy="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12FA4AB-5DB8-4638-A02C-22D09BD550A1}"/>
              </a:ext>
            </a:extLst>
          </p:cNvPr>
          <p:cNvCxnSpPr>
            <a:cxnSpLocks/>
          </p:cNvCxnSpPr>
          <p:nvPr/>
        </p:nvCxnSpPr>
        <p:spPr>
          <a:xfrm>
            <a:off x="1167666" y="983276"/>
            <a:ext cx="2309229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6D88781E-2C4C-4A03-B189-FFC0E11FB384}"/>
              </a:ext>
            </a:extLst>
          </p:cNvPr>
          <p:cNvSpPr/>
          <p:nvPr/>
        </p:nvSpPr>
        <p:spPr>
          <a:xfrm>
            <a:off x="-9544" y="320018"/>
            <a:ext cx="3178947" cy="663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08.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</a:t>
            </a: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기대 효과 </a:t>
            </a:r>
            <a:endParaRPr lang="en-US" altLang="ko-KR" sz="3200" b="1" dirty="0">
              <a:solidFill>
                <a:prstClr val="black">
                  <a:lumMod val="75000"/>
                  <a:lumOff val="25000"/>
                </a:prstClr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9" name="3. 광고 수입">
            <a:extLst>
              <a:ext uri="{FF2B5EF4-FFF2-40B4-BE49-F238E27FC236}">
                <a16:creationId xmlns:a16="http://schemas.microsoft.com/office/drawing/2014/main" id="{3B60F067-0473-4407-93AD-8A77444F5138}"/>
              </a:ext>
            </a:extLst>
          </p:cNvPr>
          <p:cNvSpPr txBox="1"/>
          <p:nvPr/>
        </p:nvSpPr>
        <p:spPr>
          <a:xfrm>
            <a:off x="2151059" y="4980359"/>
            <a:ext cx="10139513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500"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4</a:t>
            </a:r>
            <a:r>
              <a:rPr lang="en-US" altLang="ko-KR" sz="2800" dirty="0">
                <a:latin typeface="10X10" panose="020D0604000000000000" pitchFamily="50" charset="-127"/>
                <a:ea typeface="10X10" panose="020D0604000000000000" pitchFamily="50" charset="-127"/>
              </a:rPr>
              <a:t>.  </a:t>
            </a:r>
            <a:r>
              <a:rPr lang="ko-KR" altLang="en-US" sz="2800" dirty="0">
                <a:latin typeface="10X10" panose="020D0604000000000000" pitchFamily="50" charset="-127"/>
                <a:ea typeface="10X10" panose="020D0604000000000000" pitchFamily="50" charset="-127"/>
              </a:rPr>
              <a:t>무료 커뮤니티 기반으로 회원 증가에 따른 </a:t>
            </a:r>
            <a:r>
              <a:rPr sz="2800" dirty="0" err="1">
                <a:solidFill>
                  <a:srgbClr val="C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광고</a:t>
            </a:r>
            <a:r>
              <a:rPr lang="en-US" altLang="ko-KR" sz="2800" dirty="0">
                <a:solidFill>
                  <a:srgbClr val="C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ko-KR" altLang="en-US" sz="2800" dirty="0">
                <a:solidFill>
                  <a:srgbClr val="C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유치 </a:t>
            </a:r>
            <a:r>
              <a:rPr lang="ko-KR" altLang="en-US" sz="2800" dirty="0">
                <a:latin typeface="10X10" panose="020D0604000000000000" pitchFamily="50" charset="-127"/>
                <a:ea typeface="10X10" panose="020D0604000000000000" pitchFamily="50" charset="-127"/>
              </a:rPr>
              <a:t>및 </a:t>
            </a:r>
            <a:r>
              <a:rPr lang="ko-KR" altLang="en-US" sz="2800" dirty="0">
                <a:solidFill>
                  <a:srgbClr val="C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공동구매</a:t>
            </a:r>
            <a:endParaRPr sz="2800" dirty="0">
              <a:solidFill>
                <a:srgbClr val="C00000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10" name="전면 다이어트 관련 배너광고…">
            <a:extLst>
              <a:ext uri="{FF2B5EF4-FFF2-40B4-BE49-F238E27FC236}">
                <a16:creationId xmlns:a16="http://schemas.microsoft.com/office/drawing/2014/main" id="{6DEBA2CD-DD19-4D5F-B163-871444288E34}"/>
              </a:ext>
            </a:extLst>
          </p:cNvPr>
          <p:cNvSpPr txBox="1"/>
          <p:nvPr/>
        </p:nvSpPr>
        <p:spPr>
          <a:xfrm>
            <a:off x="4430108" y="5513838"/>
            <a:ext cx="5917049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326319" indent="-326319" algn="l">
              <a:buSzPct val="90000"/>
              <a:buChar char="•"/>
              <a:defRPr sz="2500"/>
            </a:pPr>
            <a:r>
              <a:rPr sz="2000" dirty="0" err="1">
                <a:latin typeface="10X10" panose="020D0604000000000000" pitchFamily="50" charset="-127"/>
                <a:ea typeface="10X10" panose="020D0604000000000000" pitchFamily="50" charset="-127"/>
              </a:rPr>
              <a:t>전면</a:t>
            </a:r>
            <a:r>
              <a:rPr sz="2000" dirty="0"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sz="2000" dirty="0" err="1">
                <a:latin typeface="10X10" panose="020D0604000000000000" pitchFamily="50" charset="-127"/>
                <a:ea typeface="10X10" panose="020D0604000000000000" pitchFamily="50" charset="-127"/>
              </a:rPr>
              <a:t>다이어트</a:t>
            </a:r>
            <a:r>
              <a:rPr sz="2000" dirty="0"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sz="2000" dirty="0" err="1">
                <a:latin typeface="10X10" panose="020D0604000000000000" pitchFamily="50" charset="-127"/>
                <a:ea typeface="10X10" panose="020D0604000000000000" pitchFamily="50" charset="-127"/>
              </a:rPr>
              <a:t>관련</a:t>
            </a:r>
            <a:r>
              <a:rPr sz="2000" dirty="0"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sz="2000" dirty="0" err="1">
                <a:latin typeface="10X10" panose="020D0604000000000000" pitchFamily="50" charset="-127"/>
                <a:ea typeface="10X10" panose="020D0604000000000000" pitchFamily="50" charset="-127"/>
              </a:rPr>
              <a:t>배너광고</a:t>
            </a:r>
            <a:r>
              <a:rPr sz="2000" dirty="0"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</a:p>
          <a:p>
            <a:pPr marL="326319" indent="-326319" algn="l">
              <a:buSzPct val="90000"/>
              <a:buChar char="•"/>
              <a:defRPr sz="2500"/>
            </a:pPr>
            <a:r>
              <a:rPr sz="2000" dirty="0">
                <a:latin typeface="10X10" panose="020D0604000000000000" pitchFamily="50" charset="-127"/>
                <a:ea typeface="10X10" panose="020D0604000000000000" pitchFamily="50" charset="-127"/>
              </a:rPr>
              <a:t>CPC(</a:t>
            </a:r>
            <a:r>
              <a:rPr sz="2000" dirty="0" err="1">
                <a:latin typeface="10X10" panose="020D0604000000000000" pitchFamily="50" charset="-127"/>
                <a:ea typeface="10X10" panose="020D0604000000000000" pitchFamily="50" charset="-127"/>
              </a:rPr>
              <a:t>광고</a:t>
            </a:r>
            <a:r>
              <a:rPr sz="2000" dirty="0"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sz="2000" dirty="0" err="1">
                <a:latin typeface="10X10" panose="020D0604000000000000" pitchFamily="50" charset="-127"/>
                <a:ea typeface="10X10" panose="020D0604000000000000" pitchFamily="50" charset="-127"/>
              </a:rPr>
              <a:t>클릭당</a:t>
            </a:r>
            <a:r>
              <a:rPr sz="2000" dirty="0"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sz="2000" dirty="0" err="1">
                <a:latin typeface="10X10" panose="020D0604000000000000" pitchFamily="50" charset="-127"/>
                <a:ea typeface="10X10" panose="020D0604000000000000" pitchFamily="50" charset="-127"/>
              </a:rPr>
              <a:t>비용</a:t>
            </a:r>
            <a:r>
              <a:rPr sz="2000" dirty="0">
                <a:latin typeface="10X10" panose="020D0604000000000000" pitchFamily="50" charset="-127"/>
                <a:ea typeface="10X10" panose="020D0604000000000000" pitchFamily="50" charset="-127"/>
              </a:rPr>
              <a:t>):78-83원</a:t>
            </a:r>
          </a:p>
          <a:p>
            <a:pPr marL="326319" indent="-326319" algn="l">
              <a:buSzPct val="90000"/>
              <a:buChar char="•"/>
              <a:defRPr sz="2500"/>
            </a:pPr>
            <a:r>
              <a:rPr sz="2000" dirty="0">
                <a:latin typeface="10X10" panose="020D0604000000000000" pitchFamily="50" charset="-127"/>
                <a:ea typeface="10X10" panose="020D0604000000000000" pitchFamily="50" charset="-127"/>
              </a:rPr>
              <a:t>CPM(1000회 </a:t>
            </a:r>
            <a:r>
              <a:rPr sz="2000" dirty="0" err="1">
                <a:latin typeface="10X10" panose="020D0604000000000000" pitchFamily="50" charset="-127"/>
                <a:ea typeface="10X10" panose="020D0604000000000000" pitchFamily="50" charset="-127"/>
              </a:rPr>
              <a:t>노출당</a:t>
            </a:r>
            <a:r>
              <a:rPr sz="2000" dirty="0"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sz="2000" dirty="0" err="1">
                <a:latin typeface="10X10" panose="020D0604000000000000" pitchFamily="50" charset="-127"/>
                <a:ea typeface="10X10" panose="020D0604000000000000" pitchFamily="50" charset="-127"/>
              </a:rPr>
              <a:t>비용</a:t>
            </a:r>
            <a:r>
              <a:rPr sz="2000" dirty="0">
                <a:latin typeface="10X10" panose="020D0604000000000000" pitchFamily="50" charset="-127"/>
                <a:ea typeface="10X10" panose="020D0604000000000000" pitchFamily="50" charset="-127"/>
              </a:rPr>
              <a:t>):5300~7300원</a:t>
            </a:r>
          </a:p>
        </p:txBody>
      </p:sp>
      <p:grpSp>
        <p:nvGrpSpPr>
          <p:cNvPr id="11" name="이미지">
            <a:extLst>
              <a:ext uri="{FF2B5EF4-FFF2-40B4-BE49-F238E27FC236}">
                <a16:creationId xmlns:a16="http://schemas.microsoft.com/office/drawing/2014/main" id="{D1C34A83-3F98-4401-92E9-E34B4DC1F732}"/>
              </a:ext>
            </a:extLst>
          </p:cNvPr>
          <p:cNvGrpSpPr/>
          <p:nvPr/>
        </p:nvGrpSpPr>
        <p:grpSpPr>
          <a:xfrm>
            <a:off x="127206" y="4086496"/>
            <a:ext cx="1934802" cy="2589197"/>
            <a:chOff x="0" y="0"/>
            <a:chExt cx="2563338" cy="3275695"/>
          </a:xfrm>
        </p:grpSpPr>
        <p:pic>
          <p:nvPicPr>
            <p:cNvPr id="12" name="이미지" descr="이미지">
              <a:extLst>
                <a:ext uri="{FF2B5EF4-FFF2-40B4-BE49-F238E27FC236}">
                  <a16:creationId xmlns:a16="http://schemas.microsoft.com/office/drawing/2014/main" id="{36F106C6-2EB7-4C1F-B223-3D3C633675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000" y="88900"/>
              <a:ext cx="2309339" cy="2945496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3" name="이미지" descr="이미지">
              <a:extLst>
                <a:ext uri="{FF2B5EF4-FFF2-40B4-BE49-F238E27FC236}">
                  <a16:creationId xmlns:a16="http://schemas.microsoft.com/office/drawing/2014/main" id="{DD9E7C39-10B9-435D-9E4F-589318C02666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2563339" cy="3275696"/>
            </a:xfrm>
            <a:prstGeom prst="rect">
              <a:avLst/>
            </a:prstGeom>
            <a:effectLst/>
          </p:spPr>
        </p:pic>
      </p:grpSp>
      <p:pic>
        <p:nvPicPr>
          <p:cNvPr id="24" name="그림 23">
            <a:extLst>
              <a:ext uri="{FF2B5EF4-FFF2-40B4-BE49-F238E27FC236}">
                <a16:creationId xmlns:a16="http://schemas.microsoft.com/office/drawing/2014/main" id="{FF22148A-0F9E-4243-AA4E-E10EBA12E3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417" y="1232068"/>
            <a:ext cx="1803732" cy="24726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838EA62-7763-45B6-8099-6791EB82A6D2}"/>
              </a:ext>
            </a:extLst>
          </p:cNvPr>
          <p:cNvSpPr txBox="1"/>
          <p:nvPr/>
        </p:nvSpPr>
        <p:spPr>
          <a:xfrm>
            <a:off x="2062009" y="1384924"/>
            <a:ext cx="96956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dirty="0">
                <a:latin typeface="10X10" panose="020D0604000000000000" pitchFamily="50" charset="-127"/>
                <a:ea typeface="10X10" panose="020D0604000000000000" pitchFamily="50" charset="-127"/>
              </a:rPr>
              <a:t>소속감과 상호작용은 우울증 및 부정적 영향력을 조절하는 효과</a:t>
            </a:r>
            <a:r>
              <a:rPr lang="en-US" altLang="ko-KR" sz="2800" dirty="0">
                <a:solidFill>
                  <a:srgbClr val="C00000"/>
                </a:solidFill>
                <a:latin typeface="10X10" panose="020D0604000000000000" pitchFamily="50" charset="-127"/>
                <a:ea typeface="10X10" panose="020D0604000000000000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2800" dirty="0" err="1">
                <a:solidFill>
                  <a:srgbClr val="C00000"/>
                </a:solidFill>
                <a:latin typeface="10X10" panose="020D0604000000000000" pitchFamily="50" charset="-127"/>
                <a:ea typeface="10X10" panose="020D0604000000000000" pitchFamily="50" charset="-127"/>
                <a:sym typeface="Wingdings" panose="05000000000000000000" pitchFamily="2" charset="2"/>
              </a:rPr>
              <a:t>Dieta</a:t>
            </a:r>
            <a:r>
              <a:rPr lang="ko-KR" altLang="en-US" sz="2800" dirty="0">
                <a:solidFill>
                  <a:srgbClr val="C00000"/>
                </a:solidFill>
                <a:latin typeface="10X10" panose="020D0604000000000000" pitchFamily="50" charset="-127"/>
                <a:ea typeface="10X10" panose="020D0604000000000000" pitchFamily="50" charset="-127"/>
                <a:sym typeface="Wingdings" panose="05000000000000000000" pitchFamily="2" charset="2"/>
              </a:rPr>
              <a:t> 커뮤니티에 소속하여 다이어트 스트레스 감소 효과</a:t>
            </a:r>
            <a:endParaRPr lang="ko-KR" altLang="en-US" sz="2800" dirty="0">
              <a:solidFill>
                <a:srgbClr val="C00000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CF6626-13A4-48B5-AA36-9F3183CA93D6}"/>
              </a:ext>
            </a:extLst>
          </p:cNvPr>
          <p:cNvSpPr txBox="1"/>
          <p:nvPr/>
        </p:nvSpPr>
        <p:spPr>
          <a:xfrm>
            <a:off x="2062008" y="2590895"/>
            <a:ext cx="101395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 startAt="2"/>
            </a:pPr>
            <a:r>
              <a:rPr lang="ko-KR" altLang="en-US" sz="2800" dirty="0">
                <a:latin typeface="10X10" panose="020D0604000000000000" pitchFamily="50" charset="-127"/>
                <a:ea typeface="10X10" panose="020D0604000000000000" pitchFamily="50" charset="-127"/>
              </a:rPr>
              <a:t>구글</a:t>
            </a:r>
            <a:r>
              <a:rPr lang="en-US" altLang="ko-KR" sz="2800" dirty="0">
                <a:latin typeface="10X10" panose="020D0604000000000000" pitchFamily="50" charset="-127"/>
                <a:ea typeface="10X10" panose="020D0604000000000000" pitchFamily="50" charset="-127"/>
              </a:rPr>
              <a:t>fit </a:t>
            </a:r>
            <a:r>
              <a:rPr lang="ko-KR" altLang="en-US" sz="2800" dirty="0">
                <a:latin typeface="10X10" panose="020D0604000000000000" pitchFamily="50" charset="-127"/>
                <a:ea typeface="10X10" panose="020D0604000000000000" pitchFamily="50" charset="-127"/>
              </a:rPr>
              <a:t>연동을 통한 현재 운동 상태에 맞는 격려 및 칭찬 메시지</a:t>
            </a:r>
            <a:endParaRPr lang="en-US" altLang="ko-KR" sz="2800" dirty="0"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r>
              <a:rPr lang="en-US" altLang="ko-KR" sz="2800" dirty="0">
                <a:solidFill>
                  <a:srgbClr val="C00000"/>
                </a:solidFill>
                <a:latin typeface="10X10" panose="020D0604000000000000" pitchFamily="50" charset="-127"/>
                <a:ea typeface="10X10" panose="020D0604000000000000" pitchFamily="50" charset="-127"/>
                <a:sym typeface="Wingdings" panose="05000000000000000000" pitchFamily="2" charset="2"/>
              </a:rPr>
              <a:t>       </a:t>
            </a:r>
            <a:r>
              <a:rPr lang="ko-KR" altLang="en-US" sz="2800" dirty="0">
                <a:solidFill>
                  <a:srgbClr val="C00000"/>
                </a:solidFill>
                <a:latin typeface="10X10" panose="020D0604000000000000" pitchFamily="50" charset="-127"/>
                <a:ea typeface="10X10" panose="020D0604000000000000" pitchFamily="50" charset="-127"/>
                <a:sym typeface="Wingdings" panose="05000000000000000000" pitchFamily="2" charset="2"/>
              </a:rPr>
              <a:t>다이어트 알림을 통한 미션 제시 및 동기부여 효과</a:t>
            </a:r>
            <a:endParaRPr lang="ko-KR" altLang="en-US" sz="2800" dirty="0">
              <a:solidFill>
                <a:srgbClr val="C00000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AAC6CA-2E64-43B6-B860-47C32A767D9A}"/>
              </a:ext>
            </a:extLst>
          </p:cNvPr>
          <p:cNvSpPr txBox="1"/>
          <p:nvPr/>
        </p:nvSpPr>
        <p:spPr>
          <a:xfrm>
            <a:off x="2062008" y="3835339"/>
            <a:ext cx="101395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10X10" panose="020D0604000000000000" pitchFamily="50" charset="-127"/>
                <a:ea typeface="10X10" panose="020D0604000000000000" pitchFamily="50" charset="-127"/>
              </a:rPr>
              <a:t>3.  </a:t>
            </a:r>
            <a:r>
              <a:rPr lang="ko-KR" altLang="en-US" sz="2800" dirty="0">
                <a:latin typeface="10X10" panose="020D0604000000000000" pitchFamily="50" charset="-127"/>
                <a:ea typeface="10X10" panose="020D0604000000000000" pitchFamily="50" charset="-127"/>
              </a:rPr>
              <a:t>가독성 좋은</a:t>
            </a:r>
            <a:r>
              <a:rPr lang="en-US" altLang="ko-KR" sz="2800" dirty="0"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ko-KR" altLang="en-US" sz="2800" dirty="0">
                <a:latin typeface="10X10" panose="020D0604000000000000" pitchFamily="50" charset="-127"/>
                <a:ea typeface="10X10" panose="020D0604000000000000" pitchFamily="50" charset="-127"/>
              </a:rPr>
              <a:t>웹 기반의 다이어트 일기 기록 및 열람 지원</a:t>
            </a:r>
            <a:endParaRPr lang="en-US" altLang="ko-KR" sz="2800" dirty="0"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r>
              <a:rPr lang="en-US" altLang="ko-KR" sz="2800" dirty="0">
                <a:solidFill>
                  <a:srgbClr val="C00000"/>
                </a:solidFill>
                <a:latin typeface="10X10" panose="020D0604000000000000" pitchFamily="50" charset="-127"/>
                <a:ea typeface="10X10" panose="020D0604000000000000" pitchFamily="50" charset="-127"/>
                <a:sym typeface="Wingdings" panose="05000000000000000000" pitchFamily="2" charset="2"/>
              </a:rPr>
              <a:t>       </a:t>
            </a:r>
            <a:r>
              <a:rPr lang="ko-KR" altLang="en-US" sz="2800" dirty="0">
                <a:solidFill>
                  <a:srgbClr val="C00000"/>
                </a:solidFill>
                <a:latin typeface="10X10" panose="020D0604000000000000" pitchFamily="50" charset="-127"/>
                <a:ea typeface="10X10" panose="020D0604000000000000" pitchFamily="50" charset="-127"/>
                <a:sym typeface="Wingdings" panose="05000000000000000000" pitchFamily="2" charset="2"/>
              </a:rPr>
              <a:t>체계적인 기록 및 인증을 통한 다이어트 동기부여와 지속 효과</a:t>
            </a:r>
            <a:endParaRPr lang="ko-KR" altLang="en-US" sz="2800" dirty="0">
              <a:solidFill>
                <a:srgbClr val="C00000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7724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399</Words>
  <Application>Microsoft Office PowerPoint</Application>
  <PresentationFormat>와이드스크린</PresentationFormat>
  <Paragraphs>88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10X10</vt:lpstr>
      <vt:lpstr>10X10 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Define  POV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 HOON LEE</dc:creator>
  <cp:lastModifiedBy>JEONG HOON LEE</cp:lastModifiedBy>
  <cp:revision>81</cp:revision>
  <dcterms:created xsi:type="dcterms:W3CDTF">2019-06-09T01:43:22Z</dcterms:created>
  <dcterms:modified xsi:type="dcterms:W3CDTF">2019-06-09T04:11:22Z</dcterms:modified>
</cp:coreProperties>
</file>