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5" r:id="rId2"/>
    <p:sldId id="278" r:id="rId3"/>
    <p:sldId id="290" r:id="rId4"/>
    <p:sldId id="287" r:id="rId5"/>
    <p:sldId id="292" r:id="rId6"/>
    <p:sldId id="29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AC46"/>
    <a:srgbClr val="558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0B3AB-D287-46C7-998A-9FF27D16A82B}" type="datetimeFigureOut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2025-09-15</a:t>
            </a:fld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D230B-80B9-4290-894C-7BA8036DF33E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‹#›</a:t>
            </a:fld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7483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AF31CBD9-AEB0-4921-A1DE-90B86DF7CB40}" type="datetimeFigureOut">
              <a:rPr lang="ko-KR" altLang="en-US" smtClean="0"/>
              <a:pPr/>
              <a:t>2025-09-15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3226314-3F2B-47CB-9114-908C48E641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4333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682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682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682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250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68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E829F-B3F6-4717-8E6B-71FD72BD4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0F8CE3-92E8-4048-8F2B-0CFE34481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A996A-095F-42A9-81EF-DE4371C6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E0D2E-6966-41CB-8978-CBC4D56E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13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k object 16"/>
          <p:cNvSpPr/>
          <p:nvPr userDrawn="1"/>
        </p:nvSpPr>
        <p:spPr>
          <a:xfrm>
            <a:off x="438727" y="776668"/>
            <a:ext cx="11263745" cy="10800"/>
          </a:xfrm>
          <a:custGeom>
            <a:avLst/>
            <a:gdLst/>
            <a:ahLst/>
            <a:cxnLst/>
            <a:rect l="l" t="t" r="r" b="b"/>
            <a:pathLst>
              <a:path w="9144000" h="334009">
                <a:moveTo>
                  <a:pt x="0" y="0"/>
                </a:moveTo>
                <a:lnTo>
                  <a:pt x="9144000" y="0"/>
                </a:lnTo>
                <a:lnTo>
                  <a:pt x="9144000" y="333755"/>
                </a:lnTo>
                <a:lnTo>
                  <a:pt x="0" y="333755"/>
                </a:lnTo>
                <a:lnTo>
                  <a:pt x="0" y="0"/>
                </a:lnTo>
                <a:close/>
              </a:path>
            </a:pathLst>
          </a:custGeom>
          <a:solidFill>
            <a:srgbClr val="558236"/>
          </a:solidFill>
        </p:spPr>
        <p:txBody>
          <a:bodyPr wrap="square" lIns="0" tIns="0" rIns="0" bIns="0" rtlCol="0"/>
          <a:lstStyle/>
          <a:p>
            <a:endParaRPr>
              <a:latin typeface="나눔고딕" panose="020D0604000000000000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38727" y="352103"/>
            <a:ext cx="5232400" cy="4524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0"/>
          </p:nvPr>
        </p:nvSpPr>
        <p:spPr>
          <a:xfrm>
            <a:off x="438727" y="970395"/>
            <a:ext cx="11263745" cy="54396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261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30118-12F7-49DB-A0B0-6601B1C8E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DA28F-56AE-4A62-ADAA-8344AA629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6257A-6130-4CB8-803F-E10671495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22286-00CD-45F9-AECB-BCE37F66B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AE784372-10B8-4F4C-AAF0-1BDA6E16D5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05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5454" y="1493494"/>
            <a:ext cx="9421091" cy="6646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270" algn="ctr">
              <a:lnSpc>
                <a:spcPct val="150000"/>
              </a:lnSpc>
              <a:spcBef>
                <a:spcPts val="95"/>
              </a:spcBef>
            </a:pPr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JP Regular"/>
              </a:rPr>
              <a:t>1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JP Regular"/>
              </a:rPr>
              <a:t>장 </a:t>
            </a:r>
            <a:r>
              <a:rPr lang="en-US" altLang="ko-KR" sz="32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JP Regular"/>
              </a:rPr>
              <a:t>Spring </a:t>
            </a:r>
            <a:r>
              <a: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JP Regular"/>
              </a:rPr>
              <a:t>개요 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JP Regular"/>
              </a:rPr>
              <a:t>및 개발환경 구축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oto Sans CJK JP Regular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2" name="Picture 4" descr="C:\Users\bigdata\Desktop\스프링 로고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051" y="2149904"/>
            <a:ext cx="7757898" cy="387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0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8727" y="352103"/>
            <a:ext cx="5232400" cy="369332"/>
          </a:xfrm>
        </p:spPr>
        <p:txBody>
          <a:bodyPr/>
          <a:lstStyle/>
          <a:p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Spring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Spring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특징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3. Maven </a:t>
            </a:r>
            <a:r>
              <a:rPr lang="ko-KR" altLang="en-US" sz="1600" dirty="0"/>
              <a:t>개요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4. Spring </a:t>
            </a:r>
            <a:r>
              <a:rPr lang="ko-KR" altLang="en-US" sz="1600" dirty="0"/>
              <a:t>학습 안내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1352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8727" y="352103"/>
            <a:ext cx="5232400" cy="369332"/>
          </a:xfrm>
        </p:spPr>
        <p:txBody>
          <a:bodyPr/>
          <a:lstStyle/>
          <a:p>
            <a:r>
              <a:rPr lang="en-US" altLang="ko-KR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Spring </a:t>
            </a:r>
            <a:r>
              <a:rPr lang="ko-KR" altLang="en-US" sz="2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SzPct val="60000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프레임워크</a:t>
            </a:r>
            <a:r>
              <a:rPr lang="en-US" altLang="ko-KR" sz="1600" baseline="30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Framework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는 </a:t>
            </a:r>
            <a:r>
              <a:rPr lang="ko-KR" altLang="en-US" sz="1600" dirty="0"/>
              <a:t>특정한 종류의 애플리케이션을 개발하기 위해 제공되는 일련의 라이브러리</a:t>
            </a:r>
            <a:r>
              <a:rPr lang="en-US" altLang="ko-KR" sz="1600" dirty="0"/>
              <a:t>, </a:t>
            </a:r>
            <a:r>
              <a:rPr lang="ko-KR" altLang="en-US" sz="1600" dirty="0"/>
              <a:t>도구</a:t>
            </a:r>
            <a:r>
              <a:rPr lang="en-US" altLang="ko-KR" sz="1600" dirty="0"/>
              <a:t>, </a:t>
            </a:r>
            <a:r>
              <a:rPr lang="ko-KR" altLang="en-US" sz="1600" dirty="0"/>
              <a:t>규칙 및 구조</a:t>
            </a:r>
            <a:endParaRPr lang="en-US" altLang="ko-KR" sz="1600" dirty="0"/>
          </a:p>
          <a:p>
            <a:pPr>
              <a:lnSpc>
                <a:spcPct val="150000"/>
              </a:lnSpc>
              <a:buSzPct val="60000"/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Spring Framework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애플리케이션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개발을 쉽고 편리하게 해주는 오픈소스 애플리케이션 프레임워</a:t>
            </a:r>
            <a:r>
              <a:rPr lang="ko-KR" altLang="en-US" sz="1600" dirty="0"/>
              <a:t>크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E1F66EED-B021-404D-EAA7-A72E29C8B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43144"/>
              </p:ext>
            </p:extLst>
          </p:nvPr>
        </p:nvGraphicFramePr>
        <p:xfrm>
          <a:off x="703891" y="2154551"/>
          <a:ext cx="7593629" cy="4155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5233">
                  <a:extLst>
                    <a:ext uri="{9D8B030D-6E8A-4147-A177-3AD203B41FA5}">
                      <a16:colId xmlns:a16="http://schemas.microsoft.com/office/drawing/2014/main" val="3395933563"/>
                    </a:ext>
                  </a:extLst>
                </a:gridCol>
                <a:gridCol w="5408396">
                  <a:extLst>
                    <a:ext uri="{9D8B030D-6E8A-4147-A177-3AD203B41FA5}">
                      <a16:colId xmlns:a16="http://schemas.microsoft.com/office/drawing/2014/main" val="906732757"/>
                    </a:ext>
                  </a:extLst>
                </a:gridCol>
              </a:tblGrid>
              <a:tr h="3308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</a:t>
                      </a:r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Spring</a:t>
                      </a: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프레임워크</a:t>
                      </a:r>
                    </a:p>
                  </a:txBody>
                  <a:tcPr marL="108000" marR="108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AC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08000" marR="108000" marT="72000" marB="72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059394"/>
                  </a:ext>
                </a:extLst>
              </a:tr>
              <a:tr h="38019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Spring Core</a:t>
                      </a:r>
                      <a:endParaRPr lang="ko-KR" altLang="en-US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Spring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핵심 모듈로</a:t>
                      </a: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의존성 주입 및 제어의 역전 기능을 제공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13606"/>
                  </a:ext>
                </a:extLst>
              </a:tr>
              <a:tr h="607755">
                <a:tc>
                  <a:txBody>
                    <a:bodyPr/>
                    <a:lstStyle/>
                    <a:p>
                      <a:r>
                        <a:rPr 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Spring AOP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관점 지향 프로그래밍을 지원하여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애플리케이션의 특정 단계를 분리하고 재사용 가능하게 함</a:t>
                      </a:r>
                      <a:endParaRPr lang="en-US" altLang="ko-KR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955342"/>
                  </a:ext>
                </a:extLst>
              </a:tr>
              <a:tr h="38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Spring Web</a:t>
                      </a:r>
                      <a:r>
                        <a:rPr lang="en-US" altLang="ko-KR" sz="12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MVC</a:t>
                      </a:r>
                      <a:endParaRPr lang="ko-KR" altLang="en-US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 애플리케이션 개발을 위한 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Model-View-Controller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패턴 구현</a:t>
                      </a:r>
                      <a:endParaRPr lang="en-US" altLang="ko-KR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251523"/>
                  </a:ext>
                </a:extLst>
              </a:tr>
              <a:tr h="38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Spring Data</a:t>
                      </a:r>
                      <a:endParaRPr lang="ko-KR" altLang="en-US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데이터베이스 액세스를 간소화하기 위한 모듈로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JPA, MongoDB, </a:t>
                      </a:r>
                      <a:r>
                        <a:rPr lang="en-US" altLang="ko-KR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Redis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 지원</a:t>
                      </a:r>
                      <a:endParaRPr lang="ko-KR" altLang="en-US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067338"/>
                  </a:ext>
                </a:extLst>
              </a:tr>
              <a:tr h="38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Spring Security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 및 권한 부여를 위한 보안 프레임워크</a:t>
                      </a:r>
                      <a:endParaRPr lang="en-US" altLang="ko-KR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32112"/>
                  </a:ext>
                </a:extLst>
              </a:tr>
              <a:tr h="38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Spring Boot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SzPct val="6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독립 실행 애플리케이션 개발을 위한 프레임워크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SzPct val="6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내장 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WAS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지원하고 설정을 최소화하여 빠른 개발 가능</a:t>
                      </a:r>
                      <a:endParaRPr lang="en-US" altLang="ko-KR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62628"/>
                  </a:ext>
                </a:extLst>
              </a:tr>
              <a:tr h="38019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Spring Cloud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마이크로서비스 아키텍처를 지원하기 위한 </a:t>
                      </a: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클라우드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개발 도구 모음</a:t>
                      </a:r>
                      <a:endParaRPr lang="en-US" altLang="ko-KR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10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09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8727" y="352103"/>
            <a:ext cx="5232400" cy="369332"/>
          </a:xfrm>
        </p:spPr>
        <p:txBody>
          <a:bodyPr/>
          <a:lstStyle/>
          <a:p>
            <a:r>
              <a:rPr lang="en-US" altLang="ko-KR" sz="2000" dirty="0"/>
              <a:t>2. Spring </a:t>
            </a:r>
            <a:r>
              <a:rPr lang="ko-KR" altLang="en-US" sz="2000" dirty="0"/>
              <a:t>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SzPct val="60000"/>
            </a:pPr>
            <a:r>
              <a:rPr lang="en-US" altLang="ko-KR" sz="1600" dirty="0"/>
              <a:t>Spring </a:t>
            </a:r>
            <a:r>
              <a:rPr lang="ko-KR" altLang="en-US" sz="1600" dirty="0"/>
              <a:t>프레임워크는 다양한 자바 애플리케이션 개발에 사용되는 강력하고 유연한 프레임워크</a:t>
            </a:r>
            <a:endParaRPr lang="en-US" altLang="ko-KR" sz="1600" dirty="0"/>
          </a:p>
          <a:p>
            <a:pPr>
              <a:lnSpc>
                <a:spcPct val="150000"/>
              </a:lnSpc>
              <a:buSzPct val="60000"/>
            </a:pPr>
            <a:r>
              <a:rPr lang="ko-KR" altLang="en-US" sz="1600" dirty="0"/>
              <a:t>스프링 삼각형은 </a:t>
            </a:r>
            <a:r>
              <a:rPr lang="en-US" altLang="ko-KR" sz="1600" dirty="0"/>
              <a:t>Spring </a:t>
            </a:r>
            <a:r>
              <a:rPr lang="ko-KR" altLang="en-US" sz="1600" dirty="0"/>
              <a:t>프레임워크의 세 가지 핵심 개념을 설명하는 비유적인 표현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1F66EED-B021-404D-EAA7-A72E29C8B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397479"/>
              </p:ext>
            </p:extLst>
          </p:nvPr>
        </p:nvGraphicFramePr>
        <p:xfrm>
          <a:off x="740837" y="2145316"/>
          <a:ext cx="8375454" cy="3513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0072">
                  <a:extLst>
                    <a:ext uri="{9D8B030D-6E8A-4147-A177-3AD203B41FA5}">
                      <a16:colId xmlns:a16="http://schemas.microsoft.com/office/drawing/2014/main" val="3395933563"/>
                    </a:ext>
                  </a:extLst>
                </a:gridCol>
                <a:gridCol w="6345382">
                  <a:extLst>
                    <a:ext uri="{9D8B030D-6E8A-4147-A177-3AD203B41FA5}">
                      <a16:colId xmlns:a16="http://schemas.microsoft.com/office/drawing/2014/main" val="906732757"/>
                    </a:ext>
                  </a:extLst>
                </a:gridCol>
              </a:tblGrid>
              <a:tr h="3308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 특징</a:t>
                      </a:r>
                    </a:p>
                  </a:txBody>
                  <a:tcPr marL="108000" marR="108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AC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b="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08000" marR="108000" marT="72000" marB="72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059394"/>
                  </a:ext>
                </a:extLst>
              </a:tr>
              <a:tr h="380194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POJO</a:t>
                      </a:r>
                      <a:r>
                        <a:rPr lang="en-US" altLang="ko-KR" sz="12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Plain Old Java Object</a:t>
                      </a:r>
                      <a:endParaRPr lang="ko-KR" altLang="en-US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객체지향 원리에 충실한 순수 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Java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객체로 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Spring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 기반</a:t>
                      </a:r>
                      <a:endParaRPr lang="ko-KR" altLang="en-US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13606"/>
                  </a:ext>
                </a:extLst>
              </a:tr>
              <a:tr h="607755">
                <a:tc>
                  <a:txBody>
                    <a:bodyPr/>
                    <a:lstStyle/>
                    <a:p>
                      <a:r>
                        <a:rPr lang="en-US" altLang="ko-KR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IoC</a:t>
                      </a:r>
                      <a:r>
                        <a:rPr lang="en-US" altLang="ko-KR" sz="12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Inversion of Control</a:t>
                      </a:r>
                      <a:endParaRPr lang="en-US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객체의 생성과 생명 주기를 프레임워크가 관리</a:t>
                      </a:r>
                      <a:endParaRPr lang="en-US" altLang="ko-KR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애플리케이션의 흐름 제어를 자동화</a:t>
                      </a:r>
                      <a:endParaRPr lang="en-US" altLang="ko-KR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955342"/>
                  </a:ext>
                </a:extLst>
              </a:tr>
              <a:tr h="38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DI</a:t>
                      </a:r>
                      <a:r>
                        <a:rPr lang="en-US" altLang="ko-KR" sz="12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Dependency Injection</a:t>
                      </a:r>
                      <a:endParaRPr lang="ko-KR" altLang="en-US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객체 간의 의존성을 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Spring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컨테이너가 관리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코드의 </a:t>
                      </a: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결합도를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낮추고 테스트와 유지보수가 용이</a:t>
                      </a:r>
                      <a:endParaRPr lang="en-US" altLang="ko-KR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251523"/>
                  </a:ext>
                </a:extLst>
              </a:tr>
              <a:tr h="38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AOP</a:t>
                      </a:r>
                      <a:r>
                        <a:rPr lang="en-US" altLang="ko-KR" sz="12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Aspect-Oriented Programming</a:t>
                      </a:r>
                      <a:endParaRPr lang="ko-KR" altLang="en-US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여러 객체에서 공통으로 사용하는 기능을 분리해서 </a:t>
                      </a: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재사용성을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높이는 프로그래밍 기법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067338"/>
                  </a:ext>
                </a:extLst>
              </a:tr>
              <a:tr h="38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PSA</a:t>
                      </a:r>
                      <a:r>
                        <a:rPr lang="en-US" altLang="ko-KR" sz="1200" baseline="30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Portable Service Abstraction 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 추상화 기술로 복잡한 저 수준의 </a:t>
                      </a: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로직을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추상화해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개발자에게 서비스 개발의 편의 제공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JDBC, JPA, JMS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등에 대한 일관된 추상화 제공</a:t>
                      </a:r>
                    </a:p>
                  </a:txBody>
                  <a:tcPr marL="108000" marR="108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32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203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8727" y="352103"/>
            <a:ext cx="5232400" cy="369332"/>
          </a:xfrm>
        </p:spPr>
        <p:txBody>
          <a:bodyPr/>
          <a:lstStyle/>
          <a:p>
            <a:r>
              <a:rPr lang="en-US" altLang="ko-KR" sz="2000" dirty="0"/>
              <a:t>3. Maven </a:t>
            </a:r>
            <a:r>
              <a:rPr lang="ko-KR" altLang="en-US" sz="2000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38727" y="970395"/>
            <a:ext cx="11263745" cy="1456809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  <a:buSzPct val="60000"/>
            </a:pPr>
            <a:r>
              <a:rPr lang="en-US" altLang="ko-KR" sz="1600" dirty="0"/>
              <a:t>Maven</a:t>
            </a:r>
            <a:r>
              <a:rPr lang="ko-KR" altLang="en-US" sz="1600" dirty="0"/>
              <a:t>은 애플리케이션 개발에 필요한 라이브러리를 편리하고</a:t>
            </a:r>
            <a:r>
              <a:rPr lang="en-US" altLang="ko-KR" sz="1600" dirty="0"/>
              <a:t> </a:t>
            </a:r>
            <a:r>
              <a:rPr lang="ko-KR" altLang="en-US" sz="1600" dirty="0"/>
              <a:t>효율적으로 관리하는</a:t>
            </a:r>
            <a:r>
              <a:rPr lang="en-US" altLang="ko-KR" sz="1600" dirty="0"/>
              <a:t> </a:t>
            </a:r>
            <a:r>
              <a:rPr lang="ko-KR" altLang="en-US" sz="1600" dirty="0"/>
              <a:t>빌드 관리 도구</a:t>
            </a:r>
            <a:endParaRPr lang="en-US" altLang="ko-KR" sz="1600" dirty="0"/>
          </a:p>
          <a:p>
            <a:pPr>
              <a:lnSpc>
                <a:spcPct val="150000"/>
              </a:lnSpc>
              <a:buSzPct val="60000"/>
            </a:pPr>
            <a:r>
              <a:rPr lang="en-US" altLang="ko-KR" sz="1600" dirty="0"/>
              <a:t>POM</a:t>
            </a:r>
            <a:r>
              <a:rPr lang="en-US" altLang="ko-KR" sz="1600" baseline="30000" dirty="0"/>
              <a:t>Project Object Model</a:t>
            </a:r>
            <a:r>
              <a:rPr lang="ko-KR" altLang="en-US" sz="1600" dirty="0"/>
              <a:t>은 </a:t>
            </a:r>
            <a:r>
              <a:rPr lang="en-US" altLang="ko-KR" sz="1600" dirty="0"/>
              <a:t>Maven </a:t>
            </a:r>
            <a:r>
              <a:rPr lang="ko-KR" altLang="en-US" sz="1600" dirty="0"/>
              <a:t>의존 라이브러리</a:t>
            </a:r>
            <a:r>
              <a:rPr lang="en-US" altLang="ko-KR" sz="1600" baseline="30000" dirty="0"/>
              <a:t>Dependency</a:t>
            </a:r>
            <a:r>
              <a:rPr lang="ko-KR" altLang="en-US" sz="1600" dirty="0"/>
              <a:t> 관리 설정 파일</a:t>
            </a:r>
            <a:endParaRPr lang="en-US" altLang="ko-KR" sz="1600" dirty="0"/>
          </a:p>
          <a:p>
            <a:pPr>
              <a:lnSpc>
                <a:spcPct val="150000"/>
              </a:lnSpc>
              <a:buSzPct val="60000"/>
            </a:pPr>
            <a:r>
              <a:rPr lang="en-US" altLang="ko-KR" sz="1600" dirty="0"/>
              <a:t>Spring </a:t>
            </a:r>
            <a:r>
              <a:rPr lang="ko-KR" altLang="en-US" sz="1600" dirty="0"/>
              <a:t>프레임워크는 기본적으로 </a:t>
            </a:r>
            <a:r>
              <a:rPr lang="en-US" altLang="ko-KR" sz="1600" dirty="0"/>
              <a:t>Maven </a:t>
            </a:r>
            <a:r>
              <a:rPr lang="ko-KR" altLang="en-US" sz="1600" dirty="0"/>
              <a:t>기반 프로젝트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94C863D-38A3-81D5-4BF3-1CD3F0C1C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93965"/>
              </p:ext>
            </p:extLst>
          </p:nvPr>
        </p:nvGraphicFramePr>
        <p:xfrm>
          <a:off x="663680" y="2633075"/>
          <a:ext cx="7593629" cy="2596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4451">
                  <a:extLst>
                    <a:ext uri="{9D8B030D-6E8A-4147-A177-3AD203B41FA5}">
                      <a16:colId xmlns:a16="http://schemas.microsoft.com/office/drawing/2014/main" val="3395933563"/>
                    </a:ext>
                  </a:extLst>
                </a:gridCol>
                <a:gridCol w="5289178">
                  <a:extLst>
                    <a:ext uri="{9D8B030D-6E8A-4147-A177-3AD203B41FA5}">
                      <a16:colId xmlns:a16="http://schemas.microsoft.com/office/drawing/2014/main" val="9067327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주요기능</a:t>
                      </a:r>
                    </a:p>
                  </a:txBody>
                  <a:tcPr marL="108000" marR="108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AC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08000" marR="108000" marT="108000" marB="108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059394"/>
                  </a:ext>
                </a:extLst>
              </a:tr>
              <a:tr h="72112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구조 관리</a:t>
                      </a:r>
                    </a:p>
                  </a:txBody>
                  <a:tcPr marL="108000" marR="108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SzPct val="6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Maven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표준 프로젝트 디렉토리 구조를 제공하고 이를 준수하도록 유도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SzPct val="6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프로젝트의 구조를 일관되게 유지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8713606"/>
                  </a:ext>
                </a:extLst>
              </a:tr>
              <a:tr h="72112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의존성 관리</a:t>
                      </a:r>
                    </a:p>
                  </a:txBody>
                  <a:tcPr marL="108000" marR="108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SzPct val="6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Maven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프로젝트가 필요로 하는 외부 라이브러리들의 의존성을 관리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SzPct val="6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라이브러리를 자동으로 다운로드하고 프로젝트에 적용</a:t>
                      </a:r>
                    </a:p>
                  </a:txBody>
                  <a:tcPr marL="108000" marR="108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262628"/>
                  </a:ext>
                </a:extLst>
              </a:tr>
              <a:tr h="721128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빌드 자동화</a:t>
                      </a:r>
                    </a:p>
                  </a:txBody>
                  <a:tcPr marL="108000" marR="108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SzPct val="600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Maven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은 프로젝트를 빌드하는데 필요한 모든 단계를 자동화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SzPct val="600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프로젝트를 컴파일하고 테스트하고 </a:t>
                      </a: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패키징하는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등의 작업을 한 번에 수행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310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85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8727" y="352103"/>
            <a:ext cx="5232400" cy="369332"/>
          </a:xfrm>
        </p:spPr>
        <p:txBody>
          <a:bodyPr/>
          <a:lstStyle/>
          <a:p>
            <a:r>
              <a:rPr lang="en-US" altLang="ko-KR" sz="2000" dirty="0"/>
              <a:t>4. </a:t>
            </a:r>
            <a:r>
              <a:rPr lang="en-US" altLang="ko-KR" sz="2000"/>
              <a:t>Spring </a:t>
            </a:r>
            <a:r>
              <a:rPr lang="ko-KR" altLang="en-US" sz="2000"/>
              <a:t>학습 </a:t>
            </a:r>
            <a:r>
              <a:rPr lang="ko-KR" altLang="en-US" sz="2000" dirty="0"/>
              <a:t>안내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01</a:t>
            </a:r>
            <a:r>
              <a:rPr lang="ko-KR" altLang="en-US" sz="1600" dirty="0"/>
              <a:t>장</a:t>
            </a:r>
            <a:r>
              <a:rPr lang="en-US" altLang="ko-KR" sz="1600" dirty="0"/>
              <a:t>. Spring</a:t>
            </a:r>
            <a:r>
              <a:rPr lang="ko-KR" altLang="en-US" sz="1600" dirty="0"/>
              <a:t> 개요 및 개발환경 구축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02</a:t>
            </a:r>
            <a:r>
              <a:rPr lang="ko-KR" altLang="en-US" sz="1600" dirty="0"/>
              <a:t>장</a:t>
            </a:r>
            <a:r>
              <a:rPr lang="en-US" altLang="ko-KR" sz="1600" dirty="0"/>
              <a:t>. IoC/DI</a:t>
            </a:r>
            <a:r>
              <a:rPr lang="ko-KR" altLang="en-US" sz="1600" dirty="0"/>
              <a:t>와 </a:t>
            </a:r>
            <a:r>
              <a:rPr lang="en-US" altLang="ko-KR" sz="1600" dirty="0"/>
              <a:t>AOP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03</a:t>
            </a:r>
            <a:r>
              <a:rPr lang="ko-KR" altLang="en-US" sz="1600" dirty="0"/>
              <a:t>장</a:t>
            </a:r>
            <a:r>
              <a:rPr lang="en-US" altLang="ko-KR" sz="1600" dirty="0"/>
              <a:t>. Spring Boot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04</a:t>
            </a:r>
            <a:r>
              <a:rPr lang="ko-KR" altLang="en-US" sz="1600" dirty="0"/>
              <a:t>장</a:t>
            </a:r>
            <a:r>
              <a:rPr lang="en-US" altLang="ko-KR" sz="1600" dirty="0"/>
              <a:t>. Junit Test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05</a:t>
            </a:r>
            <a:r>
              <a:rPr lang="ko-KR" altLang="en-US" sz="1600" dirty="0"/>
              <a:t>장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MyBatis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06</a:t>
            </a:r>
            <a:r>
              <a:rPr lang="ko-KR" altLang="en-US" sz="1600" dirty="0"/>
              <a:t>장</a:t>
            </a:r>
            <a:r>
              <a:rPr lang="en-US" altLang="ko-KR" sz="1600" dirty="0"/>
              <a:t>. Spring Data JPA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07</a:t>
            </a:r>
            <a:r>
              <a:rPr lang="ko-KR" altLang="en-US" sz="1600" dirty="0"/>
              <a:t>장</a:t>
            </a:r>
            <a:r>
              <a:rPr lang="en-US" altLang="ko-KR" sz="1600" dirty="0"/>
              <a:t>. Spring Security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08</a:t>
            </a:r>
            <a:r>
              <a:rPr lang="ko-KR" altLang="en-US" sz="1600" dirty="0"/>
              <a:t>장</a:t>
            </a:r>
            <a:r>
              <a:rPr lang="en-US" altLang="ko-KR" sz="1600" dirty="0"/>
              <a:t>. Spring REST API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/>
              <a:t>09</a:t>
            </a:r>
            <a:r>
              <a:rPr lang="ko-KR" altLang="en-US" sz="1600"/>
              <a:t>장</a:t>
            </a:r>
            <a:r>
              <a:rPr lang="en-US" altLang="ko-KR" sz="1600" dirty="0"/>
              <a:t>. JWT</a:t>
            </a:r>
          </a:p>
        </p:txBody>
      </p:sp>
    </p:spTree>
    <p:extLst>
      <p:ext uri="{BB962C8B-B14F-4D97-AF65-F5344CB8AC3E}">
        <p14:creationId xmlns:p14="http://schemas.microsoft.com/office/powerpoint/2010/main" val="428309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408</Words>
  <Application>Microsoft Office PowerPoint</Application>
  <PresentationFormat>와이드스크린</PresentationFormat>
  <Paragraphs>69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나눔고딕</vt:lpstr>
      <vt:lpstr>Arial</vt:lpstr>
      <vt:lpstr>Office 테마</vt:lpstr>
      <vt:lpstr>PowerPoint 프레젠테이션</vt:lpstr>
      <vt:lpstr>목차</vt:lpstr>
      <vt:lpstr>1. Spring 개요</vt:lpstr>
      <vt:lpstr>2. Spring 특징</vt:lpstr>
      <vt:lpstr>3. Maven 개요</vt:lpstr>
      <vt:lpstr>4. Spring 학습 안내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a4150</dc:creator>
  <cp:lastModifiedBy>GGG</cp:lastModifiedBy>
  <cp:revision>931</cp:revision>
  <dcterms:created xsi:type="dcterms:W3CDTF">2020-07-11T11:56:56Z</dcterms:created>
  <dcterms:modified xsi:type="dcterms:W3CDTF">2025-09-14T23:44:43Z</dcterms:modified>
</cp:coreProperties>
</file>