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26" r:id="rId2"/>
    <p:sldId id="350" r:id="rId3"/>
    <p:sldId id="351" r:id="rId4"/>
    <p:sldId id="352" r:id="rId5"/>
    <p:sldId id="354" r:id="rId6"/>
    <p:sldId id="356" r:id="rId7"/>
    <p:sldId id="357" r:id="rId8"/>
    <p:sldId id="358" r:id="rId9"/>
    <p:sldId id="359" r:id="rId10"/>
    <p:sldId id="360" r:id="rId11"/>
    <p:sldId id="383" r:id="rId12"/>
    <p:sldId id="388" r:id="rId13"/>
    <p:sldId id="386" r:id="rId14"/>
    <p:sldId id="387" r:id="rId15"/>
    <p:sldId id="382" r:id="rId16"/>
    <p:sldId id="391" r:id="rId17"/>
    <p:sldId id="381" r:id="rId18"/>
    <p:sldId id="384" r:id="rId19"/>
    <p:sldId id="361" r:id="rId20"/>
    <p:sldId id="362" r:id="rId21"/>
    <p:sldId id="363" r:id="rId22"/>
    <p:sldId id="364" r:id="rId23"/>
    <p:sldId id="365" r:id="rId24"/>
    <p:sldId id="366" r:id="rId25"/>
    <p:sldId id="389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5" r:id="rId34"/>
    <p:sldId id="376" r:id="rId35"/>
    <p:sldId id="378" r:id="rId36"/>
    <p:sldId id="392" r:id="rId37"/>
    <p:sldId id="390" r:id="rId38"/>
    <p:sldId id="374" r:id="rId39"/>
    <p:sldId id="380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5F5F5"/>
    <a:srgbClr val="31859C"/>
    <a:srgbClr val="FBFBFB"/>
    <a:srgbClr val="F4F4F4"/>
    <a:srgbClr val="DC3434"/>
    <a:srgbClr val="F2F2F2"/>
    <a:srgbClr val="F3F3F3"/>
    <a:srgbClr val="E00868"/>
    <a:srgbClr val="FF5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5" autoAdjust="0"/>
    <p:restoredTop sz="91615" autoAdjust="0"/>
  </p:normalViewPr>
  <p:slideViewPr>
    <p:cSldViewPr>
      <p:cViewPr varScale="1">
        <p:scale>
          <a:sx n="114" d="100"/>
          <a:sy n="114" d="100"/>
        </p:scale>
        <p:origin x="605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22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Scanner </a:t>
            </a:r>
            <a:r>
              <a:rPr lang="en-US" altLang="ko-KR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</a:t>
            </a:r>
            <a:r>
              <a:rPr lang="en-US" altLang="ko-KR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Scanner(System.</a:t>
            </a:r>
            <a:r>
              <a:rPr lang="en-US" altLang="ko-KR" sz="1200" b="1" i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</a:t>
            </a:r>
            <a:r>
              <a:rPr lang="en-US" altLang="ko-K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초 입력 </a:t>
            </a:r>
            <a:r>
              <a:rPr lang="en-US" altLang="ko-K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");</a:t>
            </a:r>
          </a:p>
          <a:p>
            <a:r>
              <a:rPr lang="en-US" altLang="ko-KR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totalSecond</a:t>
            </a:r>
            <a:r>
              <a:rPr lang="en-US" altLang="ko-K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sc.nextInt</a:t>
            </a:r>
            <a:r>
              <a:rPr lang="en-US" altLang="ko-K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day;</a:t>
            </a:r>
          </a:p>
          <a:p>
            <a:r>
              <a:rPr lang="en-US" altLang="ko-KR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hour;</a:t>
            </a:r>
          </a:p>
          <a:p>
            <a:r>
              <a:rPr lang="en-US" altLang="ko-KR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minute;</a:t>
            </a:r>
          </a:p>
          <a:p>
            <a:r>
              <a:rPr lang="en-US" altLang="ko-KR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second;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hour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totalSecond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/(60*60);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totalSecond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totalSecond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% (60*60);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minute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totalSecond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/60;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totalSecond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totalSecond%60;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totalSecond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(hour+"</a:t>
            </a:r>
            <a:r>
              <a:rPr lang="ko-KR" altLang="en-US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 </a:t>
            </a:r>
            <a:r>
              <a:rPr lang="en-US" altLang="ko-K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"+minute+"</a:t>
            </a:r>
            <a:r>
              <a:rPr lang="ko-KR" altLang="en-US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분 </a:t>
            </a:r>
            <a:r>
              <a:rPr lang="en-US" altLang="ko-K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"+second+"</a:t>
            </a:r>
            <a:r>
              <a:rPr lang="ko-KR" altLang="en-US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초 </a:t>
            </a:r>
            <a:r>
              <a:rPr lang="en-US" altLang="ko-K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변수의 선언 배우면서 대입연산자 배움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321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991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712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프로그래밍에서 연산자는 여기에선 연산 대상이 되는 데이터로 무엇 무엇을 했으면 좋겠다는 개발자의 의사표시를 하는 기호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827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33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64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042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042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57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5899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92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9879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2449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939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7324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5371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1700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0722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30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301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301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70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%-</a:t>
            </a:r>
            <a:r>
              <a:rPr lang="ko-KR" altLang="en-US" dirty="0"/>
              <a:t>나머지에 주의를 주고 칠판에 판서를 통해 나누기와 나머지가 어떤 것을 가리키는지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062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340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자바에서는 </a:t>
            </a:r>
            <a:r>
              <a:rPr lang="en-US" altLang="ko-KR" dirty="0"/>
              <a:t>32</a:t>
            </a:r>
            <a:r>
              <a:rPr lang="ko-KR" altLang="en-US" dirty="0"/>
              <a:t>비트 이하의 </a:t>
            </a:r>
            <a:r>
              <a:rPr lang="ko-KR" altLang="en-US" dirty="0" err="1"/>
              <a:t>자료형</a:t>
            </a:r>
            <a:r>
              <a:rPr lang="en-US" altLang="ko-KR" dirty="0"/>
              <a:t>(byte, short)</a:t>
            </a:r>
            <a:r>
              <a:rPr lang="ko-KR" altLang="en-US" dirty="0"/>
              <a:t>들 간의 연산을 수행할 때 결과가 </a:t>
            </a:r>
            <a:r>
              <a:rPr lang="en-US" altLang="ko-KR" dirty="0"/>
              <a:t>16</a:t>
            </a:r>
            <a:r>
              <a:rPr lang="ko-KR" altLang="en-US" dirty="0"/>
              <a:t>비트 이상인 </a:t>
            </a:r>
            <a:r>
              <a:rPr lang="en-US" altLang="ko-KR" dirty="0"/>
              <a:t>32,767</a:t>
            </a:r>
            <a:r>
              <a:rPr lang="ko-KR" altLang="en-US" dirty="0"/>
              <a:t>이상의 값이 나올 확률이 매우 높기 때문에 연산의 결과가 무조건 </a:t>
            </a:r>
            <a:r>
              <a:rPr lang="en-US" altLang="ko-KR" dirty="0"/>
              <a:t>32</a:t>
            </a:r>
            <a:r>
              <a:rPr lang="ko-KR" altLang="en-US" dirty="0"/>
              <a:t>비트인 </a:t>
            </a:r>
            <a:r>
              <a:rPr lang="en-US" altLang="ko-KR" dirty="0" err="1"/>
              <a:t>int</a:t>
            </a:r>
            <a:r>
              <a:rPr lang="ko-KR" altLang="en-US" dirty="0"/>
              <a:t>형이 된다</a:t>
            </a:r>
            <a:r>
              <a:rPr lang="en-US" altLang="ko-KR" dirty="0"/>
              <a:t>. </a:t>
            </a:r>
            <a:r>
              <a:rPr lang="ko-KR" altLang="en-US" dirty="0"/>
              <a:t>이것을 우린 </a:t>
            </a:r>
            <a:r>
              <a:rPr lang="ko-KR" altLang="en-US" dirty="0" err="1"/>
              <a:t>기본자료형의</a:t>
            </a:r>
            <a:r>
              <a:rPr lang="ko-KR" altLang="en-US" dirty="0"/>
              <a:t> </a:t>
            </a:r>
            <a:r>
              <a:rPr lang="en-US" altLang="ko-KR" dirty="0"/>
              <a:t>Promotion(</a:t>
            </a:r>
            <a:r>
              <a:rPr lang="ko-KR" altLang="en-US" dirty="0"/>
              <a:t>자동승격</a:t>
            </a:r>
            <a:r>
              <a:rPr lang="en-US" altLang="ko-KR" dirty="0"/>
              <a:t>)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716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356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연산자는 문자열의 결합에 쓸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5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61D8-6508-491B-8C2C-F8B1F60BE4B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2156402"/>
            <a:ext cx="3761184" cy="820881"/>
            <a:chOff x="3020482" y="2156402"/>
            <a:chExt cx="3761184" cy="820881"/>
          </a:xfrm>
        </p:grpSpPr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연산자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SMHRD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26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93668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1-4.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3119" y="1605737"/>
            <a:ext cx="4198506" cy="132343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num1 = 10;</a:t>
            </a:r>
          </a:p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</a:t>
            </a:r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num2 = "7";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System.out.println(num1 + num2);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8745" y="3147814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107</a:t>
            </a:r>
          </a:p>
        </p:txBody>
      </p:sp>
    </p:spTree>
    <p:extLst>
      <p:ext uri="{BB962C8B-B14F-4D97-AF65-F5344CB8AC3E}">
        <p14:creationId xmlns:p14="http://schemas.microsoft.com/office/powerpoint/2010/main" val="116290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1-5.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2376890"/>
            <a:ext cx="41529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428" y="1533696"/>
            <a:ext cx="4879507" cy="3693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아래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번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2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번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3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번의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출력값을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예상해보세요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586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1-6.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089" y="1419622"/>
            <a:ext cx="7478327" cy="147732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num1, num2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의 더하기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빼기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곱하기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나누기 결과값을 출력하세요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! 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단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나누기 결과값은 아래와 같이 실수로 표현하세요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.)</a:t>
            </a:r>
          </a:p>
          <a:p>
            <a:pPr algn="ctr"/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 num1 = 7;</a:t>
            </a:r>
          </a:p>
          <a:p>
            <a:r>
              <a:rPr lang="en-US" altLang="ko-KR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 num2 = 3;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571750"/>
            <a:ext cx="4565357" cy="188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57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53708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1-8.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960" y="1270355"/>
            <a:ext cx="5367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변수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num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값 중에서 백의 자리 이하를 버리는 코드이다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만일 변수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num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의 값이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456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이라면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400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이 되고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111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이라면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100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이 된다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네모 칸 안에 알맞은 코드를 넣으시오 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4094" y="260254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num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= 456;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24094" y="3248878"/>
            <a:ext cx="4093372" cy="469749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027588"/>
            <a:ext cx="2686496" cy="127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885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027587"/>
            <a:ext cx="2686496" cy="1420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53708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1-9.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960" y="1270355"/>
            <a:ext cx="5174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변수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num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값 중에서 일의 자리를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로 바꾸는 코드이다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만일 변수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num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의 값이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456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이라면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451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이 되고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777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이라면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771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이 된다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네모 칸 안에 알맞은 코드를 넣으시오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4094" y="260254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num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= 456;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24094" y="3248878"/>
            <a:ext cx="4093372" cy="469749"/>
          </a:xfrm>
          <a:prstGeom prst="rect">
            <a:avLst/>
          </a:prstGeom>
          <a:solidFill>
            <a:srgbClr val="F7F7F7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07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623899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키보드로부터 데이터 입력 받기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8536" y="1275606"/>
            <a:ext cx="7595999" cy="954107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Scanner   sc = new   Scanner(System.in);</a:t>
            </a:r>
          </a:p>
          <a:p>
            <a:r>
              <a:rPr lang="pt-BR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  number = sc.nextInt();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55726"/>
            <a:ext cx="4608512" cy="2270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10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168" y="2283718"/>
            <a:ext cx="2664968" cy="2507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7774" y="1396102"/>
            <a:ext cx="8016674" cy="70788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두개의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정수를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입력받아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두 수의 더하기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빼기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곱하기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나누기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몫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결과값을 출력하세요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1-10.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9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1-10.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7774" y="1396102"/>
            <a:ext cx="5633257" cy="193899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Java, Web, Android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점수를 키보드로부터 입력 받아 합계와 평균을 출력하세요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Scanner sc = new Scanner(System.in);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System.out.print(“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점수 입력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”);</a:t>
            </a:r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javaScore = sc.nextInt();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2211710"/>
            <a:ext cx="3640669" cy="239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87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7774" y="1396102"/>
            <a:ext cx="5633257" cy="163121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초를 입력 받아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형태로 출력하세요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Scanner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= new Scanner(System.in);</a:t>
            </a:r>
          </a:p>
          <a:p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System.out.print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("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초 입력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: ");</a:t>
            </a:r>
          </a:p>
          <a:p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totalSecond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= 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sc.nextInt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();</a:t>
            </a:r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543107"/>
            <a:ext cx="2520280" cy="1719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85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824810" y="1270367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99592" y="1270367"/>
            <a:ext cx="1789314" cy="0"/>
          </a:xfrm>
          <a:prstGeom prst="line">
            <a:avLst/>
          </a:prstGeom>
          <a:ln w="57150">
            <a:solidFill>
              <a:srgbClr val="3185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99592" y="3507854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9592" y="2180761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6602" y="1567127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할당연산자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		a = b	   a = b + 1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6602" y="2180761"/>
            <a:ext cx="2887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+=, -=, *=, /=, %=</a:t>
            </a:r>
            <a:b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&amp;=, ^=, |= … 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복합대입연산자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		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44453" flipH="1">
            <a:off x="4815361" y="1292353"/>
            <a:ext cx="487599" cy="48759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44453" flipH="1">
            <a:off x="5963728" y="1291000"/>
            <a:ext cx="487599" cy="487599"/>
          </a:xfrm>
          <a:prstGeom prst="rect">
            <a:avLst/>
          </a:prstGeom>
        </p:spPr>
      </p:pic>
      <p:cxnSp>
        <p:nvCxnSpPr>
          <p:cNvPr id="41" name="직선 연결선 40"/>
          <p:cNvCxnSpPr/>
          <p:nvPr/>
        </p:nvCxnSpPr>
        <p:spPr>
          <a:xfrm>
            <a:off x="5252443" y="2011708"/>
            <a:ext cx="27714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400810" y="2011708"/>
            <a:ext cx="76347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05051" y="2613475"/>
            <a:ext cx="1141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+= b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88386" y="3737928"/>
            <a:ext cx="1677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+= b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85599" y="3737927"/>
            <a:ext cx="2056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= a + b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923928" y="4384258"/>
            <a:ext cx="27714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730752" y="4360491"/>
            <a:ext cx="27714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364088" y="3003798"/>
            <a:ext cx="27714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59632" y="424307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연산의 결과를 담을 때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1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2" grpId="0"/>
      <p:bldP spid="13" grpId="0"/>
      <p:bldP spid="45" grpId="0"/>
      <p:bldP spid="46" grpId="0"/>
      <p:bldP spid="46" grpId="1"/>
      <p:bldP spid="46" grpId="2"/>
      <p:bldP spid="46" grpId="3"/>
      <p:bldP spid="47" grpId="0"/>
      <p:bldP spid="47" grpId="1"/>
      <p:bldP spid="47" grpId="2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69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학습목표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31640" y="1779662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자주 사용하는 연산자의 종류와 </a:t>
            </a:r>
            <a:b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사용법을 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예제에 연산자를 사용할 수 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1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7170" y="1779662"/>
            <a:ext cx="4198506" cy="132343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num = 29;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 -= 2;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System.out.println(num);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92959" y="3669873"/>
            <a:ext cx="1492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27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55305" y="366987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dirty="0" err="1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-2;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333307" y="2715766"/>
            <a:ext cx="1266640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 25"/>
          <p:cNvSpPr/>
          <p:nvPr/>
        </p:nvSpPr>
        <p:spPr>
          <a:xfrm>
            <a:off x="1875099" y="2608749"/>
            <a:ext cx="439838" cy="1259366"/>
          </a:xfrm>
          <a:custGeom>
            <a:avLst/>
            <a:gdLst>
              <a:gd name="connsiteX0" fmla="*/ 439838 w 439838"/>
              <a:gd name="connsiteY0" fmla="*/ 0 h 1296365"/>
              <a:gd name="connsiteX1" fmla="*/ 0 w 439838"/>
              <a:gd name="connsiteY1" fmla="*/ 0 h 1296365"/>
              <a:gd name="connsiteX2" fmla="*/ 0 w 439838"/>
              <a:gd name="connsiteY2" fmla="*/ 1296365 h 1296365"/>
              <a:gd name="connsiteX3" fmla="*/ 335666 w 439838"/>
              <a:gd name="connsiteY3" fmla="*/ 1296365 h 129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838" h="1296365">
                <a:moveTo>
                  <a:pt x="439838" y="0"/>
                </a:moveTo>
                <a:lnTo>
                  <a:pt x="0" y="0"/>
                </a:lnTo>
                <a:lnTo>
                  <a:pt x="0" y="1296365"/>
                </a:lnTo>
                <a:lnTo>
                  <a:pt x="335666" y="1296365"/>
                </a:lnTo>
              </a:path>
            </a:pathLst>
          </a:custGeom>
          <a:noFill/>
          <a:ln w="19050">
            <a:solidFill>
              <a:srgbClr val="31859C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64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/>
      <p:bldP spid="21" grpId="0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2-2.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7170" y="1779662"/>
            <a:ext cx="4198506" cy="132343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num = 29;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 -= 2 + 3 * 4;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System.out.println(num);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16203" y="3669873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15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86792" y="3640995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29 – (2 + 3 * 4);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333307" y="2715766"/>
            <a:ext cx="2094677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 25"/>
          <p:cNvSpPr/>
          <p:nvPr/>
        </p:nvSpPr>
        <p:spPr>
          <a:xfrm>
            <a:off x="1875099" y="2608749"/>
            <a:ext cx="439838" cy="1259366"/>
          </a:xfrm>
          <a:custGeom>
            <a:avLst/>
            <a:gdLst>
              <a:gd name="connsiteX0" fmla="*/ 439838 w 439838"/>
              <a:gd name="connsiteY0" fmla="*/ 0 h 1296365"/>
              <a:gd name="connsiteX1" fmla="*/ 0 w 439838"/>
              <a:gd name="connsiteY1" fmla="*/ 0 h 1296365"/>
              <a:gd name="connsiteX2" fmla="*/ 0 w 439838"/>
              <a:gd name="connsiteY2" fmla="*/ 1296365 h 1296365"/>
              <a:gd name="connsiteX3" fmla="*/ 335666 w 439838"/>
              <a:gd name="connsiteY3" fmla="*/ 1296365 h 129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838" h="1296365">
                <a:moveTo>
                  <a:pt x="439838" y="0"/>
                </a:moveTo>
                <a:lnTo>
                  <a:pt x="0" y="0"/>
                </a:lnTo>
                <a:lnTo>
                  <a:pt x="0" y="1296365"/>
                </a:lnTo>
                <a:lnTo>
                  <a:pt x="335666" y="1296365"/>
                </a:lnTo>
              </a:path>
            </a:pathLst>
          </a:custGeom>
          <a:noFill/>
          <a:ln w="19050">
            <a:solidFill>
              <a:srgbClr val="31859C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997256" y="4010327"/>
            <a:ext cx="574744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63888" y="4364845"/>
            <a:ext cx="82253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24928" y="3995513"/>
            <a:ext cx="45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044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/>
      <p:bldP spid="21" grpId="0"/>
      <p:bldP spid="26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증감연산자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824810" y="1270367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99592" y="1270367"/>
            <a:ext cx="1789314" cy="0"/>
          </a:xfrm>
          <a:prstGeom prst="line">
            <a:avLst/>
          </a:prstGeom>
          <a:ln w="57150">
            <a:solidFill>
              <a:srgbClr val="3185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99592" y="3044857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9592" y="2180761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6602" y="1567127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 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		++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         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2292" y="240929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 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감소연산자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		--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80684" y="1415158"/>
            <a:ext cx="1359468" cy="1524027"/>
          </a:xfrm>
          <a:prstGeom prst="rect">
            <a:avLst/>
          </a:prstGeom>
          <a:noFill/>
          <a:ln w="19050"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4444678" y="2944969"/>
            <a:ext cx="532436" cy="520861"/>
          </a:xfrm>
          <a:custGeom>
            <a:avLst/>
            <a:gdLst>
              <a:gd name="connsiteX0" fmla="*/ 532436 w 532436"/>
              <a:gd name="connsiteY0" fmla="*/ 0 h 520861"/>
              <a:gd name="connsiteX1" fmla="*/ 532436 w 532436"/>
              <a:gd name="connsiteY1" fmla="*/ 520861 h 520861"/>
              <a:gd name="connsiteX2" fmla="*/ 0 w 532436"/>
              <a:gd name="connsiteY2" fmla="*/ 520861 h 52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436" h="520861">
                <a:moveTo>
                  <a:pt x="532436" y="0"/>
                </a:moveTo>
                <a:lnTo>
                  <a:pt x="532436" y="520861"/>
                </a:lnTo>
                <a:lnTo>
                  <a:pt x="0" y="520861"/>
                </a:lnTo>
              </a:path>
            </a:pathLst>
          </a:custGeom>
          <a:noFill/>
          <a:ln w="19050"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66513" y="3224984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변수에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±1</a:t>
            </a:r>
          </a:p>
          <a:p>
            <a:pPr algn="ct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↓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변수를 사용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412883" y="1409374"/>
            <a:ext cx="1359468" cy="1524027"/>
          </a:xfrm>
          <a:prstGeom prst="rect">
            <a:avLst/>
          </a:prstGeom>
          <a:noFill/>
          <a:ln w="19050"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17491" y="3230983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변수를 사용</a:t>
            </a:r>
          </a:p>
          <a:p>
            <a:pPr algn="ct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↓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변수에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±1</a:t>
            </a:r>
          </a:p>
        </p:txBody>
      </p:sp>
      <p:sp>
        <p:nvSpPr>
          <p:cNvPr id="38" name="자유형 37"/>
          <p:cNvSpPr/>
          <p:nvPr/>
        </p:nvSpPr>
        <p:spPr>
          <a:xfrm rot="5400000">
            <a:off x="6374084" y="3084636"/>
            <a:ext cx="532565" cy="229823"/>
          </a:xfrm>
          <a:custGeom>
            <a:avLst/>
            <a:gdLst>
              <a:gd name="connsiteX0" fmla="*/ 532436 w 532436"/>
              <a:gd name="connsiteY0" fmla="*/ 0 h 520861"/>
              <a:gd name="connsiteX1" fmla="*/ 532436 w 532436"/>
              <a:gd name="connsiteY1" fmla="*/ 520861 h 520861"/>
              <a:gd name="connsiteX2" fmla="*/ 0 w 532436"/>
              <a:gd name="connsiteY2" fmla="*/ 520861 h 52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436" h="520861">
                <a:moveTo>
                  <a:pt x="532436" y="0"/>
                </a:moveTo>
                <a:lnTo>
                  <a:pt x="532436" y="520861"/>
                </a:lnTo>
                <a:lnTo>
                  <a:pt x="0" y="520861"/>
                </a:lnTo>
              </a:path>
            </a:pathLst>
          </a:custGeom>
          <a:noFill/>
          <a:ln w="19050"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59632" y="424307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변수에 저장된 값을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 혹은 감소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17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2" grpId="0"/>
      <p:bldP spid="13" grpId="0"/>
      <p:bldP spid="23" grpId="0" animBg="1"/>
      <p:bldP spid="29" grpId="0" animBg="1"/>
      <p:bldP spid="32" grpId="0"/>
      <p:bldP spid="35" grpId="0" animBg="1"/>
      <p:bldP spid="37" grpId="0"/>
      <p:bldP spid="38" grpId="0" animBg="1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증감연산자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3-1.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증감연산자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3119" y="1419622"/>
            <a:ext cx="4198506" cy="163121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i = 3;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System.out.println(++i);</a:t>
            </a: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21625" y="1788954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23119" y="2342951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System.out.println(i++);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6001" y="237372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23119" y="265072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System.out.println(i);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38405" y="2681506"/>
            <a:ext cx="31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55837" y="3272434"/>
            <a:ext cx="414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변수에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+1(4)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출력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(4)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411760" y="2355726"/>
            <a:ext cx="2736304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11760" y="2681506"/>
            <a:ext cx="2736304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55837" y="3656765"/>
            <a:ext cx="414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변수에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+1(5)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2411760" y="3003798"/>
            <a:ext cx="2448272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55837" y="4041096"/>
            <a:ext cx="414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(5)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311392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/>
      <p:bldP spid="10" grpId="0"/>
      <p:bldP spid="11" grpId="0"/>
      <p:bldP spid="12" grpId="0"/>
      <p:bldP spid="13" grpId="0"/>
      <p:bldP spid="14" grpId="0"/>
      <p:bldP spid="17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증감연산자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3-2.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증감연산자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4690" y="2947392"/>
            <a:ext cx="4006428" cy="70788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j = 5;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System.out.println(j--);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84859" y="3301335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5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04690" y="1674213"/>
            <a:ext cx="4006428" cy="70788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i = 5;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System.out.println(--i);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84859" y="2012767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4 </a:t>
            </a:r>
          </a:p>
        </p:txBody>
      </p:sp>
    </p:spTree>
    <p:extLst>
      <p:ext uri="{BB962C8B-B14F-4D97-AF65-F5344CB8AC3E}">
        <p14:creationId xmlns:p14="http://schemas.microsoft.com/office/powerpoint/2010/main" val="70210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/>
      <p:bldP spid="20" grpId="0" animBg="1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증감연산자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144791096" descr="EMB000028bc6b5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438" y="1376376"/>
            <a:ext cx="2286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3-3.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증감연산자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4202802" y="2427734"/>
            <a:ext cx="94765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4202802" y="3150350"/>
            <a:ext cx="94765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4202802" y="3885179"/>
            <a:ext cx="94765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4202802" y="4604100"/>
            <a:ext cx="94765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2878489" y="1563323"/>
            <a:ext cx="3631974" cy="307777"/>
            <a:chOff x="2500297" y="1810310"/>
            <a:chExt cx="4928264" cy="438605"/>
          </a:xfrm>
        </p:grpSpPr>
        <p:cxnSp>
          <p:nvCxnSpPr>
            <p:cNvPr id="57" name="직선 화살표 연결선 56"/>
            <p:cNvCxnSpPr/>
            <p:nvPr/>
          </p:nvCxnSpPr>
          <p:spPr>
            <a:xfrm>
              <a:off x="2500297" y="2000240"/>
              <a:ext cx="308285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607541" y="1810310"/>
              <a:ext cx="1821020" cy="438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opr</a:t>
              </a:r>
              <a:r>
                <a:rPr lang="en-US" altLang="ko-KR" sz="1400" dirty="0"/>
                <a:t> = </a:t>
              </a:r>
              <a:r>
                <a:rPr lang="en-US" altLang="ko-KR" sz="1400" dirty="0" err="1"/>
                <a:t>opr</a:t>
              </a:r>
              <a:r>
                <a:rPr lang="en-US" altLang="ko-KR" sz="1400" dirty="0"/>
                <a:t> + 3</a:t>
              </a:r>
              <a:endParaRPr lang="ko-KR" altLang="en-US" sz="14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202802" y="1897117"/>
            <a:ext cx="2518940" cy="307777"/>
            <a:chOff x="4297272" y="2285992"/>
            <a:chExt cx="3417978" cy="438605"/>
          </a:xfrm>
        </p:grpSpPr>
        <p:cxnSp>
          <p:nvCxnSpPr>
            <p:cNvPr id="60" name="직선 화살표 연결선 59"/>
            <p:cNvCxnSpPr/>
            <p:nvPr/>
          </p:nvCxnSpPr>
          <p:spPr>
            <a:xfrm>
              <a:off x="4297272" y="2500306"/>
              <a:ext cx="12858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613636" y="2285992"/>
              <a:ext cx="2101614" cy="438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opr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출력 후 증가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202802" y="2657612"/>
            <a:ext cx="2518940" cy="307777"/>
            <a:chOff x="4297272" y="3369754"/>
            <a:chExt cx="3417978" cy="438605"/>
          </a:xfrm>
        </p:grpSpPr>
        <p:cxnSp>
          <p:nvCxnSpPr>
            <p:cNvPr id="63" name="직선 화살표 연결선 62"/>
            <p:cNvCxnSpPr/>
            <p:nvPr/>
          </p:nvCxnSpPr>
          <p:spPr>
            <a:xfrm>
              <a:off x="4297272" y="3571876"/>
              <a:ext cx="12858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613636" y="3369754"/>
              <a:ext cx="2101614" cy="438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opr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증가 후 출력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202802" y="3375331"/>
            <a:ext cx="2518940" cy="307777"/>
            <a:chOff x="4297272" y="4392556"/>
            <a:chExt cx="3417978" cy="438605"/>
          </a:xfrm>
        </p:grpSpPr>
        <p:cxnSp>
          <p:nvCxnSpPr>
            <p:cNvPr id="66" name="직선 화살표 연결선 65"/>
            <p:cNvCxnSpPr/>
            <p:nvPr/>
          </p:nvCxnSpPr>
          <p:spPr>
            <a:xfrm>
              <a:off x="4297272" y="4572008"/>
              <a:ext cx="12858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613636" y="4392556"/>
              <a:ext cx="2101614" cy="438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opr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출력 후 감소</a:t>
              </a: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4202803" y="4111362"/>
            <a:ext cx="2518940" cy="307777"/>
            <a:chOff x="4297272" y="5441456"/>
            <a:chExt cx="3417976" cy="438605"/>
          </a:xfrm>
        </p:grpSpPr>
        <p:cxnSp>
          <p:nvCxnSpPr>
            <p:cNvPr id="69" name="직선 화살표 연결선 68"/>
            <p:cNvCxnSpPr/>
            <p:nvPr/>
          </p:nvCxnSpPr>
          <p:spPr>
            <a:xfrm>
              <a:off x="4297272" y="5643578"/>
              <a:ext cx="12858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5613635" y="5441456"/>
              <a:ext cx="2101613" cy="438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opr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감소 후 출력</a:t>
              </a:r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6808224" y="189711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72" name="직사각형 71"/>
          <p:cNvSpPr/>
          <p:nvPr/>
        </p:nvSpPr>
        <p:spPr>
          <a:xfrm>
            <a:off x="6808224" y="226531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73" name="직사각형 72"/>
          <p:cNvSpPr/>
          <p:nvPr/>
        </p:nvSpPr>
        <p:spPr>
          <a:xfrm>
            <a:off x="6808224" y="263351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74" name="직사각형 73"/>
          <p:cNvSpPr/>
          <p:nvPr/>
        </p:nvSpPr>
        <p:spPr>
          <a:xfrm>
            <a:off x="6808224" y="300171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75" name="직사각형 74"/>
          <p:cNvSpPr/>
          <p:nvPr/>
        </p:nvSpPr>
        <p:spPr>
          <a:xfrm>
            <a:off x="6808224" y="336991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76" name="직사각형 75"/>
          <p:cNvSpPr/>
          <p:nvPr/>
        </p:nvSpPr>
        <p:spPr>
          <a:xfrm>
            <a:off x="6808224" y="3738114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77" name="직사각형 76"/>
          <p:cNvSpPr/>
          <p:nvPr/>
        </p:nvSpPr>
        <p:spPr>
          <a:xfrm>
            <a:off x="6808221" y="410631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78" name="직사각형 77"/>
          <p:cNvSpPr/>
          <p:nvPr/>
        </p:nvSpPr>
        <p:spPr>
          <a:xfrm>
            <a:off x="6808228" y="447451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750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824810" y="1270367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99592" y="1270367"/>
            <a:ext cx="1789314" cy="0"/>
          </a:xfrm>
          <a:prstGeom prst="line">
            <a:avLst/>
          </a:prstGeom>
          <a:ln w="57150">
            <a:solidFill>
              <a:srgbClr val="3185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99592" y="3044857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9592" y="2180761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6602" y="1567127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&lt;, &lt;=, &gt;, &gt;=		a&gt;b    a&gt;=b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40929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==, !=		      a==b   a!=b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700257" y="1736203"/>
            <a:ext cx="208344" cy="902825"/>
          </a:xfrm>
          <a:custGeom>
            <a:avLst/>
            <a:gdLst>
              <a:gd name="connsiteX0" fmla="*/ 0 w 208344"/>
              <a:gd name="connsiteY0" fmla="*/ 0 h 902825"/>
              <a:gd name="connsiteX1" fmla="*/ 208344 w 208344"/>
              <a:gd name="connsiteY1" fmla="*/ 0 h 902825"/>
              <a:gd name="connsiteX2" fmla="*/ 208344 w 208344"/>
              <a:gd name="connsiteY2" fmla="*/ 902825 h 902825"/>
              <a:gd name="connsiteX3" fmla="*/ 23149 w 208344"/>
              <a:gd name="connsiteY3" fmla="*/ 902825 h 90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344" h="902825">
                <a:moveTo>
                  <a:pt x="0" y="0"/>
                </a:moveTo>
                <a:lnTo>
                  <a:pt x="208344" y="0"/>
                </a:lnTo>
                <a:lnTo>
                  <a:pt x="208344" y="902825"/>
                </a:lnTo>
                <a:lnTo>
                  <a:pt x="23149" y="902825"/>
                </a:lnTo>
              </a:path>
            </a:pathLst>
          </a:custGeom>
          <a:noFill/>
          <a:ln w="19050"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6084168" y="2053298"/>
            <a:ext cx="504056" cy="254926"/>
          </a:xfrm>
          <a:prstGeom prst="rightArrow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8764" y="1864449"/>
            <a:ext cx="1736373" cy="646331"/>
          </a:xfrm>
          <a:prstGeom prst="rect">
            <a:avLst/>
          </a:prstGeom>
          <a:solidFill>
            <a:srgbClr val="F5F5F5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결과값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Boolean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59632" y="424307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부등호 연산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다르다 연산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74513" y="2409293"/>
            <a:ext cx="750297" cy="982526"/>
            <a:chOff x="1074513" y="2409293"/>
            <a:chExt cx="750297" cy="982526"/>
          </a:xfrm>
        </p:grpSpPr>
        <p:sp>
          <p:nvSpPr>
            <p:cNvPr id="2" name="타원 1"/>
            <p:cNvSpPr/>
            <p:nvPr/>
          </p:nvSpPr>
          <p:spPr>
            <a:xfrm>
              <a:off x="1331640" y="2409293"/>
              <a:ext cx="493170" cy="461665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1074513" y="2870958"/>
              <a:ext cx="532436" cy="520861"/>
            </a:xfrm>
            <a:custGeom>
              <a:avLst/>
              <a:gdLst>
                <a:gd name="connsiteX0" fmla="*/ 532436 w 532436"/>
                <a:gd name="connsiteY0" fmla="*/ 0 h 520861"/>
                <a:gd name="connsiteX1" fmla="*/ 532436 w 532436"/>
                <a:gd name="connsiteY1" fmla="*/ 520861 h 520861"/>
                <a:gd name="connsiteX2" fmla="*/ 0 w 532436"/>
                <a:gd name="connsiteY2" fmla="*/ 520861 h 520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2436" h="520861">
                  <a:moveTo>
                    <a:pt x="532436" y="0"/>
                  </a:moveTo>
                  <a:lnTo>
                    <a:pt x="532436" y="520861"/>
                  </a:lnTo>
                  <a:lnTo>
                    <a:pt x="0" y="520861"/>
                  </a:lnTo>
                </a:path>
              </a:pathLst>
            </a:custGeom>
            <a:noFill/>
            <a:ln w="19050">
              <a:solidFill>
                <a:srgbClr val="31859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54690" y="3160986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같다</a:t>
            </a:r>
          </a:p>
        </p:txBody>
      </p:sp>
      <p:grpSp>
        <p:nvGrpSpPr>
          <p:cNvPr id="20" name="그룹 19"/>
          <p:cNvGrpSpPr/>
          <p:nvPr/>
        </p:nvGrpSpPr>
        <p:grpSpPr>
          <a:xfrm flipH="1">
            <a:off x="1864430" y="2409293"/>
            <a:ext cx="750297" cy="982526"/>
            <a:chOff x="1074513" y="2409293"/>
            <a:chExt cx="750297" cy="982526"/>
          </a:xfrm>
        </p:grpSpPr>
        <p:sp>
          <p:nvSpPr>
            <p:cNvPr id="23" name="타원 22"/>
            <p:cNvSpPr/>
            <p:nvPr/>
          </p:nvSpPr>
          <p:spPr>
            <a:xfrm>
              <a:off x="1331640" y="2409293"/>
              <a:ext cx="493170" cy="461665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1074513" y="2870958"/>
              <a:ext cx="532436" cy="520861"/>
            </a:xfrm>
            <a:custGeom>
              <a:avLst/>
              <a:gdLst>
                <a:gd name="connsiteX0" fmla="*/ 532436 w 532436"/>
                <a:gd name="connsiteY0" fmla="*/ 0 h 520861"/>
                <a:gd name="connsiteX1" fmla="*/ 532436 w 532436"/>
                <a:gd name="connsiteY1" fmla="*/ 520861 h 520861"/>
                <a:gd name="connsiteX2" fmla="*/ 0 w 532436"/>
                <a:gd name="connsiteY2" fmla="*/ 520861 h 520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2436" h="520861">
                  <a:moveTo>
                    <a:pt x="532436" y="0"/>
                  </a:moveTo>
                  <a:lnTo>
                    <a:pt x="532436" y="520861"/>
                  </a:lnTo>
                  <a:lnTo>
                    <a:pt x="0" y="520861"/>
                  </a:lnTo>
                </a:path>
              </a:pathLst>
            </a:custGeom>
            <a:noFill/>
            <a:ln w="19050">
              <a:solidFill>
                <a:srgbClr val="31859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605145" y="3160986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같지 않다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-18764" y="-225524"/>
            <a:ext cx="9433048" cy="5472608"/>
            <a:chOff x="-108520" y="-164554"/>
            <a:chExt cx="9433048" cy="5472608"/>
          </a:xfrm>
        </p:grpSpPr>
        <p:sp>
          <p:nvSpPr>
            <p:cNvPr id="32" name="직사각형 31"/>
            <p:cNvSpPr/>
            <p:nvPr/>
          </p:nvSpPr>
          <p:spPr>
            <a:xfrm>
              <a:off x="-108520" y="-164554"/>
              <a:ext cx="9433048" cy="547260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79712" y="1716007"/>
              <a:ext cx="525658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</a:t>
              </a:r>
              <a:endParaRPr lang="ko-KR" altLang="en-US" sz="6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334166" y="1162922"/>
            <a:ext cx="4515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수학에서 </a:t>
            </a:r>
            <a:r>
              <a:rPr lang="en-US" altLang="ko-KR" sz="28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28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같다</a:t>
            </a:r>
            <a:r>
              <a:rPr lang="en-US" altLang="ko-KR" sz="28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 </a:t>
            </a:r>
          </a:p>
          <a:p>
            <a:pPr algn="ctr"/>
            <a:r>
              <a:rPr lang="en-US" altLang="ko-KR" sz="28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JAVA</a:t>
            </a:r>
            <a:r>
              <a:rPr lang="ko-KR" altLang="en-US" sz="28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에서는 </a:t>
            </a:r>
            <a:r>
              <a:rPr lang="ko-KR" altLang="en-US" sz="2800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대입연산자</a:t>
            </a:r>
            <a:endParaRPr lang="ko-KR" altLang="en-US" sz="2800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95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2" grpId="0"/>
      <p:bldP spid="13" grpId="0"/>
      <p:bldP spid="3" grpId="0" animBg="1"/>
      <p:bldP spid="4" grpId="0" animBg="1"/>
      <p:bldP spid="21" grpId="0" animBg="1"/>
      <p:bldP spid="24" grpId="0"/>
      <p:bldP spid="6" grpId="0"/>
      <p:bldP spid="26" grpId="0"/>
      <p:bldP spid="36" grpId="0"/>
      <p:bldP spid="36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4-1.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3119" y="1419622"/>
            <a:ext cx="4198506" cy="255454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a = 3;</a:t>
            </a:r>
          </a:p>
          <a:p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b = 10;</a:t>
            </a:r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System.out.println(a == b);</a:t>
            </a: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78129" y="2067694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23119" y="267569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System.out.println(a != b);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45030" y="2648672"/>
            <a:ext cx="61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23119" y="3010969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System.out.println(a &gt; b);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08962" y="2983945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36812" y="336977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System.out.println(a &lt; b);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58725" y="3342748"/>
            <a:ext cx="61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/>
      <p:bldP spid="12" grpId="0"/>
      <p:bldP spid="13" grpId="0"/>
      <p:bldP spid="20" grpId="0"/>
      <p:bldP spid="21" grpId="0"/>
      <p:bldP spid="23" grpId="0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824810" y="1270367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99592" y="1270367"/>
            <a:ext cx="1789314" cy="0"/>
          </a:xfrm>
          <a:prstGeom prst="line">
            <a:avLst/>
          </a:prstGeom>
          <a:ln w="57150">
            <a:solidFill>
              <a:srgbClr val="3185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99592" y="3044857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9592" y="2180761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79712" y="1498565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!(NOT)                                !(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40929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&amp;&amp;(AND), ||(OR) 	      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1)||(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6248" y="3087150"/>
            <a:ext cx="516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피연산자가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Boolean(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이어야 함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9632" y="424307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NOT, AND, OR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88907" y="3498206"/>
            <a:ext cx="2459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!(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 명제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!(</a:t>
            </a:r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 명제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33650" y="3476935"/>
            <a:ext cx="216024" cy="1242873"/>
          </a:xfrm>
          <a:prstGeom prst="rect">
            <a:avLst/>
          </a:prstGeom>
          <a:noFill/>
          <a:ln w="19050"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4048" y="3511074"/>
            <a:ext cx="4221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false</a:t>
            </a:r>
          </a:p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true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-108520" y="-164554"/>
            <a:ext cx="9433048" cy="5472608"/>
            <a:chOff x="-108520" y="-164554"/>
            <a:chExt cx="9433048" cy="5472608"/>
          </a:xfrm>
        </p:grpSpPr>
        <p:sp>
          <p:nvSpPr>
            <p:cNvPr id="19" name="직사각형 18"/>
            <p:cNvSpPr/>
            <p:nvPr/>
          </p:nvSpPr>
          <p:spPr>
            <a:xfrm>
              <a:off x="-108520" y="-164554"/>
              <a:ext cx="9433048" cy="547260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79712" y="1716007"/>
              <a:ext cx="525658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!= </a:t>
              </a:r>
              <a:r>
                <a:rPr lang="ko-KR" altLang="en-US" sz="6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같지 않다</a:t>
              </a:r>
              <a:endParaRPr lang="ko-KR" altLang="en-US" sz="6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70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2" grpId="0"/>
      <p:bldP spid="13" grpId="0"/>
      <p:bldP spid="21" grpId="0"/>
      <p:bldP spid="16" grpId="0"/>
      <p:bldP spid="17" grpId="0"/>
      <p:bldP spid="5" grpId="0" animBg="1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824810" y="1270367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99592" y="1270367"/>
            <a:ext cx="1789314" cy="0"/>
          </a:xfrm>
          <a:prstGeom prst="line">
            <a:avLst/>
          </a:prstGeom>
          <a:ln w="57150">
            <a:solidFill>
              <a:srgbClr val="3185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99592" y="3044857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9592" y="2180761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79712" y="1498565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!(NOT)                                !(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40929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&amp;&amp;(AND), ||(OR)	      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1)||(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6248" y="3087150"/>
            <a:ext cx="516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피연산자가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Boolean(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이어야 함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9632" y="424307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NOT, AND, OR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49503" y="3908953"/>
            <a:ext cx="230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 명제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946" y="3417066"/>
            <a:ext cx="245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&amp;&amp; 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 명제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59327" y="3412769"/>
            <a:ext cx="245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 명제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08104" y="3421363"/>
            <a:ext cx="245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true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곱셈 기호 2"/>
          <p:cNvSpPr/>
          <p:nvPr/>
        </p:nvSpPr>
        <p:spPr>
          <a:xfrm>
            <a:off x="1619672" y="3323429"/>
            <a:ext cx="1224135" cy="772318"/>
          </a:xfrm>
          <a:prstGeom prst="mathMultiply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08104" y="3882803"/>
            <a:ext cx="245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false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1686" y="3908953"/>
            <a:ext cx="230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 명제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36" name="곱셈 기호 35"/>
          <p:cNvSpPr/>
          <p:nvPr/>
        </p:nvSpPr>
        <p:spPr>
          <a:xfrm>
            <a:off x="3941855" y="3323429"/>
            <a:ext cx="1224135" cy="772318"/>
          </a:xfrm>
          <a:prstGeom prst="mathMultiply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7" grpId="0"/>
      <p:bldP spid="30" grpId="0"/>
      <p:bldP spid="31" grpId="0"/>
      <p:bldP spid="31" grpId="1"/>
      <p:bldP spid="3" grpId="0" animBg="1"/>
      <p:bldP spid="3" grpId="1" animBg="1"/>
      <p:bldP spid="32" grpId="0"/>
      <p:bldP spid="35" grpId="0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연산자란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27784" y="2077374"/>
            <a:ext cx="4032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 +  b</a:t>
            </a:r>
            <a:endParaRPr lang="ko-KR" altLang="en-US" sz="9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3648" y="483518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정해진 규칙에 따라 데이터를 처리하여 </a:t>
            </a:r>
            <a:b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결과를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산출하는 것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915873" y="7340"/>
            <a:ext cx="543640" cy="416263"/>
          </a:xfrm>
          <a:prstGeom prst="ellipse">
            <a:avLst/>
          </a:prstGeom>
          <a:noFill/>
          <a:ln w="19050"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꺾인 연결선 4"/>
          <p:cNvCxnSpPr/>
          <p:nvPr/>
        </p:nvCxnSpPr>
        <p:spPr>
          <a:xfrm rot="16200000" flipH="1">
            <a:off x="1113213" y="491736"/>
            <a:ext cx="346046" cy="216024"/>
          </a:xfrm>
          <a:prstGeom prst="bentConnector3">
            <a:avLst>
              <a:gd name="adj1" fmla="val 100206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483768" y="3517534"/>
            <a:ext cx="1152128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072908" y="3500390"/>
            <a:ext cx="1152128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자유형 34"/>
          <p:cNvSpPr/>
          <p:nvPr/>
        </p:nvSpPr>
        <p:spPr>
          <a:xfrm>
            <a:off x="3059832" y="3507853"/>
            <a:ext cx="2664296" cy="313978"/>
          </a:xfrm>
          <a:custGeom>
            <a:avLst/>
            <a:gdLst>
              <a:gd name="connsiteX0" fmla="*/ 0 w 2817628"/>
              <a:gd name="connsiteY0" fmla="*/ 10633 h 297712"/>
              <a:gd name="connsiteX1" fmla="*/ 0 w 2817628"/>
              <a:gd name="connsiteY1" fmla="*/ 297712 h 297712"/>
              <a:gd name="connsiteX2" fmla="*/ 2817628 w 2817628"/>
              <a:gd name="connsiteY2" fmla="*/ 297712 h 297712"/>
              <a:gd name="connsiteX3" fmla="*/ 2817628 w 2817628"/>
              <a:gd name="connsiteY3" fmla="*/ 0 h 29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7628" h="297712">
                <a:moveTo>
                  <a:pt x="0" y="10633"/>
                </a:moveTo>
                <a:lnTo>
                  <a:pt x="0" y="297712"/>
                </a:lnTo>
                <a:lnTo>
                  <a:pt x="2817628" y="297712"/>
                </a:lnTo>
                <a:lnTo>
                  <a:pt x="2817628" y="0"/>
                </a:lnTo>
              </a:path>
            </a:pathLst>
          </a:custGeom>
          <a:noFill/>
          <a:ln w="19050"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6" name="꺾인 연결선 35"/>
          <p:cNvCxnSpPr/>
          <p:nvPr/>
        </p:nvCxnSpPr>
        <p:spPr>
          <a:xfrm rot="16200000" flipH="1">
            <a:off x="3858917" y="3865826"/>
            <a:ext cx="346046" cy="216024"/>
          </a:xfrm>
          <a:prstGeom prst="bentConnector3">
            <a:avLst>
              <a:gd name="adj1" fmla="val 100206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39952" y="3957248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항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연산이 이루어지는 데이터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83768" y="2075924"/>
            <a:ext cx="3744416" cy="136960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3" name="직선 연결선 42"/>
          <p:cNvCxnSpPr>
            <a:stCxn id="38" idx="1"/>
          </p:cNvCxnSpPr>
          <p:nvPr/>
        </p:nvCxnSpPr>
        <p:spPr>
          <a:xfrm flipH="1">
            <a:off x="2195736" y="2869462"/>
            <a:ext cx="28803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-1476672" y="2669393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연산의 </a:t>
            </a:r>
            <a:b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과정을 기술한 것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761606" y="2252171"/>
            <a:ext cx="1080120" cy="1080120"/>
          </a:xfrm>
          <a:prstGeom prst="ellipse">
            <a:avLst/>
          </a:prstGeom>
          <a:noFill/>
          <a:ln w="19050">
            <a:solidFill>
              <a:srgbClr val="DC343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꺾인 연결선 46"/>
          <p:cNvCxnSpPr/>
          <p:nvPr/>
        </p:nvCxnSpPr>
        <p:spPr>
          <a:xfrm rot="5400000" flipH="1" flipV="1">
            <a:off x="4242682" y="1943729"/>
            <a:ext cx="379456" cy="216026"/>
          </a:xfrm>
          <a:prstGeom prst="bentConnector3">
            <a:avLst>
              <a:gd name="adj1" fmla="val 97635"/>
            </a:avLst>
          </a:prstGeom>
          <a:ln w="19050">
            <a:solidFill>
              <a:srgbClr val="DC343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46948" y="1606796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연산에 사용되는 기호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53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7" grpId="0"/>
      <p:bldP spid="14" grpId="0"/>
      <p:bldP spid="3" grpId="0" animBg="1"/>
      <p:bldP spid="35" grpId="0" animBg="1"/>
      <p:bldP spid="37" grpId="0"/>
      <p:bldP spid="38" grpId="0" animBg="1"/>
      <p:bldP spid="44" grpId="0"/>
      <p:bldP spid="46" grpId="0" animBg="1"/>
      <p:bldP spid="5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824810" y="1270367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99592" y="1270367"/>
            <a:ext cx="1789314" cy="0"/>
          </a:xfrm>
          <a:prstGeom prst="line">
            <a:avLst/>
          </a:prstGeom>
          <a:ln w="57150">
            <a:solidFill>
              <a:srgbClr val="3185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99592" y="3044857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9592" y="2180761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79712" y="1498565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!(NOT)                                !(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409293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&amp;&amp;(AND), ||(OR)	      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1)||(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6248" y="3087150"/>
            <a:ext cx="516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피연산자가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Boolean(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이어야 함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9632" y="424307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NOT, AND, OR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49503" y="3908953"/>
            <a:ext cx="230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 명제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23571" y="3421362"/>
            <a:ext cx="2459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||  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 명제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 명제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59327" y="3412769"/>
            <a:ext cx="245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 명제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08104" y="3421363"/>
            <a:ext cx="2459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true</a:t>
            </a:r>
          </a:p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→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true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곱셈 기호 2"/>
          <p:cNvSpPr/>
          <p:nvPr/>
        </p:nvSpPr>
        <p:spPr>
          <a:xfrm>
            <a:off x="1676438" y="3330673"/>
            <a:ext cx="1224135" cy="772318"/>
          </a:xfrm>
          <a:prstGeom prst="mathMultiply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08104" y="3418135"/>
            <a:ext cx="2459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true</a:t>
            </a:r>
          </a:p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false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109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0" grpId="0"/>
      <p:bldP spid="31" grpId="0"/>
      <p:bldP spid="31" grpId="1"/>
      <p:bldP spid="3" grpId="0" animBg="1"/>
      <p:bldP spid="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5-1.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3119" y="1419622"/>
            <a:ext cx="4198506" cy="132343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a = 3;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b = 10;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 !( a &gt; b ) );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92054" y="2152949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7352" y="2799280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907479" y="2706069"/>
            <a:ext cx="576064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 16"/>
          <p:cNvSpPr/>
          <p:nvPr/>
        </p:nvSpPr>
        <p:spPr>
          <a:xfrm rot="5400000">
            <a:off x="4964819" y="2753254"/>
            <a:ext cx="269920" cy="191463"/>
          </a:xfrm>
          <a:custGeom>
            <a:avLst/>
            <a:gdLst>
              <a:gd name="connsiteX0" fmla="*/ 532436 w 532436"/>
              <a:gd name="connsiteY0" fmla="*/ 0 h 520861"/>
              <a:gd name="connsiteX1" fmla="*/ 532436 w 532436"/>
              <a:gd name="connsiteY1" fmla="*/ 520861 h 520861"/>
              <a:gd name="connsiteX2" fmla="*/ 0 w 532436"/>
              <a:gd name="connsiteY2" fmla="*/ 520861 h 52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436" h="520861">
                <a:moveTo>
                  <a:pt x="532436" y="0"/>
                </a:moveTo>
                <a:lnTo>
                  <a:pt x="532436" y="520861"/>
                </a:lnTo>
                <a:lnTo>
                  <a:pt x="0" y="520861"/>
                </a:lnTo>
              </a:path>
            </a:pathLst>
          </a:custGeom>
          <a:noFill/>
          <a:ln w="19050"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41833" y="2323065"/>
            <a:ext cx="187822" cy="383003"/>
          </a:xfrm>
          <a:prstGeom prst="rect">
            <a:avLst/>
          </a:prstGeom>
          <a:noFill/>
          <a:ln w="19050">
            <a:solidFill>
              <a:srgbClr val="DC3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77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/>
      <p:bldP spid="21" grpId="0"/>
      <p:bldP spid="17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5-2.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3118" y="1419622"/>
            <a:ext cx="4481129" cy="224676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System.out.println((1&lt;3) &amp;&amp; (4&lt;5)); </a:t>
            </a:r>
            <a:b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System.out.println((2&lt;1) &amp;&amp; (4&lt;5));</a:t>
            </a:r>
            <a:b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System.out.println((1&lt;3) || (4&lt;2)); </a:t>
            </a:r>
            <a:b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System.out.println((2&lt;1) || (4&lt;2));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04247" y="1229580"/>
            <a:ext cx="11528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</a:p>
          <a:p>
            <a:pPr algn="ctr"/>
            <a:endParaRPr lang="en-US" altLang="ko-KR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</a:p>
          <a:p>
            <a:pPr algn="ctr"/>
            <a:endParaRPr lang="en-US" altLang="ko-KR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</a:p>
          <a:p>
            <a:pPr algn="ctr"/>
            <a:endParaRPr lang="en-US" altLang="ko-KR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16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삼항연산자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824810" y="1270367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99592" y="1270367"/>
            <a:ext cx="1789314" cy="0"/>
          </a:xfrm>
          <a:prstGeom prst="line">
            <a:avLst/>
          </a:prstGeom>
          <a:ln w="57150">
            <a:solidFill>
              <a:srgbClr val="3185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99592" y="2499742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9592" y="1444586"/>
            <a:ext cx="3203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     :</a:t>
            </a:r>
          </a:p>
          <a:p>
            <a:pPr algn="ctr"/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삼항연산자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조건연산자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632" y="424307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제어 처리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59327" y="3412769"/>
            <a:ext cx="6209016" cy="593368"/>
            <a:chOff x="1459327" y="3412769"/>
            <a:chExt cx="6209016" cy="593368"/>
          </a:xfrm>
        </p:grpSpPr>
        <p:sp>
          <p:nvSpPr>
            <p:cNvPr id="27" name="TextBox 26"/>
            <p:cNvSpPr txBox="1"/>
            <p:nvPr/>
          </p:nvSpPr>
          <p:spPr>
            <a:xfrm>
              <a:off x="3223570" y="3421362"/>
              <a:ext cx="4444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  (</a:t>
              </a:r>
              <a:r>
                <a:rPr lang="ko-KR" altLang="en-US" sz="3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실행문</a:t>
              </a: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1)  :  (</a:t>
              </a:r>
              <a:r>
                <a:rPr lang="ko-KR" altLang="en-US" sz="3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실행문</a:t>
              </a: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59327" y="3412769"/>
              <a:ext cx="24591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(</a:t>
              </a:r>
              <a:r>
                <a:rPr lang="ko-KR" altLang="en-US" sz="3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조건문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355976" y="1597178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: (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2434590" y="3108960"/>
            <a:ext cx="1977390" cy="331470"/>
          </a:xfrm>
          <a:custGeom>
            <a:avLst/>
            <a:gdLst>
              <a:gd name="connsiteX0" fmla="*/ 0 w 1977390"/>
              <a:gd name="connsiteY0" fmla="*/ 274320 h 331470"/>
              <a:gd name="connsiteX1" fmla="*/ 0 w 1977390"/>
              <a:gd name="connsiteY1" fmla="*/ 0 h 331470"/>
              <a:gd name="connsiteX2" fmla="*/ 1977390 w 1977390"/>
              <a:gd name="connsiteY2" fmla="*/ 0 h 331470"/>
              <a:gd name="connsiteX3" fmla="*/ 1977390 w 1977390"/>
              <a:gd name="connsiteY3" fmla="*/ 331470 h 33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7390" h="331470">
                <a:moveTo>
                  <a:pt x="0" y="274320"/>
                </a:moveTo>
                <a:lnTo>
                  <a:pt x="0" y="0"/>
                </a:lnTo>
                <a:lnTo>
                  <a:pt x="1977390" y="0"/>
                </a:lnTo>
                <a:lnTo>
                  <a:pt x="1977390" y="331470"/>
                </a:lnTo>
              </a:path>
            </a:pathLst>
          </a:custGeom>
          <a:noFill/>
          <a:ln w="19050">
            <a:solidFill>
              <a:srgbClr val="31859C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76972" y="2836587"/>
            <a:ext cx="534664" cy="584775"/>
          </a:xfrm>
          <a:prstGeom prst="rect">
            <a:avLst/>
          </a:prstGeom>
          <a:solidFill>
            <a:srgbClr val="F4F4F4"/>
          </a:solidFill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</a:t>
            </a:r>
          </a:p>
        </p:txBody>
      </p:sp>
      <p:sp>
        <p:nvSpPr>
          <p:cNvPr id="29" name="자유형 28"/>
          <p:cNvSpPr/>
          <p:nvPr/>
        </p:nvSpPr>
        <p:spPr>
          <a:xfrm flipV="1">
            <a:off x="2444982" y="3965672"/>
            <a:ext cx="4287258" cy="331470"/>
          </a:xfrm>
          <a:custGeom>
            <a:avLst/>
            <a:gdLst>
              <a:gd name="connsiteX0" fmla="*/ 0 w 1977390"/>
              <a:gd name="connsiteY0" fmla="*/ 274320 h 331470"/>
              <a:gd name="connsiteX1" fmla="*/ 0 w 1977390"/>
              <a:gd name="connsiteY1" fmla="*/ 0 h 331470"/>
              <a:gd name="connsiteX2" fmla="*/ 1977390 w 1977390"/>
              <a:gd name="connsiteY2" fmla="*/ 0 h 331470"/>
              <a:gd name="connsiteX3" fmla="*/ 1977390 w 1977390"/>
              <a:gd name="connsiteY3" fmla="*/ 331470 h 33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7390" h="331470">
                <a:moveTo>
                  <a:pt x="0" y="274320"/>
                </a:moveTo>
                <a:lnTo>
                  <a:pt x="0" y="0"/>
                </a:lnTo>
                <a:lnTo>
                  <a:pt x="1977390" y="0"/>
                </a:lnTo>
                <a:lnTo>
                  <a:pt x="1977390" y="331470"/>
                </a:lnTo>
              </a:path>
            </a:pathLst>
          </a:custGeom>
          <a:noFill/>
          <a:ln w="19050">
            <a:solidFill>
              <a:srgbClr val="DC3434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851920" y="3965672"/>
            <a:ext cx="1368152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048164" y="3965672"/>
            <a:ext cx="1368152" cy="0"/>
          </a:xfrm>
          <a:prstGeom prst="line">
            <a:avLst/>
          </a:prstGeom>
          <a:ln w="19050">
            <a:solidFill>
              <a:srgbClr val="DC343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50682" y="4012263"/>
            <a:ext cx="982519" cy="584775"/>
          </a:xfrm>
          <a:prstGeom prst="rect">
            <a:avLst/>
          </a:prstGeom>
          <a:solidFill>
            <a:srgbClr val="F4F4F4"/>
          </a:solidFill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거짓</a:t>
            </a:r>
          </a:p>
        </p:txBody>
      </p:sp>
    </p:spTree>
    <p:extLst>
      <p:ext uri="{BB962C8B-B14F-4D97-AF65-F5344CB8AC3E}">
        <p14:creationId xmlns:p14="http://schemas.microsoft.com/office/powerpoint/2010/main" val="362949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2" grpId="0"/>
      <p:bldP spid="16" grpId="0"/>
      <p:bldP spid="20" grpId="0"/>
      <p:bldP spid="2" grpId="0" animBg="1"/>
      <p:bldP spid="25" grpId="0" animBg="1"/>
      <p:bldP spid="29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삼항연산자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6-1.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삼항연산자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64" y="1419622"/>
            <a:ext cx="5544616" cy="132343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i = 3;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j = 10;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 i==j  ? “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같다</a:t>
            </a:r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 : “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다르다</a:t>
            </a:r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 );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17636" y="2933103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다르다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11793" y="2787659"/>
            <a:ext cx="69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813348" y="2702404"/>
            <a:ext cx="576064" cy="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 16"/>
          <p:cNvSpPr/>
          <p:nvPr/>
        </p:nvSpPr>
        <p:spPr>
          <a:xfrm rot="5400000">
            <a:off x="3909260" y="2741633"/>
            <a:ext cx="269920" cy="191463"/>
          </a:xfrm>
          <a:custGeom>
            <a:avLst/>
            <a:gdLst>
              <a:gd name="connsiteX0" fmla="*/ 532436 w 532436"/>
              <a:gd name="connsiteY0" fmla="*/ 0 h 520861"/>
              <a:gd name="connsiteX1" fmla="*/ 532436 w 532436"/>
              <a:gd name="connsiteY1" fmla="*/ 520861 h 520861"/>
              <a:gd name="connsiteX2" fmla="*/ 0 w 532436"/>
              <a:gd name="connsiteY2" fmla="*/ 520861 h 52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436" h="520861">
                <a:moveTo>
                  <a:pt x="532436" y="0"/>
                </a:moveTo>
                <a:lnTo>
                  <a:pt x="532436" y="520861"/>
                </a:lnTo>
                <a:lnTo>
                  <a:pt x="0" y="520861"/>
                </a:lnTo>
              </a:path>
            </a:pathLst>
          </a:custGeom>
          <a:noFill/>
          <a:ln w="19050"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4101380" y="2019149"/>
            <a:ext cx="1977390" cy="331470"/>
          </a:xfrm>
          <a:custGeom>
            <a:avLst/>
            <a:gdLst>
              <a:gd name="connsiteX0" fmla="*/ 0 w 1977390"/>
              <a:gd name="connsiteY0" fmla="*/ 274320 h 331470"/>
              <a:gd name="connsiteX1" fmla="*/ 0 w 1977390"/>
              <a:gd name="connsiteY1" fmla="*/ 0 h 331470"/>
              <a:gd name="connsiteX2" fmla="*/ 1977390 w 1977390"/>
              <a:gd name="connsiteY2" fmla="*/ 0 h 331470"/>
              <a:gd name="connsiteX3" fmla="*/ 1977390 w 1977390"/>
              <a:gd name="connsiteY3" fmla="*/ 331470 h 33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7390" h="331470">
                <a:moveTo>
                  <a:pt x="0" y="274320"/>
                </a:moveTo>
                <a:lnTo>
                  <a:pt x="0" y="0"/>
                </a:lnTo>
                <a:lnTo>
                  <a:pt x="1977390" y="0"/>
                </a:lnTo>
                <a:lnTo>
                  <a:pt x="1977390" y="331470"/>
                </a:lnTo>
              </a:path>
            </a:pathLst>
          </a:custGeom>
          <a:noFill/>
          <a:ln w="19050">
            <a:solidFill>
              <a:srgbClr val="31859C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52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/>
      <p:bldP spid="21" grpId="0"/>
      <p:bldP spid="17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삼항연산자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496630" y="1347614"/>
            <a:ext cx="8100900" cy="93610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정수를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홀수인지 짝수인지 판별하세요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95636" y="2499742"/>
            <a:ext cx="6552728" cy="1650335"/>
            <a:chOff x="1475656" y="2499742"/>
            <a:chExt cx="6552728" cy="1650335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2518794"/>
              <a:ext cx="3092438" cy="1531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2499742"/>
              <a:ext cx="3096344" cy="1650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785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삼항연산자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496630" y="1347614"/>
            <a:ext cx="8100900" cy="93610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개의 정수를 입력 받아 큰 수에서 작은 수를 뺀 결과값을 출력하세요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602937" y="2499742"/>
            <a:ext cx="5938126" cy="1807075"/>
            <a:chOff x="1402593" y="2499742"/>
            <a:chExt cx="5938126" cy="1807075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2593" y="2499742"/>
              <a:ext cx="2738413" cy="1807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2504506"/>
              <a:ext cx="2696711" cy="1793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628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삼항연산자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496630" y="1347614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dirty="0"/>
              <a:t>농구공을 담기 위해 필요한 상자의 개수를 구하세요</a:t>
            </a:r>
            <a:r>
              <a:rPr lang="en-US" altLang="ko-KR" dirty="0"/>
              <a:t>. </a:t>
            </a:r>
            <a:endParaRPr lang="ko-KR" altLang="en-US" dirty="0"/>
          </a:p>
          <a:p>
            <a:pPr algn="ctr" fontAlgn="base"/>
            <a:r>
              <a:rPr lang="ko-KR" altLang="en-US" dirty="0"/>
              <a:t>상자 하나에는 농구공이 </a:t>
            </a:r>
            <a:r>
              <a:rPr lang="en-US" altLang="ko-KR" dirty="0"/>
              <a:t>5</a:t>
            </a:r>
            <a:r>
              <a:rPr lang="ko-KR" altLang="en-US" dirty="0"/>
              <a:t>개 들어갈 수 있습니다</a:t>
            </a:r>
            <a:r>
              <a:rPr lang="en-US" altLang="ko-KR" dirty="0"/>
              <a:t>. </a:t>
            </a:r>
            <a:r>
              <a:rPr lang="ko-KR" altLang="en-US" dirty="0"/>
              <a:t>만일 농구공이 ‘</a:t>
            </a:r>
            <a:r>
              <a:rPr lang="en-US" altLang="ko-KR" dirty="0"/>
              <a:t>23’</a:t>
            </a:r>
            <a:r>
              <a:rPr lang="ko-KR" altLang="en-US" dirty="0"/>
              <a:t>개라면 </a:t>
            </a:r>
          </a:p>
          <a:p>
            <a:pPr algn="ctr" fontAlgn="base"/>
            <a:r>
              <a:rPr lang="ko-KR" altLang="en-US" dirty="0"/>
              <a:t>필요한 상자의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개수는</a:t>
            </a:r>
            <a:r>
              <a:rPr lang="ko-KR" altLang="en-US" dirty="0"/>
              <a:t> ‘</a:t>
            </a:r>
            <a:r>
              <a:rPr lang="en-US" altLang="ko-KR" dirty="0"/>
              <a:t>5’</a:t>
            </a:r>
            <a:r>
              <a:rPr lang="ko-KR" altLang="en-US" dirty="0"/>
              <a:t>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195108" y="2787772"/>
            <a:ext cx="6753784" cy="1270610"/>
            <a:chOff x="683568" y="2787772"/>
            <a:chExt cx="6753784" cy="127061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787773"/>
              <a:ext cx="3164305" cy="1270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960" y="2787772"/>
              <a:ext cx="3225392" cy="1270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5592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351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정리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연산자의 우선순위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824810" y="94127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99592" y="941276"/>
            <a:ext cx="1789314" cy="0"/>
          </a:xfrm>
          <a:prstGeom prst="line">
            <a:avLst/>
          </a:prstGeom>
          <a:ln w="57150">
            <a:solidFill>
              <a:srgbClr val="3185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27584" y="4299942"/>
            <a:ext cx="75963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3419872" y="1059582"/>
            <a:ext cx="75" cy="295232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91943" y="941276"/>
            <a:ext cx="15841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      )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      )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비교연산자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       )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삼항연산자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대입연산자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40921" y="941276"/>
            <a:ext cx="44195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  --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 -  *  /  %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&gt;=   &lt;   &lt;=   ==   !=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&amp;&amp;    ||     !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: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  +=  -=  /=  *=  &amp;=  |=  … …  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855" y="936214"/>
            <a:ext cx="98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높음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3568" y="3723878"/>
            <a:ext cx="98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낮음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936378" y="1405112"/>
            <a:ext cx="179238" cy="2246758"/>
          </a:xfrm>
          <a:prstGeom prst="downArrow">
            <a:avLst/>
          </a:prstGeom>
          <a:gradFill flip="none" rotWithShape="1">
            <a:gsLst>
              <a:gs pos="0">
                <a:srgbClr val="DC3434"/>
              </a:gs>
              <a:gs pos="81000">
                <a:srgbClr val="DC3434">
                  <a:tint val="44500"/>
                  <a:satMod val="160000"/>
                </a:srgbClr>
              </a:gs>
              <a:gs pos="100000">
                <a:srgbClr val="F4F4F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020988" y="3351312"/>
            <a:ext cx="381451" cy="387288"/>
          </a:xfrm>
          <a:prstGeom prst="ellipse">
            <a:avLst/>
          </a:prstGeom>
          <a:noFill/>
          <a:ln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225356" y="1958913"/>
            <a:ext cx="392771" cy="387288"/>
          </a:xfrm>
          <a:prstGeom prst="ellipse">
            <a:avLst/>
          </a:prstGeom>
          <a:noFill/>
          <a:ln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770761" y="1468603"/>
            <a:ext cx="653159" cy="44161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13095" y="940173"/>
            <a:ext cx="1584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증감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47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35" grpId="0"/>
      <p:bldP spid="36" grpId="0"/>
      <p:bldP spid="7" grpId="0" animBg="1"/>
      <p:bldP spid="9" grpId="0" animBg="1"/>
      <p:bldP spid="37" grpId="0" animBg="1"/>
      <p:bldP spid="10" grpId="0" animBg="1"/>
      <p:bldP spid="4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1995686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8024" y="1666434"/>
            <a:ext cx="169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20143" y="1820323"/>
            <a:ext cx="614671" cy="35409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7012" y="1857186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7864" y="219589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시간에 배울 내용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57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-108520" y="-164554"/>
            <a:ext cx="9433048" cy="5472608"/>
            <a:chOff x="-108520" y="-164554"/>
            <a:chExt cx="9433048" cy="5472608"/>
          </a:xfrm>
        </p:grpSpPr>
        <p:sp>
          <p:nvSpPr>
            <p:cNvPr id="4" name="직사각형 3"/>
            <p:cNvSpPr/>
            <p:nvPr/>
          </p:nvSpPr>
          <p:spPr>
            <a:xfrm>
              <a:off x="-108520" y="-164554"/>
              <a:ext cx="9433048" cy="547260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27784" y="1716007"/>
              <a:ext cx="40324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  +  b</a:t>
              </a:r>
              <a:endParaRPr lang="ko-KR" altLang="en-US" sz="9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203848" y="414991"/>
            <a:ext cx="2736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a++</a:t>
            </a:r>
            <a:endParaRPr lang="ko-KR" altLang="en-US" sz="9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12576" y="3018314"/>
            <a:ext cx="5760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 ? b : c</a:t>
            </a:r>
            <a:endParaRPr lang="ko-KR" altLang="en-US" sz="9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423901" y="1781020"/>
            <a:ext cx="3732209" cy="1301016"/>
            <a:chOff x="2411760" y="1713884"/>
            <a:chExt cx="3732209" cy="1301016"/>
          </a:xfrm>
        </p:grpSpPr>
        <p:sp>
          <p:nvSpPr>
            <p:cNvPr id="11" name="타원 10"/>
            <p:cNvSpPr/>
            <p:nvPr/>
          </p:nvSpPr>
          <p:spPr>
            <a:xfrm>
              <a:off x="2411760" y="1713884"/>
              <a:ext cx="1301016" cy="1301016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4842953" y="1713884"/>
              <a:ext cx="1301016" cy="1301016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타원 13"/>
          <p:cNvSpPr/>
          <p:nvPr/>
        </p:nvSpPr>
        <p:spPr>
          <a:xfrm>
            <a:off x="2982952" y="517948"/>
            <a:ext cx="1301016" cy="1301016"/>
          </a:xfrm>
          <a:prstGeom prst="ellipse">
            <a:avLst/>
          </a:prstGeom>
          <a:noFill/>
          <a:ln w="19050">
            <a:solidFill>
              <a:srgbClr val="31859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691680" y="3082598"/>
            <a:ext cx="5261456" cy="1301016"/>
            <a:chOff x="1691680" y="3082598"/>
            <a:chExt cx="5261456" cy="1301016"/>
          </a:xfrm>
        </p:grpSpPr>
        <p:sp>
          <p:nvSpPr>
            <p:cNvPr id="15" name="타원 14"/>
            <p:cNvSpPr/>
            <p:nvPr/>
          </p:nvSpPr>
          <p:spPr>
            <a:xfrm>
              <a:off x="1691680" y="3082598"/>
              <a:ext cx="1301016" cy="1301016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974032" y="3082598"/>
              <a:ext cx="1301016" cy="1301016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652120" y="3082598"/>
              <a:ext cx="1301016" cy="1301016"/>
            </a:xfrm>
            <a:prstGeom prst="ellipse">
              <a:avLst/>
            </a:prstGeom>
            <a:noFill/>
            <a:ln w="19050">
              <a:solidFill>
                <a:srgbClr val="31859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639853" y="2256097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이항연산자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22078" y="974506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단항연산자</a:t>
            </a:r>
            <a:endParaRPr lang="ko-KR" altLang="en-US" sz="2400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33184" y="3572311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삼항연산자</a:t>
            </a:r>
            <a:endParaRPr lang="ko-KR" altLang="en-US" sz="2400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64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 animBg="1"/>
      <p:bldP spid="14" grpId="1" animBg="1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연산자의 종류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2265308" y="741443"/>
            <a:ext cx="4229906" cy="3796619"/>
            <a:chOff x="2265308" y="741443"/>
            <a:chExt cx="4229906" cy="3796619"/>
          </a:xfrm>
        </p:grpSpPr>
        <p:sp>
          <p:nvSpPr>
            <p:cNvPr id="10" name="한쪽 모서리가 잘린 사각형 9"/>
            <p:cNvSpPr/>
            <p:nvPr/>
          </p:nvSpPr>
          <p:spPr>
            <a:xfrm>
              <a:off x="2265308" y="2614389"/>
              <a:ext cx="1995222" cy="606172"/>
            </a:xfrm>
            <a:prstGeom prst="snip1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kern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논리연산자</a:t>
              </a:r>
            </a:p>
          </p:txBody>
        </p:sp>
        <p:sp>
          <p:nvSpPr>
            <p:cNvPr id="13" name="한쪽 모서리가 잘린 사각형 12"/>
            <p:cNvSpPr/>
            <p:nvPr/>
          </p:nvSpPr>
          <p:spPr>
            <a:xfrm>
              <a:off x="2288746" y="741443"/>
              <a:ext cx="1995222" cy="606172"/>
            </a:xfrm>
            <a:prstGeom prst="snip1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kern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증감연산자</a:t>
              </a:r>
            </a:p>
          </p:txBody>
        </p:sp>
        <p:sp>
          <p:nvSpPr>
            <p:cNvPr id="14" name="한쪽 모서리가 잘린 사각형 13"/>
            <p:cNvSpPr/>
            <p:nvPr/>
          </p:nvSpPr>
          <p:spPr>
            <a:xfrm>
              <a:off x="4499992" y="2614389"/>
              <a:ext cx="1995222" cy="606172"/>
            </a:xfrm>
            <a:prstGeom prst="snip1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kern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비교연산자</a:t>
              </a:r>
            </a:p>
          </p:txBody>
        </p:sp>
        <p:sp>
          <p:nvSpPr>
            <p:cNvPr id="15" name="한쪽 모서리가 잘린 사각형 14"/>
            <p:cNvSpPr/>
            <p:nvPr/>
          </p:nvSpPr>
          <p:spPr>
            <a:xfrm>
              <a:off x="4499992" y="1921070"/>
              <a:ext cx="1995222" cy="606172"/>
            </a:xfrm>
            <a:prstGeom prst="snip1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kern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산술연산자</a:t>
              </a:r>
            </a:p>
          </p:txBody>
        </p:sp>
        <p:sp>
          <p:nvSpPr>
            <p:cNvPr id="16" name="한쪽 모서리가 잘린 사각형 15"/>
            <p:cNvSpPr/>
            <p:nvPr/>
          </p:nvSpPr>
          <p:spPr>
            <a:xfrm>
              <a:off x="2265308" y="3931890"/>
              <a:ext cx="1995222" cy="606172"/>
            </a:xfrm>
            <a:prstGeom prst="snip1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kern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삼항연산자</a:t>
              </a:r>
              <a:endParaRPr lang="ko-KR" altLang="en-US" sz="2400" kern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한쪽 모서리가 잘린 사각형 16"/>
            <p:cNvSpPr/>
            <p:nvPr/>
          </p:nvSpPr>
          <p:spPr>
            <a:xfrm>
              <a:off x="2267002" y="1923678"/>
              <a:ext cx="1995222" cy="606172"/>
            </a:xfrm>
            <a:prstGeom prst="snip1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lvl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kern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대입연산자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39213" y="741442"/>
            <a:ext cx="1926095" cy="3661355"/>
            <a:chOff x="339213" y="741442"/>
            <a:chExt cx="1926095" cy="3661355"/>
          </a:xfrm>
        </p:grpSpPr>
        <p:sp>
          <p:nvSpPr>
            <p:cNvPr id="18" name="TextBox 17"/>
            <p:cNvSpPr txBox="1"/>
            <p:nvPr/>
          </p:nvSpPr>
          <p:spPr>
            <a:xfrm>
              <a:off x="470299" y="1954956"/>
              <a:ext cx="1795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이항 연산자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0299" y="741442"/>
              <a:ext cx="1795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단항</a:t>
              </a:r>
              <a:r>
                <a:rPr lang="ko-KR" alt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연산자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0299" y="3941132"/>
              <a:ext cx="1795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삼항</a:t>
              </a:r>
              <a:r>
                <a:rPr lang="ko-KR" alt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연산자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39213" y="929148"/>
              <a:ext cx="131086" cy="3226778"/>
              <a:chOff x="339213" y="929148"/>
              <a:chExt cx="131086" cy="3226778"/>
            </a:xfrm>
          </p:grpSpPr>
          <p:sp>
            <p:nvSpPr>
              <p:cNvPr id="3" name="자유형 2"/>
              <p:cNvSpPr/>
              <p:nvPr/>
            </p:nvSpPr>
            <p:spPr>
              <a:xfrm>
                <a:off x="339213" y="929148"/>
                <a:ext cx="118414" cy="3226778"/>
              </a:xfrm>
              <a:custGeom>
                <a:avLst/>
                <a:gdLst>
                  <a:gd name="connsiteX0" fmla="*/ 117987 w 117987"/>
                  <a:gd name="connsiteY0" fmla="*/ 0 h 3215149"/>
                  <a:gd name="connsiteX1" fmla="*/ 0 w 117987"/>
                  <a:gd name="connsiteY1" fmla="*/ 0 h 3215149"/>
                  <a:gd name="connsiteX2" fmla="*/ 0 w 117987"/>
                  <a:gd name="connsiteY2" fmla="*/ 3215149 h 3215149"/>
                  <a:gd name="connsiteX3" fmla="*/ 103239 w 117987"/>
                  <a:gd name="connsiteY3" fmla="*/ 3215149 h 3215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987" h="3215149">
                    <a:moveTo>
                      <a:pt x="117987" y="0"/>
                    </a:moveTo>
                    <a:lnTo>
                      <a:pt x="0" y="0"/>
                    </a:lnTo>
                    <a:lnTo>
                      <a:pt x="0" y="3215149"/>
                    </a:lnTo>
                    <a:lnTo>
                      <a:pt x="103239" y="3215149"/>
                    </a:lnTo>
                  </a:path>
                </a:pathLst>
              </a:custGeom>
              <a:noFill/>
              <a:ln w="19050">
                <a:solidFill>
                  <a:srgbClr val="31859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 flipH="1">
                <a:off x="347285" y="2211710"/>
                <a:ext cx="123014" cy="0"/>
              </a:xfrm>
              <a:prstGeom prst="line">
                <a:avLst/>
              </a:prstGeom>
              <a:ln w="19050">
                <a:solidFill>
                  <a:srgbClr val="31859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099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835696" y="3147814"/>
            <a:ext cx="1008112" cy="1533659"/>
          </a:xfrm>
          <a:prstGeom prst="ellipse">
            <a:avLst/>
          </a:prstGeom>
          <a:solidFill>
            <a:srgbClr val="31859C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15616" y="962316"/>
            <a:ext cx="2376264" cy="39604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67644" y="1203598"/>
            <a:ext cx="18722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</a:p>
          <a:p>
            <a:pPr algn="ctr"/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</a:p>
          <a:p>
            <a:pPr algn="ctr"/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</a:p>
          <a:p>
            <a:pPr algn="ctr"/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  <a:p>
            <a:pPr algn="ctr"/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508104" y="962316"/>
            <a:ext cx="2376264" cy="39604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92080" y="1366911"/>
            <a:ext cx="280831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곱하기</a:t>
            </a:r>
            <a:b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나머지</a:t>
            </a:r>
            <a:b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몫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br>
              <a: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더하기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br>
              <a: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빼기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627784" y="1654943"/>
            <a:ext cx="3312368" cy="1944216"/>
          </a:xfrm>
          <a:prstGeom prst="line">
            <a:avLst/>
          </a:prstGeom>
          <a:ln w="19050">
            <a:solidFill>
              <a:srgbClr val="3185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627784" y="2262609"/>
            <a:ext cx="3312368" cy="1944216"/>
          </a:xfrm>
          <a:prstGeom prst="line">
            <a:avLst/>
          </a:prstGeom>
          <a:ln w="19050">
            <a:solidFill>
              <a:srgbClr val="3185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2617504" y="1654943"/>
            <a:ext cx="3322648" cy="1202956"/>
          </a:xfrm>
          <a:prstGeom prst="line">
            <a:avLst/>
          </a:prstGeom>
          <a:ln w="19050">
            <a:solidFill>
              <a:srgbClr val="3185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2617504" y="2938389"/>
            <a:ext cx="3322648" cy="584426"/>
          </a:xfrm>
          <a:prstGeom prst="line">
            <a:avLst/>
          </a:prstGeom>
          <a:ln w="19050">
            <a:solidFill>
              <a:srgbClr val="3185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2627784" y="2330723"/>
            <a:ext cx="3322648" cy="1925894"/>
          </a:xfrm>
          <a:prstGeom prst="line">
            <a:avLst/>
          </a:prstGeom>
          <a:ln w="19050">
            <a:solidFill>
              <a:srgbClr val="DC34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59632" y="424307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숫자연산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139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/>
      <p:bldP spid="33" grpId="0" animBg="1"/>
      <p:bldP spid="34" grpId="0" animBg="1"/>
      <p:bldP spid="2" grpId="0" animBg="1"/>
      <p:bldP spid="38" grpId="0"/>
      <p:bldP spid="40" grpId="0" animBg="1"/>
      <p:bldP spid="41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1-1.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64" y="1779662"/>
            <a:ext cx="4973961" cy="193899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num1 = 10;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num2 = 7;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System.out.println(num1 / num2);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System.out.println(num1 % num2);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32240" y="2518325"/>
            <a:ext cx="1152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b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  <a:p>
            <a:pPr algn="ctr"/>
            <a:endParaRPr lang="en-US" altLang="ko-KR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58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1-2.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3119" y="1605737"/>
            <a:ext cx="4198506" cy="255454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num1 = 10;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num2 = 7;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float num3 = 10.0f;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float num4 = 7.0f;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System.out.println(num1 / num2);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60370" y="2883009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4572000" y="4083918"/>
            <a:ext cx="1728192" cy="10740"/>
          </a:xfrm>
          <a:prstGeom prst="line">
            <a:avLst/>
          </a:prstGeom>
          <a:ln w="19050">
            <a:solidFill>
              <a:srgbClr val="DC343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18383" y="4134088"/>
            <a:ext cx="37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많은 정보를 담을 수 있는</a:t>
            </a:r>
            <a:endParaRPr lang="en-US" altLang="ko-KR" dirty="0">
              <a:solidFill>
                <a:srgbClr val="DC343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float</a:t>
            </a:r>
            <a:r>
              <a:rPr lang="ko-KR" altLang="en-US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자동</a:t>
            </a:r>
            <a:r>
              <a:rPr lang="en-US" altLang="ko-KR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묵시적</a:t>
            </a:r>
            <a:r>
              <a:rPr lang="en-US" altLang="ko-KR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rgbClr val="DC343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형 변환이 일어남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23119" y="341925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System.out.println(num3 / num4);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23119" y="3730349"/>
            <a:ext cx="4272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System.out.println(num1 / num4);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290984" y="3435824"/>
            <a:ext cx="1881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1.4285715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90984" y="3730349"/>
            <a:ext cx="1881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1.4285715</a:t>
            </a:r>
            <a:endParaRPr lang="ko-KR" altLang="en-US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33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/>
      <p:bldP spid="11" grpId="0"/>
      <p:bldP spid="4" grpId="0"/>
      <p:bldP spid="5" grpId="0"/>
      <p:bldP spid="6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560" y="76791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1-3.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산술연산자 예제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3119" y="1331017"/>
            <a:ext cx="4198506" cy="132343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num1 = 10;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num2 = 7;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System.out.println(num1 + num2);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48513" y="133101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23119" y="2907868"/>
            <a:ext cx="4198506" cy="132343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num1 = “10”;</a:t>
            </a: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num2 = “7”;</a:t>
            </a:r>
          </a:p>
          <a:p>
            <a:endParaRPr lang="pt-BR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pt-BR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System.out.println(num1 + num2);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85378" y="290786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실행결과 </a:t>
            </a:r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algn="ctr"/>
            <a:r>
              <a:rPr lang="en-US" altLang="ko-KR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107</a:t>
            </a:r>
          </a:p>
        </p:txBody>
      </p:sp>
    </p:spTree>
    <p:extLst>
      <p:ext uri="{BB962C8B-B14F-4D97-AF65-F5344CB8AC3E}">
        <p14:creationId xmlns:p14="http://schemas.microsoft.com/office/powerpoint/2010/main" val="403465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29" grpId="0"/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1859C"/>
        </a:solidFill>
        <a:ln>
          <a:noFill/>
        </a:ln>
      </a:spPr>
      <a:bodyPr rtlCol="0" anchor="ctr"/>
      <a:lstStyle>
        <a:defPPr algn="ctr">
          <a:defRPr dirty="0">
            <a:solidFill>
              <a:schemeClr val="bg1"/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457200" indent="-457200">
          <a:buAutoNum type="arabicPeriod"/>
          <a:defRPr sz="2400" dirty="0" err="1" smtClean="0">
            <a:ln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6827</TotalTime>
  <Words>1829</Words>
  <Application>Microsoft Office PowerPoint</Application>
  <PresentationFormat>화면 슬라이드 쇼(16:9)</PresentationFormat>
  <Paragraphs>439</Paragraphs>
  <Slides>39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smhrd</cp:lastModifiedBy>
  <cp:revision>557</cp:revision>
  <dcterms:created xsi:type="dcterms:W3CDTF">2015-03-17T10:14:13Z</dcterms:created>
  <dcterms:modified xsi:type="dcterms:W3CDTF">2021-04-08T08:05:36Z</dcterms:modified>
</cp:coreProperties>
</file>