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49" r:id="rId2"/>
    <p:sldId id="393" r:id="rId3"/>
    <p:sldId id="394" r:id="rId4"/>
    <p:sldId id="395" r:id="rId5"/>
    <p:sldId id="396" r:id="rId6"/>
    <p:sldId id="447" r:id="rId7"/>
    <p:sldId id="446" r:id="rId8"/>
    <p:sldId id="397" r:id="rId9"/>
    <p:sldId id="398" r:id="rId10"/>
    <p:sldId id="399" r:id="rId11"/>
    <p:sldId id="401" r:id="rId12"/>
    <p:sldId id="402" r:id="rId13"/>
    <p:sldId id="403" r:id="rId14"/>
    <p:sldId id="404" r:id="rId15"/>
    <p:sldId id="405" r:id="rId16"/>
    <p:sldId id="406" r:id="rId17"/>
    <p:sldId id="429" r:id="rId18"/>
    <p:sldId id="430" r:id="rId19"/>
    <p:sldId id="431" r:id="rId20"/>
    <p:sldId id="340" r:id="rId21"/>
    <p:sldId id="452" r:id="rId22"/>
    <p:sldId id="457" r:id="rId23"/>
    <p:sldId id="458" r:id="rId24"/>
    <p:sldId id="454" r:id="rId25"/>
    <p:sldId id="432" r:id="rId26"/>
    <p:sldId id="433" r:id="rId27"/>
    <p:sldId id="456" r:id="rId28"/>
    <p:sldId id="434" r:id="rId29"/>
    <p:sldId id="437" r:id="rId30"/>
    <p:sldId id="440" r:id="rId31"/>
    <p:sldId id="441" r:id="rId32"/>
    <p:sldId id="442" r:id="rId33"/>
    <p:sldId id="439" r:id="rId34"/>
    <p:sldId id="380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FF583B"/>
    <a:srgbClr val="F7F7F7"/>
    <a:srgbClr val="F5F5F5"/>
    <a:srgbClr val="FBFBFB"/>
    <a:srgbClr val="F4F4F4"/>
    <a:srgbClr val="DC3434"/>
    <a:srgbClr val="F2F2F2"/>
    <a:srgbClr val="F3F3F3"/>
    <a:srgbClr val="E00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7" autoAdjust="0"/>
    <p:restoredTop sz="90727" autoAdjust="0"/>
  </p:normalViewPr>
  <p:slideViewPr>
    <p:cSldViewPr>
      <p:cViewPr varScale="1">
        <p:scale>
          <a:sx n="103" d="100"/>
          <a:sy n="103" d="100"/>
        </p:scale>
        <p:origin x="1152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5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02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96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19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37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84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7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0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9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74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5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1902486"/>
            <a:ext cx="3761184" cy="1074797"/>
            <a:chOff x="3020482" y="1902486"/>
            <a:chExt cx="3761184" cy="1074797"/>
          </a:xfrm>
        </p:grpSpPr>
        <p:sp>
          <p:nvSpPr>
            <p:cNvPr id="4" name="TextBox 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JAVA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기초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반복문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연결선 5"/>
            <p:cNvCxnSpPr>
              <a:stCxn id="4" idx="2"/>
            </p:cNvCxnSpPr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9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631" y="1145772"/>
            <a:ext cx="7816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로그인 프로그램을 만들어 보자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아이디와 비밀번호를 각각 입력 받고 일치할 경우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로그인성공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!”</a:t>
            </a: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일치하지 않은 경우에는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로그인 실패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!”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아이디 </a:t>
            </a:r>
            <a:r>
              <a:rPr lang="en-US" altLang="ko-KR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: Hello          </a:t>
            </a:r>
            <a:r>
              <a:rPr lang="ko-KR" altLang="en-US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비밀번호 </a:t>
            </a:r>
            <a:r>
              <a:rPr lang="en-US" altLang="ko-KR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: 1234</a:t>
            </a:r>
            <a:endParaRPr lang="ko-KR" altLang="en-US" dirty="0">
              <a:solidFill>
                <a:srgbClr val="FF583B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1" y="2623102"/>
            <a:ext cx="3290358" cy="100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243" y="2643758"/>
            <a:ext cx="3312367" cy="99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30" y="3773062"/>
            <a:ext cx="3312367" cy="102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60" y="53708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2-2. Login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89864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1369653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아이디와 비밀번호가 틀렸을 경우 계속 하시겠습니까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? </a:t>
            </a: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라는 문장을 출력하세요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Y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를 입력하면 아이디 비밀번호 입력 계속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r>
              <a:rPr lang="en-US" alt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을 입력하면 종료</a:t>
            </a:r>
            <a:r>
              <a:rPr lang="en-US" alt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로그인 성공 시 종료</a:t>
            </a:r>
            <a:endParaRPr lang="en-US" altLang="ko-KR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A6BD2C2-3D3B-4E94-BD92-61B02C5F4DEE}" type="slidenum">
              <a:rPr lang="ko-KR" altLang="en-US" smtClean="0">
                <a:latin typeface="나눔바른고딕" pitchFamily="50" charset="-127"/>
                <a:ea typeface="나눔바른고딕" pitchFamily="50" charset="-127"/>
              </a:rPr>
              <a:pPr/>
              <a:t>11</a:t>
            </a:fld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31" y="2715766"/>
            <a:ext cx="2790825" cy="22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78" y="2715766"/>
            <a:ext cx="2847975" cy="2150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2-2. Login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391806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647879"/>
            <a:ext cx="5112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첫 번째 정수를 입력 받는다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두 번째 정수를 입력 받는다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연산자를 선택한다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선택한 연산자에 따라 연산결과를 출력한다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다시 실행할 것인가를 물어본다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-“Y”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입력하면 다시 실행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-“N”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을 입력하면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반복문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종료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9277"/>
            <a:ext cx="31146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2-3. (+, -)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계산기프로그램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8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2-4.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PlusGame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419622"/>
            <a:ext cx="6646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랜덤으로 정수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개를 뽑아 아래와 같이 출력</a:t>
            </a: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사용자는 두 수의 합을 입력</a:t>
            </a: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두 수의 합과 입력한 수가 일치하면 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Success”</a:t>
            </a: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두 수의 합과 입력한 수가 일치하지 않으면 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Fail”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을 출력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40376" y="2853236"/>
            <a:ext cx="6263248" cy="2044758"/>
            <a:chOff x="1592188" y="2853236"/>
            <a:chExt cx="6263248" cy="2044758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188" y="2853236"/>
              <a:ext cx="2815624" cy="2019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2859782"/>
              <a:ext cx="2779380" cy="2038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38929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난수뽑기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1347614"/>
            <a:ext cx="7492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Random </a:t>
            </a:r>
            <a:r>
              <a:rPr lang="en-US" altLang="ko-KR" sz="3600" dirty="0" err="1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random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= new Random();</a:t>
            </a:r>
          </a:p>
          <a:p>
            <a:endParaRPr lang="en-US" altLang="ko-KR" sz="3600" dirty="0">
              <a:solidFill>
                <a:schemeClr val="accent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3600" dirty="0" err="1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600" dirty="0" err="1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= </a:t>
            </a:r>
            <a:r>
              <a:rPr lang="en-US" altLang="ko-KR" sz="3600" dirty="0" err="1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random.nextInt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(20)+1;</a:t>
            </a:r>
            <a:endParaRPr lang="ko-KR" altLang="en-US" sz="3600" dirty="0">
              <a:solidFill>
                <a:schemeClr val="accent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94710" y="3101940"/>
            <a:ext cx="4085602" cy="790827"/>
            <a:chOff x="3294710" y="3383126"/>
            <a:chExt cx="2376264" cy="790827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3294710" y="3383126"/>
              <a:ext cx="237626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482842" y="3385377"/>
              <a:ext cx="0" cy="7885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926439" y="3893261"/>
            <a:ext cx="402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0~19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까지 </a:t>
            </a:r>
            <a:r>
              <a:rPr lang="ko-KR" altLang="en-US" sz="3600" dirty="0" err="1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난수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발생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PlusGame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5596" y="767915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사용자가 원할 때까지 반복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2. Fail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후 계속하기를 선택할 시 기존 숫자를 출력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429035" y="1836936"/>
            <a:ext cx="6285931" cy="2880306"/>
            <a:chOff x="383964" y="1567906"/>
            <a:chExt cx="8376072" cy="383804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64" y="2365444"/>
              <a:ext cx="3313588" cy="2240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335" y="1567906"/>
              <a:ext cx="3444701" cy="3838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" name="직선 화살표 연결선 19"/>
            <p:cNvCxnSpPr/>
            <p:nvPr/>
          </p:nvCxnSpPr>
          <p:spPr>
            <a:xfrm flipV="1">
              <a:off x="3697552" y="3485866"/>
              <a:ext cx="1635530" cy="106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5397333" y="3734052"/>
              <a:ext cx="1272562" cy="450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3964" y="3699489"/>
              <a:ext cx="879374" cy="450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PlusGame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5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5596" y="767915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3. Success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후 계속하기를 선택할 시 새로운 숫자를 뽑아서 출력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179762" y="1929453"/>
            <a:ext cx="6784477" cy="2368789"/>
            <a:chOff x="323528" y="2965086"/>
            <a:chExt cx="8533450" cy="2979440"/>
          </a:xfrm>
        </p:grpSpPr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889" y="2965086"/>
              <a:ext cx="3913089" cy="2979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직선 화살표 연결선 15"/>
            <p:cNvCxnSpPr>
              <a:stCxn id="18" idx="3"/>
              <a:endCxn id="15" idx="1"/>
            </p:cNvCxnSpPr>
            <p:nvPr/>
          </p:nvCxnSpPr>
          <p:spPr>
            <a:xfrm flipV="1">
              <a:off x="3636906" y="4454806"/>
              <a:ext cx="1306983" cy="84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5015347" y="5508777"/>
              <a:ext cx="1357863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406220"/>
              <a:ext cx="3313378" cy="2098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32620" y="4753425"/>
              <a:ext cx="149364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PlusGame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8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0" y="387860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223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3" y="1135337"/>
            <a:ext cx="362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주로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반복 횟수가 정해진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경우에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사용함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380373" y="1921311"/>
            <a:ext cx="4159569" cy="2810679"/>
            <a:chOff x="772831" y="1921311"/>
            <a:chExt cx="3539121" cy="2810679"/>
          </a:xfrm>
        </p:grpSpPr>
        <p:sp>
          <p:nvSpPr>
            <p:cNvPr id="3" name="직사각형 2"/>
            <p:cNvSpPr/>
            <p:nvPr/>
          </p:nvSpPr>
          <p:spPr>
            <a:xfrm>
              <a:off x="772831" y="2121366"/>
              <a:ext cx="3516146" cy="2610624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62760" y="1921311"/>
              <a:ext cx="1634927" cy="400110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&lt;for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문의 구조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&gt;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5804" y="2978838"/>
              <a:ext cx="34061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for 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초기화구문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;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검사조건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; </a:t>
              </a:r>
              <a:r>
                <a:rPr lang="ko-KR" altLang="en-US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반복후작업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){</a:t>
              </a:r>
            </a:p>
            <a:p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검사조건이 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true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일 동안 실행될 </a:t>
              </a:r>
              <a:r>
                <a:rPr lang="ko-KR" altLang="en-US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로직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</a:b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}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963581" y="874682"/>
            <a:ext cx="3384376" cy="3854829"/>
            <a:chOff x="4963581" y="874682"/>
            <a:chExt cx="3384376" cy="3854829"/>
          </a:xfrm>
        </p:grpSpPr>
        <p:sp>
          <p:nvSpPr>
            <p:cNvPr id="19" name="직사각형 18"/>
            <p:cNvSpPr/>
            <p:nvPr/>
          </p:nvSpPr>
          <p:spPr>
            <a:xfrm>
              <a:off x="4963581" y="1135337"/>
              <a:ext cx="3384376" cy="3594174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24128" y="874682"/>
              <a:ext cx="2016226" cy="400110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&lt;for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문의 흐름도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&gt;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929589" y="1363163"/>
              <a:ext cx="1440161" cy="412678"/>
            </a:xfrm>
            <a:prstGeom prst="roundRect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초기화구문</a:t>
              </a:r>
              <a:endPara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929590" y="2903806"/>
              <a:ext cx="1440160" cy="531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6541658" y="4338510"/>
              <a:ext cx="216024" cy="216024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다이아몬드 11"/>
            <p:cNvSpPr/>
            <p:nvPr/>
          </p:nvSpPr>
          <p:spPr>
            <a:xfrm>
              <a:off x="5988971" y="1962394"/>
              <a:ext cx="1332148" cy="63673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06018" y="297753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실행할 </a:t>
              </a:r>
              <a:r>
                <a:rPr lang="ko-KR" altLang="en-US" dirty="0" err="1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로직</a:t>
              </a:r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60793" y="206726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검사조건</a:t>
              </a:r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34119" y="2477873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2700000" scaled="1"/>
                    <a:tileRect/>
                  </a:gradFill>
                  <a:effectLst>
                    <a:glow rad="101600">
                      <a:srgbClr val="F5F5F5">
                        <a:alpha val="60000"/>
                      </a:srgbClr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true</a:t>
              </a:r>
              <a:endParaRPr lang="ko-KR" altLang="en-US" dirty="0"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2700000" scaled="1"/>
                  <a:tileRect/>
                </a:gradFill>
                <a:effectLst>
                  <a:glow rad="101600">
                    <a:srgbClr val="F5F5F5">
                      <a:alpha val="6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929589" y="3695829"/>
              <a:ext cx="1440161" cy="412678"/>
            </a:xfrm>
            <a:prstGeom prst="roundRect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반복 후 작업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37169" y="19251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2700000" scaled="1"/>
                    <a:tileRect/>
                  </a:gradFill>
                  <a:effectLst>
                    <a:glow rad="101600">
                      <a:srgbClr val="F5F5F5">
                        <a:alpha val="60000"/>
                      </a:srgbClr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false</a:t>
              </a:r>
              <a:endParaRPr lang="ko-KR" altLang="en-US" dirty="0"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2700000" scaled="1"/>
                  <a:tileRect/>
                </a:gradFill>
                <a:effectLst>
                  <a:glow rad="101600">
                    <a:srgbClr val="F5F5F5">
                      <a:alpha val="6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6" name="직선 화살표 연결선 5"/>
            <p:cNvCxnSpPr>
              <a:stCxn id="4" idx="2"/>
              <a:endCxn id="12" idx="0"/>
            </p:cNvCxnSpPr>
            <p:nvPr/>
          </p:nvCxnSpPr>
          <p:spPr>
            <a:xfrm>
              <a:off x="6649670" y="1775841"/>
              <a:ext cx="5375" cy="186553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12" idx="2"/>
              <a:endCxn id="5" idx="0"/>
            </p:cNvCxnSpPr>
            <p:nvPr/>
          </p:nvCxnSpPr>
          <p:spPr>
            <a:xfrm flipH="1">
              <a:off x="6649670" y="2599127"/>
              <a:ext cx="5375" cy="304679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2"/>
              <a:endCxn id="27" idx="0"/>
            </p:cNvCxnSpPr>
            <p:nvPr/>
          </p:nvCxnSpPr>
          <p:spPr>
            <a:xfrm>
              <a:off x="6649670" y="3435260"/>
              <a:ext cx="0" cy="260569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/>
            <p:nvPr/>
          </p:nvCxnSpPr>
          <p:spPr>
            <a:xfrm rot="10800000" flipH="1">
              <a:off x="5929589" y="2283718"/>
              <a:ext cx="59382" cy="1621407"/>
            </a:xfrm>
            <a:prstGeom prst="bentConnector3">
              <a:avLst>
                <a:gd name="adj1" fmla="val -1055257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12" idx="3"/>
              <a:endCxn id="23" idx="6"/>
            </p:cNvCxnSpPr>
            <p:nvPr/>
          </p:nvCxnSpPr>
          <p:spPr>
            <a:xfrm flipH="1">
              <a:off x="6757682" y="2280761"/>
              <a:ext cx="563437" cy="2165761"/>
            </a:xfrm>
            <a:prstGeom prst="bentConnector3">
              <a:avLst>
                <a:gd name="adj1" fmla="val -126853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89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3-1.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   출력하시오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07704" y="2211710"/>
            <a:ext cx="340029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for (                   ;                 ;           ){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b="1" i="1" dirty="0" err="1">
                <a:latin typeface="나눔바른고딕" pitchFamily="50" charset="-127"/>
                <a:ea typeface="나눔바른고딕" pitchFamily="50" charset="-127"/>
              </a:rPr>
              <a:t>System.out.println</a:t>
            </a:r>
            <a:r>
              <a:rPr lang="en-US" altLang="ko-KR" b="1" i="1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b="1" i="1" dirty="0" err="1">
                <a:latin typeface="나눔바른고딕" pitchFamily="50" charset="-127"/>
                <a:ea typeface="나눔바른고딕" pitchFamily="50" charset="-127"/>
              </a:rPr>
              <a:t>i</a:t>
            </a:r>
            <a:r>
              <a:rPr lang="en-US" altLang="ko-KR" b="1" i="1" dirty="0"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}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83968" y="1535447"/>
            <a:ext cx="1168497" cy="0"/>
          </a:xfrm>
          <a:prstGeom prst="line">
            <a:avLst/>
          </a:prstGeom>
          <a:ln w="1905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9" idx="2"/>
          </p:cNvCxnSpPr>
          <p:nvPr/>
        </p:nvCxnSpPr>
        <p:spPr>
          <a:xfrm>
            <a:off x="899592" y="1535447"/>
            <a:ext cx="3229339" cy="0"/>
          </a:xfrm>
          <a:prstGeom prst="line">
            <a:avLst/>
          </a:prstGeom>
          <a:ln w="1905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08329" y="2595903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실행할 </a:t>
            </a:r>
            <a:r>
              <a:rPr lang="ko-KR" altLang="en-US" dirty="0" err="1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로직</a:t>
            </a:r>
            <a:b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반복되는 부분</a:t>
            </a:r>
            <a: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solidFill>
                <a:srgbClr val="31859C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04145" y="195544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검사조건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805395" y="2736600"/>
            <a:ext cx="2647070" cy="42754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986" y="2211709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 i = 1 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79675" y="2226571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바른고딕" pitchFamily="50" charset="-127"/>
                <a:ea typeface="나눔바른고딕" pitchFamily="50" charset="-127"/>
              </a:rPr>
              <a:t>i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&lt;=10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87416" y="222657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바른고딕" pitchFamily="50" charset="-127"/>
                <a:ea typeface="나눔바른고딕" pitchFamily="50" charset="-127"/>
              </a:rPr>
              <a:t>i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++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8475" y="195544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초기화구문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87934" y="1955443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반복 후 작업</a:t>
            </a:r>
          </a:p>
        </p:txBody>
      </p:sp>
    </p:spTree>
    <p:extLst>
      <p:ext uri="{BB962C8B-B14F-4D97-AF65-F5344CB8AC3E}">
        <p14:creationId xmlns:p14="http://schemas.microsoft.com/office/powerpoint/2010/main" val="22509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5" grpId="0"/>
      <p:bldP spid="21" grpId="0" animBg="1"/>
      <p:bldP spid="4" grpId="0"/>
      <p:bldP spid="29" grpId="0"/>
      <p:bldP spid="31" grpId="0"/>
      <p:bldP spid="32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3-2.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662169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21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57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 출력하시오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5542" y="2622889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96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53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 출력하시오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542" y="3611800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21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57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까지의 수 중 홀수만 출력하시오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39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31640" y="1779662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반복문의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개념을 설명할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반복문의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가지 종류와 차이점을 설명할 수 있다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반복문을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활용하여 문제를 해결할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07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48611" y="2340917"/>
            <a:ext cx="6646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Rix고딕 B" panose="02020603020101020101" pitchFamily="18" charset="-127"/>
                <a:ea typeface="Rix고딕 B" panose="02020603020101020101" pitchFamily="18" charset="-127"/>
              </a:rPr>
              <a:t>1~100</a:t>
            </a:r>
            <a:r>
              <a:rPr lang="ko-KR" altLang="en-US" sz="2400" dirty="0">
                <a:latin typeface="Rix고딕 B" panose="02020603020101020101" pitchFamily="18" charset="-127"/>
                <a:ea typeface="Rix고딕 B" panose="02020603020101020101" pitchFamily="18" charset="-127"/>
              </a:rPr>
              <a:t>까지 </a:t>
            </a:r>
            <a:r>
              <a:rPr lang="en-US" altLang="ko-KR" sz="2400" dirty="0">
                <a:latin typeface="Rix고딕 B" panose="02020603020101020101" pitchFamily="18" charset="-127"/>
                <a:ea typeface="Rix고딕 B" panose="02020603020101020101" pitchFamily="18" charset="-127"/>
              </a:rPr>
              <a:t>3</a:t>
            </a:r>
            <a:r>
              <a:rPr lang="ko-KR" altLang="en-US" sz="24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의 배수의 합을 출력하세요</a:t>
            </a:r>
            <a:r>
              <a:rPr lang="en-US" altLang="ko-KR" sz="24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endParaRPr lang="ko-KR" altLang="en-US" sz="2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A498A0-7646-4847-93E8-1D9E6F64BC7D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2BCE75-D5C4-4097-AE48-550CC38B5028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A0145-0C9D-450E-A08F-62FE7B686003}"/>
              </a:ext>
            </a:extLst>
          </p:cNvPr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9BB719-CDB8-48D1-A393-78C040BC2BB2}"/>
              </a:ext>
            </a:extLst>
          </p:cNvPr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08176" y="1938191"/>
            <a:ext cx="5127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1~10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까지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3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의 배수를 제외하고 출력하시오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2571750"/>
            <a:ext cx="8947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54AE33-2D18-469C-9CAD-55DEDFC596B9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127FDA-2CB9-4D6F-82F9-EBDD07C76F67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D26A5-F685-4AB1-821E-204FFC0343F9}"/>
              </a:ext>
            </a:extLst>
          </p:cNvPr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B3C17D-84EE-4741-B726-12368A6AFDE9}"/>
              </a:ext>
            </a:extLst>
          </p:cNvPr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4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21867" y="1491630"/>
            <a:ext cx="5642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입력받은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정수까지를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차례대로 출력하는 프로그램을 작성하시오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52" y="2627362"/>
            <a:ext cx="53054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E6FA53-506F-400E-889C-3B82CFB30A70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06F066-78C4-4689-8F17-A475698C1C46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32868-2275-4A7C-9B5F-78828B4998CB}"/>
              </a:ext>
            </a:extLst>
          </p:cNvPr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F2DFB2-8F74-4BD6-9D57-C2072D65F64A}"/>
              </a:ext>
            </a:extLst>
          </p:cNvPr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7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2E6FA53-506F-400E-889C-3B82CFB30A70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06F066-78C4-4689-8F17-A475698C1C46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32868-2275-4A7C-9B5F-78828B4998CB}"/>
              </a:ext>
            </a:extLst>
          </p:cNvPr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F2DFB2-8F74-4BD6-9D57-C2072D65F64A}"/>
              </a:ext>
            </a:extLst>
          </p:cNvPr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2A82BF-E579-4631-9268-1612E387C206}"/>
              </a:ext>
            </a:extLst>
          </p:cNvPr>
          <p:cNvSpPr txBox="1"/>
          <p:nvPr/>
        </p:nvSpPr>
        <p:spPr>
          <a:xfrm>
            <a:off x="3414785" y="583148"/>
            <a:ext cx="3076484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정수 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n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을 </a:t>
            </a:r>
            <a:r>
              <a:rPr lang="ko-KR" altLang="en-US" dirty="0" err="1">
                <a:latin typeface="나눔스퀘어OTF ExtraBold" pitchFamily="34" charset="-127"/>
                <a:ea typeface="나눔스퀘어OTF ExtraBold" pitchFamily="34" charset="-127"/>
              </a:rPr>
              <a:t>입력받아</a:t>
            </a:r>
            <a:endParaRPr lang="en-US" altLang="ko-KR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1, 2, 4, 7, 11 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과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같은 수열의 </a:t>
            </a:r>
            <a:endParaRPr lang="en-US" altLang="ko-KR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n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번째 항까지 출력하시오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269B0-882C-4EFD-BFB0-55C0BDF8FECB}"/>
              </a:ext>
            </a:extLst>
          </p:cNvPr>
          <p:cNvSpPr txBox="1"/>
          <p:nvPr/>
        </p:nvSpPr>
        <p:spPr>
          <a:xfrm>
            <a:off x="4298040" y="1882030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DB06FD0E-3179-472E-8B8C-D378327C5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370704"/>
            <a:ext cx="3266740" cy="204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16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90617" y="1491630"/>
            <a:ext cx="576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 알파벳과 마지막 알파벳을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두 알파벳 사이의 모든 알파벳을 출력하시오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6" y="2610470"/>
            <a:ext cx="74104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80DCD9-D8FB-4928-B708-56B89423EAFF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93EA1F-4212-4FF4-9DBC-7D51CEEA0032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697F45-8A6F-47B2-A289-0A10977FA1CF}"/>
              </a:ext>
            </a:extLst>
          </p:cNvPr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064F3BB-FF8A-4944-87EF-C1F8B77042DD}"/>
              </a:ext>
            </a:extLst>
          </p:cNvPr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0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3-3.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구구단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단을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701940"/>
            <a:ext cx="1440160" cy="380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08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3-4-1.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원하는 단을 입력 받아 구구단을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41161"/>
            <a:ext cx="1202079" cy="320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341" y="1641161"/>
            <a:ext cx="1356475" cy="322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641160"/>
            <a:ext cx="1224136" cy="317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217807"/>
            <a:ext cx="4147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단수와 곱해지길 원하는 수를 입력하여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이와 같이 출력되게 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02297" y="4876006"/>
            <a:ext cx="7596336" cy="0"/>
            <a:chOff x="802297" y="4803998"/>
            <a:chExt cx="7596336" cy="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802297" y="4803998"/>
              <a:ext cx="759633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609319" y="4803998"/>
              <a:ext cx="1789314" cy="0"/>
            </a:xfrm>
            <a:prstGeom prst="line">
              <a:avLst/>
            </a:prstGeom>
            <a:ln w="57150">
              <a:solidFill>
                <a:srgbClr val="31859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843558"/>
            <a:ext cx="203835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3D4219-22CD-4C50-81D3-1ABE08F3E619}"/>
              </a:ext>
            </a:extLst>
          </p:cNvPr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58738F-9C0B-42EE-8696-783ED237D226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3E5D3-40C7-4C96-9BB7-7E83AB41389E}"/>
              </a:ext>
            </a:extLst>
          </p:cNvPr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837E672-1A4C-4BD3-8996-998F0708DED8}"/>
              </a:ext>
            </a:extLst>
          </p:cNvPr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D5B30D-0C2F-4A64-ACD5-72F4ED511015}"/>
              </a:ext>
            </a:extLst>
          </p:cNvPr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3-4-2.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3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3-5.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구구단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~9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단까지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0"/>
            <a:ext cx="590227" cy="513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410" y="160701"/>
            <a:ext cx="584092" cy="494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59" y="188597"/>
            <a:ext cx="564839" cy="320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8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3-8.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입력 받은 정수의 약수를 구하세요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03" y="1923678"/>
            <a:ext cx="4245537" cy="145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9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반복문이란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6991" y="1367601"/>
            <a:ext cx="831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반복문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어떤 조건에 만족할 때까지 같은 처리를 반복하여 실행하는 구조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805542" y="2519729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600" kern="1200" dirty="0"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3600" kern="1200" dirty="0"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1" name="한쪽 모서리가 잘린 사각형 10"/>
          <p:cNvSpPr/>
          <p:nvPr/>
        </p:nvSpPr>
        <p:spPr>
          <a:xfrm>
            <a:off x="3445191" y="2519729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100" kern="1200" dirty="0"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3100" kern="1200" dirty="0"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6084840" y="2529329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780" tIns="144780" rIns="144780" bIns="144780" numCol="1" spcCol="1270" anchor="ctr" anchorCtr="0">
            <a:noAutofit/>
          </a:bodyPr>
          <a:lstStyle/>
          <a:p>
            <a:pPr lvl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800" kern="1200" dirty="0"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3800" kern="1200" dirty="0"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10558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3-10.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다음과 같은 별 모양으로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/>
          <a:srcRect l="1" r="63120" b="29322"/>
          <a:stretch/>
        </p:blipFill>
        <p:spPr bwMode="auto">
          <a:xfrm>
            <a:off x="3785329" y="1636087"/>
            <a:ext cx="1573342" cy="268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2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3-11.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다음과 같은 별 모양으로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/>
          <a:srcRect r="62334"/>
          <a:stretch/>
        </p:blipFill>
        <p:spPr bwMode="auto">
          <a:xfrm>
            <a:off x="3857294" y="1832945"/>
            <a:ext cx="1429413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530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3-12. 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다음과 같은 별 모양으로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/>
          <a:srcRect r="59939"/>
          <a:stretch/>
        </p:blipFill>
        <p:spPr bwMode="auto">
          <a:xfrm>
            <a:off x="3455531" y="1779662"/>
            <a:ext cx="1933681" cy="30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985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반복문 비교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824810" y="94127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99592" y="941276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99592" y="4587974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99592" y="2139702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99592" y="3389548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53642" y="1290285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3608" y="2211710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59632" y="370471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15816" y="3634818"/>
            <a:ext cx="2337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일정한 반복 횟수가 정해진 경우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15816" y="2283718"/>
            <a:ext cx="2337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반복횟수가 정해지지 않고 조건에 따라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달라지는 경우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15816" y="1052031"/>
            <a:ext cx="2337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반복횟수가 정해지지 않고 조건에 따라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달라지는 경우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52120" y="964132"/>
            <a:ext cx="280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while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검사조건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 {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검사조건이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true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일 동안 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실행될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로직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21402" y="2163509"/>
            <a:ext cx="2523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do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{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반드시 한 번은 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실행되어야 하는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로직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}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(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검사조건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68866" y="363481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for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초기화구문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;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검사조건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;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반복후작업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){</a:t>
            </a: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검사조건이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true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일 동안 실행될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로직</a:t>
            </a:r>
            <a:b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}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6516216" y="1290285"/>
            <a:ext cx="812415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660232" y="3304001"/>
            <a:ext cx="812415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7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1" y="76791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while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3" y="1135337"/>
            <a:ext cx="362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정확하게 몇 번 반복해야 할 지 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정해지지 않은 경우에 사용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851202" y="2705632"/>
            <a:ext cx="936104" cy="314019"/>
          </a:xfrm>
          <a:prstGeom prst="rect">
            <a:avLst/>
          </a:prstGeom>
          <a:noFill/>
          <a:ln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72831" y="874682"/>
            <a:ext cx="7575126" cy="3857308"/>
            <a:chOff x="772831" y="874682"/>
            <a:chExt cx="7575126" cy="3857308"/>
          </a:xfrm>
        </p:grpSpPr>
        <p:grpSp>
          <p:nvGrpSpPr>
            <p:cNvPr id="48" name="그룹 47"/>
            <p:cNvGrpSpPr/>
            <p:nvPr/>
          </p:nvGrpSpPr>
          <p:grpSpPr>
            <a:xfrm>
              <a:off x="772831" y="874682"/>
              <a:ext cx="7575126" cy="3857308"/>
              <a:chOff x="772831" y="874682"/>
              <a:chExt cx="7575126" cy="3857308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772831" y="2121366"/>
                <a:ext cx="3384376" cy="2610624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00307" y="1893325"/>
                <a:ext cx="2376263" cy="461665"/>
              </a:xfrm>
              <a:prstGeom prst="rect">
                <a:avLst/>
              </a:prstGeom>
              <a:solidFill>
                <a:srgbClr val="F5F5F5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&lt;while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문의 구조</a:t>
                </a:r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&gt;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87124" y="2674491"/>
                <a:ext cx="317008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1859C"/>
                    </a:solidFill>
                    <a:latin typeface="나눔바른고딕" pitchFamily="50" charset="-127"/>
                    <a:ea typeface="나눔바른고딕" pitchFamily="50" charset="-127"/>
                  </a:rPr>
                  <a:t>while </a:t>
                </a:r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(</a:t>
                </a:r>
                <a:r>
                  <a:rPr lang="ko-KR" altLang="en-US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검사조건</a:t>
                </a:r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) {</a:t>
                </a:r>
              </a:p>
              <a:p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     </a:t>
                </a:r>
                <a:r>
                  <a:rPr lang="ko-KR" altLang="en-US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검사조건이 </a:t>
                </a:r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true</a:t>
                </a:r>
                <a:r>
                  <a:rPr lang="ko-KR" altLang="en-US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일 동안 </a:t>
                </a:r>
                <a:b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</a:br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     </a:t>
                </a:r>
                <a:r>
                  <a:rPr lang="ko-KR" altLang="en-US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실행될 </a:t>
                </a:r>
                <a:r>
                  <a:rPr lang="ko-KR" altLang="en-US" sz="20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로직</a:t>
                </a:r>
                <a:b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</a:br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}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963581" y="1135337"/>
                <a:ext cx="3384376" cy="3594174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323621" y="874682"/>
                <a:ext cx="2664296" cy="461665"/>
              </a:xfrm>
              <a:prstGeom prst="rect">
                <a:avLst/>
              </a:prstGeom>
              <a:solidFill>
                <a:srgbClr val="F5F5F5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&lt;while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문의 흐름도</a:t>
                </a:r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&gt;</a:t>
                </a: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6624228" y="1559817"/>
                <a:ext cx="216024" cy="216024"/>
              </a:xfrm>
              <a:prstGeom prst="ellipse">
                <a:avLst/>
              </a:prstGeom>
              <a:noFill/>
              <a:ln w="1905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5" name="다이아몬드 4"/>
              <p:cNvSpPr/>
              <p:nvPr/>
            </p:nvSpPr>
            <p:spPr>
              <a:xfrm>
                <a:off x="6012160" y="2184352"/>
                <a:ext cx="1440160" cy="65651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6624228" y="4155926"/>
                <a:ext cx="216024" cy="216024"/>
              </a:xfrm>
              <a:prstGeom prst="ellipse">
                <a:avLst/>
              </a:prstGeom>
              <a:noFill/>
              <a:ln w="1905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066166" y="3198432"/>
                <a:ext cx="1332148" cy="6367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15" name="직선 화살표 연결선 14"/>
              <p:cNvCxnSpPr>
                <a:stCxn id="4" idx="4"/>
                <a:endCxn id="5" idx="0"/>
              </p:cNvCxnSpPr>
              <p:nvPr/>
            </p:nvCxnSpPr>
            <p:spPr>
              <a:xfrm>
                <a:off x="6732240" y="1775841"/>
                <a:ext cx="0" cy="408511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stCxn id="5" idx="2"/>
                <a:endCxn id="12" idx="0"/>
              </p:cNvCxnSpPr>
              <p:nvPr/>
            </p:nvCxnSpPr>
            <p:spPr>
              <a:xfrm>
                <a:off x="6732240" y="2840871"/>
                <a:ext cx="0" cy="357561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꺾인 연결선 31"/>
              <p:cNvCxnSpPr>
                <a:stCxn id="5" idx="3"/>
                <a:endCxn id="23" idx="0"/>
              </p:cNvCxnSpPr>
              <p:nvPr/>
            </p:nvCxnSpPr>
            <p:spPr>
              <a:xfrm flipH="1">
                <a:off x="6732240" y="2512612"/>
                <a:ext cx="720080" cy="1643314"/>
              </a:xfrm>
              <a:prstGeom prst="bentConnector4">
                <a:avLst>
                  <a:gd name="adj1" fmla="val -31746"/>
                  <a:gd name="adj2" fmla="val 86804"/>
                </a:avLst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꺾인 연결선 38"/>
              <p:cNvCxnSpPr>
                <a:stCxn id="12" idx="1"/>
              </p:cNvCxnSpPr>
              <p:nvPr/>
            </p:nvCxnSpPr>
            <p:spPr>
              <a:xfrm rot="10800000" flipH="1">
                <a:off x="6066165" y="1872279"/>
                <a:ext cx="666073" cy="1644521"/>
              </a:xfrm>
              <a:prstGeom prst="bentConnector4">
                <a:avLst>
                  <a:gd name="adj1" fmla="val -57477"/>
                  <a:gd name="adj2" fmla="val 99205"/>
                </a:avLst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6218069" y="2320447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검사조건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075679" y="3332132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실행할 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로직</a:t>
                </a:r>
                <a:endPara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727182" y="2794772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true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40577" y="21119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/>
                  <a:latin typeface="나눔바른고딕" pitchFamily="50" charset="-127"/>
                  <a:ea typeface="나눔바른고딕" pitchFamily="50" charset="-127"/>
                </a:rPr>
                <a:t>false</a:t>
              </a:r>
              <a:endParaRPr lang="ko-KR" altLang="en-US" dirty="0">
                <a:effectLst/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6140709" y="3348768"/>
            <a:ext cx="1222502" cy="333160"/>
          </a:xfrm>
          <a:prstGeom prst="rect">
            <a:avLst/>
          </a:prstGeom>
          <a:noFill/>
          <a:ln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18068" y="2347484"/>
            <a:ext cx="1018228" cy="314019"/>
          </a:xfrm>
          <a:prstGeom prst="rect">
            <a:avLst/>
          </a:prstGeom>
          <a:noFill/>
          <a:ln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6727182" y="1779662"/>
            <a:ext cx="0" cy="408511"/>
          </a:xfrm>
          <a:prstGeom prst="straightConnector1">
            <a:avLst/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27181" y="279477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rgbClr val="DC3434"/>
                    </a:gs>
                    <a:gs pos="50000">
                      <a:srgbClr val="DC3434"/>
                    </a:gs>
                    <a:gs pos="100000">
                      <a:srgbClr val="DC3434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effectLst>
                  <a:glow rad="101600">
                    <a:srgbClr val="F5F5F5">
                      <a:alpha val="6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rPr>
              <a:t>true</a:t>
            </a:r>
            <a:endParaRPr lang="ko-KR" altLang="en-US" dirty="0">
              <a:gradFill>
                <a:gsLst>
                  <a:gs pos="0">
                    <a:srgbClr val="DC3434"/>
                  </a:gs>
                  <a:gs pos="50000">
                    <a:srgbClr val="DC3434"/>
                  </a:gs>
                  <a:gs pos="100000">
                    <a:srgbClr val="DC3434">
                      <a:shade val="100000"/>
                      <a:satMod val="115000"/>
                    </a:srgbClr>
                  </a:gs>
                </a:gsLst>
                <a:lin ang="2700000" scaled="1"/>
              </a:gradFill>
              <a:effectLst>
                <a:glow rad="101600">
                  <a:srgbClr val="F5F5F5">
                    <a:alpha val="60000"/>
                  </a:srgbClr>
                </a:glo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6727181" y="2840870"/>
            <a:ext cx="0" cy="357561"/>
          </a:xfrm>
          <a:prstGeom prst="straightConnector1">
            <a:avLst/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0800000" flipH="1">
            <a:off x="6066167" y="1870827"/>
            <a:ext cx="666073" cy="1644521"/>
          </a:xfrm>
          <a:prstGeom prst="bentConnector4">
            <a:avLst>
              <a:gd name="adj1" fmla="val -57477"/>
              <a:gd name="adj2" fmla="val 99205"/>
            </a:avLst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flipH="1">
            <a:off x="6730375" y="2512611"/>
            <a:ext cx="720080" cy="1643314"/>
          </a:xfrm>
          <a:prstGeom prst="bentConnector4">
            <a:avLst>
              <a:gd name="adj1" fmla="val -31746"/>
              <a:gd name="adj2" fmla="val 86804"/>
            </a:avLst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383856" y="3041421"/>
            <a:ext cx="2468064" cy="640507"/>
          </a:xfrm>
          <a:prstGeom prst="rect">
            <a:avLst/>
          </a:prstGeom>
          <a:noFill/>
          <a:ln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40576" y="21070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DC3434"/>
                    </a:gs>
                    <a:gs pos="50000">
                      <a:srgbClr val="C00000"/>
                    </a:gs>
                    <a:gs pos="100000">
                      <a:srgbClr val="DC3434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glow rad="228600">
                    <a:srgbClr val="F5F5F5">
                      <a:alpha val="4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rPr>
              <a:t>false</a:t>
            </a:r>
            <a:endParaRPr lang="ko-KR" altLang="en-US" dirty="0">
              <a:gradFill flip="none" rotWithShape="1">
                <a:gsLst>
                  <a:gs pos="0">
                    <a:srgbClr val="DC3434"/>
                  </a:gs>
                  <a:gs pos="50000">
                    <a:srgbClr val="C00000"/>
                  </a:gs>
                  <a:gs pos="100000">
                    <a:srgbClr val="DC343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effectLst>
                <a:glow rad="228600">
                  <a:srgbClr val="F5F5F5">
                    <a:alpha val="40000"/>
                  </a:srgbClr>
                </a:glo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22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51" grpId="0" animBg="1"/>
      <p:bldP spid="51" grpId="1" animBg="1"/>
      <p:bldP spid="51" grpId="2" animBg="1"/>
      <p:bldP spid="51" grpId="3" animBg="1"/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7" grpId="0"/>
      <p:bldP spid="57" grpId="1"/>
      <p:bldP spid="57" grpId="2"/>
      <p:bldP spid="57" grpId="3"/>
      <p:bldP spid="63" grpId="0" animBg="1"/>
      <p:bldP spid="63" grpId="1" animBg="1"/>
      <p:bldP spid="63" grpId="2" animBg="1"/>
      <p:bldP spid="63" grpId="3" animBg="1"/>
      <p:bldP spid="65" grpId="0"/>
      <p:bldP spid="6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3658" y="124005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while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689" y="1607476"/>
            <a:ext cx="7272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키보드로부터 입력 받은 수가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보다 작을 때만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계속 정수를 입력 받으세요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    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                                                       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                                            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* 10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보다 큰 수를 입력하면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종료되었습니다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를 출력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87694" y="2251801"/>
            <a:ext cx="1764196" cy="0"/>
          </a:xfrm>
          <a:prstGeom prst="line">
            <a:avLst/>
          </a:prstGeom>
          <a:ln w="1905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730570" y="1941915"/>
            <a:ext cx="4505726" cy="0"/>
          </a:xfrm>
          <a:prstGeom prst="line">
            <a:avLst/>
          </a:prstGeom>
          <a:ln w="1905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47024" y="199155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검사조건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8034" y="2299973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   실행할 </a:t>
            </a:r>
            <a:r>
              <a:rPr lang="ko-KR" altLang="en-US" dirty="0" err="1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로직</a:t>
            </a:r>
            <a:b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반복되는 부분</a:t>
            </a:r>
            <a: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solidFill>
                <a:srgbClr val="31859C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21" y="1127851"/>
            <a:ext cx="12573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0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4A69C2-98B4-4D86-AA15-8190BB9CF72E}"/>
              </a:ext>
            </a:extLst>
          </p:cNvPr>
          <p:cNvSpPr txBox="1"/>
          <p:nvPr/>
        </p:nvSpPr>
        <p:spPr>
          <a:xfrm>
            <a:off x="409810" y="799003"/>
            <a:ext cx="5945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같은 프로그램을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작성하시오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A,B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숫자를 입력 받는다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A-B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모두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받으면 프로그램이 종료된다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16CC4-89FC-4C5E-B33B-7028722E61E1}"/>
              </a:ext>
            </a:extLst>
          </p:cNvPr>
          <p:cNvSpPr txBox="1"/>
          <p:nvPr/>
        </p:nvSpPr>
        <p:spPr>
          <a:xfrm>
            <a:off x="6455417" y="481934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FFB2BF-1470-45AF-8211-92787B7C7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059582"/>
            <a:ext cx="2196488" cy="3755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05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3658" y="124005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while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689" y="1607476"/>
            <a:ext cx="7272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숫자를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입력받아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홀수와 짝수가 각각 몇 개 입력되었는지 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출력하는 프로그램을 작성하세요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*-1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을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입력한 경우 프로그램 종료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652194"/>
            <a:ext cx="171473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3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223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do-while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3" y="1135337"/>
            <a:ext cx="362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정확하게 몇 번 반복해야 할 지 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정해지지 않은 경우에 사용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772831" y="1893325"/>
            <a:ext cx="3384376" cy="2838665"/>
            <a:chOff x="772831" y="1893325"/>
            <a:chExt cx="3384376" cy="2838665"/>
          </a:xfrm>
        </p:grpSpPr>
        <p:sp>
          <p:nvSpPr>
            <p:cNvPr id="3" name="직사각형 2"/>
            <p:cNvSpPr/>
            <p:nvPr/>
          </p:nvSpPr>
          <p:spPr>
            <a:xfrm>
              <a:off x="772831" y="2121366"/>
              <a:ext cx="3384376" cy="2610624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00307" y="1893325"/>
              <a:ext cx="2445696" cy="400110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&lt;do-while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문의 구조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&gt;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87124" y="2674491"/>
              <a:ext cx="317008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do 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{</a:t>
              </a:r>
            </a:p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     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반드시 한 번은 </a:t>
              </a:r>
              <a:b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</a:b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     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실행되어야 하는 </a:t>
              </a:r>
              <a:r>
                <a:rPr lang="ko-KR" altLang="en-US" sz="20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로직</a:t>
              </a:r>
              <a:b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</a:b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} 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while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 (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검사조건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);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963581" y="874682"/>
            <a:ext cx="3384376" cy="3854829"/>
            <a:chOff x="4963581" y="874682"/>
            <a:chExt cx="3384376" cy="3854829"/>
          </a:xfrm>
        </p:grpSpPr>
        <p:sp>
          <p:nvSpPr>
            <p:cNvPr id="19" name="직사각형 18"/>
            <p:cNvSpPr/>
            <p:nvPr/>
          </p:nvSpPr>
          <p:spPr>
            <a:xfrm>
              <a:off x="4963581" y="1135337"/>
              <a:ext cx="3384376" cy="3594174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23621" y="874682"/>
              <a:ext cx="2704764" cy="400110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&lt;do-while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문의 흐름도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&gt;</a:t>
              </a:r>
            </a:p>
          </p:txBody>
        </p:sp>
        <p:sp>
          <p:nvSpPr>
            <p:cNvPr id="4" name="타원 3"/>
            <p:cNvSpPr/>
            <p:nvPr/>
          </p:nvSpPr>
          <p:spPr>
            <a:xfrm>
              <a:off x="6624228" y="1559817"/>
              <a:ext cx="216024" cy="216024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다이아몬드 4"/>
            <p:cNvSpPr/>
            <p:nvPr/>
          </p:nvSpPr>
          <p:spPr>
            <a:xfrm>
              <a:off x="6012160" y="3186801"/>
              <a:ext cx="1440160" cy="65651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6624228" y="4155926"/>
              <a:ext cx="216024" cy="216024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61108" y="2237462"/>
              <a:ext cx="1332148" cy="636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8069" y="332375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검사조건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75679" y="237116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실행할 </a:t>
              </a:r>
              <a:r>
                <a:rPr lang="ko-KR" altLang="en-US" dirty="0" err="1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로직</a:t>
              </a:r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1" name="직선 화살표 연결선 20"/>
            <p:cNvCxnSpPr>
              <a:stCxn id="4" idx="4"/>
              <a:endCxn id="12" idx="0"/>
            </p:cNvCxnSpPr>
            <p:nvPr/>
          </p:nvCxnSpPr>
          <p:spPr>
            <a:xfrm flipH="1">
              <a:off x="6727182" y="1775841"/>
              <a:ext cx="5058" cy="461621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2" idx="2"/>
              <a:endCxn id="5" idx="0"/>
            </p:cNvCxnSpPr>
            <p:nvPr/>
          </p:nvCxnSpPr>
          <p:spPr>
            <a:xfrm>
              <a:off x="6727182" y="2874195"/>
              <a:ext cx="5058" cy="312606"/>
            </a:xfrm>
            <a:prstGeom prst="straightConnector1">
              <a:avLst/>
            </a:prstGeom>
            <a:ln w="19050">
              <a:solidFill>
                <a:srgbClr val="31859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5" idx="2"/>
              <a:endCxn id="23" idx="0"/>
            </p:cNvCxnSpPr>
            <p:nvPr/>
          </p:nvCxnSpPr>
          <p:spPr>
            <a:xfrm>
              <a:off x="6732240" y="3843320"/>
              <a:ext cx="0" cy="312606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5" idx="1"/>
              <a:endCxn id="47" idx="1"/>
            </p:cNvCxnSpPr>
            <p:nvPr/>
          </p:nvCxnSpPr>
          <p:spPr>
            <a:xfrm rot="10800000" flipH="1">
              <a:off x="6012159" y="2555829"/>
              <a:ext cx="63519" cy="959233"/>
            </a:xfrm>
            <a:prstGeom prst="bentConnector3">
              <a:avLst>
                <a:gd name="adj1" fmla="val -359892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561013" y="3462246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2700000" scaled="1"/>
                    <a:tileRect/>
                  </a:gradFill>
                  <a:effectLst>
                    <a:glow rad="101600">
                      <a:srgbClr val="F5F5F5">
                        <a:alpha val="60000"/>
                      </a:srgbClr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true</a:t>
              </a:r>
              <a:endParaRPr lang="ko-KR" altLang="en-US" dirty="0"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2700000" scaled="1"/>
                  <a:tileRect/>
                </a:gradFill>
                <a:effectLst>
                  <a:glow rad="101600">
                    <a:srgbClr val="F5F5F5">
                      <a:alpha val="6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61105" y="37757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2700000" scaled="1"/>
                    <a:tileRect/>
                  </a:gradFill>
                  <a:effectLst>
                    <a:glow rad="228600">
                      <a:srgbClr val="F5F5F5">
                        <a:alpha val="40000"/>
                      </a:srgbClr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false</a:t>
              </a:r>
              <a:endParaRPr lang="ko-KR" altLang="en-US" dirty="0"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2700000" scaled="1"/>
                  <a:tileRect/>
                </a:gradFill>
                <a:effectLst>
                  <a:glow rad="228600">
                    <a:srgbClr val="F5F5F5">
                      <a:alpha val="4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78906" y="869998"/>
            <a:ext cx="3384376" cy="3854829"/>
            <a:chOff x="4963581" y="874682"/>
            <a:chExt cx="3384376" cy="3854829"/>
          </a:xfrm>
        </p:grpSpPr>
        <p:sp>
          <p:nvSpPr>
            <p:cNvPr id="29" name="직사각형 28"/>
            <p:cNvSpPr/>
            <p:nvPr/>
          </p:nvSpPr>
          <p:spPr>
            <a:xfrm>
              <a:off x="4963581" y="1135337"/>
              <a:ext cx="3384376" cy="3594174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23621" y="874682"/>
              <a:ext cx="2664296" cy="461665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&lt;while</a:t>
              </a:r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문의 흐름도</a:t>
              </a:r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&gt;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6624228" y="1559817"/>
              <a:ext cx="216024" cy="216024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다이아몬드 34"/>
            <p:cNvSpPr/>
            <p:nvPr/>
          </p:nvSpPr>
          <p:spPr>
            <a:xfrm>
              <a:off x="6012160" y="2184352"/>
              <a:ext cx="1440160" cy="65651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6624228" y="4155926"/>
              <a:ext cx="216024" cy="216024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066166" y="3198432"/>
              <a:ext cx="1332148" cy="636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9" name="직선 화살표 연결선 38"/>
            <p:cNvCxnSpPr>
              <a:stCxn id="32" idx="4"/>
              <a:endCxn id="35" idx="0"/>
            </p:cNvCxnSpPr>
            <p:nvPr/>
          </p:nvCxnSpPr>
          <p:spPr>
            <a:xfrm>
              <a:off x="6732240" y="1775841"/>
              <a:ext cx="0" cy="408511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5" idx="2"/>
              <a:endCxn id="37" idx="0"/>
            </p:cNvCxnSpPr>
            <p:nvPr/>
          </p:nvCxnSpPr>
          <p:spPr>
            <a:xfrm>
              <a:off x="6732240" y="2840871"/>
              <a:ext cx="0" cy="357561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40"/>
            <p:cNvCxnSpPr>
              <a:stCxn id="35" idx="3"/>
              <a:endCxn id="36" idx="0"/>
            </p:cNvCxnSpPr>
            <p:nvPr/>
          </p:nvCxnSpPr>
          <p:spPr>
            <a:xfrm flipH="1">
              <a:off x="6732240" y="2512612"/>
              <a:ext cx="720080" cy="1643314"/>
            </a:xfrm>
            <a:prstGeom prst="bentConnector4">
              <a:avLst>
                <a:gd name="adj1" fmla="val -31746"/>
                <a:gd name="adj2" fmla="val 86804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 43"/>
            <p:cNvCxnSpPr>
              <a:stCxn id="37" idx="1"/>
            </p:cNvCxnSpPr>
            <p:nvPr/>
          </p:nvCxnSpPr>
          <p:spPr>
            <a:xfrm rot="10800000" flipH="1">
              <a:off x="6066165" y="1872279"/>
              <a:ext cx="666073" cy="1644521"/>
            </a:xfrm>
            <a:prstGeom prst="bentConnector4">
              <a:avLst>
                <a:gd name="adj1" fmla="val -57477"/>
                <a:gd name="adj2" fmla="val 99205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18069" y="2320447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검사조건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75679" y="333213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실행할 </a:t>
              </a:r>
              <a:r>
                <a:rPr lang="ko-KR" altLang="en-US" dirty="0" err="1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로직</a:t>
              </a:r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27182" y="2794772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true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40577" y="21119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/>
                  <a:latin typeface="나눔바른고딕" pitchFamily="50" charset="-127"/>
                  <a:ea typeface="나눔바른고딕" pitchFamily="50" charset="-127"/>
                </a:rPr>
                <a:t>false</a:t>
              </a:r>
              <a:endParaRPr lang="ko-KR" altLang="en-US" dirty="0">
                <a:effectLst/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109156" y="2371162"/>
            <a:ext cx="1199148" cy="369332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34893" y="3312008"/>
            <a:ext cx="1199148" cy="369332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73017" y="3030498"/>
            <a:ext cx="2272986" cy="650842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00307" y="3599929"/>
            <a:ext cx="1787517" cy="370864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6722124" y="1775840"/>
            <a:ext cx="5058" cy="461621"/>
          </a:xfrm>
          <a:prstGeom prst="straightConnector1">
            <a:avLst/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729409" y="2874195"/>
            <a:ext cx="5058" cy="312606"/>
          </a:xfrm>
          <a:prstGeom prst="straightConnector1">
            <a:avLst/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734467" y="3843320"/>
            <a:ext cx="0" cy="312606"/>
          </a:xfrm>
          <a:prstGeom prst="straightConnector1">
            <a:avLst/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6012159" y="2555334"/>
            <a:ext cx="63519" cy="959233"/>
          </a:xfrm>
          <a:prstGeom prst="bentConnector3">
            <a:avLst>
              <a:gd name="adj1" fmla="val -359892"/>
            </a:avLst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53653" y="345762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rgbClr val="DC3434"/>
                    </a:gs>
                    <a:gs pos="50000">
                      <a:srgbClr val="DC3434"/>
                    </a:gs>
                    <a:gs pos="100000">
                      <a:srgbClr val="DC3434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effectLst>
                  <a:glow rad="101600">
                    <a:srgbClr val="F5F5F5">
                      <a:alpha val="6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rPr>
              <a:t>true</a:t>
            </a:r>
            <a:endParaRPr lang="ko-KR" altLang="en-US" dirty="0">
              <a:gradFill>
                <a:gsLst>
                  <a:gs pos="0">
                    <a:srgbClr val="DC3434"/>
                  </a:gs>
                  <a:gs pos="50000">
                    <a:srgbClr val="DC3434"/>
                  </a:gs>
                  <a:gs pos="100000">
                    <a:srgbClr val="DC3434">
                      <a:shade val="100000"/>
                      <a:satMod val="115000"/>
                    </a:srgbClr>
                  </a:gs>
                </a:gsLst>
                <a:lin ang="2700000" scaled="1"/>
              </a:gradFill>
              <a:effectLst>
                <a:glow rad="101600">
                  <a:srgbClr val="F5F5F5">
                    <a:alpha val="60000"/>
                  </a:srgbClr>
                </a:glo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68465" y="37757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DC3434"/>
                    </a:gs>
                    <a:gs pos="50000">
                      <a:srgbClr val="C00000"/>
                    </a:gs>
                    <a:gs pos="100000">
                      <a:srgbClr val="DC3434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glow rad="228600">
                    <a:srgbClr val="F5F5F5">
                      <a:alpha val="4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rPr>
              <a:t>false</a:t>
            </a:r>
            <a:endParaRPr lang="ko-KR" altLang="en-US" dirty="0">
              <a:gradFill flip="none" rotWithShape="1">
                <a:gsLst>
                  <a:gs pos="0">
                    <a:srgbClr val="DC3434"/>
                  </a:gs>
                  <a:gs pos="50000">
                    <a:srgbClr val="C00000"/>
                  </a:gs>
                  <a:gs pos="100000">
                    <a:srgbClr val="DC343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effectLst>
                <a:glow rad="228600">
                  <a:srgbClr val="F5F5F5">
                    <a:alpha val="40000"/>
                  </a:srgbClr>
                </a:glo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3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7" grpId="2"/>
      <p:bldP spid="9" grpId="1"/>
      <p:bldP spid="9" grpId="2"/>
      <p:bldP spid="2" grpId="0" animBg="1"/>
      <p:bldP spid="2" grpId="1" animBg="1"/>
      <p:bldP spid="2" grpId="2" animBg="1"/>
      <p:bldP spid="2" grpId="3" animBg="1"/>
      <p:bldP spid="51" grpId="0" animBg="1"/>
      <p:bldP spid="51" grpId="1" animBg="1"/>
      <p:bldP spid="51" grpId="2" animBg="1"/>
      <p:bldP spid="51" grpId="3" animBg="1"/>
      <p:bldP spid="52" grpId="0" animBg="1"/>
      <p:bldP spid="52" grpId="1" animBg="1"/>
      <p:bldP spid="52" grpId="2" animBg="1"/>
      <p:bldP spid="52" grpId="3" animBg="1"/>
      <p:bldP spid="52" grpId="4" animBg="1"/>
      <p:bldP spid="53" grpId="0" animBg="1"/>
      <p:bldP spid="53" grpId="1" animBg="1"/>
      <p:bldP spid="53" grpId="2" animBg="1"/>
      <p:bldP spid="58" grpId="0"/>
      <p:bldP spid="58" grpId="1"/>
      <p:bldP spid="59" grpId="0"/>
      <p:bldP spid="5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다이어트 관리 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2627" y="1347614"/>
            <a:ext cx="6646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현재 몸무게와 목표몸무게를 입력 받고 주차 별 감량 몸무게를          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입력 받으세요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목표몸무게를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달성하면 축하한다는 문구를 출력</a:t>
            </a:r>
          </a:p>
          <a:p>
            <a:r>
              <a: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하고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입력을 멈추세요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!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668" y="2834714"/>
            <a:ext cx="2743663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48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7604</TotalTime>
  <Words>1007</Words>
  <Application>Microsoft Office PowerPoint</Application>
  <PresentationFormat>화면 슬라이드 쇼(16:9)</PresentationFormat>
  <Paragraphs>267</Paragraphs>
  <Slides>34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10X10</vt:lpstr>
      <vt:lpstr>Rix고딕 B</vt:lpstr>
      <vt:lpstr>나눔고딕</vt:lpstr>
      <vt:lpstr>나눔바른고딕</vt:lpstr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smhrd</cp:lastModifiedBy>
  <cp:revision>655</cp:revision>
  <dcterms:created xsi:type="dcterms:W3CDTF">2015-03-17T10:14:13Z</dcterms:created>
  <dcterms:modified xsi:type="dcterms:W3CDTF">2021-03-30T09:43:45Z</dcterms:modified>
</cp:coreProperties>
</file>