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77" r:id="rId3"/>
    <p:sldId id="378" r:id="rId4"/>
    <p:sldId id="393" r:id="rId5"/>
    <p:sldId id="331" r:id="rId6"/>
    <p:sldId id="347" r:id="rId7"/>
    <p:sldId id="332" r:id="rId8"/>
    <p:sldId id="396" r:id="rId9"/>
    <p:sldId id="336" r:id="rId10"/>
    <p:sldId id="337" r:id="rId11"/>
    <p:sldId id="348" r:id="rId12"/>
    <p:sldId id="350" r:id="rId13"/>
    <p:sldId id="399" r:id="rId14"/>
    <p:sldId id="351" r:id="rId15"/>
    <p:sldId id="397" r:id="rId16"/>
    <p:sldId id="372" r:id="rId17"/>
    <p:sldId id="373" r:id="rId18"/>
    <p:sldId id="375" r:id="rId19"/>
    <p:sldId id="376" r:id="rId20"/>
    <p:sldId id="383" r:id="rId21"/>
    <p:sldId id="379" r:id="rId22"/>
    <p:sldId id="384" r:id="rId23"/>
    <p:sldId id="386" r:id="rId24"/>
    <p:sldId id="377" r:id="rId25"/>
    <p:sldId id="385" r:id="rId26"/>
    <p:sldId id="371" r:id="rId27"/>
    <p:sldId id="387" r:id="rId28"/>
    <p:sldId id="388" r:id="rId29"/>
    <p:sldId id="389" r:id="rId30"/>
    <p:sldId id="380" r:id="rId31"/>
    <p:sldId id="381" r:id="rId32"/>
    <p:sldId id="382" r:id="rId33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35"/>
      <p:bold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583B"/>
    <a:srgbClr val="F4F4F4"/>
    <a:srgbClr val="F7F7F7"/>
    <a:srgbClr val="FBFBFB"/>
    <a:srgbClr val="DC3434"/>
    <a:srgbClr val="F5F5F5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9" autoAdjust="0"/>
    <p:restoredTop sz="96400" autoAdjust="0"/>
  </p:normalViewPr>
  <p:slideViewPr>
    <p:cSldViewPr>
      <p:cViewPr varScale="1">
        <p:scale>
          <a:sx n="108" d="100"/>
          <a:sy n="108" d="100"/>
        </p:scale>
        <p:origin x="706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-R91557D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https://www.youtube.com/watch?v=NS-R91557Ds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오늘은 배열을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배워볼텐데</a:t>
            </a:r>
            <a:r>
              <a:rPr lang="ko-KR" altLang="en-US" baseline="0" dirty="0"/>
              <a:t> 그 전에 </a:t>
            </a:r>
            <a:r>
              <a:rPr lang="ko-KR" altLang="en-US" baseline="0" dirty="0" err="1"/>
              <a:t>영상하나를</a:t>
            </a:r>
            <a:r>
              <a:rPr lang="ko-KR" altLang="en-US" baseline="0" dirty="0"/>
              <a:t> 보고 가도록 </a:t>
            </a:r>
            <a:r>
              <a:rPr lang="ko-KR" altLang="en-US" baseline="0" dirty="0" err="1"/>
              <a:t>할꺼에요</a:t>
            </a:r>
            <a:endParaRPr lang="en-US" altLang="ko-KR" baseline="0" dirty="0"/>
          </a:p>
          <a:p>
            <a:r>
              <a:rPr lang="ko-KR" altLang="en-US" baseline="0" dirty="0"/>
              <a:t>혹시 스택과 큐에 대해서 </a:t>
            </a:r>
            <a:r>
              <a:rPr lang="ko-KR" altLang="en-US" baseline="0" dirty="0" err="1"/>
              <a:t>들어봤나요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들어보신 분도 </a:t>
            </a:r>
            <a:r>
              <a:rPr lang="ko-KR" altLang="en-US" baseline="0" dirty="0" err="1"/>
              <a:t>있을텐데</a:t>
            </a:r>
            <a:r>
              <a:rPr lang="ko-KR" altLang="en-US" baseline="0" dirty="0"/>
              <a:t> 이 영상을 한 번 보면서 스택과 큐가 무엇인지 한 번 보도록 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~~~</a:t>
            </a:r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그림으로 그리면서 스택과 큐를 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이런 스택과 큐들을 보면 데이터가 일정한 규칙으로 조직하고 저장하는데 이렇게 처리하게 되면 좀더 많은 데이터를 효율적으로 표현할 수가 있게 되는데</a:t>
            </a:r>
            <a:endParaRPr lang="en-US" altLang="ko-KR" baseline="0" dirty="0"/>
          </a:p>
          <a:p>
            <a:r>
              <a:rPr lang="ko-KR" altLang="en-US" baseline="0" dirty="0"/>
              <a:t>이러한 구조를 자료구조</a:t>
            </a:r>
            <a:r>
              <a:rPr lang="en-US" altLang="ko-KR" baseline="0" dirty="0"/>
              <a:t>~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오늘 우리가 배울 배열도 이 자료구조에 속하는데 여러분들이 프로그래머의 길로 나아가신다면 자료구조에 대해서도</a:t>
            </a:r>
            <a:endParaRPr lang="en-US" altLang="ko-KR" baseline="0" dirty="0"/>
          </a:p>
          <a:p>
            <a:r>
              <a:rPr lang="ko-KR" altLang="en-US" baseline="0" dirty="0"/>
              <a:t>공부를 하시면 좋을 것 같습니다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2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72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2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6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1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35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28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5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66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5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1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95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95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0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4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5400" y="63928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주의사항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9128" y="1210785"/>
            <a:ext cx="238753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814" y="3366667"/>
            <a:ext cx="22860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5210" y="3330948"/>
            <a:ext cx="23574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830566" y="1567975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컴파일오류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크기를 지정할 수 없음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0008" y="277068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선언의 다른 방법</a:t>
            </a:r>
          </a:p>
        </p:txBody>
      </p:sp>
    </p:spTree>
    <p:extLst>
      <p:ext uri="{BB962C8B-B14F-4D97-AF65-F5344CB8AC3E}">
        <p14:creationId xmlns:p14="http://schemas.microsoft.com/office/powerpoint/2010/main" val="37358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651" y="213798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1221" y="2137985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6974" y="224514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851"/>
              </p:ext>
            </p:extLst>
          </p:nvPr>
        </p:nvGraphicFramePr>
        <p:xfrm>
          <a:off x="2572791" y="2137985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41557"/>
              </p:ext>
            </p:extLst>
          </p:nvPr>
        </p:nvGraphicFramePr>
        <p:xfrm>
          <a:off x="3144295" y="2137985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9850" y="2316580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3892" y="216869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1214" y="2168698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06967" y="2275855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0572"/>
              </p:ext>
            </p:extLst>
          </p:nvPr>
        </p:nvGraphicFramePr>
        <p:xfrm>
          <a:off x="6592784" y="2168698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9064"/>
              </p:ext>
            </p:extLst>
          </p:nvPr>
        </p:nvGraphicFramePr>
        <p:xfrm>
          <a:off x="7164288" y="2168698"/>
          <a:ext cx="1029773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2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949843" y="234729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987" y="908720"/>
            <a:ext cx="68442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 animBg="1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7224" y="96794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접근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28728" y="159006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배열 생성 후 접근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8728" y="2872556"/>
            <a:ext cx="6643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원소의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인덱스를 적어 접근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Clr>
                <a:srgbClr val="4D9DCB"/>
              </a:buClr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인덱스는 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0496" y="2299912"/>
            <a:ext cx="290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초기화되어 있지 않음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80468"/>
            <a:ext cx="21602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연결선 5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1124"/>
              </p:ext>
            </p:extLst>
          </p:nvPr>
        </p:nvGraphicFramePr>
        <p:xfrm>
          <a:off x="2903985" y="3291830"/>
          <a:ext cx="3336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2" y="799003"/>
            <a:ext cx="4810796" cy="11241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89133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7205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234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407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3429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50" y="1419622"/>
            <a:ext cx="1613310" cy="50348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48201" y="2807381"/>
            <a:ext cx="792088" cy="91649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242" y="2896266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7744" y="3080932"/>
            <a:ext cx="619373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473" y="1670861"/>
            <a:ext cx="59105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선언할 때 결정되지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생성 시에 결정되며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바꿀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배열의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필드에 저장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4" y="96794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703" y="1262485"/>
            <a:ext cx="7972366" cy="60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0370"/>
              </p:ext>
            </p:extLst>
          </p:nvPr>
        </p:nvGraphicFramePr>
        <p:xfrm>
          <a:off x="1524000" y="278777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1237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8294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3415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24000" y="3291830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20000" y="3291830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24000" y="3509462"/>
            <a:ext cx="6096000" cy="0"/>
          </a:xfrm>
          <a:prstGeom prst="straightConnector1">
            <a:avLst/>
          </a:prstGeom>
          <a:ln w="12700">
            <a:solidFill>
              <a:srgbClr val="3185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1307" y="3629478"/>
            <a:ext cx="108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428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184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1940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2696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3452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[5]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4208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[6]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963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052" y="1125520"/>
            <a:ext cx="742134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짝수인 값만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9" y="2473113"/>
            <a:ext cx="7906322" cy="1037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4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8" y="2427734"/>
            <a:ext cx="6396514" cy="133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473" y="1125519"/>
            <a:ext cx="833614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홀수인 값이 몇 개인지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7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98239"/>
            <a:ext cx="3024336" cy="2016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큰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작은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50" y="2298239"/>
            <a:ext cx="30205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16022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개념과 필요성을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선언하고 생성할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레퍼런스와 인덱스 개념을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크기가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인 정수형 배열을 생성한다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다음과 같이 정수형 배열에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점수를 입력하여 저장한다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입력된 점수를 모두 출력한다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995686"/>
            <a:ext cx="3317177" cy="24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공간으로 생성합니다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 받아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배수인 숫자를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952033"/>
            <a:ext cx="2549809" cy="35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 중 최고 점수와 최저 점수를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816927"/>
            <a:ext cx="33171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점수의 총합과 평균을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9" y="1491630"/>
            <a:ext cx="3062833" cy="3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486" y="946426"/>
            <a:ext cx="833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문자형 배열을 선언한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짝수인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22" y="2571750"/>
            <a:ext cx="3151111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571750"/>
            <a:ext cx="31408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625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float(3);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[2];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3.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{10,5,4,};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4.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8187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5.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(4);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6.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7.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{10,4,5,6};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8.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= {8,9,5,1};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020" y="78749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 배열 선언 중에서 올바른 배열 선언 문장을 찾아 보시오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1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7182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생성하고 각각의 이름으로 초기화를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Scanner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읽어 들인 이름이 몇 번째 인덱스에 저장되어 있는지 검색하는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작성하세요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97" y="2067694"/>
            <a:ext cx="600075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5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문제에 대한 답을 입력 받고 입력 받은 값을 출력해 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0008" y="1256655"/>
            <a:ext cx="7482788" cy="3855963"/>
            <a:chOff x="409810" y="1203598"/>
            <a:chExt cx="9111700" cy="4695359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10" y="1203598"/>
              <a:ext cx="4756870" cy="4695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1273906" y="2320677"/>
              <a:ext cx="3892775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60" y="1962976"/>
              <a:ext cx="3827050" cy="3176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9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다음과 같이 정답이 있을 때 사용자로부터 답을 입력 받아 결과를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출력하고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총점을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배점은 각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20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03140"/>
            <a:ext cx="2636209" cy="25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68753" y="17796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1035" y="17542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22186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6833" y="691604"/>
            <a:ext cx="819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인덱스의 수 만큼 별을 출력해보세요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91824"/>
            <a:ext cx="1985978" cy="286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" y="1491824"/>
            <a:ext cx="4772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92975" y="2402170"/>
            <a:ext cx="4051945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" y="915566"/>
            <a:ext cx="3865264" cy="25161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35646"/>
            <a:ext cx="4329708" cy="28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86" y="1193765"/>
            <a:ext cx="4568828" cy="2755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0710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8" y="1049180"/>
            <a:ext cx="2830376" cy="378034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5413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07441" y="1857448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화살표 연결선 5"/>
          <p:cNvCxnSpPr>
            <a:stCxn id="4" idx="6"/>
          </p:cNvCxnSpPr>
          <p:nvPr/>
        </p:nvCxnSpPr>
        <p:spPr>
          <a:xfrm>
            <a:off x="4551457" y="1929456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4064" y="2179933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3415" y="2733061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25443" y="2877077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8" idx="6"/>
          </p:cNvCxnSpPr>
          <p:nvPr/>
        </p:nvCxnSpPr>
        <p:spPr>
          <a:xfrm>
            <a:off x="4569459" y="2949085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397" y="3199562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1557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9629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47701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51557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9629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7701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4711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2974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1046" y="1775152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84711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2974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81046" y="2787774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5626330" y="88995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 rot="10800000">
            <a:off x="5626330" y="3368839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6315652" y="869160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6315652" y="3368838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6963725" y="874204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10800000">
            <a:off x="6963725" y="337388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6496" y="1410857"/>
            <a:ext cx="2830638" cy="1107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6496" y="2548528"/>
            <a:ext cx="2830638" cy="10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6496" y="3593310"/>
            <a:ext cx="2830638" cy="1025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51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  <p:bldP spid="12" grpId="0" animBg="1"/>
      <p:bldP spid="12" grpId="1" animBg="1"/>
      <p:bldP spid="49" grpId="0" animBg="1"/>
      <p:bldP spid="49" grpId="1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2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3551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25579" y="2728396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화살표 연결선 9"/>
          <p:cNvCxnSpPr>
            <a:stCxn id="9" idx="6"/>
          </p:cNvCxnSpPr>
          <p:nvPr/>
        </p:nvCxnSpPr>
        <p:spPr>
          <a:xfrm>
            <a:off x="4669595" y="2800404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2202" y="3050881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1553" y="3604009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43581" y="3748025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>
            <a:off x="4687597" y="3820033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9535" y="4070510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69695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17767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839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9695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7767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5839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49715" y="478218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input_id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9715" y="872032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input_pw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69695" y="2139702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/>
          <p:cNvCxnSpPr>
            <a:stCxn id="32" idx="0"/>
          </p:cNvCxnSpPr>
          <p:nvPr/>
        </p:nvCxnSpPr>
        <p:spPr>
          <a:xfrm flipV="1">
            <a:off x="5893731" y="1779662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1110" y="1436188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217767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36" idx="0"/>
          </p:cNvCxnSpPr>
          <p:nvPr/>
        </p:nvCxnSpPr>
        <p:spPr>
          <a:xfrm flipV="1">
            <a:off x="6541803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49182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65839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flipV="1">
            <a:off x="7189875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97254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702787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50859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98931" y="2641349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2787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50859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8931" y="3653971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5" y="788937"/>
            <a:ext cx="2856403" cy="3565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47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5" grpId="0"/>
      <p:bldP spid="35" grpId="1"/>
      <p:bldP spid="36" grpId="0" animBg="1"/>
      <p:bldP spid="36" grpId="1" animBg="1"/>
      <p:bldP spid="38" grpId="0"/>
      <p:bldP spid="38" grpId="1"/>
      <p:bldP spid="42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75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DataStructure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대량 데이터를 효율적으로 관리하기 위한 메커니즘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19672" y="2719635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9616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304" y="150112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04148" y="271576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34440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95535" y="2499742"/>
            <a:ext cx="1653674" cy="1472892"/>
          </a:xfrm>
          <a:prstGeom prst="ellipse">
            <a:avLst/>
          </a:prstGeom>
          <a:solidFill>
            <a:srgbClr val="FF5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>
            <a:endCxn id="3" idx="3"/>
          </p:cNvCxnSpPr>
          <p:nvPr/>
        </p:nvCxnSpPr>
        <p:spPr>
          <a:xfrm flipH="1" flipV="1">
            <a:off x="2843808" y="2967212"/>
            <a:ext cx="751727" cy="268976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0"/>
            <a:endCxn id="32" idx="2"/>
          </p:cNvCxnSpPr>
          <p:nvPr/>
        </p:nvCxnSpPr>
        <p:spPr>
          <a:xfrm flipV="1">
            <a:off x="4422372" y="1996280"/>
            <a:ext cx="0" cy="503462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6"/>
            <a:endCxn id="33" idx="1"/>
          </p:cNvCxnSpPr>
          <p:nvPr/>
        </p:nvCxnSpPr>
        <p:spPr>
          <a:xfrm flipV="1">
            <a:off x="5249209" y="2963343"/>
            <a:ext cx="654939" cy="272845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" idx="5"/>
            <a:endCxn id="34" idx="0"/>
          </p:cNvCxnSpPr>
          <p:nvPr/>
        </p:nvCxnSpPr>
        <p:spPr>
          <a:xfrm>
            <a:off x="5007034" y="3756934"/>
            <a:ext cx="639474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3"/>
            <a:endCxn id="31" idx="0"/>
          </p:cNvCxnSpPr>
          <p:nvPr/>
        </p:nvCxnSpPr>
        <p:spPr>
          <a:xfrm flipH="1">
            <a:off x="3201684" y="3756934"/>
            <a:ext cx="636026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83B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94518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○○사의 회원정보관리 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008" y="113668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9251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642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14971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600203"/>
            <a:ext cx="550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67253"/>
            <a:ext cx="57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2334303"/>
            <a:ext cx="571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2701353"/>
            <a:ext cx="536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7253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56" y="3613654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0461" y="3346314"/>
            <a:ext cx="572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461" y="3713364"/>
            <a:ext cx="596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461" y="4080414"/>
            <a:ext cx="58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0461" y="4447464"/>
            <a:ext cx="55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967335" y="843558"/>
            <a:ext cx="1802833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6990698" y="2499742"/>
            <a:ext cx="1779470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9855" y="-86601"/>
            <a:ext cx="9270367" cy="5322647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94426" y="843558"/>
            <a:ext cx="4575495" cy="922143"/>
            <a:chOff x="-581300" y="2670500"/>
            <a:chExt cx="4575495" cy="922143"/>
          </a:xfrm>
        </p:grpSpPr>
        <p:grpSp>
          <p:nvGrpSpPr>
            <p:cNvPr id="35" name="그룹 34"/>
            <p:cNvGrpSpPr/>
            <p:nvPr/>
          </p:nvGrpSpPr>
          <p:grpSpPr>
            <a:xfrm>
              <a:off x="-581300" y="2670500"/>
              <a:ext cx="4575495" cy="922143"/>
              <a:chOff x="611560" y="1052749"/>
              <a:chExt cx="4575495" cy="922143"/>
            </a:xfrm>
          </p:grpSpPr>
          <p:sp>
            <p:nvSpPr>
              <p:cNvPr id="13" name="한쪽 모서리는 잘리고 다른 쪽 모서리는 둥근 사각형 12"/>
              <p:cNvSpPr/>
              <p:nvPr/>
            </p:nvSpPr>
            <p:spPr>
              <a:xfrm>
                <a:off x="611560" y="1052749"/>
                <a:ext cx="4575495" cy="922143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4380" y="1305957"/>
                <a:ext cx="352051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의 유저정보는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-425268" y="2924922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Q.1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973290" y="1508640"/>
            <a:ext cx="1684726" cy="1337536"/>
            <a:chOff x="5973290" y="1508640"/>
            <a:chExt cx="1684726" cy="1337536"/>
          </a:xfrm>
        </p:grpSpPr>
        <p:pic>
          <p:nvPicPr>
            <p:cNvPr id="1028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대각선 방향의 모서리가 잘린 사각형 40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김미희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829440" y="794573"/>
            <a:ext cx="1940727" cy="940513"/>
            <a:chOff x="6829440" y="794573"/>
            <a:chExt cx="1940727" cy="940513"/>
          </a:xfrm>
        </p:grpSpPr>
        <p:sp>
          <p:nvSpPr>
            <p:cNvPr id="43" name="타원형 설명선 42"/>
            <p:cNvSpPr/>
            <p:nvPr/>
          </p:nvSpPr>
          <p:spPr>
            <a:xfrm>
              <a:off x="6829440" y="794573"/>
              <a:ext cx="1940727" cy="940513"/>
            </a:xfrm>
            <a:prstGeom prst="wedgeEllipseCallout">
              <a:avLst>
                <a:gd name="adj1" fmla="val -37924"/>
                <a:gd name="adj2" fmla="val 52968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0621" y="1080163"/>
              <a:ext cx="155311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</a:t>
              </a:r>
              <a:r>
                <a:rPr lang="en-US" altLang="ko-KR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94425" y="3076860"/>
            <a:ext cx="4741671" cy="1188220"/>
            <a:chOff x="-581300" y="2670500"/>
            <a:chExt cx="4741671" cy="1188220"/>
          </a:xfrm>
        </p:grpSpPr>
        <p:grpSp>
          <p:nvGrpSpPr>
            <p:cNvPr id="55" name="그룹 54"/>
            <p:cNvGrpSpPr/>
            <p:nvPr/>
          </p:nvGrpSpPr>
          <p:grpSpPr>
            <a:xfrm>
              <a:off x="-581300" y="2670500"/>
              <a:ext cx="4741671" cy="1188220"/>
              <a:chOff x="611560" y="1052749"/>
              <a:chExt cx="4741671" cy="1188220"/>
            </a:xfrm>
          </p:grpSpPr>
          <p:sp>
            <p:nvSpPr>
              <p:cNvPr id="57" name="한쪽 모서리는 잘리고 다른 쪽 모서리는 둥근 사각형 56"/>
              <p:cNvSpPr/>
              <p:nvPr/>
            </p:nvSpPr>
            <p:spPr>
              <a:xfrm>
                <a:off x="611560" y="1052749"/>
                <a:ext cx="4741671" cy="1188220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23474" y="1231360"/>
                <a:ext cx="3749744" cy="83099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반복문을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사용해서 모든 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유저의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바꿔보세요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-446174" y="3030005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Q.2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32751" y="3109928"/>
            <a:ext cx="1684726" cy="1337536"/>
            <a:chOff x="5973290" y="1508640"/>
            <a:chExt cx="1684726" cy="1337536"/>
          </a:xfrm>
        </p:grpSpPr>
        <p:pic>
          <p:nvPicPr>
            <p:cNvPr id="60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대각선 방향의 모서리가 잘린 사각형 61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임명진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775114" y="2287451"/>
            <a:ext cx="2227912" cy="1194395"/>
            <a:chOff x="6542256" y="540691"/>
            <a:chExt cx="2227912" cy="1194395"/>
          </a:xfrm>
        </p:grpSpPr>
        <p:sp>
          <p:nvSpPr>
            <p:cNvPr id="65" name="타원형 설명선 64"/>
            <p:cNvSpPr/>
            <p:nvPr/>
          </p:nvSpPr>
          <p:spPr>
            <a:xfrm>
              <a:off x="6542256" y="540691"/>
              <a:ext cx="2227912" cy="1194395"/>
            </a:xfrm>
            <a:prstGeom prst="wedgeEllipseCallout">
              <a:avLst>
                <a:gd name="adj1" fmla="val -38135"/>
                <a:gd name="adj2" fmla="val 5199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5873" y="676223"/>
              <a:ext cx="2031325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 n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좀 더 쉽게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관리할 수 없을까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" grpId="0"/>
      <p:bldP spid="14" grpId="0"/>
      <p:bldP spid="15" grpId="0"/>
      <p:bldP spid="16" grpId="0"/>
      <p:bldP spid="17" grpId="0"/>
      <p:bldP spid="7" grpId="0"/>
      <p:bldP spid="19" grpId="0"/>
      <p:bldP spid="20" grpId="0"/>
      <p:bldP spid="21" grpId="0"/>
      <p:bldP spid="26" grpId="0"/>
      <p:bldP spid="27" grpId="0"/>
      <p:bldP spid="29" grpId="0"/>
      <p:bldP spid="30" grpId="0"/>
      <p:bldP spid="10" grpId="0" animBg="1"/>
      <p:bldP spid="3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3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(array) : </a:t>
            </a:r>
            <a:r>
              <a:rPr lang="ko-KR" altLang="en-US" sz="24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타입의 여러 변수를 하나의 묶음으로 다루는 것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99521" y="1495459"/>
            <a:ext cx="6215106" cy="788259"/>
            <a:chOff x="1428728" y="2214554"/>
            <a:chExt cx="6215106" cy="788259"/>
          </a:xfrm>
        </p:grpSpPr>
        <p:sp>
          <p:nvSpPr>
            <p:cNvPr id="9" name="TextBox 8"/>
            <p:cNvSpPr txBox="1"/>
            <p:nvPr/>
          </p:nvSpPr>
          <p:spPr>
            <a:xfrm>
              <a:off x="1428728" y="2214554"/>
              <a:ext cx="5915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인덱스와 인덱스에 대응하는 데이터들로 이루어진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구조</a:t>
              </a:r>
              <a:endPara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5918" y="2664259"/>
              <a:ext cx="58579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이용하면 한 번에 많은 메모리 공간 선언 가능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63802" y="2337884"/>
            <a:ext cx="6643734" cy="1034665"/>
            <a:chOff x="1428728" y="3000372"/>
            <a:chExt cx="6643734" cy="1034665"/>
          </a:xfrm>
        </p:grpSpPr>
        <p:sp>
          <p:nvSpPr>
            <p:cNvPr id="17" name="직사각형 16"/>
            <p:cNvSpPr/>
            <p:nvPr/>
          </p:nvSpPr>
          <p:spPr>
            <a:xfrm>
              <a:off x="1428728" y="3000372"/>
              <a:ext cx="66437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종류의 데이터들이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순차적으로 저장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되는 공간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5918" y="3450262"/>
              <a:ext cx="54292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데이터들이 순차적으로 저장됨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이용하여 처리하기에 적합한 자료 구조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63802" y="3507854"/>
            <a:ext cx="6572296" cy="941965"/>
            <a:chOff x="1428728" y="4286256"/>
            <a:chExt cx="6572296" cy="941965"/>
          </a:xfrm>
        </p:grpSpPr>
        <p:sp>
          <p:nvSpPr>
            <p:cNvPr id="20" name="직사각형 19"/>
            <p:cNvSpPr/>
            <p:nvPr/>
          </p:nvSpPr>
          <p:spPr>
            <a:xfrm>
              <a:off x="1428728" y="4286256"/>
              <a:ext cx="1348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인덱스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5918" y="4643446"/>
              <a:ext cx="62151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부터 시작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인덱스는 배열의 시작 위치에서부터 데이터가 있는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상대적인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 및 배열의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5243" y="55552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정수형 변수를 선언하는 경우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5243" y="912716"/>
            <a:ext cx="32496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i0, i1, i2, i3, i4, i5, i6, i7, i8, i9;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72433" y="1412782"/>
            <a:ext cx="1071570" cy="276999"/>
            <a:chOff x="1000100" y="2285992"/>
            <a:chExt cx="1071570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1428728" y="228599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0100" y="228599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58317" y="1727639"/>
            <a:ext cx="1071570" cy="276999"/>
            <a:chOff x="2428860" y="2643182"/>
            <a:chExt cx="1071570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2857488" y="264318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28860" y="264318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i1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3871" y="2042496"/>
            <a:ext cx="1071570" cy="276999"/>
            <a:chOff x="1071538" y="3000372"/>
            <a:chExt cx="107157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1500166" y="300037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71538" y="300037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i2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258317" y="2357353"/>
            <a:ext cx="1071570" cy="276999"/>
            <a:chOff x="2357422" y="3286124"/>
            <a:chExt cx="1071570" cy="276999"/>
          </a:xfrm>
        </p:grpSpPr>
        <p:sp>
          <p:nvSpPr>
            <p:cNvPr id="95" name="TextBox 94"/>
            <p:cNvSpPr txBox="1"/>
            <p:nvPr/>
          </p:nvSpPr>
          <p:spPr>
            <a:xfrm>
              <a:off x="2786050" y="328612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57422" y="328612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i3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557" y="2672210"/>
            <a:ext cx="1071570" cy="276999"/>
            <a:chOff x="857224" y="3714752"/>
            <a:chExt cx="1071570" cy="276999"/>
          </a:xfrm>
        </p:grpSpPr>
        <p:sp>
          <p:nvSpPr>
            <p:cNvPr id="98" name="TextBox 97"/>
            <p:cNvSpPr txBox="1"/>
            <p:nvPr/>
          </p:nvSpPr>
          <p:spPr>
            <a:xfrm>
              <a:off x="1285852" y="371475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371475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i4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5441" y="2987067"/>
            <a:ext cx="1071570" cy="276999"/>
            <a:chOff x="2143108" y="4000504"/>
            <a:chExt cx="1071570" cy="276999"/>
          </a:xfrm>
        </p:grpSpPr>
        <p:sp>
          <p:nvSpPr>
            <p:cNvPr id="101" name="TextBox 100"/>
            <p:cNvSpPr txBox="1"/>
            <p:nvPr/>
          </p:nvSpPr>
          <p:spPr>
            <a:xfrm>
              <a:off x="2571736" y="400050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3108" y="400050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i5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29557" y="3301924"/>
            <a:ext cx="1071570" cy="276999"/>
            <a:chOff x="857224" y="4500570"/>
            <a:chExt cx="1071570" cy="276999"/>
          </a:xfrm>
        </p:grpSpPr>
        <p:sp>
          <p:nvSpPr>
            <p:cNvPr id="104" name="TextBox 103"/>
            <p:cNvSpPr txBox="1"/>
            <p:nvPr/>
          </p:nvSpPr>
          <p:spPr>
            <a:xfrm>
              <a:off x="1285852" y="450057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99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7224" y="450057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i6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115441" y="3616781"/>
            <a:ext cx="1071570" cy="276999"/>
            <a:chOff x="2143108" y="4786322"/>
            <a:chExt cx="1071570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2571736" y="478632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3108" y="478632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i7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72433" y="3931638"/>
            <a:ext cx="1071570" cy="276999"/>
            <a:chOff x="1000100" y="5214950"/>
            <a:chExt cx="1071570" cy="276999"/>
          </a:xfrm>
        </p:grpSpPr>
        <p:sp>
          <p:nvSpPr>
            <p:cNvPr id="110" name="TextBox 109"/>
            <p:cNvSpPr txBox="1"/>
            <p:nvPr/>
          </p:nvSpPr>
          <p:spPr>
            <a:xfrm>
              <a:off x="1428728" y="521495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00100" y="52149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i8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258317" y="4246492"/>
            <a:ext cx="1071570" cy="276999"/>
            <a:chOff x="2285984" y="5429264"/>
            <a:chExt cx="107157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2714612" y="542926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85984" y="542926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i9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44333" y="555526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정수로 구성된 배열을 선언하는 경우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87209" y="912716"/>
            <a:ext cx="35719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new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[10];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58713" y="14127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73027" y="1412782"/>
            <a:ext cx="571504" cy="285752"/>
            <a:chOff x="5500694" y="2285992"/>
            <a:chExt cx="714380" cy="357190"/>
          </a:xfrm>
        </p:grpSpPr>
        <p:sp>
          <p:nvSpPr>
            <p:cNvPr id="119" name="직사각형 118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18056"/>
              </p:ext>
            </p:extLst>
          </p:nvPr>
        </p:nvGraphicFramePr>
        <p:xfrm>
          <a:off x="7596336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2" name="꺾인 연결선 121"/>
          <p:cNvCxnSpPr>
            <a:stCxn id="120" idx="6"/>
          </p:cNvCxnSpPr>
          <p:nvPr/>
        </p:nvCxnSpPr>
        <p:spPr>
          <a:xfrm>
            <a:off x="5815930" y="1555659"/>
            <a:ext cx="1443047" cy="1428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4314"/>
              </p:ext>
            </p:extLst>
          </p:nvPr>
        </p:nvGraphicFramePr>
        <p:xfrm>
          <a:off x="7167708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[8]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[9]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284" y="4219481"/>
            <a:ext cx="226849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68" y="4659982"/>
            <a:ext cx="4143404" cy="32195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31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91964" y="2253097"/>
            <a:ext cx="596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numbers = </a:t>
            </a:r>
            <a:r>
              <a:rPr lang="en-US" altLang="ko-KR" sz="3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[4];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693380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298190" y="2858988"/>
            <a:ext cx="28227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49558" y="2857400"/>
            <a:ext cx="84223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762298" y="2858988"/>
            <a:ext cx="18054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137944" y="308974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78" name="모서리가 둥근 사각형 설명선 7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 rot="10800000">
            <a:off x="2739859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81" name="모서리가 둥근 사각형 설명선 80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64332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84" name="모서리가 둥근 사각형 설명선 8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6074506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757147" y="2859782"/>
            <a:ext cx="37631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913028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1" name="모서리가 둥근 사각형 설명선 100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257222" y="304675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7" name="모서리가 둥근 사각형 설명선 10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크기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 rot="10800000">
            <a:off x="5264098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110" name="모서리가 둥근 사각형 설명선 10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선언한 배열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타입과 동일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6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164" y="1072202"/>
            <a:ext cx="23582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65732" y="583536"/>
            <a:ext cx="393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</a:t>
            </a:r>
            <a:r>
              <a:rPr lang="en-US" altLang="ko-KR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308674" y="1440792"/>
            <a:ext cx="4075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37170" y="1583668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37" name="모서리가 둥근 사각형 설명선 3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12356" y="1648266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40" name="모서리가 둥근 사각형 설명선 3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2292276" y="143395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932236" y="1720274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45" name="모서리가 둥근 사각형 설명선 44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1860798" y="143452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0574" y="11550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52144" y="1155040"/>
            <a:ext cx="714380" cy="357190"/>
            <a:chOff x="5500694" y="2285992"/>
            <a:chExt cx="714380" cy="357190"/>
          </a:xfrm>
        </p:grpSpPr>
        <p:sp>
          <p:nvSpPr>
            <p:cNvPr id="50" name="직사각형 49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236" y="3155304"/>
            <a:ext cx="27894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65732" y="251236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308674" y="3441056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5732" y="3726808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56" name="모서리가 둥근 사각형 설명선 55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-28256"/>
                <a:gd name="adj2" fmla="val 109025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523120" y="3441056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023054" y="3655370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0" name="모서리가 둥근 사각형 설명선 59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6923"/>
                <a:gd name="adj2" fmla="val 113563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094624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23186" y="3726808"/>
            <a:ext cx="64294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4" name="모서리가 둥근 사각형 설명선 6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18872"/>
                <a:gd name="adj2" fmla="val 130584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</a:t>
              </a: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3523252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809004" y="3726808"/>
            <a:ext cx="100013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55562"/>
                <a:gd name="adj2" fmla="val 13398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7224" y="2428869"/>
              <a:ext cx="822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개수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80574" y="308386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52144" y="3083866"/>
            <a:ext cx="714380" cy="357190"/>
            <a:chOff x="5500694" y="2285992"/>
            <a:chExt cx="714380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6241"/>
              </p:ext>
            </p:extLst>
          </p:nvPr>
        </p:nvGraphicFramePr>
        <p:xfrm>
          <a:off x="7023714" y="3083866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34059"/>
              </p:ext>
            </p:extLst>
          </p:nvPr>
        </p:nvGraphicFramePr>
        <p:xfrm>
          <a:off x="7595218" y="3083866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6380773" y="3262461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1304</Words>
  <Application>Microsoft Office PowerPoint</Application>
  <PresentationFormat>화면 슬라이드 쇼(16:9)</PresentationFormat>
  <Paragraphs>355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맑은 고딕</vt:lpstr>
      <vt:lpstr>Wingdings</vt:lpstr>
      <vt:lpstr>나눔고딕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smhrd</cp:lastModifiedBy>
  <cp:revision>588</cp:revision>
  <dcterms:created xsi:type="dcterms:W3CDTF">2015-03-17T10:14:13Z</dcterms:created>
  <dcterms:modified xsi:type="dcterms:W3CDTF">2021-03-31T13:29:54Z</dcterms:modified>
</cp:coreProperties>
</file>