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13" r:id="rId2"/>
    <p:sldId id="314" r:id="rId3"/>
    <p:sldId id="319" r:id="rId4"/>
    <p:sldId id="316" r:id="rId5"/>
    <p:sldId id="320" r:id="rId6"/>
    <p:sldId id="315" r:id="rId7"/>
    <p:sldId id="318" r:id="rId8"/>
    <p:sldId id="321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72B3B"/>
    <a:srgbClr val="0B1E2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4"/>
    <p:restoredTop sz="88122"/>
  </p:normalViewPr>
  <p:slideViewPr>
    <p:cSldViewPr snapToGrid="0" snapToObjects="1">
      <p:cViewPr varScale="1">
        <p:scale>
          <a:sx n="110" d="100"/>
          <a:sy n="110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44C62-FEB6-E54D-9E6A-A9A38ACD39C5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78038-7786-3848-8F2E-86463F812A3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86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8038-7786-3848-8F2E-86463F812A3C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792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45ED-E36E-244A-8606-4A320B247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3F89-A0D3-0D48-B1F3-91C1C4E7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26AD-3D58-574A-A65C-4677E1A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DF2D-C4D6-E24D-87F0-A119BC00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EFE4-7280-CF48-A578-0AE270A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58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CD56-E69D-7848-85CB-A5259CCA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C5ABB-A2B1-1D45-947F-3D1DAB0C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0E64-F3B0-5D4B-BE08-48555752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D055-DB46-5B4F-B1C5-11B853A1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1F7D-C151-4845-9991-A5766539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42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6E26B-6447-A640-B71E-D65BFEF0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29FC-E881-EC49-AC99-F6A109B7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D892-FBC7-6C49-B496-0FD92CD7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8D19-C958-1D45-A1BA-8127D68F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8C27-A4D8-1340-A777-99F61FD5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677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3002-B844-164A-A637-C82539A4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CD48-76C4-9343-A627-FE15C512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F1F7-A035-FC4C-BE44-87B099CA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9830-8950-A348-A6CE-29BD6C51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72C5-1F4E-C248-90AD-4BD5669B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54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35F4-D914-144D-9B67-06C33876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F9F3-1579-1542-87B2-D65E8A22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BDC0-A0F9-0446-898C-38CA8848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A9F8-EBC9-5949-83C2-8882CCC6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3F23-4F1E-E640-9EB1-8F8C4DF4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43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06F9-8004-9349-99FA-408F2F60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1806-4C30-754F-8D1E-BB3FCE9F1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8FCD3-9C73-CD4E-B8FE-93B86971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9C8E1-E539-EE4B-8881-FFB973F3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92C8B-766B-D344-8D50-C5A8A1DC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0335A-2393-B847-B6D5-7DC29244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77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36B6-3618-0C4E-B697-943C686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BC8E7-C071-9D42-B124-0933B2A3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0D851-D700-174E-B1B1-144BFC8E9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90D6A-2800-C349-8780-BE213F88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CA8A8-610C-C84F-9D33-EEC9EEB80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FCF48-1964-EB45-B3B3-613818BB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9CB99-84DE-E841-94A0-5708DABC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0D544-CDFE-B14B-8D9C-367B9879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063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959D-01BD-724C-B06F-27C26D97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F0508-BB54-4D4A-AAD9-D009E49A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54757-9605-6640-8B3D-E8367772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EC37B-E9C7-0D48-A10A-643CD355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867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CC44D-9210-4445-BDA5-93875557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909E-6432-0643-B66D-68D4802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77E9-8630-FF4E-83DA-FE0A2E1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39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98C4-5D8A-3740-AB9D-EAB49282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69F1-E1C7-2E41-BBFC-7C7B360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B4F-4E70-C34D-B9D1-0B17D493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26775-DD13-C94B-8217-A95EAF6E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3515-DB70-8F43-BA2B-6B7B651D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911D-7B52-2645-A689-3F4D72FD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62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24C7-88AF-F04E-885E-E1753C60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774A3-55CE-3B4A-A66D-D7A57FD15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5B4B7-AB44-1348-A9AE-D6C03079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D07F5-8C99-D446-BEC5-3CF8E67D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5C92-E14B-2945-A31A-C4B1CF67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FF6-59EF-5F48-91AC-4A9CCE18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1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34EF-D1E4-8C45-B3BF-694FAC9F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DCDA-5B5E-854F-BC12-D857B4DD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AEE9-0B63-524B-B142-EBBCEFC7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3AF6-1269-4F4F-9EF4-F46B8A536BB7}" type="datetimeFigureOut">
              <a:rPr lang="en-KR" smtClean="0"/>
              <a:t>03/21/2022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E5FD-5110-3647-ACDA-71012350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7BC1-596D-2D4F-A4DA-F0D985E67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537-4EBE-CA4D-B906-70395339104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910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A582A-9564-484B-8B85-9E3C29852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1619794"/>
            <a:ext cx="6487885" cy="469392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1A5DC7-4477-4374-A4A5-C1E25421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82" y="1619794"/>
            <a:ext cx="2321107" cy="226230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B3E1BC9-FA1D-4AF2-9A3E-07E25575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552" y="1619794"/>
            <a:ext cx="2321106" cy="22623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E6E8BE-9A91-4175-91D7-660ED1C43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482" y="3983480"/>
            <a:ext cx="4829176" cy="111442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00B82A1-621B-451A-B979-6384AA99C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190" y="5199289"/>
            <a:ext cx="4829176" cy="111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703889-01DC-436B-9933-9AC08BC42486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Data Crawling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BA5E77-DC58-47DE-B95F-8E4F4B37EEC5}"/>
              </a:ext>
            </a:extLst>
          </p:cNvPr>
          <p:cNvCxnSpPr/>
          <p:nvPr/>
        </p:nvCxnSpPr>
        <p:spPr>
          <a:xfrm>
            <a:off x="979055" y="2392218"/>
            <a:ext cx="310341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F0DE74-8087-4D14-A06B-C547E495E503}"/>
              </a:ext>
            </a:extLst>
          </p:cNvPr>
          <p:cNvCxnSpPr>
            <a:cxnSpLocks/>
          </p:cNvCxnSpPr>
          <p:nvPr/>
        </p:nvCxnSpPr>
        <p:spPr>
          <a:xfrm>
            <a:off x="979055" y="2544618"/>
            <a:ext cx="16163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6B837E-627B-4799-A343-8C25636CAC9F}"/>
              </a:ext>
            </a:extLst>
          </p:cNvPr>
          <p:cNvCxnSpPr>
            <a:cxnSpLocks/>
          </p:cNvCxnSpPr>
          <p:nvPr/>
        </p:nvCxnSpPr>
        <p:spPr>
          <a:xfrm>
            <a:off x="979055" y="2770908"/>
            <a:ext cx="329738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3AEC37-8FE1-4A23-8DBF-42B5FC6B9D54}"/>
              </a:ext>
            </a:extLst>
          </p:cNvPr>
          <p:cNvCxnSpPr>
            <a:cxnSpLocks/>
          </p:cNvCxnSpPr>
          <p:nvPr/>
        </p:nvCxnSpPr>
        <p:spPr>
          <a:xfrm>
            <a:off x="4645892" y="3255817"/>
            <a:ext cx="167178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6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F491DD0-8A0F-44E8-AEC0-94CB11E8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584960"/>
            <a:ext cx="3890620" cy="472004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751FFE-B25E-413D-AA4D-B22EF8C6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20" y="1584959"/>
            <a:ext cx="2530223" cy="228164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C2D09F-1F0A-47C1-9FD8-D96E788ED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19" y="3944983"/>
            <a:ext cx="2530223" cy="2360021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75C7BE1-7A00-4508-BD0C-27F02BC6A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005" y="1584960"/>
            <a:ext cx="3895361" cy="4720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049196-B1A0-42BC-A815-D04D75B2F5A8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Data Processing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FFF778-0002-4402-ACFB-45CAB62A163B}"/>
              </a:ext>
            </a:extLst>
          </p:cNvPr>
          <p:cNvSpPr/>
          <p:nvPr/>
        </p:nvSpPr>
        <p:spPr>
          <a:xfrm>
            <a:off x="4304144" y="3790306"/>
            <a:ext cx="450481" cy="210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0DBFB1-D920-4E3C-A405-64A85E54E04E}"/>
              </a:ext>
            </a:extLst>
          </p:cNvPr>
          <p:cNvSpPr/>
          <p:nvPr/>
        </p:nvSpPr>
        <p:spPr>
          <a:xfrm>
            <a:off x="7432632" y="3790305"/>
            <a:ext cx="450481" cy="210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pic>
        <p:nvPicPr>
          <p:cNvPr id="5" name="그래픽 4" descr="남자 옆모습 단색으로 채워진">
            <a:extLst>
              <a:ext uri="{FF2B5EF4-FFF2-40B4-BE49-F238E27FC236}">
                <a16:creationId xmlns:a16="http://schemas.microsoft.com/office/drawing/2014/main" id="{D241DF45-BF4D-4BA8-92F3-EB00FCEC9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26" y="1867384"/>
            <a:ext cx="914400" cy="91440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extLst>
              <a:ext uri="{FF2B5EF4-FFF2-40B4-BE49-F238E27FC236}">
                <a16:creationId xmlns:a16="http://schemas.microsoft.com/office/drawing/2014/main" id="{9BFAC5EB-D5C8-4BB1-BDF2-BDE7CB177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26" y="2889405"/>
            <a:ext cx="914400" cy="914400"/>
          </a:xfrm>
          <a:prstGeom prst="rect">
            <a:avLst/>
          </a:prstGeom>
        </p:spPr>
      </p:pic>
      <p:pic>
        <p:nvPicPr>
          <p:cNvPr id="7" name="그래픽 6" descr="남자 옆모습 단색으로 채워진">
            <a:extLst>
              <a:ext uri="{FF2B5EF4-FFF2-40B4-BE49-F238E27FC236}">
                <a16:creationId xmlns:a16="http://schemas.microsoft.com/office/drawing/2014/main" id="{91AD1D92-C9ED-4510-A731-D39FF35A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26" y="3926348"/>
            <a:ext cx="914400" cy="914400"/>
          </a:xfrm>
          <a:prstGeom prst="rect">
            <a:avLst/>
          </a:prstGeom>
        </p:spPr>
      </p:pic>
      <p:pic>
        <p:nvPicPr>
          <p:cNvPr id="8" name="그래픽 7" descr="클래퍼 보드 윤곽선">
            <a:extLst>
              <a:ext uri="{FF2B5EF4-FFF2-40B4-BE49-F238E27FC236}">
                <a16:creationId xmlns:a16="http://schemas.microsoft.com/office/drawing/2014/main" id="{E21D3117-3446-4F98-93F0-D5EF8D88B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6262" y="1905877"/>
            <a:ext cx="837414" cy="837414"/>
          </a:xfrm>
          <a:prstGeom prst="rect">
            <a:avLst/>
          </a:prstGeom>
        </p:spPr>
      </p:pic>
      <p:pic>
        <p:nvPicPr>
          <p:cNvPr id="9" name="그래픽 8" descr="클래퍼 보드 윤곽선">
            <a:extLst>
              <a:ext uri="{FF2B5EF4-FFF2-40B4-BE49-F238E27FC236}">
                <a16:creationId xmlns:a16="http://schemas.microsoft.com/office/drawing/2014/main" id="{85F553CE-393B-42C1-AAA2-393CE2BFA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6262" y="2966391"/>
            <a:ext cx="837414" cy="837414"/>
          </a:xfrm>
          <a:prstGeom prst="rect">
            <a:avLst/>
          </a:prstGeom>
        </p:spPr>
      </p:pic>
      <p:pic>
        <p:nvPicPr>
          <p:cNvPr id="10" name="그래픽 9" descr="클래퍼 보드 윤곽선">
            <a:extLst>
              <a:ext uri="{FF2B5EF4-FFF2-40B4-BE49-F238E27FC236}">
                <a16:creationId xmlns:a16="http://schemas.microsoft.com/office/drawing/2014/main" id="{B59B6B2D-FC1C-4EF1-8637-B59A09A65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6262" y="3988222"/>
            <a:ext cx="837414" cy="8374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404A98-FCC7-4F97-AE57-BE76BE31D34D}"/>
              </a:ext>
            </a:extLst>
          </p:cNvPr>
          <p:cNvCxnSpPr>
            <a:cxnSpLocks/>
          </p:cNvCxnSpPr>
          <p:nvPr/>
        </p:nvCxnSpPr>
        <p:spPr>
          <a:xfrm>
            <a:off x="1814072" y="2389333"/>
            <a:ext cx="12589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209C54-CDE2-4B21-B3ED-9E4D9B74ECF6}"/>
              </a:ext>
            </a:extLst>
          </p:cNvPr>
          <p:cNvCxnSpPr>
            <a:cxnSpLocks/>
          </p:cNvCxnSpPr>
          <p:nvPr/>
        </p:nvCxnSpPr>
        <p:spPr>
          <a:xfrm>
            <a:off x="1814072" y="2390432"/>
            <a:ext cx="1251006" cy="18212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1225B2-E3D4-431F-B926-2E6476EA2E3C}"/>
              </a:ext>
            </a:extLst>
          </p:cNvPr>
          <p:cNvCxnSpPr>
            <a:cxnSpLocks/>
          </p:cNvCxnSpPr>
          <p:nvPr/>
        </p:nvCxnSpPr>
        <p:spPr>
          <a:xfrm>
            <a:off x="1822336" y="2391757"/>
            <a:ext cx="1242742" cy="769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B366924-066B-45C8-9EB5-41F45E4F482F}"/>
              </a:ext>
            </a:extLst>
          </p:cNvPr>
          <p:cNvCxnSpPr>
            <a:cxnSpLocks/>
          </p:cNvCxnSpPr>
          <p:nvPr/>
        </p:nvCxnSpPr>
        <p:spPr>
          <a:xfrm flipV="1">
            <a:off x="1814072" y="2500057"/>
            <a:ext cx="1258956" cy="8850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5E09A5-6C0D-484D-8FEA-150632825566}"/>
              </a:ext>
            </a:extLst>
          </p:cNvPr>
          <p:cNvCxnSpPr>
            <a:cxnSpLocks/>
          </p:cNvCxnSpPr>
          <p:nvPr/>
        </p:nvCxnSpPr>
        <p:spPr>
          <a:xfrm flipV="1">
            <a:off x="1822336" y="3385098"/>
            <a:ext cx="1242742" cy="78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E515D8-5A94-4569-B659-0D173C1F28AD}"/>
              </a:ext>
            </a:extLst>
          </p:cNvPr>
          <p:cNvCxnSpPr>
            <a:cxnSpLocks/>
          </p:cNvCxnSpPr>
          <p:nvPr/>
        </p:nvCxnSpPr>
        <p:spPr>
          <a:xfrm flipV="1">
            <a:off x="1814072" y="2623390"/>
            <a:ext cx="1251006" cy="175880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65FE76-782D-44A4-8CE3-F206E7492ECD}"/>
              </a:ext>
            </a:extLst>
          </p:cNvPr>
          <p:cNvCxnSpPr>
            <a:cxnSpLocks/>
          </p:cNvCxnSpPr>
          <p:nvPr/>
        </p:nvCxnSpPr>
        <p:spPr>
          <a:xfrm flipH="1">
            <a:off x="1883626" y="3480570"/>
            <a:ext cx="1181452" cy="1024956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5C23A3-4E1B-45BB-A1EF-3EEA5A3D538C}"/>
              </a:ext>
            </a:extLst>
          </p:cNvPr>
          <p:cNvSpPr txBox="1"/>
          <p:nvPr/>
        </p:nvSpPr>
        <p:spPr>
          <a:xfrm>
            <a:off x="1124960" y="2669364"/>
            <a:ext cx="68116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유저</a:t>
            </a:r>
            <a:r>
              <a:rPr lang="en-US" altLang="ko-KR" sz="1300" dirty="0"/>
              <a:t>1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2068-3437-4AE0-B437-0C6DB2AB3C13}"/>
              </a:ext>
            </a:extLst>
          </p:cNvPr>
          <p:cNvSpPr txBox="1"/>
          <p:nvPr/>
        </p:nvSpPr>
        <p:spPr>
          <a:xfrm>
            <a:off x="1124960" y="3680147"/>
            <a:ext cx="68116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6"/>
                </a:solidFill>
              </a:rPr>
              <a:t>유저</a:t>
            </a:r>
            <a:r>
              <a:rPr lang="en-US" altLang="ko-KR" sz="1300" dirty="0">
                <a:solidFill>
                  <a:schemeClr val="accent6"/>
                </a:solidFill>
              </a:rPr>
              <a:t>2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57370-55B1-42E3-91BB-B1C7A13F0DF2}"/>
              </a:ext>
            </a:extLst>
          </p:cNvPr>
          <p:cNvSpPr txBox="1"/>
          <p:nvPr/>
        </p:nvSpPr>
        <p:spPr>
          <a:xfrm>
            <a:off x="1124960" y="4709919"/>
            <a:ext cx="68116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2"/>
                </a:solidFill>
              </a:rPr>
              <a:t>유저</a:t>
            </a:r>
            <a:r>
              <a:rPr lang="en-US" altLang="ko-KR" sz="1300" dirty="0">
                <a:solidFill>
                  <a:schemeClr val="accent2"/>
                </a:solidFill>
              </a:rPr>
              <a:t>3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FC1CF-53B7-4A9D-ADF6-340CC591A498}"/>
              </a:ext>
            </a:extLst>
          </p:cNvPr>
          <p:cNvSpPr txBox="1"/>
          <p:nvPr/>
        </p:nvSpPr>
        <p:spPr>
          <a:xfrm>
            <a:off x="3264388" y="2681697"/>
            <a:ext cx="681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</a:rPr>
              <a:t>영화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</a:rPr>
              <a:t>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03617-C2F7-434D-8D88-596F17B3F0A6}"/>
              </a:ext>
            </a:extLst>
          </p:cNvPr>
          <p:cNvSpPr txBox="1"/>
          <p:nvPr/>
        </p:nvSpPr>
        <p:spPr>
          <a:xfrm>
            <a:off x="3264388" y="3708354"/>
            <a:ext cx="68116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</a:rPr>
              <a:t>영화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41F27-6580-4F5C-9259-E95A30437D0F}"/>
              </a:ext>
            </a:extLst>
          </p:cNvPr>
          <p:cNvSpPr txBox="1"/>
          <p:nvPr/>
        </p:nvSpPr>
        <p:spPr>
          <a:xfrm>
            <a:off x="3264388" y="4736386"/>
            <a:ext cx="68116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</a:rPr>
              <a:t>영화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  <a:p>
            <a:endParaRPr lang="ko-KR" altLang="en-US" dirty="0"/>
          </a:p>
        </p:txBody>
      </p:sp>
      <p:sp>
        <p:nvSpPr>
          <p:cNvPr id="32" name="화살표: 원형 31">
            <a:extLst>
              <a:ext uri="{FF2B5EF4-FFF2-40B4-BE49-F238E27FC236}">
                <a16:creationId xmlns:a16="http://schemas.microsoft.com/office/drawing/2014/main" id="{5B1D830A-6AEB-494B-942D-C4C48751C5EE}"/>
              </a:ext>
            </a:extLst>
          </p:cNvPr>
          <p:cNvSpPr/>
          <p:nvPr/>
        </p:nvSpPr>
        <p:spPr>
          <a:xfrm>
            <a:off x="7718121" y="2121068"/>
            <a:ext cx="593889" cy="7450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0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2B0DB-5BFD-4B64-84DD-AF2BC81C37BB}"/>
              </a:ext>
            </a:extLst>
          </p:cNvPr>
          <p:cNvSpPr txBox="1"/>
          <p:nvPr/>
        </p:nvSpPr>
        <p:spPr>
          <a:xfrm>
            <a:off x="7657969" y="1704581"/>
            <a:ext cx="10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85D561F-DC0B-4B4E-B6B7-4F59F79500D4}"/>
              </a:ext>
            </a:extLst>
          </p:cNvPr>
          <p:cNvCxnSpPr>
            <a:cxnSpLocks/>
          </p:cNvCxnSpPr>
          <p:nvPr/>
        </p:nvCxnSpPr>
        <p:spPr>
          <a:xfrm flipH="1">
            <a:off x="6609762" y="5327027"/>
            <a:ext cx="193387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7C8D2AE-4B66-4835-87CB-CC3E413C0FEF}"/>
              </a:ext>
            </a:extLst>
          </p:cNvPr>
          <p:cNvCxnSpPr>
            <a:cxnSpLocks/>
          </p:cNvCxnSpPr>
          <p:nvPr/>
        </p:nvCxnSpPr>
        <p:spPr>
          <a:xfrm flipV="1">
            <a:off x="6609762" y="4614407"/>
            <a:ext cx="0" cy="712620"/>
          </a:xfrm>
          <a:prstGeom prst="line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F4657D-96DB-48AE-9367-F6CB27C833F1}"/>
              </a:ext>
            </a:extLst>
          </p:cNvPr>
          <p:cNvCxnSpPr>
            <a:cxnSpLocks/>
          </p:cNvCxnSpPr>
          <p:nvPr/>
        </p:nvCxnSpPr>
        <p:spPr>
          <a:xfrm flipV="1">
            <a:off x="8543636" y="4614407"/>
            <a:ext cx="0" cy="71262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CB3436-C110-455E-8EDB-8D9109A249A3}"/>
              </a:ext>
            </a:extLst>
          </p:cNvPr>
          <p:cNvSpPr txBox="1"/>
          <p:nvPr/>
        </p:nvSpPr>
        <p:spPr>
          <a:xfrm>
            <a:off x="7298440" y="5467676"/>
            <a:ext cx="1065229" cy="38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84E2D5-AFE1-47A8-8A5C-EA1A38F9D671}"/>
              </a:ext>
            </a:extLst>
          </p:cNvPr>
          <p:cNvSpPr txBox="1"/>
          <p:nvPr/>
        </p:nvSpPr>
        <p:spPr>
          <a:xfrm>
            <a:off x="4581025" y="730967"/>
            <a:ext cx="648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Collaborative Filtering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09" name="표 14">
            <a:extLst>
              <a:ext uri="{FF2B5EF4-FFF2-40B4-BE49-F238E27FC236}">
                <a16:creationId xmlns:a16="http://schemas.microsoft.com/office/drawing/2014/main" id="{06F99067-F89B-422E-B623-EAFE71E47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82286"/>
              </p:ext>
            </p:extLst>
          </p:nvPr>
        </p:nvGraphicFramePr>
        <p:xfrm>
          <a:off x="5890214" y="2583683"/>
          <a:ext cx="4064000" cy="192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84023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1748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0543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92659"/>
                    </a:ext>
                  </a:extLst>
                </a:gridCol>
              </a:tblGrid>
              <a:tr h="5514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영화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영화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영화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C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2096"/>
                  </a:ext>
                </a:extLst>
              </a:tr>
              <a:tr h="45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유저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53793"/>
                  </a:ext>
                </a:extLst>
              </a:tr>
              <a:tr h="45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유저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68333"/>
                  </a:ext>
                </a:extLst>
              </a:tr>
              <a:tr h="45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유저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38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386317-2CBB-48F9-B938-360987A1908D}"/>
              </a:ext>
            </a:extLst>
          </p:cNvPr>
          <p:cNvSpPr txBox="1"/>
          <p:nvPr/>
        </p:nvSpPr>
        <p:spPr>
          <a:xfrm>
            <a:off x="982375" y="5276286"/>
            <a:ext cx="359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유저 데이터를 기반으로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유저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에게 영화 </a:t>
            </a:r>
            <a:r>
              <a:rPr lang="en-US" altLang="ko-KR" b="1" dirty="0">
                <a:solidFill>
                  <a:schemeClr val="accent2"/>
                </a:solidFill>
              </a:rPr>
              <a:t>B</a:t>
            </a:r>
            <a:r>
              <a:rPr lang="ko-KR" altLang="en-US" b="1" dirty="0">
                <a:solidFill>
                  <a:schemeClr val="accent2"/>
                </a:solidFill>
              </a:rPr>
              <a:t>를 추천</a:t>
            </a:r>
            <a:endParaRPr lang="en-US" altLang="ko-KR" b="1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0DA1-8A66-4C1D-936C-950B4CC6224A}"/>
              </a:ext>
            </a:extLst>
          </p:cNvPr>
          <p:cNvSpPr txBox="1"/>
          <p:nvPr/>
        </p:nvSpPr>
        <p:spPr>
          <a:xfrm>
            <a:off x="2621543" y="5926822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s1.mean()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48272-8BBF-4F05-BCA5-2927313E5E20}"/>
              </a:ext>
            </a:extLst>
          </p:cNvPr>
          <p:cNvSpPr txBox="1"/>
          <p:nvPr/>
        </p:nvSpPr>
        <p:spPr>
          <a:xfrm>
            <a:off x="4358771" y="5926822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s2.mean()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78088D-262D-47B3-9A48-07AC32CE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33318"/>
              </p:ext>
            </p:extLst>
          </p:nvPr>
        </p:nvGraphicFramePr>
        <p:xfrm>
          <a:off x="847103" y="1963801"/>
          <a:ext cx="4870203" cy="396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401">
                  <a:extLst>
                    <a:ext uri="{9D8B030D-6E8A-4147-A177-3AD203B41FA5}">
                      <a16:colId xmlns:a16="http://schemas.microsoft.com/office/drawing/2014/main" val="2684023444"/>
                    </a:ext>
                  </a:extLst>
                </a:gridCol>
                <a:gridCol w="1623401">
                  <a:extLst>
                    <a:ext uri="{9D8B030D-6E8A-4147-A177-3AD203B41FA5}">
                      <a16:colId xmlns:a16="http://schemas.microsoft.com/office/drawing/2014/main" val="3011748192"/>
                    </a:ext>
                  </a:extLst>
                </a:gridCol>
                <a:gridCol w="1623401">
                  <a:extLst>
                    <a:ext uri="{9D8B030D-6E8A-4147-A177-3AD203B41FA5}">
                      <a16:colId xmlns:a16="http://schemas.microsoft.com/office/drawing/2014/main" val="1050543965"/>
                    </a:ext>
                  </a:extLst>
                </a:gridCol>
              </a:tblGrid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User_id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/Title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 s1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 s2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2096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53793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68333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3866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96064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53885"/>
                  </a:ext>
                </a:extLst>
              </a:tr>
            </a:tbl>
          </a:graphicData>
        </a:graphic>
      </p:graphicFrame>
      <p:graphicFrame>
        <p:nvGraphicFramePr>
          <p:cNvPr id="16" name="표 14">
            <a:extLst>
              <a:ext uri="{FF2B5EF4-FFF2-40B4-BE49-F238E27FC236}">
                <a16:creationId xmlns:a16="http://schemas.microsoft.com/office/drawing/2014/main" id="{918F486D-5F9D-452D-94AD-C849637D8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74466"/>
              </p:ext>
            </p:extLst>
          </p:nvPr>
        </p:nvGraphicFramePr>
        <p:xfrm>
          <a:off x="6474694" y="1963801"/>
          <a:ext cx="4870203" cy="396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401">
                  <a:extLst>
                    <a:ext uri="{9D8B030D-6E8A-4147-A177-3AD203B41FA5}">
                      <a16:colId xmlns:a16="http://schemas.microsoft.com/office/drawing/2014/main" val="2684023444"/>
                    </a:ext>
                  </a:extLst>
                </a:gridCol>
                <a:gridCol w="1623401">
                  <a:extLst>
                    <a:ext uri="{9D8B030D-6E8A-4147-A177-3AD203B41FA5}">
                      <a16:colId xmlns:a16="http://schemas.microsoft.com/office/drawing/2014/main" val="3011748192"/>
                    </a:ext>
                  </a:extLst>
                </a:gridCol>
                <a:gridCol w="1623401">
                  <a:extLst>
                    <a:ext uri="{9D8B030D-6E8A-4147-A177-3AD203B41FA5}">
                      <a16:colId xmlns:a16="http://schemas.microsoft.com/office/drawing/2014/main" val="1050543965"/>
                    </a:ext>
                  </a:extLst>
                </a:gridCol>
              </a:tblGrid>
              <a:tr h="793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User_id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/Title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s1_c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s2_c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2096"/>
                  </a:ext>
                </a:extLst>
              </a:tr>
              <a:tr h="793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-0.5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53793"/>
                  </a:ext>
                </a:extLst>
              </a:tr>
              <a:tr h="793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2.0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68333"/>
                  </a:ext>
                </a:extLst>
              </a:tr>
              <a:tr h="793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3866"/>
                  </a:ext>
                </a:extLst>
              </a:tr>
              <a:tr h="793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960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2D2364A-B762-46C2-A46E-B31842E2CD34}"/>
              </a:ext>
            </a:extLst>
          </p:cNvPr>
          <p:cNvSpPr txBox="1"/>
          <p:nvPr/>
        </p:nvSpPr>
        <p:spPr>
          <a:xfrm>
            <a:off x="7842785" y="1608227"/>
            <a:ext cx="186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s1_c = s1 - s1.mean()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EC464-D5C1-44EF-B9AA-863889F7AA75}"/>
              </a:ext>
            </a:extLst>
          </p:cNvPr>
          <p:cNvSpPr txBox="1"/>
          <p:nvPr/>
        </p:nvSpPr>
        <p:spPr>
          <a:xfrm>
            <a:off x="9708530" y="1608227"/>
            <a:ext cx="210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s2_c = s2 – s2.mean()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5F333-DABB-4C4F-A4AE-573381DD60F0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Pearson Correlation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27E3A3B-65CB-46A4-9695-9146207E0FDA}"/>
              </a:ext>
            </a:extLst>
          </p:cNvPr>
          <p:cNvSpPr/>
          <p:nvPr/>
        </p:nvSpPr>
        <p:spPr>
          <a:xfrm>
            <a:off x="5878286" y="3823063"/>
            <a:ext cx="41801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8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A272D66A-0D5F-4F64-9EFF-BC4ECBC5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16475"/>
              </p:ext>
            </p:extLst>
          </p:nvPr>
        </p:nvGraphicFramePr>
        <p:xfrm>
          <a:off x="1856428" y="1914075"/>
          <a:ext cx="8795660" cy="396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915">
                  <a:extLst>
                    <a:ext uri="{9D8B030D-6E8A-4147-A177-3AD203B41FA5}">
                      <a16:colId xmlns:a16="http://schemas.microsoft.com/office/drawing/2014/main" val="2684023444"/>
                    </a:ext>
                  </a:extLst>
                </a:gridCol>
                <a:gridCol w="2198915">
                  <a:extLst>
                    <a:ext uri="{9D8B030D-6E8A-4147-A177-3AD203B41FA5}">
                      <a16:colId xmlns:a16="http://schemas.microsoft.com/office/drawing/2014/main" val="3011748192"/>
                    </a:ext>
                  </a:extLst>
                </a:gridCol>
                <a:gridCol w="2198915">
                  <a:extLst>
                    <a:ext uri="{9D8B030D-6E8A-4147-A177-3AD203B41FA5}">
                      <a16:colId xmlns:a16="http://schemas.microsoft.com/office/drawing/2014/main" val="1050543965"/>
                    </a:ext>
                  </a:extLst>
                </a:gridCol>
                <a:gridCol w="2198915">
                  <a:extLst>
                    <a:ext uri="{9D8B030D-6E8A-4147-A177-3AD203B41FA5}">
                      <a16:colId xmlns:a16="http://schemas.microsoft.com/office/drawing/2014/main" val="36392659"/>
                    </a:ext>
                  </a:extLst>
                </a:gridCol>
              </a:tblGrid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User_id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/Title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s1_c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s2_c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s1_c * s2_c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2096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-0.5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53793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2.0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68333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-1.5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-2.25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3866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96064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Sum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0.75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53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D86B94-C8C1-41A8-A3EC-31260785BB78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Pearson Correlation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3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B2A1CA-F31C-4DF4-B4D3-4679723D7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9" y="1678383"/>
            <a:ext cx="5033555" cy="747849"/>
          </a:xfrm>
          <a:prstGeom prst="rect">
            <a:avLst/>
          </a:prstGeom>
        </p:spPr>
      </p:pic>
      <p:pic>
        <p:nvPicPr>
          <p:cNvPr id="17" name="그림 16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F8C54B3E-51BC-4F35-83ED-CB973C2C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29" y="3161210"/>
            <a:ext cx="5033555" cy="3364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DDFF8D-B485-4389-A31E-330183F554FF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Pearson Correlation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32BA865-5209-4EA2-BFD7-935E61785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16" y="3971109"/>
            <a:ext cx="5033555" cy="25535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AAE63BC-0F00-455E-9027-438367E37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216" y="3429000"/>
            <a:ext cx="5033555" cy="32385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8ECFD4-E196-4E23-824A-163E64E58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215" y="1657113"/>
            <a:ext cx="5033555" cy="102448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B2380C3-19A8-4EBC-89CF-AE0967A94433}"/>
              </a:ext>
            </a:extLst>
          </p:cNvPr>
          <p:cNvSpPr/>
          <p:nvPr/>
        </p:nvSpPr>
        <p:spPr>
          <a:xfrm>
            <a:off x="2968443" y="2554235"/>
            <a:ext cx="415126" cy="47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887B446-6B20-4174-A39F-924881D3D13B}"/>
              </a:ext>
            </a:extLst>
          </p:cNvPr>
          <p:cNvSpPr/>
          <p:nvPr/>
        </p:nvSpPr>
        <p:spPr>
          <a:xfrm>
            <a:off x="8758798" y="2827147"/>
            <a:ext cx="415126" cy="47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1D2D6-A7A7-470A-9E08-5BF7C243B255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Pearson Correlation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F0A09C5-69F5-42C4-8C17-AF022291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1" y="1863612"/>
            <a:ext cx="5245245" cy="4129377"/>
          </a:xfrm>
          <a:prstGeom prst="rect">
            <a:avLst/>
          </a:prstGeom>
        </p:spPr>
      </p:pic>
      <p:pic>
        <p:nvPicPr>
          <p:cNvPr id="9" name="그림 8" descr="텍스트, 실외, 점수판, 검은색이(가) 표시된 사진&#10;&#10;자동 생성된 설명">
            <a:extLst>
              <a:ext uri="{FF2B5EF4-FFF2-40B4-BE49-F238E27FC236}">
                <a16:creationId xmlns:a16="http://schemas.microsoft.com/office/drawing/2014/main" id="{A03D222C-958E-4017-AC0D-0104DD275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6" y="1632703"/>
            <a:ext cx="4848082" cy="2044805"/>
          </a:xfrm>
          <a:prstGeom prst="rect">
            <a:avLst/>
          </a:prstGeom>
        </p:spPr>
      </p:pic>
      <p:pic>
        <p:nvPicPr>
          <p:cNvPr id="11" name="그림 10" descr="텍스트, 영수증, 명판이(가) 표시된 사진&#10;&#10;자동 생성된 설명">
            <a:extLst>
              <a:ext uri="{FF2B5EF4-FFF2-40B4-BE49-F238E27FC236}">
                <a16:creationId xmlns:a16="http://schemas.microsoft.com/office/drawing/2014/main" id="{C48B2567-1069-4624-A696-D53AF7A8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013" y="4148448"/>
            <a:ext cx="2389328" cy="234089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D2937-FABE-4090-BBD2-D32B9A22BDF1}"/>
              </a:ext>
            </a:extLst>
          </p:cNvPr>
          <p:cNvCxnSpPr>
            <a:cxnSpLocks/>
          </p:cNvCxnSpPr>
          <p:nvPr/>
        </p:nvCxnSpPr>
        <p:spPr>
          <a:xfrm>
            <a:off x="711864" y="3928300"/>
            <a:ext cx="16064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배지 1 윤곽선">
            <a:extLst>
              <a:ext uri="{FF2B5EF4-FFF2-40B4-BE49-F238E27FC236}">
                <a16:creationId xmlns:a16="http://schemas.microsoft.com/office/drawing/2014/main" id="{F8C76E91-0B68-43F7-8BD6-5381F9E8B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985" y="3758233"/>
            <a:ext cx="308879" cy="30887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C316C23-CAF6-418B-B0C5-7C399BABE7DE}"/>
              </a:ext>
            </a:extLst>
          </p:cNvPr>
          <p:cNvCxnSpPr>
            <a:cxnSpLocks/>
          </p:cNvCxnSpPr>
          <p:nvPr/>
        </p:nvCxnSpPr>
        <p:spPr>
          <a:xfrm>
            <a:off x="711864" y="4560991"/>
            <a:ext cx="47560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221D4-8D18-41E7-B401-6811C0D5D649}"/>
              </a:ext>
            </a:extLst>
          </p:cNvPr>
          <p:cNvCxnSpPr>
            <a:cxnSpLocks/>
          </p:cNvCxnSpPr>
          <p:nvPr/>
        </p:nvCxnSpPr>
        <p:spPr>
          <a:xfrm>
            <a:off x="711864" y="3052269"/>
            <a:ext cx="30009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배지 윤곽선">
            <a:extLst>
              <a:ext uri="{FF2B5EF4-FFF2-40B4-BE49-F238E27FC236}">
                <a16:creationId xmlns:a16="http://schemas.microsoft.com/office/drawing/2014/main" id="{EF4A4798-64A1-4FA4-ABE3-C0469835E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288" y="2877718"/>
            <a:ext cx="308879" cy="30887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7FB073-42C1-4E0E-A305-DD87AFC00190}"/>
              </a:ext>
            </a:extLst>
          </p:cNvPr>
          <p:cNvCxnSpPr>
            <a:cxnSpLocks/>
          </p:cNvCxnSpPr>
          <p:nvPr/>
        </p:nvCxnSpPr>
        <p:spPr>
          <a:xfrm>
            <a:off x="698181" y="5396882"/>
            <a:ext cx="338429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그래픽 26" descr="배지 3 윤곽선">
            <a:extLst>
              <a:ext uri="{FF2B5EF4-FFF2-40B4-BE49-F238E27FC236}">
                <a16:creationId xmlns:a16="http://schemas.microsoft.com/office/drawing/2014/main" id="{B9E73675-89BC-4127-B660-B40BD5043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288" y="5229660"/>
            <a:ext cx="304394" cy="304394"/>
          </a:xfrm>
          <a:prstGeom prst="rect">
            <a:avLst/>
          </a:prstGeom>
        </p:spPr>
      </p:pic>
      <p:pic>
        <p:nvPicPr>
          <p:cNvPr id="28" name="그래픽 27" descr="배지 윤곽선">
            <a:extLst>
              <a:ext uri="{FF2B5EF4-FFF2-40B4-BE49-F238E27FC236}">
                <a16:creationId xmlns:a16="http://schemas.microsoft.com/office/drawing/2014/main" id="{07DD5EA9-BF46-440E-A4AB-6B6F02BDC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6642" y="2410881"/>
            <a:ext cx="308879" cy="308879"/>
          </a:xfrm>
          <a:prstGeom prst="rect">
            <a:avLst/>
          </a:prstGeom>
        </p:spPr>
      </p:pic>
      <p:pic>
        <p:nvPicPr>
          <p:cNvPr id="29" name="그래픽 28" descr="배지 3 윤곽선">
            <a:extLst>
              <a:ext uri="{FF2B5EF4-FFF2-40B4-BE49-F238E27FC236}">
                <a16:creationId xmlns:a16="http://schemas.microsoft.com/office/drawing/2014/main" id="{E974B029-2CC3-4317-8521-C0D56A6BA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7619" y="5073100"/>
            <a:ext cx="304394" cy="30439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3FA521-33C3-412C-9834-45FCFD5A8C1A}"/>
              </a:ext>
            </a:extLst>
          </p:cNvPr>
          <p:cNvCxnSpPr>
            <a:cxnSpLocks/>
          </p:cNvCxnSpPr>
          <p:nvPr/>
        </p:nvCxnSpPr>
        <p:spPr>
          <a:xfrm>
            <a:off x="4266989" y="2877718"/>
            <a:ext cx="20135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593CCD-8B0B-4D71-B040-0578B0D8AA8A}"/>
              </a:ext>
            </a:extLst>
          </p:cNvPr>
          <p:cNvCxnSpPr>
            <a:cxnSpLocks/>
          </p:cNvCxnSpPr>
          <p:nvPr/>
        </p:nvCxnSpPr>
        <p:spPr>
          <a:xfrm>
            <a:off x="4470400" y="5318896"/>
            <a:ext cx="2689964" cy="0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>
            <a:extLst>
              <a:ext uri="{FF2B5EF4-FFF2-40B4-BE49-F238E27FC236}">
                <a16:creationId xmlns:a16="http://schemas.microsoft.com/office/drawing/2014/main" id="{02314E86-3625-7F4D-B0C2-8B77DC1C5C0E}"/>
              </a:ext>
            </a:extLst>
          </p:cNvPr>
          <p:cNvSpPr/>
          <p:nvPr/>
        </p:nvSpPr>
        <p:spPr>
          <a:xfrm>
            <a:off x="0" y="0"/>
            <a:ext cx="3712858" cy="1291976"/>
          </a:xfrm>
          <a:custGeom>
            <a:avLst/>
            <a:gdLst>
              <a:gd name="connsiteX0" fmla="*/ 7144 w 6019800"/>
              <a:gd name="connsiteY0" fmla="*/ 1086517 h 2762250"/>
              <a:gd name="connsiteX1" fmla="*/ 7144 w 6019800"/>
              <a:gd name="connsiteY1" fmla="*/ 2764346 h 2762250"/>
              <a:gd name="connsiteX2" fmla="*/ 6012847 w 6019800"/>
              <a:gd name="connsiteY2" fmla="*/ 1627156 h 2762250"/>
              <a:gd name="connsiteX3" fmla="*/ 6012847 w 6019800"/>
              <a:gd name="connsiteY3" fmla="*/ 7144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2762250">
                <a:moveTo>
                  <a:pt x="7144" y="1086517"/>
                </a:moveTo>
                <a:lnTo>
                  <a:pt x="7144" y="2764346"/>
                </a:lnTo>
                <a:lnTo>
                  <a:pt x="6012847" y="1627156"/>
                </a:lnTo>
                <a:lnTo>
                  <a:pt x="6012847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17B4-770A-2F45-9540-B8B92CAFEC27}"/>
              </a:ext>
            </a:extLst>
          </p:cNvPr>
          <p:cNvSpPr txBox="1"/>
          <p:nvPr/>
        </p:nvSpPr>
        <p:spPr>
          <a:xfrm rot="21076641">
            <a:off x="204672" y="375423"/>
            <a:ext cx="330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ANALYSIS (0</a:t>
            </a:r>
            <a:r>
              <a:rPr lang="en-US" altLang="ko-KR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sz="2400" dirty="0">
                <a:solidFill>
                  <a:srgbClr val="E72B3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pic>
        <p:nvPicPr>
          <p:cNvPr id="8" name="그래픽 7" descr="그룹 윤곽선">
            <a:extLst>
              <a:ext uri="{FF2B5EF4-FFF2-40B4-BE49-F238E27FC236}">
                <a16:creationId xmlns:a16="http://schemas.microsoft.com/office/drawing/2014/main" id="{A8E708AD-C1C1-4437-8F2D-ADD96F2F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242" y="1261377"/>
            <a:ext cx="1615757" cy="161575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575880-BC64-493D-8DF2-C117492A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015"/>
              </p:ext>
            </p:extLst>
          </p:nvPr>
        </p:nvGraphicFramePr>
        <p:xfrm>
          <a:off x="2127070" y="2699657"/>
          <a:ext cx="7565569" cy="24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19">
                  <a:extLst>
                    <a:ext uri="{9D8B030D-6E8A-4147-A177-3AD203B41FA5}">
                      <a16:colId xmlns:a16="http://schemas.microsoft.com/office/drawing/2014/main" val="2081901127"/>
                    </a:ext>
                  </a:extLst>
                </a:gridCol>
                <a:gridCol w="3106128">
                  <a:extLst>
                    <a:ext uri="{9D8B030D-6E8A-4147-A177-3AD203B41FA5}">
                      <a16:colId xmlns:a16="http://schemas.microsoft.com/office/drawing/2014/main" val="4199170078"/>
                    </a:ext>
                  </a:extLst>
                </a:gridCol>
                <a:gridCol w="3273422">
                  <a:extLst>
                    <a:ext uri="{9D8B030D-6E8A-4147-A177-3AD203B41FA5}">
                      <a16:colId xmlns:a16="http://schemas.microsoft.com/office/drawing/2014/main" val="1734616319"/>
                    </a:ext>
                  </a:extLst>
                </a:gridCol>
              </a:tblGrid>
              <a:tr h="7253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취업해버리조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넷플릭스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0293"/>
                  </a:ext>
                </a:extLst>
              </a:tr>
              <a:tr h="570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아이템 기반 협업 필터링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하이브리드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87653"/>
                  </a:ext>
                </a:extLst>
              </a:tr>
              <a:tr h="566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Pearson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Corrlation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Collaborate </a:t>
                      </a:r>
                      <a:br>
                        <a:rPr lang="en-US" altLang="ko-KR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content – base 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</a:rPr>
                        <a:t>filltering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35314"/>
                  </a:ext>
                </a:extLst>
              </a:tr>
              <a:tr h="566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네이버 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신규 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955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D3A534-F167-415B-ADD9-198B16D9C613}"/>
              </a:ext>
            </a:extLst>
          </p:cNvPr>
          <p:cNvSpPr txBox="1"/>
          <p:nvPr/>
        </p:nvSpPr>
        <p:spPr>
          <a:xfrm>
            <a:off x="4581025" y="730967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Comparison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그림 11" descr="텍스트, 시계, 표지판, 클립아트이(가) 표시된 사진&#10;&#10;자동 생성된 설명">
            <a:extLst>
              <a:ext uri="{FF2B5EF4-FFF2-40B4-BE49-F238E27FC236}">
                <a16:creationId xmlns:a16="http://schemas.microsoft.com/office/drawing/2014/main" id="{9D3B8E81-8D6E-4B87-8F70-27BB385A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584" y="1898965"/>
            <a:ext cx="1914820" cy="6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231</Words>
  <Application>Microsoft Office PowerPoint</Application>
  <PresentationFormat>와이드스크린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Black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☆ 다빈</dc:creator>
  <cp:lastModifiedBy>Colin Miller</cp:lastModifiedBy>
  <cp:revision>27</cp:revision>
  <dcterms:created xsi:type="dcterms:W3CDTF">2022-03-14T05:07:55Z</dcterms:created>
  <dcterms:modified xsi:type="dcterms:W3CDTF">2022-03-21T04:33:15Z</dcterms:modified>
</cp:coreProperties>
</file>