
<file path=[Content_Types].xml><?xml version="1.0" encoding="utf-8"?>
<Types xmlns="http://schemas.openxmlformats.org/package/2006/content-types">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279" r:id="rId3"/>
    <p:sldId id="258" r:id="rId4"/>
    <p:sldId id="259" r:id="rId5"/>
    <p:sldId id="300" r:id="rId6"/>
    <p:sldId id="264" r:id="rId7"/>
    <p:sldId id="308" r:id="rId8"/>
    <p:sldId id="310" r:id="rId9"/>
    <p:sldId id="311" r:id="rId10"/>
    <p:sldId id="312" r:id="rId11"/>
    <p:sldId id="309" r:id="rId12"/>
    <p:sldId id="313" r:id="rId13"/>
    <p:sldId id="269" r:id="rId14"/>
    <p:sldId id="314" r:id="rId15"/>
    <p:sldId id="315" r:id="rId16"/>
    <p:sldId id="316" r:id="rId17"/>
    <p:sldId id="318" r:id="rId18"/>
    <p:sldId id="274" r:id="rId19"/>
    <p:sldId id="319" r:id="rId20"/>
    <p:sldId id="320" r:id="rId21"/>
    <p:sldId id="321" r:id="rId22"/>
    <p:sldId id="298" r:id="rId23"/>
    <p:sldId id="322" r:id="rId24"/>
    <p:sldId id="329" r:id="rId25"/>
    <p:sldId id="299" r:id="rId26"/>
    <p:sldId id="275" r:id="rId27"/>
    <p:sldId id="330" r:id="rId28"/>
    <p:sldId id="278"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154"/>
    <a:srgbClr val="E9E6E8"/>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48"/>
        <p:guide pos="3841"/>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tags" Target="../tags/tag64.xml"/><Relationship Id="rId2" Type="http://schemas.microsoft.com/office/2007/relationships/media" Target="../media/media1.mp4"/><Relationship Id="rId1" Type="http://schemas.openxmlformats.org/officeDocument/2006/relationships/video" Target="../media/media1.mp4"/></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63.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312655" y="1588770"/>
            <a:ext cx="5565737" cy="1198880"/>
          </a:xfrm>
          <a:prstGeom prst="rect">
            <a:avLst/>
          </a:prstGeom>
          <a:noFill/>
        </p:spPr>
        <p:txBody>
          <a:bodyPr wrap="square" rtlCol="0">
            <a:spAutoFit/>
          </a:bodyPr>
          <a:lstStyle/>
          <a:p>
            <a:pPr algn="ctr">
              <a:lnSpc>
                <a:spcPct val="90000"/>
              </a:lnSpc>
            </a:pPr>
            <a:r>
              <a:rPr kumimoji="1" lang="zh-CN" altLang="en-US" sz="8000" dirty="0" smtClean="0"/>
              <a:t>八数码问题</a:t>
            </a:r>
            <a:endParaRPr kumimoji="1" lang="zh-CN" altLang="en-US" sz="8000" dirty="0" smtClean="0"/>
          </a:p>
        </p:txBody>
      </p:sp>
      <p:sp>
        <p:nvSpPr>
          <p:cNvPr id="6" name="矩形 5"/>
          <p:cNvSpPr/>
          <p:nvPr/>
        </p:nvSpPr>
        <p:spPr>
          <a:xfrm>
            <a:off x="2801303" y="3674827"/>
            <a:ext cx="6850062" cy="113102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3200" dirty="0" smtClean="0">
                <a:solidFill>
                  <a:schemeClr val="tx1"/>
                </a:solidFill>
                <a:latin typeface="微软雅黑" panose="020B0503020204020204" charset="-122"/>
                <a:ea typeface="微软雅黑" panose="020B0503020204020204" charset="-122"/>
              </a:rPr>
              <a:t>人工智能原理与技术</a:t>
            </a:r>
            <a:r>
              <a:rPr kumimoji="1" lang="en-US" altLang="zh-CN" sz="3200" dirty="0" smtClean="0">
                <a:solidFill>
                  <a:schemeClr val="tx1"/>
                </a:solidFill>
                <a:latin typeface="微软雅黑" panose="020B0503020204020204" charset="-122"/>
                <a:ea typeface="微软雅黑" panose="020B0503020204020204" charset="-122"/>
              </a:rPr>
              <a:t> </a:t>
            </a:r>
            <a:r>
              <a:rPr kumimoji="1" lang="zh-CN" altLang="en-US" sz="3200" dirty="0" smtClean="0">
                <a:solidFill>
                  <a:schemeClr val="tx1"/>
                </a:solidFill>
                <a:latin typeface="微软雅黑" panose="020B0503020204020204" charset="-122"/>
                <a:ea typeface="微软雅黑" panose="020B0503020204020204" charset="-122"/>
              </a:rPr>
              <a:t>第二次作业</a:t>
            </a:r>
            <a:endParaRPr kumimoji="1" lang="zh-CN" altLang="en-US" sz="3200" dirty="0" smtClean="0">
              <a:solidFill>
                <a:schemeClr val="tx1"/>
              </a:solidFill>
              <a:latin typeface="微软雅黑" panose="020B0503020204020204" charset="-122"/>
              <a:ea typeface="微软雅黑" panose="020B0503020204020204" charset="-122"/>
            </a:endParaRPr>
          </a:p>
        </p:txBody>
      </p:sp>
      <p:sp>
        <p:nvSpPr>
          <p:cNvPr id="42009" name="PA_文本框 30"/>
          <p:cNvSpPr txBox="1">
            <a:spLocks noChangeArrowheads="1"/>
          </p:cNvSpPr>
          <p:nvPr>
            <p:custDataLst>
              <p:tags r:id="rId1"/>
            </p:custDataLst>
          </p:nvPr>
        </p:nvSpPr>
        <p:spPr bwMode="auto">
          <a:xfrm>
            <a:off x="1455738" y="4929188"/>
            <a:ext cx="9280525" cy="732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charset="-122"/>
              </a:defRPr>
            </a:lvl9pPr>
          </a:lstStyle>
          <a:p>
            <a:pPr marL="0" marR="0" lvl="0" indent="0" algn="ctr" defTabSz="914400" rtl="0" eaLnBrk="1" fontAlgn="base" latinLnBrk="0" hangingPunct="1">
              <a:lnSpc>
                <a:spcPct val="125000"/>
              </a:lnSpc>
              <a:spcBef>
                <a:spcPct val="0"/>
              </a:spcBef>
              <a:spcAft>
                <a:spcPts val="800"/>
              </a:spcAft>
              <a:buClrTx/>
              <a:buSzTx/>
              <a:buFont typeface="Arial" panose="020B0604020202020204" pitchFamily="34" charset="0"/>
              <a:buNone/>
              <a:defRPr/>
            </a:pPr>
            <a:r>
              <a:rPr kumimoji="0" lang="en-US" altLang="zh-CN" sz="1400" b="0" u="none" strike="noStrike" kern="1200" cap="none" spc="0" normalizeH="0" baseline="0" noProof="0">
                <a:ln>
                  <a:noFill/>
                </a:ln>
                <a:solidFill>
                  <a:srgbClr val="8F8F8F"/>
                </a:solidFill>
                <a:effectLst/>
                <a:uLnTx/>
                <a:uFillTx/>
                <a:latin typeface="微软雅黑" panose="020B0503020204020204" charset="-122"/>
                <a:cs typeface="+mn-cs"/>
              </a:rPr>
              <a:t>1953194 </a:t>
            </a:r>
            <a:r>
              <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rPr>
              <a:t>庞鹏瞩</a:t>
            </a:r>
            <a:endPar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endParaRPr>
          </a:p>
          <a:p>
            <a:pPr marL="0" marR="0" lvl="0" indent="0" algn="ctr" defTabSz="914400" rtl="0" eaLnBrk="1" fontAlgn="base" latinLnBrk="0" hangingPunct="1">
              <a:lnSpc>
                <a:spcPct val="125000"/>
              </a:lnSpc>
              <a:spcBef>
                <a:spcPct val="0"/>
              </a:spcBef>
              <a:spcAft>
                <a:spcPts val="800"/>
              </a:spcAft>
              <a:buClrTx/>
              <a:buSzTx/>
              <a:buFont typeface="Arial" panose="020B0604020202020204" pitchFamily="34" charset="0"/>
              <a:buNone/>
              <a:defRPr/>
            </a:pPr>
            <a:endParaRPr kumimoji="0" lang="zh-CN" altLang="en-US" sz="1400" b="0" u="none" strike="noStrike" kern="1200" cap="none" spc="0" normalizeH="0" baseline="0" noProof="0">
              <a:ln>
                <a:noFill/>
              </a:ln>
              <a:solidFill>
                <a:srgbClr val="8F8F8F"/>
              </a:solidFill>
              <a:effectLst/>
              <a:uLnTx/>
              <a:uFillTx/>
              <a:latin typeface="微软雅黑" panose="020B0503020204020204" charset="-122"/>
              <a:cs typeface="+mn-cs"/>
            </a:endParaRPr>
          </a:p>
        </p:txBody>
      </p:sp>
      <p:cxnSp>
        <p:nvCxnSpPr>
          <p:cNvPr id="14" name="直线连接符 16"/>
          <p:cNvCxnSpPr/>
          <p:nvPr/>
        </p:nvCxnSpPr>
        <p:spPr>
          <a:xfrm>
            <a:off x="4023360" y="3223895"/>
            <a:ext cx="413194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05" y="19965"/>
            <a:ext cx="4057650" cy="398780"/>
          </a:xfrm>
          <a:prstGeom prst="rect">
            <a:avLst/>
          </a:prstGeom>
          <a:noFill/>
        </p:spPr>
        <p:txBody>
          <a:bodyPr wrap="square" rtlCol="0">
            <a:spAutoFit/>
          </a:bodyPr>
          <a:lstStyle/>
          <a:p>
            <a:r>
              <a:rPr lang="zh-CN" altLang="en-US" sz="2000" b="1" dirty="0" smtClean="0">
                <a:solidFill>
                  <a:schemeClr val="bg1">
                    <a:lumMod val="50000"/>
                  </a:schemeClr>
                </a:solidFill>
                <a:latin typeface="微软雅黑" panose="020B0503020204020204" charset="-122"/>
                <a:ea typeface="微软雅黑" panose="020B0503020204020204" charset="-122"/>
                <a:sym typeface="+mn-ea"/>
              </a:rPr>
              <a:t>搜索方法</a:t>
            </a:r>
            <a:endParaRPr lang="zh-CN" altLang="en-US" sz="2000" b="1" dirty="0" smtClean="0">
              <a:solidFill>
                <a:schemeClr val="bg1">
                  <a:lumMod val="50000"/>
                </a:schemeClr>
              </a:solidFill>
              <a:latin typeface="微软雅黑" panose="020B0503020204020204" charset="-122"/>
              <a:ea typeface="微软雅黑" panose="020B0503020204020204" charset="-122"/>
            </a:endParaRPr>
          </a:p>
        </p:txBody>
      </p:sp>
      <p:sp>
        <p:nvSpPr>
          <p:cNvPr id="4" name="文本框 3"/>
          <p:cNvSpPr txBox="1"/>
          <p:nvPr/>
        </p:nvSpPr>
        <p:spPr>
          <a:xfrm>
            <a:off x="852170" y="1037590"/>
            <a:ext cx="1467485" cy="521970"/>
          </a:xfrm>
          <a:prstGeom prst="rect">
            <a:avLst/>
          </a:prstGeom>
          <a:noFill/>
        </p:spPr>
        <p:txBody>
          <a:bodyPr wrap="none" rtlCol="0">
            <a:spAutoFit/>
          </a:bodyPr>
          <a:p>
            <a:r>
              <a:rPr lang="en-US" altLang="zh-CN" sz="2800"/>
              <a:t>4</a:t>
            </a:r>
            <a:r>
              <a:rPr lang="zh-CN" altLang="en-US" sz="2800"/>
              <a:t>、</a:t>
            </a:r>
            <a:r>
              <a:rPr lang="en-US" altLang="zh-CN" sz="2800"/>
              <a:t>ID</a:t>
            </a:r>
            <a:r>
              <a:rPr lang="en-US" sz="2800"/>
              <a:t>A*</a:t>
            </a:r>
            <a:endParaRPr lang="en-US" sz="2800"/>
          </a:p>
        </p:txBody>
      </p:sp>
      <p:sp>
        <p:nvSpPr>
          <p:cNvPr id="6" name="文本框 5"/>
          <p:cNvSpPr txBox="1"/>
          <p:nvPr/>
        </p:nvSpPr>
        <p:spPr>
          <a:xfrm>
            <a:off x="852170" y="1853565"/>
            <a:ext cx="2316480" cy="460375"/>
          </a:xfrm>
          <a:prstGeom prst="rect">
            <a:avLst/>
          </a:prstGeom>
          <a:noFill/>
        </p:spPr>
        <p:txBody>
          <a:bodyPr wrap="none" rtlCol="0">
            <a:spAutoFit/>
          </a:bodyPr>
          <a:p>
            <a:r>
              <a:rPr lang="zh-CN" sz="2400"/>
              <a:t>迭代加深搜索</a:t>
            </a:r>
            <a:r>
              <a:rPr lang="zh-CN" altLang="en-US" sz="2400"/>
              <a:t>：</a:t>
            </a:r>
            <a:endParaRPr lang="zh-CN" altLang="en-US" sz="2400"/>
          </a:p>
        </p:txBody>
      </p:sp>
      <p:sp>
        <p:nvSpPr>
          <p:cNvPr id="7" name="文本框 6"/>
          <p:cNvSpPr txBox="1"/>
          <p:nvPr/>
        </p:nvSpPr>
        <p:spPr>
          <a:xfrm>
            <a:off x="902970" y="2590800"/>
            <a:ext cx="4101465" cy="2999740"/>
          </a:xfrm>
          <a:prstGeom prst="rect">
            <a:avLst/>
          </a:prstGeom>
          <a:noFill/>
        </p:spPr>
        <p:txBody>
          <a:bodyPr wrap="square" rtlCol="0">
            <a:spAutoFit/>
          </a:bodyPr>
          <a:p>
            <a:pPr fontAlgn="auto">
              <a:lnSpc>
                <a:spcPct val="150000"/>
              </a:lnSpc>
            </a:pPr>
            <a:r>
              <a:rPr lang="zh-CN" altLang="en-US"/>
              <a:t>用</a:t>
            </a:r>
            <a:r>
              <a:rPr lang="en-US" altLang="zh-CN"/>
              <a:t>BFS</a:t>
            </a:r>
            <a:r>
              <a:rPr lang="zh-CN" altLang="en-US"/>
              <a:t>的思想写</a:t>
            </a:r>
            <a:r>
              <a:rPr lang="en-US" altLang="zh-CN"/>
              <a:t>DFS</a:t>
            </a:r>
            <a:r>
              <a:rPr lang="zh-CN" altLang="en-US"/>
              <a:t>。</a:t>
            </a:r>
            <a:endParaRPr lang="en-US" altLang="zh-CN"/>
          </a:p>
          <a:p>
            <a:pPr fontAlgn="auto">
              <a:lnSpc>
                <a:spcPct val="150000"/>
              </a:lnSpc>
            </a:pPr>
            <a:endParaRPr lang="en-US" altLang="zh-CN"/>
          </a:p>
          <a:p>
            <a:pPr fontAlgn="auto">
              <a:lnSpc>
                <a:spcPct val="150000"/>
              </a:lnSpc>
            </a:pPr>
            <a:r>
              <a:rPr lang="zh-CN" altLang="en-US"/>
              <a:t>限定</a:t>
            </a:r>
            <a:r>
              <a:rPr lang="en-US" altLang="zh-CN"/>
              <a:t>DFS</a:t>
            </a:r>
            <a:r>
              <a:rPr lang="zh-CN" altLang="en-US"/>
              <a:t>的深度为</a:t>
            </a:r>
            <a:r>
              <a:rPr lang="en-US" altLang="zh-CN"/>
              <a:t>k</a:t>
            </a:r>
            <a:r>
              <a:rPr lang="zh-CN" altLang="en-US"/>
              <a:t>，然后进行一次</a:t>
            </a:r>
            <a:r>
              <a:rPr lang="en-US" altLang="zh-CN"/>
              <a:t>DFS</a:t>
            </a:r>
            <a:r>
              <a:rPr lang="zh-CN" altLang="en-US"/>
              <a:t>的搜索，如果这一次搜索结束没有得到结果，那么</a:t>
            </a:r>
            <a:r>
              <a:rPr lang="en-US" altLang="zh-CN"/>
              <a:t>k + 1</a:t>
            </a:r>
            <a:r>
              <a:rPr lang="zh-CN" altLang="en-US"/>
              <a:t>，再进行搜索，知道得到结果为止。当得到结果的时候，限定的深度就为最后的答案。</a:t>
            </a:r>
            <a:endParaRPr lang="zh-CN" altLang="en-US"/>
          </a:p>
        </p:txBody>
      </p:sp>
      <p:sp>
        <p:nvSpPr>
          <p:cNvPr id="8" name="文本框 7"/>
          <p:cNvSpPr txBox="1"/>
          <p:nvPr/>
        </p:nvSpPr>
        <p:spPr>
          <a:xfrm>
            <a:off x="6405245" y="1271270"/>
            <a:ext cx="2621280" cy="460375"/>
          </a:xfrm>
          <a:prstGeom prst="rect">
            <a:avLst/>
          </a:prstGeom>
          <a:noFill/>
        </p:spPr>
        <p:txBody>
          <a:bodyPr wrap="none" rtlCol="0">
            <a:spAutoFit/>
          </a:bodyPr>
          <a:p>
            <a:r>
              <a:rPr lang="zh-CN" sz="2400"/>
              <a:t>迭代加深的好处</a:t>
            </a:r>
            <a:r>
              <a:rPr lang="zh-CN" altLang="en-US" sz="2400"/>
              <a:t>：</a:t>
            </a:r>
            <a:endParaRPr lang="zh-CN" altLang="en-US" sz="2400"/>
          </a:p>
        </p:txBody>
      </p:sp>
      <p:sp>
        <p:nvSpPr>
          <p:cNvPr id="9" name="文本框 8"/>
          <p:cNvSpPr txBox="1"/>
          <p:nvPr/>
        </p:nvSpPr>
        <p:spPr>
          <a:xfrm>
            <a:off x="6405245" y="2073275"/>
            <a:ext cx="5481955" cy="3830955"/>
          </a:xfrm>
          <a:prstGeom prst="rect">
            <a:avLst/>
          </a:prstGeom>
          <a:noFill/>
        </p:spPr>
        <p:txBody>
          <a:bodyPr wrap="square" rtlCol="0">
            <a:spAutoFit/>
          </a:bodyPr>
          <a:p>
            <a:pPr fontAlgn="auto">
              <a:lnSpc>
                <a:spcPct val="150000"/>
              </a:lnSpc>
            </a:pPr>
            <a:r>
              <a:rPr lang="en-US" altLang="zh-CN"/>
              <a:t>1. </a:t>
            </a:r>
            <a:r>
              <a:rPr lang="zh-CN" altLang="en-US"/>
              <a:t>看似复杂度很高，但是其实并不高。在指数级增长的搜索复杂度中，前</a:t>
            </a:r>
            <a:r>
              <a:rPr lang="en-US" altLang="zh-CN"/>
              <a:t>k</a:t>
            </a:r>
            <a:r>
              <a:rPr lang="zh-CN" altLang="en-US"/>
              <a:t>层搜索的时间之和不一定有第</a:t>
            </a:r>
            <a:r>
              <a:rPr lang="en-US" altLang="zh-CN"/>
              <a:t>k+1</a:t>
            </a:r>
            <a:r>
              <a:rPr lang="zh-CN" altLang="en-US"/>
              <a:t>层的耗时长。</a:t>
            </a:r>
            <a:endParaRPr lang="zh-CN" altLang="en-US"/>
          </a:p>
          <a:p>
            <a:pPr fontAlgn="auto">
              <a:lnSpc>
                <a:spcPct val="150000"/>
              </a:lnSpc>
            </a:pPr>
            <a:endParaRPr lang="zh-CN" altLang="en-US"/>
          </a:p>
          <a:p>
            <a:pPr fontAlgn="auto">
              <a:lnSpc>
                <a:spcPct val="150000"/>
              </a:lnSpc>
            </a:pPr>
            <a:r>
              <a:rPr lang="en-US" altLang="zh-CN"/>
              <a:t>2.</a:t>
            </a:r>
            <a:r>
              <a:rPr lang="zh-CN" altLang="en-US"/>
              <a:t>优秀的空间复杂度，无需状态记录来判重。</a:t>
            </a:r>
            <a:endParaRPr lang="zh-CN" altLang="en-US"/>
          </a:p>
          <a:p>
            <a:pPr fontAlgn="auto">
              <a:lnSpc>
                <a:spcPct val="150000"/>
              </a:lnSpc>
            </a:pPr>
            <a:r>
              <a:rPr lang="en-US" altLang="zh-CN"/>
              <a:t>(</a:t>
            </a:r>
            <a:r>
              <a:rPr lang="zh-CN" altLang="zh-CN"/>
              <a:t>重复状态很多时会成为缺点</a:t>
            </a:r>
            <a:r>
              <a:rPr lang="en-US" altLang="zh-CN"/>
              <a:t>)</a:t>
            </a:r>
            <a:endParaRPr lang="zh-CN" altLang="en-US"/>
          </a:p>
          <a:p>
            <a:pPr fontAlgn="auto">
              <a:lnSpc>
                <a:spcPct val="150000"/>
              </a:lnSpc>
            </a:pPr>
            <a:endParaRPr lang="zh-CN" altLang="en-US"/>
          </a:p>
          <a:p>
            <a:pPr fontAlgn="auto">
              <a:lnSpc>
                <a:spcPct val="150000"/>
              </a:lnSpc>
            </a:pPr>
            <a:r>
              <a:rPr lang="en-US" altLang="zh-CN"/>
              <a:t>3.</a:t>
            </a:r>
            <a:r>
              <a:rPr lang="zh-CN" altLang="en-US"/>
              <a:t>方便进行剪枝。</a:t>
            </a:r>
            <a:endParaRPr lang="zh-CN" altLang="en-US"/>
          </a:p>
          <a:p>
            <a:pPr fontAlgn="auto">
              <a:lnSpc>
                <a:spcPct val="150000"/>
              </a:lnSpc>
            </a:pPr>
            <a:r>
              <a:rPr lang="zh-CN" altLang="en-US"/>
              <a:t>（</a:t>
            </a:r>
            <a:r>
              <a:rPr lang="en-US" altLang="zh-CN"/>
              <a:t>2</a:t>
            </a:r>
            <a:r>
              <a:rPr lang="zh-CN" altLang="en-US"/>
              <a:t>，</a:t>
            </a:r>
            <a:r>
              <a:rPr lang="en-US" altLang="zh-CN"/>
              <a:t> 3</a:t>
            </a:r>
            <a:r>
              <a:rPr lang="zh-CN" altLang="en-US"/>
              <a:t>都是</a:t>
            </a:r>
            <a:r>
              <a:rPr lang="en-US" altLang="zh-CN"/>
              <a:t>DFS</a:t>
            </a:r>
            <a:r>
              <a:rPr lang="zh-CN" altLang="en-US"/>
              <a:t>相比</a:t>
            </a:r>
            <a:r>
              <a:rPr lang="en-US" altLang="zh-CN"/>
              <a:t>BFS</a:t>
            </a:r>
            <a:r>
              <a:rPr lang="zh-CN" altLang="en-US"/>
              <a:t>的特点）</a:t>
            </a:r>
            <a:endParaRPr lang="zh-CN" altLang="en-US"/>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05" y="19965"/>
            <a:ext cx="4057650" cy="398780"/>
          </a:xfrm>
          <a:prstGeom prst="rect">
            <a:avLst/>
          </a:prstGeom>
          <a:noFill/>
        </p:spPr>
        <p:txBody>
          <a:bodyPr wrap="square" rtlCol="0">
            <a:spAutoFit/>
          </a:bodyPr>
          <a:lstStyle/>
          <a:p>
            <a:r>
              <a:rPr lang="zh-CN" altLang="en-US" sz="2000" b="1" dirty="0" smtClean="0">
                <a:solidFill>
                  <a:schemeClr val="bg1">
                    <a:lumMod val="50000"/>
                  </a:schemeClr>
                </a:solidFill>
                <a:latin typeface="微软雅黑" panose="020B0503020204020204" charset="-122"/>
                <a:ea typeface="微软雅黑" panose="020B0503020204020204" charset="-122"/>
                <a:sym typeface="+mn-ea"/>
              </a:rPr>
              <a:t>搜索方法</a:t>
            </a:r>
            <a:endParaRPr lang="zh-CN" altLang="en-US" sz="2000" b="1" dirty="0" smtClean="0">
              <a:solidFill>
                <a:schemeClr val="bg1">
                  <a:lumMod val="50000"/>
                </a:schemeClr>
              </a:solidFill>
              <a:latin typeface="微软雅黑" panose="020B0503020204020204" charset="-122"/>
              <a:ea typeface="微软雅黑" panose="020B0503020204020204" charset="-122"/>
            </a:endParaRPr>
          </a:p>
        </p:txBody>
      </p:sp>
      <p:sp>
        <p:nvSpPr>
          <p:cNvPr id="6" name="文本框 5"/>
          <p:cNvSpPr txBox="1"/>
          <p:nvPr/>
        </p:nvSpPr>
        <p:spPr>
          <a:xfrm>
            <a:off x="852170" y="1853565"/>
            <a:ext cx="2621280" cy="460375"/>
          </a:xfrm>
          <a:prstGeom prst="rect">
            <a:avLst/>
          </a:prstGeom>
          <a:noFill/>
        </p:spPr>
        <p:txBody>
          <a:bodyPr wrap="none" rtlCol="0">
            <a:spAutoFit/>
          </a:bodyPr>
          <a:p>
            <a:r>
              <a:rPr lang="zh-CN" sz="2400"/>
              <a:t>估价函数的加入：</a:t>
            </a:r>
            <a:endParaRPr lang="zh-CN" altLang="en-US" sz="2400"/>
          </a:p>
        </p:txBody>
      </p:sp>
      <p:sp>
        <p:nvSpPr>
          <p:cNvPr id="4" name="文本框 3"/>
          <p:cNvSpPr txBox="1"/>
          <p:nvPr/>
        </p:nvSpPr>
        <p:spPr>
          <a:xfrm>
            <a:off x="852170" y="1037590"/>
            <a:ext cx="1467485" cy="521970"/>
          </a:xfrm>
          <a:prstGeom prst="rect">
            <a:avLst/>
          </a:prstGeom>
          <a:noFill/>
        </p:spPr>
        <p:txBody>
          <a:bodyPr wrap="none" rtlCol="0">
            <a:spAutoFit/>
          </a:bodyPr>
          <a:p>
            <a:r>
              <a:rPr lang="en-US" altLang="zh-CN" sz="2800"/>
              <a:t>4</a:t>
            </a:r>
            <a:r>
              <a:rPr lang="zh-CN" altLang="en-US" sz="2800"/>
              <a:t>、</a:t>
            </a:r>
            <a:r>
              <a:rPr lang="en-US" altLang="zh-CN" sz="2800"/>
              <a:t>ID</a:t>
            </a:r>
            <a:r>
              <a:rPr lang="en-US" sz="2800"/>
              <a:t>A*</a:t>
            </a:r>
            <a:endParaRPr lang="en-US" sz="2800"/>
          </a:p>
        </p:txBody>
      </p:sp>
      <p:sp>
        <p:nvSpPr>
          <p:cNvPr id="3" name="文本框 2"/>
          <p:cNvSpPr txBox="1"/>
          <p:nvPr/>
        </p:nvSpPr>
        <p:spPr>
          <a:xfrm>
            <a:off x="892810" y="2661920"/>
            <a:ext cx="4402455" cy="2999740"/>
          </a:xfrm>
          <a:prstGeom prst="rect">
            <a:avLst/>
          </a:prstGeom>
          <a:noFill/>
        </p:spPr>
        <p:txBody>
          <a:bodyPr wrap="square" rtlCol="0">
            <a:spAutoFit/>
          </a:bodyPr>
          <a:p>
            <a:pPr fontAlgn="auto">
              <a:lnSpc>
                <a:spcPct val="150000"/>
              </a:lnSpc>
            </a:pPr>
            <a:r>
              <a:rPr lang="zh-CN" altLang="en-US"/>
              <a:t>用启发式的思想，对</a:t>
            </a:r>
            <a:r>
              <a:rPr lang="en-US" altLang="zh-CN"/>
              <a:t>IDDFS</a:t>
            </a:r>
            <a:r>
              <a:rPr lang="zh-CN" altLang="en-US"/>
              <a:t>进行一次剪枝。</a:t>
            </a:r>
            <a:endParaRPr lang="zh-CN" altLang="en-US"/>
          </a:p>
          <a:p>
            <a:pPr fontAlgn="auto">
              <a:lnSpc>
                <a:spcPct val="150000"/>
              </a:lnSpc>
            </a:pPr>
            <a:endParaRPr lang="zh-CN" altLang="en-US"/>
          </a:p>
          <a:p>
            <a:pPr fontAlgn="auto">
              <a:lnSpc>
                <a:spcPct val="150000"/>
              </a:lnSpc>
            </a:pPr>
            <a:r>
              <a:rPr lang="zh-CN" altLang="en-US"/>
              <a:t>估价函数的特点：</a:t>
            </a:r>
            <a:r>
              <a:rPr lang="en-US" altLang="zh-CN"/>
              <a:t>h(x)</a:t>
            </a:r>
            <a:r>
              <a:rPr lang="zh-CN" altLang="en-US"/>
              <a:t>小于等于实际距离。假设一次</a:t>
            </a:r>
            <a:r>
              <a:rPr lang="en-US" altLang="zh-CN"/>
              <a:t>DFS</a:t>
            </a:r>
            <a:r>
              <a:rPr lang="zh-CN" altLang="en-US"/>
              <a:t>限定的深度为</a:t>
            </a:r>
            <a:r>
              <a:rPr lang="en-US" altLang="zh-CN"/>
              <a:t>k</a:t>
            </a:r>
            <a:r>
              <a:rPr lang="zh-CN" altLang="en-US"/>
              <a:t>，当前节点深度为</a:t>
            </a:r>
            <a:r>
              <a:rPr lang="en-US" altLang="zh-CN"/>
              <a:t>g(x)</a:t>
            </a:r>
            <a:r>
              <a:rPr lang="zh-CN" altLang="en-US"/>
              <a:t>，若</a:t>
            </a:r>
            <a:r>
              <a:rPr lang="en-US" altLang="zh-CN"/>
              <a:t>g(x) + h(x) &gt; k</a:t>
            </a:r>
            <a:r>
              <a:rPr lang="zh-CN" altLang="en-US"/>
              <a:t>，那么代表着一直到限定之前的</a:t>
            </a:r>
            <a:r>
              <a:rPr lang="en-US" altLang="zh-CN"/>
              <a:t>k - g(x)</a:t>
            </a:r>
            <a:r>
              <a:rPr lang="zh-CN" altLang="en-US"/>
              <a:t>层搜索是一定无法搜索到答案的，便可以直接进行剪枝。</a:t>
            </a:r>
            <a:endParaRPr lang="zh-CN" altLang="en-US"/>
          </a:p>
        </p:txBody>
      </p:sp>
      <p:sp>
        <p:nvSpPr>
          <p:cNvPr id="5" name="文本框 4"/>
          <p:cNvSpPr txBox="1"/>
          <p:nvPr/>
        </p:nvSpPr>
        <p:spPr>
          <a:xfrm>
            <a:off x="6694805" y="1068705"/>
            <a:ext cx="2011680" cy="460375"/>
          </a:xfrm>
          <a:prstGeom prst="rect">
            <a:avLst/>
          </a:prstGeom>
          <a:noFill/>
        </p:spPr>
        <p:txBody>
          <a:bodyPr wrap="none" rtlCol="0">
            <a:spAutoFit/>
          </a:bodyPr>
          <a:p>
            <a:r>
              <a:rPr lang="zh-CN" sz="2400"/>
              <a:t>最优性剪枝：</a:t>
            </a:r>
            <a:endParaRPr lang="zh-CN" altLang="en-US" sz="2400"/>
          </a:p>
        </p:txBody>
      </p:sp>
      <p:sp>
        <p:nvSpPr>
          <p:cNvPr id="7" name="文本框 6"/>
          <p:cNvSpPr txBox="1"/>
          <p:nvPr/>
        </p:nvSpPr>
        <p:spPr>
          <a:xfrm>
            <a:off x="6694805" y="1737995"/>
            <a:ext cx="4928870" cy="1337945"/>
          </a:xfrm>
          <a:prstGeom prst="rect">
            <a:avLst/>
          </a:prstGeom>
          <a:noFill/>
        </p:spPr>
        <p:txBody>
          <a:bodyPr wrap="square" rtlCol="0">
            <a:spAutoFit/>
          </a:bodyPr>
          <a:p>
            <a:pPr fontAlgn="auto">
              <a:lnSpc>
                <a:spcPct val="150000"/>
              </a:lnSpc>
            </a:pPr>
            <a:r>
              <a:rPr lang="zh-CN" altLang="en-US"/>
              <a:t>由于没有判重，所以可能访问到之前所遍历过的状态。为防止反复横跳，记录上一步的操作，防止这一步操作和上一步抵消变为无效操作。</a:t>
            </a:r>
            <a:endParaRPr lang="zh-CN" altLang="en-US"/>
          </a:p>
        </p:txBody>
      </p:sp>
      <p:sp>
        <p:nvSpPr>
          <p:cNvPr id="8" name="文本框 7"/>
          <p:cNvSpPr txBox="1"/>
          <p:nvPr/>
        </p:nvSpPr>
        <p:spPr>
          <a:xfrm>
            <a:off x="6694805" y="3459480"/>
            <a:ext cx="1724025" cy="460375"/>
          </a:xfrm>
          <a:prstGeom prst="rect">
            <a:avLst/>
          </a:prstGeom>
          <a:noFill/>
        </p:spPr>
        <p:txBody>
          <a:bodyPr wrap="none" rtlCol="0">
            <a:spAutoFit/>
          </a:bodyPr>
          <a:p>
            <a:r>
              <a:rPr lang="en-US" altLang="zh-CN" sz="2400"/>
              <a:t>IDA*</a:t>
            </a:r>
            <a:r>
              <a:rPr lang="zh-CN" altLang="en-US" sz="2400"/>
              <a:t>效率</a:t>
            </a:r>
            <a:r>
              <a:rPr lang="zh-CN" sz="2400"/>
              <a:t>：</a:t>
            </a:r>
            <a:endParaRPr lang="zh-CN" altLang="en-US" sz="2400"/>
          </a:p>
        </p:txBody>
      </p:sp>
      <p:pic>
        <p:nvPicPr>
          <p:cNvPr id="9" name="图片 3"/>
          <p:cNvPicPr>
            <a:picLocks noChangeAspect="1"/>
          </p:cNvPicPr>
          <p:nvPr/>
        </p:nvPicPr>
        <p:blipFill>
          <a:blip r:embed="rId1"/>
          <a:stretch>
            <a:fillRect/>
          </a:stretch>
        </p:blipFill>
        <p:spPr>
          <a:xfrm>
            <a:off x="6747510" y="4110990"/>
            <a:ext cx="3304540" cy="788035"/>
          </a:xfrm>
          <a:prstGeom prst="rect">
            <a:avLst/>
          </a:prstGeom>
          <a:noFill/>
          <a:ln>
            <a:noFill/>
          </a:ln>
        </p:spPr>
      </p:pic>
      <p:sp>
        <p:nvSpPr>
          <p:cNvPr id="11" name="文本框 10"/>
          <p:cNvSpPr txBox="1"/>
          <p:nvPr/>
        </p:nvSpPr>
        <p:spPr>
          <a:xfrm>
            <a:off x="10254615" y="4320540"/>
            <a:ext cx="424180" cy="368300"/>
          </a:xfrm>
          <a:prstGeom prst="rect">
            <a:avLst/>
          </a:prstGeom>
          <a:noFill/>
        </p:spPr>
        <p:txBody>
          <a:bodyPr wrap="none" rtlCol="0">
            <a:spAutoFit/>
          </a:bodyPr>
          <a:p>
            <a:r>
              <a:rPr lang="en-US" altLang="zh-CN"/>
              <a:t>A*</a:t>
            </a:r>
            <a:endParaRPr lang="en-US" altLang="zh-CN"/>
          </a:p>
        </p:txBody>
      </p:sp>
      <p:sp>
        <p:nvSpPr>
          <p:cNvPr id="12" name="文本框 11"/>
          <p:cNvSpPr txBox="1"/>
          <p:nvPr/>
        </p:nvSpPr>
        <p:spPr>
          <a:xfrm>
            <a:off x="10140315" y="5401945"/>
            <a:ext cx="652780" cy="368300"/>
          </a:xfrm>
          <a:prstGeom prst="rect">
            <a:avLst/>
          </a:prstGeom>
          <a:noFill/>
        </p:spPr>
        <p:txBody>
          <a:bodyPr wrap="none" rtlCol="0">
            <a:spAutoFit/>
          </a:bodyPr>
          <a:p>
            <a:r>
              <a:rPr lang="en-US" altLang="zh-CN"/>
              <a:t>IDA*</a:t>
            </a:r>
            <a:endParaRPr lang="en-US" altLang="zh-CN"/>
          </a:p>
        </p:txBody>
      </p:sp>
      <p:sp>
        <p:nvSpPr>
          <p:cNvPr id="13" name="文本框 12"/>
          <p:cNvSpPr txBox="1"/>
          <p:nvPr/>
        </p:nvSpPr>
        <p:spPr>
          <a:xfrm>
            <a:off x="6609715" y="6209665"/>
            <a:ext cx="4183380" cy="368300"/>
          </a:xfrm>
          <a:prstGeom prst="rect">
            <a:avLst/>
          </a:prstGeom>
          <a:noFill/>
        </p:spPr>
        <p:txBody>
          <a:bodyPr wrap="none" rtlCol="0">
            <a:spAutoFit/>
          </a:bodyPr>
          <a:p>
            <a:r>
              <a:rPr lang="zh-CN" altLang="en-US"/>
              <a:t>（测试题目：</a:t>
            </a:r>
            <a:r>
              <a:rPr lang="en-US" altLang="zh-CN"/>
              <a:t>luogu p1379</a:t>
            </a:r>
            <a:r>
              <a:rPr lang="zh-CN" altLang="en-US"/>
              <a:t>八数码难题）</a:t>
            </a:r>
            <a:endParaRPr lang="zh-CN" altLang="en-US"/>
          </a:p>
        </p:txBody>
      </p:sp>
      <p:pic>
        <p:nvPicPr>
          <p:cNvPr id="27" name="图片 1"/>
          <p:cNvPicPr>
            <a:picLocks noChangeAspect="1"/>
          </p:cNvPicPr>
          <p:nvPr/>
        </p:nvPicPr>
        <p:blipFill>
          <a:blip r:embed="rId2"/>
          <a:stretch>
            <a:fillRect/>
          </a:stretch>
        </p:blipFill>
        <p:spPr>
          <a:xfrm>
            <a:off x="6747510" y="5196205"/>
            <a:ext cx="3380105" cy="732155"/>
          </a:xfrm>
          <a:prstGeom prst="rect">
            <a:avLst/>
          </a:prstGeom>
          <a:noFill/>
          <a:ln>
            <a:noFill/>
          </a:ln>
        </p:spPr>
      </p:pic>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12655" y="1261110"/>
            <a:ext cx="5565737" cy="2750185"/>
          </a:xfrm>
          <a:prstGeom prst="rect">
            <a:avLst/>
          </a:prstGeom>
          <a:noFill/>
        </p:spPr>
        <p:txBody>
          <a:bodyPr wrap="square" rtlCol="0">
            <a:spAutoFit/>
          </a:bodyPr>
          <a:lstStyle/>
          <a:p>
            <a:pPr algn="ctr">
              <a:lnSpc>
                <a:spcPct val="90000"/>
              </a:lnSpc>
            </a:pPr>
            <a:r>
              <a:rPr kumimoji="1" lang="en-US" altLang="zh-CN" sz="19200" dirty="0" smtClean="0"/>
              <a:t>03</a:t>
            </a:r>
            <a:endParaRPr kumimoji="1" lang="en-US" altLang="zh-CN" sz="19200" dirty="0" smtClean="0"/>
          </a:p>
        </p:txBody>
      </p:sp>
      <p:sp>
        <p:nvSpPr>
          <p:cNvPr id="4" name="矩形 3"/>
          <p:cNvSpPr/>
          <p:nvPr/>
        </p:nvSpPr>
        <p:spPr>
          <a:xfrm>
            <a:off x="2801303" y="3865327"/>
            <a:ext cx="6850062" cy="113102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3600" dirty="0" smtClean="0">
                <a:solidFill>
                  <a:schemeClr val="tx1"/>
                </a:solidFill>
                <a:latin typeface="微软雅黑" panose="020B0503020204020204" charset="-122"/>
                <a:ea typeface="微软雅黑" panose="020B0503020204020204" charset="-122"/>
              </a:rPr>
              <a:t>状态记录</a:t>
            </a:r>
            <a:endParaRPr kumimoji="1" lang="zh-CN" altLang="en-US" sz="3600" dirty="0">
              <a:solidFill>
                <a:schemeClr val="tx1"/>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05" y="19965"/>
            <a:ext cx="4057650" cy="398780"/>
          </a:xfrm>
          <a:prstGeom prst="rect">
            <a:avLst/>
          </a:prstGeom>
          <a:noFill/>
        </p:spPr>
        <p:txBody>
          <a:bodyPr wrap="square" rtlCol="0">
            <a:spAutoFit/>
          </a:bodyPr>
          <a:lstStyle/>
          <a:p>
            <a:r>
              <a:rPr lang="zh-CN" altLang="en-US" sz="2000" b="1" dirty="0" smtClean="0">
                <a:solidFill>
                  <a:schemeClr val="bg1">
                    <a:lumMod val="50000"/>
                  </a:schemeClr>
                </a:solidFill>
                <a:latin typeface="微软雅黑" panose="020B0503020204020204" charset="-122"/>
                <a:ea typeface="微软雅黑" panose="020B0503020204020204" charset="-122"/>
              </a:rPr>
              <a:t>状态记录</a:t>
            </a:r>
            <a:endParaRPr lang="zh-CN" altLang="en-US" sz="2000" b="1" dirty="0" smtClean="0">
              <a:solidFill>
                <a:schemeClr val="bg1">
                  <a:lumMod val="50000"/>
                </a:schemeClr>
              </a:solidFill>
              <a:latin typeface="微软雅黑" panose="020B0503020204020204" charset="-122"/>
              <a:ea typeface="微软雅黑" panose="020B0503020204020204" charset="-122"/>
            </a:endParaRPr>
          </a:p>
        </p:txBody>
      </p:sp>
      <p:sp>
        <p:nvSpPr>
          <p:cNvPr id="6" name="文本框 5"/>
          <p:cNvSpPr txBox="1"/>
          <p:nvPr/>
        </p:nvSpPr>
        <p:spPr>
          <a:xfrm>
            <a:off x="885190" y="1579245"/>
            <a:ext cx="2926080" cy="460375"/>
          </a:xfrm>
          <a:prstGeom prst="rect">
            <a:avLst/>
          </a:prstGeom>
          <a:noFill/>
        </p:spPr>
        <p:txBody>
          <a:bodyPr wrap="none" rtlCol="0">
            <a:spAutoFit/>
          </a:bodyPr>
          <a:p>
            <a:r>
              <a:rPr lang="zh-CN" sz="2400"/>
              <a:t>为什么要记录状态</a:t>
            </a:r>
            <a:r>
              <a:rPr lang="zh-CN" altLang="en-US" sz="2400"/>
              <a:t>：</a:t>
            </a:r>
            <a:endParaRPr lang="zh-CN" altLang="en-US" sz="2400"/>
          </a:p>
        </p:txBody>
      </p:sp>
      <p:sp>
        <p:nvSpPr>
          <p:cNvPr id="3" name="文本框 2"/>
          <p:cNvSpPr txBox="1"/>
          <p:nvPr/>
        </p:nvSpPr>
        <p:spPr>
          <a:xfrm>
            <a:off x="885190" y="2417445"/>
            <a:ext cx="4863465" cy="2999740"/>
          </a:xfrm>
          <a:prstGeom prst="rect">
            <a:avLst/>
          </a:prstGeom>
          <a:noFill/>
        </p:spPr>
        <p:txBody>
          <a:bodyPr wrap="square" rtlCol="0">
            <a:spAutoFit/>
          </a:bodyPr>
          <a:p>
            <a:pPr fontAlgn="auto">
              <a:lnSpc>
                <a:spcPct val="150000"/>
              </a:lnSpc>
            </a:pPr>
            <a:r>
              <a:rPr lang="zh-CN" altLang="en-US"/>
              <a:t>上述的搜索算法，除了</a:t>
            </a:r>
            <a:r>
              <a:rPr lang="en-US" altLang="zh-CN"/>
              <a:t>IDA*</a:t>
            </a:r>
            <a:r>
              <a:rPr lang="zh-CN" altLang="en-US"/>
              <a:t>以外，不管是普通的</a:t>
            </a:r>
            <a:r>
              <a:rPr lang="en-US" altLang="zh-CN"/>
              <a:t>BFS</a:t>
            </a:r>
            <a:r>
              <a:rPr lang="zh-CN" altLang="en-US"/>
              <a:t>，双向</a:t>
            </a:r>
            <a:r>
              <a:rPr lang="en-US" altLang="zh-CN"/>
              <a:t>BFS</a:t>
            </a:r>
            <a:r>
              <a:rPr lang="zh-CN" altLang="en-US"/>
              <a:t>还是</a:t>
            </a:r>
            <a:r>
              <a:rPr lang="en-US" altLang="zh-CN"/>
              <a:t>A*(</a:t>
            </a:r>
            <a:r>
              <a:rPr lang="zh-CN" altLang="en-US"/>
              <a:t>甚至包括</a:t>
            </a:r>
            <a:r>
              <a:rPr lang="en-US" altLang="zh-CN"/>
              <a:t>dijkstra)</a:t>
            </a:r>
            <a:r>
              <a:rPr lang="zh-CN" altLang="en-US"/>
              <a:t>，都是基于</a:t>
            </a:r>
            <a:r>
              <a:rPr lang="en-US" altLang="zh-CN"/>
              <a:t>BFS</a:t>
            </a:r>
            <a:r>
              <a:rPr lang="zh-CN" altLang="en-US"/>
              <a:t>的思想，需要记录之前所访问过的状态，防止重复进队。</a:t>
            </a:r>
            <a:endParaRPr lang="zh-CN" altLang="en-US"/>
          </a:p>
          <a:p>
            <a:pPr fontAlgn="auto">
              <a:lnSpc>
                <a:spcPct val="150000"/>
              </a:lnSpc>
            </a:pPr>
            <a:endParaRPr lang="zh-CN" altLang="en-US"/>
          </a:p>
          <a:p>
            <a:pPr fontAlgn="auto">
              <a:lnSpc>
                <a:spcPct val="150000"/>
              </a:lnSpc>
            </a:pPr>
            <a:r>
              <a:rPr lang="zh-CN" altLang="en-US"/>
              <a:t>若一共有</a:t>
            </a:r>
            <a:r>
              <a:rPr lang="en-US" altLang="zh-CN"/>
              <a:t>n</a:t>
            </a:r>
            <a:r>
              <a:rPr lang="zh-CN" altLang="en-US"/>
              <a:t>个状态，如果没有进行这一步，那么复杂度会从理想的</a:t>
            </a:r>
            <a:r>
              <a:rPr lang="en-US" altLang="zh-CN"/>
              <a:t>O(n)</a:t>
            </a:r>
            <a:r>
              <a:rPr lang="zh-CN" altLang="en-US"/>
              <a:t>退化到指数级别。</a:t>
            </a:r>
            <a:endParaRPr lang="zh-CN" altLang="en-US"/>
          </a:p>
        </p:txBody>
      </p:sp>
      <p:sp>
        <p:nvSpPr>
          <p:cNvPr id="4" name="文本框 3"/>
          <p:cNvSpPr txBox="1"/>
          <p:nvPr/>
        </p:nvSpPr>
        <p:spPr>
          <a:xfrm>
            <a:off x="6544945" y="1366520"/>
            <a:ext cx="4754880" cy="460375"/>
          </a:xfrm>
          <a:prstGeom prst="rect">
            <a:avLst/>
          </a:prstGeom>
          <a:noFill/>
        </p:spPr>
        <p:txBody>
          <a:bodyPr wrap="none" rtlCol="0">
            <a:spAutoFit/>
          </a:bodyPr>
          <a:p>
            <a:r>
              <a:rPr lang="zh-CN" sz="2400"/>
              <a:t>这个题目中记录状态的</a:t>
            </a:r>
            <a:r>
              <a:rPr lang="zh-CN" altLang="en-US" sz="2400"/>
              <a:t>几种方法：</a:t>
            </a:r>
            <a:endParaRPr lang="zh-CN" altLang="en-US" sz="2400"/>
          </a:p>
        </p:txBody>
      </p:sp>
      <p:sp>
        <p:nvSpPr>
          <p:cNvPr id="5" name="文本框 4"/>
          <p:cNvSpPr txBox="1"/>
          <p:nvPr/>
        </p:nvSpPr>
        <p:spPr>
          <a:xfrm>
            <a:off x="6544945" y="2204720"/>
            <a:ext cx="4863465" cy="3830955"/>
          </a:xfrm>
          <a:prstGeom prst="rect">
            <a:avLst/>
          </a:prstGeom>
          <a:noFill/>
        </p:spPr>
        <p:txBody>
          <a:bodyPr wrap="square" rtlCol="0">
            <a:spAutoFit/>
          </a:bodyPr>
          <a:p>
            <a:pPr fontAlgn="auto">
              <a:lnSpc>
                <a:spcPct val="150000"/>
              </a:lnSpc>
            </a:pPr>
            <a:r>
              <a:rPr lang="en-US"/>
              <a:t>1.</a:t>
            </a:r>
            <a:r>
              <a:rPr lang="zh-CN" altLang="en-US"/>
              <a:t>平衡树</a:t>
            </a:r>
            <a:endParaRPr lang="zh-CN" altLang="en-US"/>
          </a:p>
          <a:p>
            <a:pPr fontAlgn="auto">
              <a:lnSpc>
                <a:spcPct val="150000"/>
              </a:lnSpc>
            </a:pPr>
            <a:r>
              <a:rPr lang="zh-CN" altLang="en-US"/>
              <a:t>查询时间：</a:t>
            </a:r>
            <a:r>
              <a:rPr lang="en-US" altLang="zh-CN"/>
              <a:t>O(log n)</a:t>
            </a:r>
            <a:endParaRPr lang="zh-CN" altLang="en-US"/>
          </a:p>
          <a:p>
            <a:pPr fontAlgn="auto">
              <a:lnSpc>
                <a:spcPct val="150000"/>
              </a:lnSpc>
            </a:pPr>
            <a:endParaRPr lang="zh-CN" altLang="en-US"/>
          </a:p>
          <a:p>
            <a:pPr fontAlgn="auto">
              <a:lnSpc>
                <a:spcPct val="150000"/>
              </a:lnSpc>
            </a:pPr>
            <a:r>
              <a:rPr lang="en-US" altLang="zh-CN"/>
              <a:t>2.</a:t>
            </a:r>
            <a:r>
              <a:rPr lang="zh-CN" altLang="en-US"/>
              <a:t>哈希表</a:t>
            </a:r>
            <a:endParaRPr lang="zh-CN" altLang="en-US"/>
          </a:p>
          <a:p>
            <a:pPr fontAlgn="auto">
              <a:lnSpc>
                <a:spcPct val="150000"/>
              </a:lnSpc>
            </a:pPr>
            <a:r>
              <a:rPr lang="zh-CN" altLang="en-US"/>
              <a:t>查询时间：平均</a:t>
            </a:r>
            <a:r>
              <a:rPr lang="en-US" altLang="zh-CN"/>
              <a:t>O(1)</a:t>
            </a:r>
            <a:r>
              <a:rPr lang="zh-CN" altLang="en-US"/>
              <a:t>，最坏</a:t>
            </a:r>
            <a:r>
              <a:rPr lang="en-US" altLang="zh-CN"/>
              <a:t>O(n)</a:t>
            </a:r>
            <a:endParaRPr lang="en-US" altLang="zh-CN"/>
          </a:p>
          <a:p>
            <a:pPr fontAlgn="auto">
              <a:lnSpc>
                <a:spcPct val="150000"/>
              </a:lnSpc>
            </a:pPr>
            <a:endParaRPr lang="en-US" altLang="zh-CN"/>
          </a:p>
          <a:p>
            <a:pPr fontAlgn="auto">
              <a:lnSpc>
                <a:spcPct val="150000"/>
              </a:lnSpc>
            </a:pPr>
            <a:r>
              <a:rPr lang="en-US" altLang="zh-CN"/>
              <a:t>3.</a:t>
            </a:r>
            <a:r>
              <a:rPr lang="zh-CN" altLang="en-US"/>
              <a:t>康托展开</a:t>
            </a:r>
            <a:endParaRPr lang="zh-CN" altLang="en-US"/>
          </a:p>
          <a:p>
            <a:pPr fontAlgn="auto">
              <a:lnSpc>
                <a:spcPct val="150000"/>
              </a:lnSpc>
            </a:pPr>
            <a:r>
              <a:rPr lang="zh-CN" altLang="en-US"/>
              <a:t>查询时间：</a:t>
            </a:r>
            <a:r>
              <a:rPr lang="en-US" altLang="zh-CN"/>
              <a:t>O(1)</a:t>
            </a:r>
            <a:r>
              <a:rPr lang="zh-CN" altLang="en-US"/>
              <a:t>查询，但展开和逆展开会带有一个</a:t>
            </a:r>
            <a:r>
              <a:rPr lang="en-US" altLang="zh-CN"/>
              <a:t>9 * 9</a:t>
            </a:r>
            <a:r>
              <a:rPr lang="zh-CN" altLang="en-US"/>
              <a:t>的常数</a:t>
            </a:r>
            <a:endParaRPr lang="zh-CN" altLang="en-US"/>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05" y="19965"/>
            <a:ext cx="4057650" cy="398780"/>
          </a:xfrm>
          <a:prstGeom prst="rect">
            <a:avLst/>
          </a:prstGeom>
          <a:noFill/>
        </p:spPr>
        <p:txBody>
          <a:bodyPr wrap="square" rtlCol="0">
            <a:spAutoFit/>
          </a:bodyPr>
          <a:lstStyle/>
          <a:p>
            <a:r>
              <a:rPr lang="zh-CN" altLang="en-US" sz="2000" b="1" dirty="0" smtClean="0">
                <a:solidFill>
                  <a:schemeClr val="bg1">
                    <a:lumMod val="50000"/>
                  </a:schemeClr>
                </a:solidFill>
                <a:latin typeface="微软雅黑" panose="020B0503020204020204" charset="-122"/>
                <a:ea typeface="微软雅黑" panose="020B0503020204020204" charset="-122"/>
              </a:rPr>
              <a:t>状态记录</a:t>
            </a:r>
            <a:endParaRPr lang="zh-CN" altLang="en-US" sz="2000" b="1" dirty="0" smtClean="0">
              <a:solidFill>
                <a:schemeClr val="bg1">
                  <a:lumMod val="50000"/>
                </a:schemeClr>
              </a:solidFill>
              <a:latin typeface="微软雅黑" panose="020B0503020204020204" charset="-122"/>
              <a:ea typeface="微软雅黑" panose="020B0503020204020204" charset="-122"/>
            </a:endParaRPr>
          </a:p>
        </p:txBody>
      </p:sp>
      <p:sp>
        <p:nvSpPr>
          <p:cNvPr id="4" name="文本框 3"/>
          <p:cNvSpPr txBox="1"/>
          <p:nvPr/>
        </p:nvSpPr>
        <p:spPr>
          <a:xfrm>
            <a:off x="852170" y="1037590"/>
            <a:ext cx="1802765" cy="521970"/>
          </a:xfrm>
          <a:prstGeom prst="rect">
            <a:avLst/>
          </a:prstGeom>
          <a:noFill/>
        </p:spPr>
        <p:txBody>
          <a:bodyPr wrap="none" rtlCol="0">
            <a:spAutoFit/>
          </a:bodyPr>
          <a:p>
            <a:r>
              <a:rPr lang="en-US" altLang="zh-CN" sz="2800"/>
              <a:t>1</a:t>
            </a:r>
            <a:r>
              <a:rPr lang="zh-CN" altLang="en-US" sz="2800"/>
              <a:t>、平衡树</a:t>
            </a:r>
            <a:endParaRPr lang="zh-CN" altLang="en-US" sz="2800"/>
          </a:p>
        </p:txBody>
      </p:sp>
      <p:sp>
        <p:nvSpPr>
          <p:cNvPr id="7" name="文本框 6"/>
          <p:cNvSpPr txBox="1"/>
          <p:nvPr/>
        </p:nvSpPr>
        <p:spPr>
          <a:xfrm>
            <a:off x="892810" y="1762125"/>
            <a:ext cx="4557395" cy="922020"/>
          </a:xfrm>
          <a:prstGeom prst="rect">
            <a:avLst/>
          </a:prstGeom>
          <a:noFill/>
        </p:spPr>
        <p:txBody>
          <a:bodyPr wrap="square" rtlCol="0">
            <a:spAutoFit/>
          </a:bodyPr>
          <a:p>
            <a:pPr fontAlgn="auto">
              <a:lnSpc>
                <a:spcPct val="150000"/>
              </a:lnSpc>
            </a:pPr>
            <a:r>
              <a:rPr lang="zh-CN"/>
              <a:t>也就是我们最喜欢的</a:t>
            </a:r>
            <a:r>
              <a:rPr lang="en-US" altLang="zh-CN"/>
              <a:t>set</a:t>
            </a:r>
            <a:r>
              <a:rPr lang="zh-CN" altLang="en-US"/>
              <a:t>和</a:t>
            </a:r>
            <a:r>
              <a:rPr lang="en-US" altLang="zh-CN"/>
              <a:t>map</a:t>
            </a:r>
            <a:r>
              <a:rPr lang="zh-CN" altLang="en-US"/>
              <a:t>。</a:t>
            </a:r>
            <a:r>
              <a:rPr lang="zh-CN" altLang="en-US" strike="sngStrike">
                <a:solidFill>
                  <a:schemeClr val="tx1"/>
                </a:solidFill>
                <a:uFillTx/>
              </a:rPr>
              <a:t>当然也可以手写</a:t>
            </a:r>
            <a:endParaRPr lang="zh-CN" altLang="en-US" strike="sngStrike">
              <a:solidFill>
                <a:schemeClr val="tx1"/>
              </a:solidFill>
              <a:uFillTx/>
            </a:endParaRPr>
          </a:p>
        </p:txBody>
      </p:sp>
      <p:sp>
        <p:nvSpPr>
          <p:cNvPr id="3" name="文本框 2"/>
          <p:cNvSpPr txBox="1"/>
          <p:nvPr/>
        </p:nvSpPr>
        <p:spPr>
          <a:xfrm>
            <a:off x="892810" y="2814320"/>
            <a:ext cx="5147310" cy="1753235"/>
          </a:xfrm>
          <a:prstGeom prst="rect">
            <a:avLst/>
          </a:prstGeom>
          <a:noFill/>
        </p:spPr>
        <p:txBody>
          <a:bodyPr wrap="square" rtlCol="0">
            <a:spAutoFit/>
          </a:bodyPr>
          <a:p>
            <a:pPr fontAlgn="auto">
              <a:lnSpc>
                <a:spcPct val="150000"/>
              </a:lnSpc>
            </a:pPr>
            <a:r>
              <a:rPr lang="zh-CN" altLang="en-US"/>
              <a:t>我们需要这样一种数据结构：可以支持两种操作，一个是加入一个数到这个集合中，另一个是给出一个数，询问是否在这个集合中。刚好平衡树就支持这两种操作，且均是</a:t>
            </a:r>
            <a:r>
              <a:rPr lang="en-US" altLang="zh-CN"/>
              <a:t>O(log n)</a:t>
            </a:r>
            <a:r>
              <a:rPr lang="zh-CN" altLang="en-US"/>
              <a:t>的复杂度。</a:t>
            </a:r>
            <a:endParaRPr lang="zh-CN" altLang="en-US"/>
          </a:p>
        </p:txBody>
      </p:sp>
      <p:pic>
        <p:nvPicPr>
          <p:cNvPr id="11" name="图片 6"/>
          <p:cNvPicPr>
            <a:picLocks noChangeAspect="1"/>
          </p:cNvPicPr>
          <p:nvPr/>
        </p:nvPicPr>
        <p:blipFill>
          <a:blip r:embed="rId1"/>
          <a:stretch>
            <a:fillRect/>
          </a:stretch>
        </p:blipFill>
        <p:spPr>
          <a:xfrm>
            <a:off x="1481455" y="4784725"/>
            <a:ext cx="891540" cy="1104900"/>
          </a:xfrm>
          <a:prstGeom prst="rect">
            <a:avLst/>
          </a:prstGeom>
          <a:noFill/>
          <a:ln>
            <a:noFill/>
          </a:ln>
        </p:spPr>
      </p:pic>
      <p:cxnSp>
        <p:nvCxnSpPr>
          <p:cNvPr id="5" name="直接箭头连接符 4"/>
          <p:cNvCxnSpPr/>
          <p:nvPr/>
        </p:nvCxnSpPr>
        <p:spPr>
          <a:xfrm>
            <a:off x="2482850" y="5337175"/>
            <a:ext cx="882650"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365500" y="5153025"/>
            <a:ext cx="1325880" cy="368300"/>
          </a:xfrm>
          <a:prstGeom prst="rect">
            <a:avLst/>
          </a:prstGeom>
          <a:noFill/>
        </p:spPr>
        <p:txBody>
          <a:bodyPr wrap="none" rtlCol="0">
            <a:spAutoFit/>
          </a:bodyPr>
          <a:p>
            <a:r>
              <a:rPr lang="en-US" altLang="zh-CN"/>
              <a:t>283104765</a:t>
            </a:r>
            <a:endParaRPr lang="en-US" altLang="zh-CN"/>
          </a:p>
        </p:txBody>
      </p:sp>
      <p:sp>
        <p:nvSpPr>
          <p:cNvPr id="8" name="文本框 7"/>
          <p:cNvSpPr txBox="1"/>
          <p:nvPr/>
        </p:nvSpPr>
        <p:spPr>
          <a:xfrm>
            <a:off x="943610" y="5960110"/>
            <a:ext cx="4101465" cy="506730"/>
          </a:xfrm>
          <a:prstGeom prst="rect">
            <a:avLst/>
          </a:prstGeom>
          <a:noFill/>
        </p:spPr>
        <p:txBody>
          <a:bodyPr wrap="square" rtlCol="0">
            <a:spAutoFit/>
          </a:bodyPr>
          <a:p>
            <a:pPr fontAlgn="auto">
              <a:lnSpc>
                <a:spcPct val="150000"/>
              </a:lnSpc>
            </a:pPr>
            <a:r>
              <a:rPr lang="zh-CN"/>
              <a:t>对于这个整型进行插入或查询。</a:t>
            </a:r>
            <a:endParaRPr lang="zh-CN" strike="sngStrike">
              <a:solidFill>
                <a:schemeClr val="tx1"/>
              </a:solidFill>
              <a:uFillTx/>
            </a:endParaRPr>
          </a:p>
        </p:txBody>
      </p:sp>
      <p:sp>
        <p:nvSpPr>
          <p:cNvPr id="10" name="文本框 9"/>
          <p:cNvSpPr txBox="1"/>
          <p:nvPr/>
        </p:nvSpPr>
        <p:spPr>
          <a:xfrm>
            <a:off x="6917055" y="1037590"/>
            <a:ext cx="1802765" cy="521970"/>
          </a:xfrm>
          <a:prstGeom prst="rect">
            <a:avLst/>
          </a:prstGeom>
          <a:noFill/>
        </p:spPr>
        <p:txBody>
          <a:bodyPr wrap="none" rtlCol="0">
            <a:spAutoFit/>
          </a:bodyPr>
          <a:p>
            <a:r>
              <a:rPr lang="en-US" altLang="zh-CN" sz="2800"/>
              <a:t>2</a:t>
            </a:r>
            <a:r>
              <a:rPr lang="zh-CN" altLang="en-US" sz="2800"/>
              <a:t>、哈希表</a:t>
            </a:r>
            <a:endParaRPr lang="zh-CN" altLang="en-US" sz="2800"/>
          </a:p>
        </p:txBody>
      </p:sp>
      <p:sp>
        <p:nvSpPr>
          <p:cNvPr id="12" name="文本框 11"/>
          <p:cNvSpPr txBox="1"/>
          <p:nvPr/>
        </p:nvSpPr>
        <p:spPr>
          <a:xfrm>
            <a:off x="6845935" y="1762125"/>
            <a:ext cx="4101465" cy="4661535"/>
          </a:xfrm>
          <a:prstGeom prst="rect">
            <a:avLst/>
          </a:prstGeom>
          <a:noFill/>
        </p:spPr>
        <p:txBody>
          <a:bodyPr wrap="square" rtlCol="0">
            <a:spAutoFit/>
          </a:bodyPr>
          <a:p>
            <a:pPr fontAlgn="auto">
              <a:lnSpc>
                <a:spcPct val="150000"/>
              </a:lnSpc>
            </a:pPr>
            <a:r>
              <a:rPr lang="zh-CN"/>
              <a:t>相比于平衡树，哈希表的复杂度无疑更加优秀。是平均</a:t>
            </a:r>
            <a:r>
              <a:rPr lang="en-US" altLang="zh-CN"/>
              <a:t>O(1)</a:t>
            </a:r>
            <a:r>
              <a:rPr lang="zh-CN" altLang="en-US"/>
              <a:t>的，虽然最坏情况为</a:t>
            </a:r>
            <a:r>
              <a:rPr lang="en-US" altLang="zh-CN"/>
              <a:t>O(n)</a:t>
            </a:r>
            <a:r>
              <a:rPr lang="zh-CN" altLang="en-US"/>
              <a:t>但出现的概率很小。</a:t>
            </a:r>
            <a:endParaRPr lang="zh-CN" altLang="en-US"/>
          </a:p>
          <a:p>
            <a:pPr fontAlgn="auto">
              <a:lnSpc>
                <a:spcPct val="150000"/>
              </a:lnSpc>
            </a:pPr>
            <a:endParaRPr lang="zh-CN" altLang="en-US">
              <a:solidFill>
                <a:schemeClr val="tx1"/>
              </a:solidFill>
              <a:uFillTx/>
            </a:endParaRPr>
          </a:p>
          <a:p>
            <a:pPr fontAlgn="auto">
              <a:lnSpc>
                <a:spcPct val="150000"/>
              </a:lnSpc>
            </a:pPr>
            <a:r>
              <a:rPr lang="zh-CN" altLang="en-US">
                <a:solidFill>
                  <a:schemeClr val="tx1"/>
                </a:solidFill>
                <a:uFillTx/>
              </a:rPr>
              <a:t>并且，在记录状态的时候，由于用不到数据排序以及找前后项等，相比之下平衡树有些大材小用。</a:t>
            </a:r>
            <a:endParaRPr lang="zh-CN" altLang="en-US">
              <a:solidFill>
                <a:schemeClr val="tx1"/>
              </a:solidFill>
              <a:uFillTx/>
            </a:endParaRPr>
          </a:p>
          <a:p>
            <a:pPr fontAlgn="auto">
              <a:lnSpc>
                <a:spcPct val="150000"/>
              </a:lnSpc>
            </a:pPr>
            <a:endParaRPr lang="zh-CN" altLang="en-US">
              <a:solidFill>
                <a:schemeClr val="tx1"/>
              </a:solidFill>
              <a:uFillTx/>
            </a:endParaRPr>
          </a:p>
          <a:p>
            <a:pPr fontAlgn="auto">
              <a:lnSpc>
                <a:spcPct val="150000"/>
              </a:lnSpc>
            </a:pPr>
            <a:r>
              <a:rPr lang="zh-CN" altLang="en-US">
                <a:solidFill>
                  <a:schemeClr val="tx1"/>
                </a:solidFill>
                <a:uFillTx/>
              </a:rPr>
              <a:t>如果不想手写哈希表，也可以用</a:t>
            </a:r>
            <a:r>
              <a:rPr lang="en-US" altLang="zh-CN">
                <a:solidFill>
                  <a:schemeClr val="tx1"/>
                </a:solidFill>
                <a:uFillTx/>
              </a:rPr>
              <a:t>stl</a:t>
            </a:r>
            <a:r>
              <a:rPr lang="zh-CN" altLang="en-US">
                <a:solidFill>
                  <a:schemeClr val="tx1"/>
                </a:solidFill>
                <a:uFillTx/>
              </a:rPr>
              <a:t>中的</a:t>
            </a:r>
            <a:r>
              <a:rPr lang="en-US" altLang="zh-CN">
                <a:solidFill>
                  <a:schemeClr val="tx1"/>
                </a:solidFill>
                <a:uFillTx/>
              </a:rPr>
              <a:t>unordered_map</a:t>
            </a:r>
            <a:r>
              <a:rPr lang="zh-CN" altLang="en-US">
                <a:solidFill>
                  <a:schemeClr val="tx1"/>
                </a:solidFill>
                <a:uFillTx/>
              </a:rPr>
              <a:t>，是哈希表的实现模版。相比</a:t>
            </a:r>
            <a:r>
              <a:rPr lang="en-US" altLang="zh-CN">
                <a:solidFill>
                  <a:schemeClr val="tx1"/>
                </a:solidFill>
                <a:uFillTx/>
              </a:rPr>
              <a:t>map</a:t>
            </a:r>
            <a:r>
              <a:rPr lang="zh-CN" altLang="en-US">
                <a:solidFill>
                  <a:schemeClr val="tx1"/>
                </a:solidFill>
                <a:uFillTx/>
              </a:rPr>
              <a:t>效率更高。</a:t>
            </a:r>
            <a:endParaRPr lang="zh-CN" altLang="en-US">
              <a:solidFill>
                <a:schemeClr val="tx1"/>
              </a:solidFill>
              <a:uFillTx/>
            </a:endParaRPr>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05" y="19965"/>
            <a:ext cx="4057650" cy="398780"/>
          </a:xfrm>
          <a:prstGeom prst="rect">
            <a:avLst/>
          </a:prstGeom>
          <a:noFill/>
        </p:spPr>
        <p:txBody>
          <a:bodyPr wrap="square" rtlCol="0">
            <a:spAutoFit/>
          </a:bodyPr>
          <a:lstStyle/>
          <a:p>
            <a:r>
              <a:rPr lang="zh-CN" altLang="en-US" sz="2000" b="1" dirty="0" smtClean="0">
                <a:solidFill>
                  <a:schemeClr val="bg1">
                    <a:lumMod val="50000"/>
                  </a:schemeClr>
                </a:solidFill>
                <a:latin typeface="微软雅黑" panose="020B0503020204020204" charset="-122"/>
                <a:ea typeface="微软雅黑" panose="020B0503020204020204" charset="-122"/>
              </a:rPr>
              <a:t>状态记录</a:t>
            </a:r>
            <a:endParaRPr lang="zh-CN" altLang="en-US" sz="2000" b="1" dirty="0" smtClean="0">
              <a:solidFill>
                <a:schemeClr val="bg1">
                  <a:lumMod val="50000"/>
                </a:schemeClr>
              </a:solidFill>
              <a:latin typeface="微软雅黑" panose="020B0503020204020204" charset="-122"/>
              <a:ea typeface="微软雅黑" panose="020B0503020204020204" charset="-122"/>
            </a:endParaRPr>
          </a:p>
        </p:txBody>
      </p:sp>
      <p:sp>
        <p:nvSpPr>
          <p:cNvPr id="4" name="文本框 3"/>
          <p:cNvSpPr txBox="1"/>
          <p:nvPr/>
        </p:nvSpPr>
        <p:spPr>
          <a:xfrm>
            <a:off x="852170" y="1037590"/>
            <a:ext cx="2158365" cy="521970"/>
          </a:xfrm>
          <a:prstGeom prst="rect">
            <a:avLst/>
          </a:prstGeom>
          <a:noFill/>
        </p:spPr>
        <p:txBody>
          <a:bodyPr wrap="none" rtlCol="0">
            <a:spAutoFit/>
          </a:bodyPr>
          <a:p>
            <a:r>
              <a:rPr lang="en-US" altLang="zh-CN" sz="2800"/>
              <a:t>3</a:t>
            </a:r>
            <a:r>
              <a:rPr lang="zh-CN" altLang="en-US" sz="2800"/>
              <a:t>、康托展开</a:t>
            </a:r>
            <a:endParaRPr lang="zh-CN" altLang="en-US" sz="2800"/>
          </a:p>
        </p:txBody>
      </p:sp>
      <p:sp>
        <p:nvSpPr>
          <p:cNvPr id="7" name="文本框 6"/>
          <p:cNvSpPr txBox="1"/>
          <p:nvPr/>
        </p:nvSpPr>
        <p:spPr>
          <a:xfrm>
            <a:off x="892810" y="1762125"/>
            <a:ext cx="4101465" cy="4246245"/>
          </a:xfrm>
          <a:prstGeom prst="rect">
            <a:avLst/>
          </a:prstGeom>
          <a:noFill/>
        </p:spPr>
        <p:txBody>
          <a:bodyPr wrap="square" rtlCol="0">
            <a:spAutoFit/>
          </a:bodyPr>
          <a:p>
            <a:pPr fontAlgn="auto">
              <a:lnSpc>
                <a:spcPct val="150000"/>
              </a:lnSpc>
            </a:pPr>
            <a:r>
              <a:rPr lang="zh-CN" altLang="en-US"/>
              <a:t>最开始的时候，我们就知道</a:t>
            </a:r>
            <a:r>
              <a:rPr lang="zh-CN" altLang="en-US">
                <a:sym typeface="+mn-ea"/>
              </a:rPr>
              <a:t>棋盘总的状态为</a:t>
            </a:r>
            <a:r>
              <a:rPr lang="en-US" altLang="zh-CN">
                <a:sym typeface="+mn-ea"/>
              </a:rPr>
              <a:t>9</a:t>
            </a:r>
            <a:r>
              <a:rPr lang="zh-CN" altLang="en-US">
                <a:sym typeface="+mn-ea"/>
              </a:rPr>
              <a:t>！</a:t>
            </a:r>
            <a:r>
              <a:rPr lang="en-US" altLang="zh-CN">
                <a:sym typeface="+mn-ea"/>
              </a:rPr>
              <a:t>= 362800</a:t>
            </a:r>
            <a:r>
              <a:rPr lang="zh-CN" altLang="en-US">
                <a:sym typeface="+mn-ea"/>
              </a:rPr>
              <a:t>。如果能讲每一个状态刚好映射到</a:t>
            </a:r>
            <a:r>
              <a:rPr lang="en-US" altLang="zh-CN">
                <a:sym typeface="+mn-ea"/>
              </a:rPr>
              <a:t>1</a:t>
            </a:r>
            <a:r>
              <a:rPr lang="zh-CN" altLang="en-US">
                <a:sym typeface="+mn-ea"/>
              </a:rPr>
              <a:t>到</a:t>
            </a:r>
            <a:r>
              <a:rPr lang="en-US" altLang="zh-CN">
                <a:sym typeface="+mn-ea"/>
              </a:rPr>
              <a:t>362800</a:t>
            </a:r>
            <a:r>
              <a:rPr lang="zh-CN" altLang="en-US">
                <a:sym typeface="+mn-ea"/>
              </a:rPr>
              <a:t>当中的某一个数字，那么就可以直接用数组的方式实现</a:t>
            </a:r>
            <a:r>
              <a:rPr lang="en-US" altLang="zh-CN">
                <a:sym typeface="+mn-ea"/>
              </a:rPr>
              <a:t>O(1)</a:t>
            </a:r>
            <a:r>
              <a:rPr lang="zh-CN" altLang="en-US">
                <a:sym typeface="+mn-ea"/>
              </a:rPr>
              <a:t>的插入和查询。</a:t>
            </a:r>
            <a:endParaRPr lang="zh-CN" altLang="en-US">
              <a:sym typeface="+mn-ea"/>
            </a:endParaRPr>
          </a:p>
          <a:p>
            <a:pPr fontAlgn="auto">
              <a:lnSpc>
                <a:spcPct val="150000"/>
              </a:lnSpc>
            </a:pPr>
            <a:endParaRPr lang="zh-CN" altLang="en-US">
              <a:sym typeface="+mn-ea"/>
            </a:endParaRPr>
          </a:p>
          <a:p>
            <a:pPr fontAlgn="auto">
              <a:lnSpc>
                <a:spcPct val="150000"/>
              </a:lnSpc>
            </a:pPr>
            <a:r>
              <a:rPr lang="zh-CN" altLang="en-US">
                <a:sym typeface="+mn-ea"/>
              </a:rPr>
              <a:t>刚好，八数码中，如果我们将空格的位置当做是</a:t>
            </a:r>
            <a:r>
              <a:rPr lang="en-US" altLang="zh-CN">
                <a:sym typeface="+mn-ea"/>
              </a:rPr>
              <a:t>9</a:t>
            </a:r>
            <a:r>
              <a:rPr lang="zh-CN" altLang="en-US">
                <a:sym typeface="+mn-ea"/>
              </a:rPr>
              <a:t>，这样所有的状态在一起就构成了全排列。我们可以用康托展开来解决这个问题。</a:t>
            </a:r>
            <a:endParaRPr lang="zh-CN" altLang="en-US">
              <a:sym typeface="+mn-ea"/>
            </a:endParaRPr>
          </a:p>
        </p:txBody>
      </p:sp>
      <p:sp>
        <p:nvSpPr>
          <p:cNvPr id="5" name="文本框 4"/>
          <p:cNvSpPr txBox="1"/>
          <p:nvPr/>
        </p:nvSpPr>
        <p:spPr>
          <a:xfrm>
            <a:off x="6334125" y="1322070"/>
            <a:ext cx="4187190" cy="1337945"/>
          </a:xfrm>
          <a:prstGeom prst="rect">
            <a:avLst/>
          </a:prstGeom>
          <a:noFill/>
        </p:spPr>
        <p:txBody>
          <a:bodyPr wrap="square" rtlCol="0">
            <a:spAutoFit/>
          </a:bodyPr>
          <a:p>
            <a:pPr algn="l" fontAlgn="auto">
              <a:lnSpc>
                <a:spcPct val="150000"/>
              </a:lnSpc>
            </a:pPr>
            <a:r>
              <a:rPr lang="zh-CN" altLang="en-US"/>
              <a:t>康托展开是一个全排列到一个自然数的双射，是计算当前排列在所有由小到大全排列中的顺序，因此是可逆的。</a:t>
            </a:r>
            <a:endParaRPr lang="zh-CN" altLang="en-US"/>
          </a:p>
        </p:txBody>
      </p:sp>
      <p:pic>
        <p:nvPicPr>
          <p:cNvPr id="12" name="图片 7" descr="IMG_256"/>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406515" y="4001770"/>
            <a:ext cx="4114800" cy="242570"/>
          </a:xfrm>
          <a:prstGeom prst="rect">
            <a:avLst/>
          </a:prstGeom>
          <a:noFill/>
        </p:spPr>
      </p:pic>
      <p:sp>
        <p:nvSpPr>
          <p:cNvPr id="6" name="文本框 5"/>
          <p:cNvSpPr txBox="1"/>
          <p:nvPr/>
        </p:nvSpPr>
        <p:spPr>
          <a:xfrm>
            <a:off x="6334125" y="3514090"/>
            <a:ext cx="1783080" cy="368300"/>
          </a:xfrm>
          <a:prstGeom prst="rect">
            <a:avLst/>
          </a:prstGeom>
          <a:noFill/>
        </p:spPr>
        <p:txBody>
          <a:bodyPr wrap="none" rtlCol="0">
            <a:spAutoFit/>
          </a:bodyPr>
          <a:p>
            <a:r>
              <a:rPr lang="zh-CN" altLang="en-US"/>
              <a:t>康托展开公式：</a:t>
            </a:r>
            <a:endParaRPr lang="zh-CN" altLang="en-US"/>
          </a:p>
        </p:txBody>
      </p:sp>
      <p:sp>
        <p:nvSpPr>
          <p:cNvPr id="8" name="文本框 7"/>
          <p:cNvSpPr txBox="1"/>
          <p:nvPr/>
        </p:nvSpPr>
        <p:spPr>
          <a:xfrm>
            <a:off x="6334125" y="4773295"/>
            <a:ext cx="3990975" cy="645160"/>
          </a:xfrm>
          <a:prstGeom prst="rect">
            <a:avLst/>
          </a:prstGeom>
          <a:noFill/>
        </p:spPr>
        <p:txBody>
          <a:bodyPr wrap="square" rtlCol="0">
            <a:spAutoFit/>
          </a:bodyPr>
          <a:p>
            <a:pPr algn="l"/>
            <a:r>
              <a:rPr lang="zh-CN" altLang="en-US"/>
              <a:t>其中，i表示原数的第i位在当前未出现的元素中是排在第几个。</a:t>
            </a:r>
            <a:endParaRPr lang="zh-CN" altLang="en-US"/>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05" y="19965"/>
            <a:ext cx="4057650" cy="398780"/>
          </a:xfrm>
          <a:prstGeom prst="rect">
            <a:avLst/>
          </a:prstGeom>
          <a:noFill/>
        </p:spPr>
        <p:txBody>
          <a:bodyPr wrap="square" rtlCol="0">
            <a:spAutoFit/>
          </a:bodyPr>
          <a:lstStyle/>
          <a:p>
            <a:r>
              <a:rPr lang="zh-CN" altLang="en-US" sz="2000" b="1" dirty="0" smtClean="0">
                <a:solidFill>
                  <a:schemeClr val="bg1">
                    <a:lumMod val="50000"/>
                  </a:schemeClr>
                </a:solidFill>
                <a:latin typeface="微软雅黑" panose="020B0503020204020204" charset="-122"/>
                <a:ea typeface="微软雅黑" panose="020B0503020204020204" charset="-122"/>
                <a:sym typeface="+mn-ea"/>
              </a:rPr>
              <a:t>状态记录</a:t>
            </a:r>
            <a:endParaRPr lang="zh-CN" altLang="en-US" sz="2000" b="1" dirty="0" smtClean="0">
              <a:solidFill>
                <a:schemeClr val="bg1">
                  <a:lumMod val="50000"/>
                </a:schemeClr>
              </a:solidFill>
              <a:latin typeface="微软雅黑" panose="020B0503020204020204" charset="-122"/>
              <a:ea typeface="微软雅黑" panose="020B0503020204020204" charset="-122"/>
            </a:endParaRPr>
          </a:p>
        </p:txBody>
      </p:sp>
      <p:sp>
        <p:nvSpPr>
          <p:cNvPr id="4" name="文本框 3"/>
          <p:cNvSpPr txBox="1"/>
          <p:nvPr/>
        </p:nvSpPr>
        <p:spPr>
          <a:xfrm>
            <a:off x="852170" y="1037590"/>
            <a:ext cx="2158365" cy="521970"/>
          </a:xfrm>
          <a:prstGeom prst="rect">
            <a:avLst/>
          </a:prstGeom>
          <a:noFill/>
        </p:spPr>
        <p:txBody>
          <a:bodyPr wrap="none" rtlCol="0">
            <a:spAutoFit/>
          </a:bodyPr>
          <a:p>
            <a:r>
              <a:rPr lang="en-US" altLang="zh-CN" sz="2800"/>
              <a:t>3</a:t>
            </a:r>
            <a:r>
              <a:rPr lang="zh-CN" altLang="en-US" sz="2800"/>
              <a:t>、康托展开</a:t>
            </a:r>
            <a:endParaRPr lang="zh-CN" altLang="en-US" sz="2800"/>
          </a:p>
        </p:txBody>
      </p:sp>
      <p:sp>
        <p:nvSpPr>
          <p:cNvPr id="6" name="文本框 5"/>
          <p:cNvSpPr txBox="1"/>
          <p:nvPr/>
        </p:nvSpPr>
        <p:spPr>
          <a:xfrm>
            <a:off x="852170" y="1934845"/>
            <a:ext cx="1706880" cy="460375"/>
          </a:xfrm>
          <a:prstGeom prst="rect">
            <a:avLst/>
          </a:prstGeom>
          <a:noFill/>
        </p:spPr>
        <p:txBody>
          <a:bodyPr wrap="none" rtlCol="0">
            <a:spAutoFit/>
          </a:bodyPr>
          <a:p>
            <a:r>
              <a:rPr lang="zh-CN" sz="2400"/>
              <a:t>公式推导</a:t>
            </a:r>
            <a:r>
              <a:rPr lang="zh-CN" altLang="en-US" sz="2400"/>
              <a:t>：</a:t>
            </a:r>
            <a:endParaRPr lang="zh-CN" altLang="en-US" sz="2400"/>
          </a:p>
        </p:txBody>
      </p:sp>
      <p:sp>
        <p:nvSpPr>
          <p:cNvPr id="3" name="文本框 2"/>
          <p:cNvSpPr txBox="1"/>
          <p:nvPr/>
        </p:nvSpPr>
        <p:spPr>
          <a:xfrm>
            <a:off x="852170" y="2489200"/>
            <a:ext cx="4436110" cy="3830955"/>
          </a:xfrm>
          <a:prstGeom prst="rect">
            <a:avLst/>
          </a:prstGeom>
          <a:noFill/>
        </p:spPr>
        <p:txBody>
          <a:bodyPr wrap="square" rtlCol="0">
            <a:spAutoFit/>
          </a:bodyPr>
          <a:p>
            <a:pPr algn="l" fontAlgn="auto">
              <a:lnSpc>
                <a:spcPct val="150000"/>
              </a:lnSpc>
            </a:pPr>
            <a:r>
              <a:rPr lang="en-US" altLang="zh-CN"/>
              <a:t>          </a:t>
            </a:r>
            <a:r>
              <a:rPr lang="zh-CN" altLang="en-US"/>
              <a:t>假设我们要计算在五个数的全排列中，34152的康托展开值，也就是所以比34152小的全排列数的个数。从头开始计算，第一位为3，那么以1, 2为第一位的全排列一定都在它的前面，a</a:t>
            </a:r>
            <a:r>
              <a:rPr lang="zh-CN" altLang="en-US" baseline="-25000"/>
              <a:t>5</a:t>
            </a:r>
            <a:r>
              <a:rPr lang="zh-CN" altLang="en-US"/>
              <a:t> = 2，答案数加上2 * 4!；第二位是4，由于3已经出现过了，那么a</a:t>
            </a:r>
            <a:r>
              <a:rPr lang="zh-CN" altLang="en-US" baseline="-25000"/>
              <a:t>4</a:t>
            </a:r>
            <a:r>
              <a:rPr lang="zh-CN" altLang="en-US"/>
              <a:t> = 2，答案数加上2 * 3!；以此类推，a</a:t>
            </a:r>
            <a:r>
              <a:rPr lang="zh-CN" altLang="en-US" baseline="-25000"/>
              <a:t>3</a:t>
            </a:r>
            <a:r>
              <a:rPr lang="zh-CN" altLang="en-US"/>
              <a:t> = 0, a</a:t>
            </a:r>
            <a:r>
              <a:rPr lang="zh-CN" altLang="en-US" baseline="-25000"/>
              <a:t>2</a:t>
            </a:r>
            <a:r>
              <a:rPr lang="zh-CN" altLang="en-US"/>
              <a:t> = 1,所以最后的答案数为2 * 24 + 2 * 6 + 1 * 1 = 61。</a:t>
            </a:r>
            <a:endParaRPr lang="zh-CN" altLang="en-US"/>
          </a:p>
        </p:txBody>
      </p:sp>
      <p:sp>
        <p:nvSpPr>
          <p:cNvPr id="5" name="文本框 4"/>
          <p:cNvSpPr txBox="1"/>
          <p:nvPr/>
        </p:nvSpPr>
        <p:spPr>
          <a:xfrm>
            <a:off x="6268085" y="1934845"/>
            <a:ext cx="2011680" cy="460375"/>
          </a:xfrm>
          <a:prstGeom prst="rect">
            <a:avLst/>
          </a:prstGeom>
          <a:noFill/>
        </p:spPr>
        <p:txBody>
          <a:bodyPr wrap="none" rtlCol="0">
            <a:spAutoFit/>
          </a:bodyPr>
          <a:p>
            <a:r>
              <a:rPr lang="zh-CN" sz="2400"/>
              <a:t>逆康托展开</a:t>
            </a:r>
            <a:r>
              <a:rPr lang="zh-CN" altLang="en-US" sz="2400"/>
              <a:t>：</a:t>
            </a:r>
            <a:endParaRPr lang="zh-CN" altLang="en-US" sz="2400"/>
          </a:p>
        </p:txBody>
      </p:sp>
      <p:sp>
        <p:nvSpPr>
          <p:cNvPr id="7" name="文本框 6"/>
          <p:cNvSpPr txBox="1"/>
          <p:nvPr/>
        </p:nvSpPr>
        <p:spPr>
          <a:xfrm>
            <a:off x="6268085" y="2489200"/>
            <a:ext cx="4727575" cy="3415030"/>
          </a:xfrm>
          <a:prstGeom prst="rect">
            <a:avLst/>
          </a:prstGeom>
          <a:noFill/>
        </p:spPr>
        <p:txBody>
          <a:bodyPr wrap="square" rtlCol="0">
            <a:spAutoFit/>
          </a:bodyPr>
          <a:p>
            <a:pPr fontAlgn="auto">
              <a:lnSpc>
                <a:spcPct val="150000"/>
              </a:lnSpc>
            </a:pPr>
            <a:r>
              <a:rPr lang="zh-CN" altLang="en-US"/>
              <a:t>逆康托展开，便是用康托展开所得到的全排列中的排序，倒推得到这个排列。首先需要求得</a:t>
            </a:r>
            <a:r>
              <a:rPr lang="en-US" altLang="zh-CN"/>
              <a:t>a</a:t>
            </a:r>
            <a:r>
              <a:rPr lang="en-US" altLang="zh-CN" baseline="-25000"/>
              <a:t>5</a:t>
            </a:r>
            <a:r>
              <a:rPr lang="zh-CN" altLang="en-US"/>
              <a:t>到</a:t>
            </a:r>
            <a:r>
              <a:rPr lang="en-US" altLang="zh-CN"/>
              <a:t>a</a:t>
            </a:r>
            <a:r>
              <a:rPr lang="en-US" altLang="zh-CN" baseline="-25000"/>
              <a:t>1</a:t>
            </a:r>
            <a:r>
              <a:rPr lang="zh-CN" altLang="en-US"/>
              <a:t>的值，从前往后，用X整除(i - 1)!得到a</a:t>
            </a:r>
            <a:r>
              <a:rPr lang="zh-CN" altLang="en-US" baseline="-25000"/>
              <a:t>i</a:t>
            </a:r>
            <a:r>
              <a:rPr lang="zh-CN" altLang="en-US"/>
              <a:t>的值，然后X对(i - 1)!取模后用相同方法求解a</a:t>
            </a:r>
            <a:r>
              <a:rPr lang="zh-CN" altLang="en-US" baseline="-25000"/>
              <a:t>i</a:t>
            </a:r>
            <a:r>
              <a:rPr lang="zh-CN" altLang="en-US"/>
              <a:t>-1的值。</a:t>
            </a:r>
            <a:endParaRPr lang="zh-CN" altLang="en-US"/>
          </a:p>
          <a:p>
            <a:pPr fontAlgn="auto">
              <a:lnSpc>
                <a:spcPct val="150000"/>
              </a:lnSpc>
            </a:pPr>
            <a:endParaRPr lang="zh-CN" altLang="en-US"/>
          </a:p>
          <a:p>
            <a:pPr fontAlgn="auto">
              <a:lnSpc>
                <a:spcPct val="150000"/>
              </a:lnSpc>
            </a:pPr>
            <a:r>
              <a:rPr lang="zh-CN" altLang="en-US"/>
              <a:t>求得</a:t>
            </a:r>
            <a:r>
              <a:rPr lang="en-US" altLang="zh-CN"/>
              <a:t>a</a:t>
            </a:r>
            <a:r>
              <a:rPr lang="en-US" altLang="zh-CN" baseline="-25000"/>
              <a:t>i</a:t>
            </a:r>
            <a:r>
              <a:rPr lang="zh-CN" altLang="en-US"/>
              <a:t>的值之后，便可以推出排列的每一位上的数字。</a:t>
            </a:r>
            <a:endParaRPr lang="zh-CN" altLang="en-US"/>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12655" y="1261110"/>
            <a:ext cx="5565737" cy="2750185"/>
          </a:xfrm>
          <a:prstGeom prst="rect">
            <a:avLst/>
          </a:prstGeom>
          <a:noFill/>
        </p:spPr>
        <p:txBody>
          <a:bodyPr wrap="square" rtlCol="0">
            <a:spAutoFit/>
          </a:bodyPr>
          <a:lstStyle/>
          <a:p>
            <a:pPr algn="ctr">
              <a:lnSpc>
                <a:spcPct val="90000"/>
              </a:lnSpc>
            </a:pPr>
            <a:r>
              <a:rPr kumimoji="1" lang="en-US" altLang="zh-CN" sz="19200" dirty="0" smtClean="0"/>
              <a:t>04</a:t>
            </a:r>
            <a:endParaRPr kumimoji="1" lang="en-US" altLang="zh-CN" sz="19200" dirty="0" smtClean="0"/>
          </a:p>
        </p:txBody>
      </p:sp>
      <p:sp>
        <p:nvSpPr>
          <p:cNvPr id="4" name="矩形 3"/>
          <p:cNvSpPr/>
          <p:nvPr/>
        </p:nvSpPr>
        <p:spPr>
          <a:xfrm>
            <a:off x="2801303" y="3865327"/>
            <a:ext cx="6850062" cy="113102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3600" dirty="0">
                <a:solidFill>
                  <a:schemeClr val="tx1"/>
                </a:solidFill>
                <a:latin typeface="微软雅黑" panose="020B0503020204020204" charset="-122"/>
                <a:ea typeface="微软雅黑" panose="020B0503020204020204" charset="-122"/>
              </a:rPr>
              <a:t>估价函数</a:t>
            </a:r>
            <a:endParaRPr kumimoji="1" lang="zh-CN" altLang="en-US" sz="3600" dirty="0">
              <a:solidFill>
                <a:schemeClr val="tx1"/>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05" y="19965"/>
            <a:ext cx="4057650" cy="398780"/>
          </a:xfrm>
          <a:prstGeom prst="rect">
            <a:avLst/>
          </a:prstGeom>
          <a:noFill/>
        </p:spPr>
        <p:txBody>
          <a:bodyPr wrap="square" rtlCol="0">
            <a:spAutoFit/>
          </a:bodyPr>
          <a:lstStyle/>
          <a:p>
            <a:r>
              <a:rPr lang="zh-CN" altLang="en-US" sz="2000" b="1" dirty="0" smtClean="0">
                <a:solidFill>
                  <a:schemeClr val="bg1">
                    <a:lumMod val="50000"/>
                  </a:schemeClr>
                </a:solidFill>
                <a:latin typeface="微软雅黑" panose="020B0503020204020204" charset="-122"/>
                <a:ea typeface="微软雅黑" panose="020B0503020204020204" charset="-122"/>
              </a:rPr>
              <a:t>估价函数</a:t>
            </a:r>
            <a:endParaRPr lang="zh-CN" altLang="en-US" sz="2000" b="1" dirty="0" smtClean="0">
              <a:solidFill>
                <a:schemeClr val="bg1">
                  <a:lumMod val="50000"/>
                </a:schemeClr>
              </a:solidFill>
              <a:latin typeface="微软雅黑" panose="020B0503020204020204" charset="-122"/>
              <a:ea typeface="微软雅黑" panose="020B0503020204020204" charset="-122"/>
            </a:endParaRPr>
          </a:p>
        </p:txBody>
      </p:sp>
      <p:sp>
        <p:nvSpPr>
          <p:cNvPr id="3" name="文本框 2"/>
          <p:cNvSpPr txBox="1"/>
          <p:nvPr/>
        </p:nvSpPr>
        <p:spPr>
          <a:xfrm>
            <a:off x="811530" y="2174240"/>
            <a:ext cx="4436110" cy="1337945"/>
          </a:xfrm>
          <a:prstGeom prst="rect">
            <a:avLst/>
          </a:prstGeom>
          <a:noFill/>
        </p:spPr>
        <p:txBody>
          <a:bodyPr wrap="square" rtlCol="0">
            <a:spAutoFit/>
          </a:bodyPr>
          <a:p>
            <a:pPr algn="l" fontAlgn="auto">
              <a:lnSpc>
                <a:spcPct val="150000"/>
              </a:lnSpc>
            </a:pPr>
            <a:r>
              <a:rPr lang="zh-CN" altLang="en-US"/>
              <a:t>估价函数是A*和IDA*以及其它的启发式搜索算法当中很重要的一环。一个好的估价函数可以让启发式搜索得到很大的优化。</a:t>
            </a:r>
            <a:endParaRPr lang="zh-CN" altLang="en-US"/>
          </a:p>
        </p:txBody>
      </p:sp>
      <p:sp>
        <p:nvSpPr>
          <p:cNvPr id="6" name="文本框 5"/>
          <p:cNvSpPr txBox="1"/>
          <p:nvPr/>
        </p:nvSpPr>
        <p:spPr>
          <a:xfrm>
            <a:off x="811530" y="1508125"/>
            <a:ext cx="1706880" cy="460375"/>
          </a:xfrm>
          <a:prstGeom prst="rect">
            <a:avLst/>
          </a:prstGeom>
          <a:noFill/>
        </p:spPr>
        <p:txBody>
          <a:bodyPr wrap="none" rtlCol="0">
            <a:spAutoFit/>
          </a:bodyPr>
          <a:p>
            <a:r>
              <a:rPr lang="zh-CN" sz="2400"/>
              <a:t>估价函数</a:t>
            </a:r>
            <a:r>
              <a:rPr lang="zh-CN" altLang="en-US" sz="2400"/>
              <a:t>：</a:t>
            </a:r>
            <a:endParaRPr lang="zh-CN" altLang="en-US" sz="2400"/>
          </a:p>
        </p:txBody>
      </p:sp>
      <p:sp>
        <p:nvSpPr>
          <p:cNvPr id="4" name="文本框 3"/>
          <p:cNvSpPr txBox="1"/>
          <p:nvPr/>
        </p:nvSpPr>
        <p:spPr>
          <a:xfrm>
            <a:off x="821690" y="3788410"/>
            <a:ext cx="4425950" cy="1337945"/>
          </a:xfrm>
          <a:prstGeom prst="rect">
            <a:avLst/>
          </a:prstGeom>
          <a:noFill/>
        </p:spPr>
        <p:txBody>
          <a:bodyPr wrap="square" rtlCol="0">
            <a:spAutoFit/>
          </a:bodyPr>
          <a:p>
            <a:pPr fontAlgn="auto">
              <a:lnSpc>
                <a:spcPct val="150000"/>
              </a:lnSpc>
            </a:pPr>
            <a:r>
              <a:rPr lang="zh-CN" altLang="en-US"/>
              <a:t>但是实际上，不是所有的估价函数效果都很好，也不是只要是估价函数就都适合所有的启发式搜索。</a:t>
            </a:r>
            <a:endParaRPr lang="zh-CN" altLang="en-US"/>
          </a:p>
        </p:txBody>
      </p:sp>
      <p:sp>
        <p:nvSpPr>
          <p:cNvPr id="5" name="文本框 4"/>
          <p:cNvSpPr txBox="1"/>
          <p:nvPr/>
        </p:nvSpPr>
        <p:spPr>
          <a:xfrm>
            <a:off x="6323965" y="1508125"/>
            <a:ext cx="3840480" cy="460375"/>
          </a:xfrm>
          <a:prstGeom prst="rect">
            <a:avLst/>
          </a:prstGeom>
          <a:noFill/>
        </p:spPr>
        <p:txBody>
          <a:bodyPr wrap="none" rtlCol="0">
            <a:spAutoFit/>
          </a:bodyPr>
          <a:p>
            <a:r>
              <a:rPr lang="zh-CN" altLang="en-US" sz="2400"/>
              <a:t>八数码问题中的估价函数：</a:t>
            </a:r>
            <a:endParaRPr lang="zh-CN" altLang="en-US" sz="2400"/>
          </a:p>
        </p:txBody>
      </p:sp>
      <p:sp>
        <p:nvSpPr>
          <p:cNvPr id="7" name="文本框 6"/>
          <p:cNvSpPr txBox="1"/>
          <p:nvPr/>
        </p:nvSpPr>
        <p:spPr>
          <a:xfrm>
            <a:off x="6167120" y="2174240"/>
            <a:ext cx="4436110" cy="506730"/>
          </a:xfrm>
          <a:prstGeom prst="rect">
            <a:avLst/>
          </a:prstGeom>
          <a:noFill/>
        </p:spPr>
        <p:txBody>
          <a:bodyPr wrap="square" rtlCol="0">
            <a:spAutoFit/>
          </a:bodyPr>
          <a:p>
            <a:pPr algn="l" fontAlgn="auto">
              <a:lnSpc>
                <a:spcPct val="150000"/>
              </a:lnSpc>
            </a:pPr>
            <a:r>
              <a:rPr lang="en-US" altLang="zh-CN"/>
              <a:t>1. </a:t>
            </a:r>
            <a:r>
              <a:rPr lang="zh-CN" altLang="en-US"/>
              <a:t>当前状态与目标状态不同的数码个数。</a:t>
            </a:r>
            <a:endParaRPr lang="zh-CN" altLang="en-US"/>
          </a:p>
        </p:txBody>
      </p:sp>
      <p:sp>
        <p:nvSpPr>
          <p:cNvPr id="8" name="文本框 7"/>
          <p:cNvSpPr txBox="1"/>
          <p:nvPr/>
        </p:nvSpPr>
        <p:spPr>
          <a:xfrm>
            <a:off x="6167120" y="2930525"/>
            <a:ext cx="4436110" cy="922020"/>
          </a:xfrm>
          <a:prstGeom prst="rect">
            <a:avLst/>
          </a:prstGeom>
          <a:noFill/>
        </p:spPr>
        <p:txBody>
          <a:bodyPr wrap="square" rtlCol="0">
            <a:spAutoFit/>
          </a:bodyPr>
          <a:p>
            <a:pPr algn="l" fontAlgn="auto">
              <a:lnSpc>
                <a:spcPct val="150000"/>
              </a:lnSpc>
            </a:pPr>
            <a:r>
              <a:rPr lang="en-US"/>
              <a:t>2. </a:t>
            </a:r>
            <a:r>
              <a:rPr lang="zh-CN" altLang="en-US"/>
              <a:t>所有数码当前位置与其目标状态位置的曼哈顿距离之和。</a:t>
            </a:r>
            <a:endParaRPr lang="zh-CN" altLang="en-US"/>
          </a:p>
        </p:txBody>
      </p:sp>
      <p:sp>
        <p:nvSpPr>
          <p:cNvPr id="9" name="文本框 8"/>
          <p:cNvSpPr txBox="1"/>
          <p:nvPr/>
        </p:nvSpPr>
        <p:spPr>
          <a:xfrm>
            <a:off x="6167120" y="4107815"/>
            <a:ext cx="4436110" cy="506730"/>
          </a:xfrm>
          <a:prstGeom prst="rect">
            <a:avLst/>
          </a:prstGeom>
          <a:noFill/>
        </p:spPr>
        <p:txBody>
          <a:bodyPr wrap="square" rtlCol="0">
            <a:spAutoFit/>
          </a:bodyPr>
          <a:p>
            <a:pPr algn="l" fontAlgn="auto">
              <a:lnSpc>
                <a:spcPct val="150000"/>
              </a:lnSpc>
            </a:pPr>
            <a:r>
              <a:rPr lang="en-US" altLang="zh-CN"/>
              <a:t>3. </a:t>
            </a:r>
            <a:r>
              <a:rPr lang="zh-CN" altLang="en-US"/>
              <a:t>逆序对数的整数倍</a:t>
            </a:r>
            <a:r>
              <a:rPr lang="zh-CN" altLang="en-US"/>
              <a:t>。</a:t>
            </a:r>
            <a:endParaRPr lang="zh-CN" altLang="en-US"/>
          </a:p>
        </p:txBody>
      </p:sp>
      <p:sp>
        <p:nvSpPr>
          <p:cNvPr id="10" name="文本框 9"/>
          <p:cNvSpPr txBox="1"/>
          <p:nvPr/>
        </p:nvSpPr>
        <p:spPr>
          <a:xfrm>
            <a:off x="6167120" y="4813300"/>
            <a:ext cx="4436110" cy="506730"/>
          </a:xfrm>
          <a:prstGeom prst="rect">
            <a:avLst/>
          </a:prstGeom>
          <a:noFill/>
        </p:spPr>
        <p:txBody>
          <a:bodyPr wrap="square" rtlCol="0">
            <a:spAutoFit/>
          </a:bodyPr>
          <a:p>
            <a:pPr algn="l" fontAlgn="auto">
              <a:lnSpc>
                <a:spcPct val="150000"/>
              </a:lnSpc>
            </a:pPr>
            <a:r>
              <a:rPr lang="en-US" altLang="zh-CN"/>
              <a:t>4. </a:t>
            </a:r>
            <a:r>
              <a:rPr lang="zh-CN" altLang="en-US"/>
              <a:t>欧几里得距离等等</a:t>
            </a:r>
            <a:r>
              <a:rPr lang="zh-CN" altLang="en-US"/>
              <a:t>。</a:t>
            </a:r>
            <a:endParaRPr lang="zh-CN" altLang="en-US"/>
          </a:p>
        </p:txBody>
      </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05" y="19965"/>
            <a:ext cx="4057650" cy="398780"/>
          </a:xfrm>
          <a:prstGeom prst="rect">
            <a:avLst/>
          </a:prstGeom>
          <a:noFill/>
        </p:spPr>
        <p:txBody>
          <a:bodyPr wrap="square" rtlCol="0">
            <a:spAutoFit/>
          </a:bodyPr>
          <a:lstStyle/>
          <a:p>
            <a:r>
              <a:rPr lang="zh-CN" altLang="en-US" sz="2000" b="1" dirty="0" smtClean="0">
                <a:solidFill>
                  <a:schemeClr val="bg1">
                    <a:lumMod val="50000"/>
                  </a:schemeClr>
                </a:solidFill>
                <a:latin typeface="微软雅黑" panose="020B0503020204020204" charset="-122"/>
                <a:ea typeface="微软雅黑" panose="020B0503020204020204" charset="-122"/>
              </a:rPr>
              <a:t>估价函数</a:t>
            </a:r>
            <a:endParaRPr lang="zh-CN" altLang="en-US" sz="2000" b="1" dirty="0" smtClean="0">
              <a:solidFill>
                <a:schemeClr val="bg1">
                  <a:lumMod val="50000"/>
                </a:schemeClr>
              </a:solidFill>
              <a:latin typeface="微软雅黑" panose="020B0503020204020204" charset="-122"/>
              <a:ea typeface="微软雅黑" panose="020B0503020204020204" charset="-122"/>
            </a:endParaRPr>
          </a:p>
        </p:txBody>
      </p:sp>
      <p:sp>
        <p:nvSpPr>
          <p:cNvPr id="5" name="文本框 4"/>
          <p:cNvSpPr txBox="1"/>
          <p:nvPr/>
        </p:nvSpPr>
        <p:spPr>
          <a:xfrm>
            <a:off x="994410" y="1497965"/>
            <a:ext cx="2926080" cy="460375"/>
          </a:xfrm>
          <a:prstGeom prst="rect">
            <a:avLst/>
          </a:prstGeom>
          <a:noFill/>
        </p:spPr>
        <p:txBody>
          <a:bodyPr wrap="none" rtlCol="0">
            <a:spAutoFit/>
          </a:bodyPr>
          <a:p>
            <a:r>
              <a:rPr lang="zh-CN" altLang="en-US" sz="2400"/>
              <a:t>估价函数的正确性：</a:t>
            </a:r>
            <a:endParaRPr lang="zh-CN" altLang="en-US" sz="2400"/>
          </a:p>
        </p:txBody>
      </p:sp>
      <p:sp>
        <p:nvSpPr>
          <p:cNvPr id="7" name="文本框 6"/>
          <p:cNvSpPr txBox="1"/>
          <p:nvPr/>
        </p:nvSpPr>
        <p:spPr>
          <a:xfrm>
            <a:off x="837565" y="2164080"/>
            <a:ext cx="4436110" cy="1337945"/>
          </a:xfrm>
          <a:prstGeom prst="rect">
            <a:avLst/>
          </a:prstGeom>
          <a:noFill/>
        </p:spPr>
        <p:txBody>
          <a:bodyPr wrap="square" rtlCol="0">
            <a:spAutoFit/>
          </a:bodyPr>
          <a:p>
            <a:pPr algn="l" fontAlgn="auto">
              <a:lnSpc>
                <a:spcPct val="150000"/>
              </a:lnSpc>
            </a:pPr>
            <a:r>
              <a:rPr lang="zh-CN" altLang="en-US"/>
              <a:t>在</a:t>
            </a:r>
            <a:r>
              <a:rPr lang="en-US" altLang="zh-CN"/>
              <a:t>A*</a:t>
            </a:r>
            <a:r>
              <a:rPr lang="zh-CN" altLang="en-US"/>
              <a:t>算法中，估价函数是用来进行优先级排序的参考，所以上述的估价函数都具有正确性，它们影响的只是搜索的效率。</a:t>
            </a:r>
            <a:endParaRPr lang="zh-CN" altLang="en-US"/>
          </a:p>
        </p:txBody>
      </p:sp>
      <p:sp>
        <p:nvSpPr>
          <p:cNvPr id="11" name="文本框 10"/>
          <p:cNvSpPr txBox="1"/>
          <p:nvPr/>
        </p:nvSpPr>
        <p:spPr>
          <a:xfrm>
            <a:off x="837565" y="3833495"/>
            <a:ext cx="4436110" cy="2584450"/>
          </a:xfrm>
          <a:prstGeom prst="rect">
            <a:avLst/>
          </a:prstGeom>
          <a:noFill/>
        </p:spPr>
        <p:txBody>
          <a:bodyPr wrap="square" rtlCol="0">
            <a:spAutoFit/>
          </a:bodyPr>
          <a:p>
            <a:pPr algn="l" fontAlgn="auto">
              <a:lnSpc>
                <a:spcPct val="150000"/>
              </a:lnSpc>
            </a:pPr>
            <a:r>
              <a:rPr lang="zh-CN" altLang="en-US"/>
              <a:t>但是在</a:t>
            </a:r>
            <a:r>
              <a:rPr lang="en-US" altLang="zh-CN"/>
              <a:t>IDA*</a:t>
            </a:r>
            <a:r>
              <a:rPr lang="zh-CN" altLang="en-US"/>
              <a:t>算法中，估价函数的值需要用来进行剪枝，就有一定的要求。</a:t>
            </a:r>
            <a:endParaRPr lang="zh-CN" altLang="en-US"/>
          </a:p>
          <a:p>
            <a:pPr algn="l" fontAlgn="auto">
              <a:lnSpc>
                <a:spcPct val="150000"/>
              </a:lnSpc>
            </a:pPr>
            <a:r>
              <a:rPr lang="en-US" altLang="zh-CN"/>
              <a:t>1. </a:t>
            </a:r>
            <a:r>
              <a:rPr lang="zh-CN" altLang="en-US"/>
              <a:t>估价函数的值应该小于等于实际距离</a:t>
            </a:r>
            <a:endParaRPr lang="zh-CN" altLang="en-US"/>
          </a:p>
          <a:p>
            <a:pPr algn="l" fontAlgn="auto">
              <a:lnSpc>
                <a:spcPct val="150000"/>
              </a:lnSpc>
            </a:pPr>
            <a:r>
              <a:rPr lang="en-US" altLang="zh-CN"/>
              <a:t>2. </a:t>
            </a:r>
            <a:r>
              <a:rPr lang="zh-CN" altLang="en-US"/>
              <a:t>一次操作使估价函数的变化不大于</a:t>
            </a:r>
            <a:r>
              <a:rPr lang="en-US" altLang="zh-CN"/>
              <a:t>1</a:t>
            </a:r>
            <a:endParaRPr lang="en-US" altLang="zh-CN"/>
          </a:p>
          <a:p>
            <a:pPr algn="l" fontAlgn="auto">
              <a:lnSpc>
                <a:spcPct val="150000"/>
              </a:lnSpc>
            </a:pPr>
            <a:r>
              <a:rPr lang="zh-CN" altLang="en-US"/>
              <a:t>因此上述的估价函数只有前两种在</a:t>
            </a:r>
            <a:r>
              <a:rPr lang="en-US" altLang="zh-CN"/>
              <a:t>IDA*</a:t>
            </a:r>
            <a:r>
              <a:rPr lang="zh-CN" altLang="en-US"/>
              <a:t>中具有正确性。</a:t>
            </a:r>
            <a:endParaRPr lang="zh-CN" altLang="en-US"/>
          </a:p>
        </p:txBody>
      </p:sp>
      <p:sp>
        <p:nvSpPr>
          <p:cNvPr id="12" name="文本框 11"/>
          <p:cNvSpPr txBox="1"/>
          <p:nvPr/>
        </p:nvSpPr>
        <p:spPr>
          <a:xfrm>
            <a:off x="6298565" y="1497965"/>
            <a:ext cx="4754880" cy="460375"/>
          </a:xfrm>
          <a:prstGeom prst="rect">
            <a:avLst/>
          </a:prstGeom>
          <a:noFill/>
        </p:spPr>
        <p:txBody>
          <a:bodyPr wrap="none" rtlCol="0">
            <a:spAutoFit/>
          </a:bodyPr>
          <a:p>
            <a:r>
              <a:rPr lang="zh-CN" altLang="en-US" sz="2400"/>
              <a:t>不同的估价函数对于效率的影响：</a:t>
            </a:r>
            <a:endParaRPr lang="zh-CN" altLang="en-US" sz="2400"/>
          </a:p>
        </p:txBody>
      </p:sp>
      <p:sp>
        <p:nvSpPr>
          <p:cNvPr id="13" name="文本框 12"/>
          <p:cNvSpPr txBox="1"/>
          <p:nvPr/>
        </p:nvSpPr>
        <p:spPr>
          <a:xfrm>
            <a:off x="6125845" y="2164080"/>
            <a:ext cx="4771390" cy="1337945"/>
          </a:xfrm>
          <a:prstGeom prst="rect">
            <a:avLst/>
          </a:prstGeom>
          <a:noFill/>
        </p:spPr>
        <p:txBody>
          <a:bodyPr wrap="square" rtlCol="0">
            <a:spAutoFit/>
          </a:bodyPr>
          <a:p>
            <a:pPr algn="l" fontAlgn="auto">
              <a:lnSpc>
                <a:spcPct val="150000"/>
              </a:lnSpc>
            </a:pPr>
            <a:r>
              <a:rPr lang="zh-CN"/>
              <a:t>由于各种算法都可以在短时间内完成</a:t>
            </a:r>
            <a:r>
              <a:rPr lang="en-US" altLang="zh-CN"/>
              <a:t>8</a:t>
            </a:r>
            <a:r>
              <a:rPr lang="zh-CN" altLang="en-US"/>
              <a:t>数码问题的搜索，我们扩大数据规模为</a:t>
            </a:r>
            <a:r>
              <a:rPr lang="en-US" altLang="zh-CN"/>
              <a:t>4 * 4</a:t>
            </a:r>
            <a:r>
              <a:rPr lang="zh-CN" altLang="en-US"/>
              <a:t>，以增强对比。（与</a:t>
            </a:r>
            <a:r>
              <a:rPr lang="en-US" altLang="zh-CN"/>
              <a:t>8</a:t>
            </a:r>
            <a:r>
              <a:rPr lang="zh-CN" altLang="en-US"/>
              <a:t>数码类似，只是变为了</a:t>
            </a:r>
            <a:r>
              <a:rPr lang="en-US" altLang="zh-CN"/>
              <a:t>15</a:t>
            </a:r>
            <a:r>
              <a:rPr lang="zh-CN" altLang="en-US"/>
              <a:t>个数码）</a:t>
            </a:r>
            <a:endParaRPr lang="zh-CN" altLang="en-US"/>
          </a:p>
        </p:txBody>
      </p:sp>
      <p:pic>
        <p:nvPicPr>
          <p:cNvPr id="14" name="图片 13"/>
          <p:cNvPicPr>
            <a:picLocks noChangeAspect="1"/>
          </p:cNvPicPr>
          <p:nvPr/>
        </p:nvPicPr>
        <p:blipFill>
          <a:blip r:embed="rId1"/>
          <a:stretch>
            <a:fillRect/>
          </a:stretch>
        </p:blipFill>
        <p:spPr>
          <a:xfrm>
            <a:off x="6156325" y="3686175"/>
            <a:ext cx="2052320" cy="2345690"/>
          </a:xfrm>
          <a:prstGeom prst="rect">
            <a:avLst/>
          </a:prstGeom>
        </p:spPr>
      </p:pic>
      <p:pic>
        <p:nvPicPr>
          <p:cNvPr id="15" name="图片 14"/>
          <p:cNvPicPr>
            <a:picLocks noChangeAspect="1"/>
          </p:cNvPicPr>
          <p:nvPr/>
        </p:nvPicPr>
        <p:blipFill>
          <a:blip r:embed="rId2"/>
          <a:stretch>
            <a:fillRect/>
          </a:stretch>
        </p:blipFill>
        <p:spPr>
          <a:xfrm>
            <a:off x="8732520" y="3686175"/>
            <a:ext cx="2068830" cy="2345055"/>
          </a:xfrm>
          <a:prstGeom prst="rect">
            <a:avLst/>
          </a:prstGeom>
        </p:spPr>
      </p:pic>
      <p:sp>
        <p:nvSpPr>
          <p:cNvPr id="16" name="文本框 15"/>
          <p:cNvSpPr txBox="1"/>
          <p:nvPr/>
        </p:nvSpPr>
        <p:spPr>
          <a:xfrm>
            <a:off x="7077075" y="6204585"/>
            <a:ext cx="3035300" cy="368300"/>
          </a:xfrm>
          <a:prstGeom prst="rect">
            <a:avLst/>
          </a:prstGeom>
          <a:noFill/>
        </p:spPr>
        <p:txBody>
          <a:bodyPr wrap="square" rtlCol="0">
            <a:spAutoFit/>
          </a:bodyPr>
          <a:p>
            <a:pPr algn="ctr"/>
            <a:r>
              <a:rPr lang="zh-CN" altLang="en-US" strike="sngStrike">
                <a:solidFill>
                  <a:schemeClr val="tx1"/>
                </a:solidFill>
                <a:uFillTx/>
              </a:rPr>
              <a:t>手机拼图中级难度</a:t>
            </a:r>
            <a:endParaRPr lang="zh-CN" altLang="en-US" strike="sngStrike">
              <a:solidFill>
                <a:schemeClr val="tx1"/>
              </a:solidFill>
              <a:uFillTx/>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63568" y="160472"/>
            <a:ext cx="3534410" cy="1568450"/>
          </a:xfrm>
          <a:prstGeom prst="rect">
            <a:avLst/>
          </a:prstGeom>
          <a:noFill/>
        </p:spPr>
        <p:txBody>
          <a:bodyPr wrap="none" rtlCol="0">
            <a:spAutoFit/>
          </a:bodyPr>
          <a:lstStyle/>
          <a:p>
            <a:pPr algn="ctr"/>
            <a:r>
              <a:rPr kumimoji="1" lang="zh-CN" altLang="en-US" sz="4800" b="1" dirty="0" smtClean="0">
                <a:solidFill>
                  <a:schemeClr val="bg2">
                    <a:lumMod val="10000"/>
                  </a:schemeClr>
                </a:solidFill>
              </a:rPr>
              <a:t>目录</a:t>
            </a:r>
            <a:endParaRPr kumimoji="1" lang="zh-CN" altLang="en-US" sz="4800" b="1" dirty="0" smtClean="0">
              <a:solidFill>
                <a:schemeClr val="bg2">
                  <a:lumMod val="10000"/>
                </a:schemeClr>
              </a:solidFill>
            </a:endParaRPr>
          </a:p>
          <a:p>
            <a:pPr algn="ctr"/>
            <a:r>
              <a:rPr kumimoji="1" lang="en-US" altLang="zh-CN" sz="4800" b="1" dirty="0" smtClean="0">
                <a:solidFill>
                  <a:schemeClr val="bg2">
                    <a:lumMod val="10000"/>
                  </a:schemeClr>
                </a:solidFill>
              </a:rPr>
              <a:t>CONTENTS</a:t>
            </a:r>
            <a:endParaRPr kumimoji="1" lang="en-US" altLang="zh-CN" sz="4800" b="1" dirty="0" smtClean="0">
              <a:solidFill>
                <a:schemeClr val="bg2">
                  <a:lumMod val="10000"/>
                </a:schemeClr>
              </a:solidFill>
            </a:endParaRPr>
          </a:p>
        </p:txBody>
      </p:sp>
      <p:sp>
        <p:nvSpPr>
          <p:cNvPr id="6" name="文本框 5"/>
          <p:cNvSpPr txBox="1"/>
          <p:nvPr/>
        </p:nvSpPr>
        <p:spPr>
          <a:xfrm>
            <a:off x="1372870" y="2433320"/>
            <a:ext cx="3791585" cy="521970"/>
          </a:xfrm>
          <a:prstGeom prst="rect">
            <a:avLst/>
          </a:prstGeom>
          <a:noFill/>
          <a:extLst>
            <a:ext uri="{909E8E84-426E-40DD-AFC4-6F175D3DCCD1}">
              <a14:hiddenFill xmlns:a14="http://schemas.microsoft.com/office/drawing/2010/main">
                <a:solidFill>
                  <a:srgbClr val="E9E6E8"/>
                </a:solidFill>
              </a14:hiddenFill>
            </a:ext>
          </a:extLst>
        </p:spPr>
        <p:txBody>
          <a:bodyPr wrap="square" rtlCol="0">
            <a:spAutoFit/>
          </a:bodyPr>
          <a:lstStyle/>
          <a:p>
            <a:r>
              <a:rPr kumimoji="1" lang="en-US" altLang="zh-CN" sz="2800" dirty="0" smtClean="0">
                <a:solidFill>
                  <a:schemeClr val="bg2">
                    <a:lumMod val="10000"/>
                  </a:schemeClr>
                </a:solidFill>
              </a:rPr>
              <a:t>1.</a:t>
            </a:r>
            <a:r>
              <a:rPr kumimoji="1" lang="zh-CN" sz="2800" dirty="0" smtClean="0">
                <a:solidFill>
                  <a:schemeClr val="bg2">
                    <a:lumMod val="10000"/>
                  </a:schemeClr>
                </a:solidFill>
              </a:rPr>
              <a:t>问题引入与分析</a:t>
            </a:r>
            <a:endParaRPr kumimoji="1" lang="zh-CN" sz="2800" dirty="0" smtClean="0">
              <a:solidFill>
                <a:schemeClr val="bg2">
                  <a:lumMod val="10000"/>
                </a:schemeClr>
              </a:solidFill>
            </a:endParaRPr>
          </a:p>
        </p:txBody>
      </p:sp>
      <p:sp>
        <p:nvSpPr>
          <p:cNvPr id="7" name="文本框 6"/>
          <p:cNvSpPr txBox="1"/>
          <p:nvPr/>
        </p:nvSpPr>
        <p:spPr>
          <a:xfrm>
            <a:off x="1372870" y="3568065"/>
            <a:ext cx="2756535" cy="521970"/>
          </a:xfrm>
          <a:prstGeom prst="rect">
            <a:avLst/>
          </a:prstGeom>
          <a:noFill/>
          <a:extLst>
            <a:ext uri="{909E8E84-426E-40DD-AFC4-6F175D3DCCD1}">
              <a14:hiddenFill xmlns:a14="http://schemas.microsoft.com/office/drawing/2010/main">
                <a:solidFill>
                  <a:srgbClr val="E9E6E8"/>
                </a:solidFill>
              </a14:hiddenFill>
            </a:ext>
          </a:extLst>
        </p:spPr>
        <p:txBody>
          <a:bodyPr wrap="square" rtlCol="0">
            <a:spAutoFit/>
          </a:bodyPr>
          <a:lstStyle/>
          <a:p>
            <a:r>
              <a:rPr kumimoji="1" lang="en-US" sz="2800" dirty="0" smtClean="0">
                <a:solidFill>
                  <a:schemeClr val="bg2">
                    <a:lumMod val="10000"/>
                  </a:schemeClr>
                </a:solidFill>
              </a:rPr>
              <a:t>2.</a:t>
            </a:r>
            <a:r>
              <a:rPr kumimoji="1" lang="zh-CN" altLang="en-US" sz="2800" dirty="0" smtClean="0">
                <a:solidFill>
                  <a:schemeClr val="bg2">
                    <a:lumMod val="10000"/>
                  </a:schemeClr>
                </a:solidFill>
              </a:rPr>
              <a:t>搜索方法</a:t>
            </a:r>
            <a:endParaRPr kumimoji="1" lang="zh-CN" altLang="en-US" sz="2800" dirty="0" smtClean="0">
              <a:solidFill>
                <a:schemeClr val="bg2">
                  <a:lumMod val="10000"/>
                </a:schemeClr>
              </a:solidFill>
            </a:endParaRPr>
          </a:p>
        </p:txBody>
      </p:sp>
      <p:sp>
        <p:nvSpPr>
          <p:cNvPr id="10" name="文本框 9"/>
          <p:cNvSpPr txBox="1"/>
          <p:nvPr/>
        </p:nvSpPr>
        <p:spPr>
          <a:xfrm>
            <a:off x="6920865" y="2433320"/>
            <a:ext cx="2787015" cy="521970"/>
          </a:xfrm>
          <a:prstGeom prst="rect">
            <a:avLst/>
          </a:prstGeom>
          <a:noFill/>
          <a:extLst>
            <a:ext uri="{909E8E84-426E-40DD-AFC4-6F175D3DCCD1}">
              <a14:hiddenFill xmlns:a14="http://schemas.microsoft.com/office/drawing/2010/main">
                <a:solidFill>
                  <a:srgbClr val="E9E6E8"/>
                </a:solidFill>
              </a14:hiddenFill>
            </a:ext>
          </a:extLst>
        </p:spPr>
        <p:txBody>
          <a:bodyPr wrap="square" rtlCol="0">
            <a:spAutoFit/>
          </a:bodyPr>
          <a:lstStyle/>
          <a:p>
            <a:r>
              <a:rPr kumimoji="1" lang="en-US" sz="2800" dirty="0" smtClean="0">
                <a:solidFill>
                  <a:schemeClr val="bg2">
                    <a:lumMod val="10000"/>
                  </a:schemeClr>
                </a:solidFill>
              </a:rPr>
              <a:t>4.</a:t>
            </a:r>
            <a:r>
              <a:rPr kumimoji="1" lang="zh-CN" altLang="en-US" sz="2800" dirty="0" smtClean="0">
                <a:solidFill>
                  <a:schemeClr val="bg2">
                    <a:lumMod val="10000"/>
                  </a:schemeClr>
                </a:solidFill>
              </a:rPr>
              <a:t>估价函数</a:t>
            </a:r>
            <a:endParaRPr kumimoji="1" lang="zh-CN" altLang="en-US" sz="2800" dirty="0" smtClean="0">
              <a:solidFill>
                <a:schemeClr val="bg2">
                  <a:lumMod val="10000"/>
                </a:schemeClr>
              </a:solidFill>
            </a:endParaRPr>
          </a:p>
        </p:txBody>
      </p:sp>
      <p:sp>
        <p:nvSpPr>
          <p:cNvPr id="11" name="文本框 10"/>
          <p:cNvSpPr txBox="1"/>
          <p:nvPr/>
        </p:nvSpPr>
        <p:spPr>
          <a:xfrm>
            <a:off x="6920865" y="3568065"/>
            <a:ext cx="2787015" cy="521970"/>
          </a:xfrm>
          <a:prstGeom prst="rect">
            <a:avLst/>
          </a:prstGeom>
          <a:noFill/>
          <a:extLst>
            <a:ext uri="{909E8E84-426E-40DD-AFC4-6F175D3DCCD1}">
              <a14:hiddenFill xmlns:a14="http://schemas.microsoft.com/office/drawing/2010/main">
                <a:solidFill>
                  <a:srgbClr val="E9E6E8"/>
                </a:solidFill>
              </a14:hiddenFill>
            </a:ext>
          </a:extLst>
        </p:spPr>
        <p:txBody>
          <a:bodyPr wrap="square" rtlCol="0">
            <a:spAutoFit/>
          </a:bodyPr>
          <a:lstStyle/>
          <a:p>
            <a:r>
              <a:rPr kumimoji="1" lang="en-US" sz="2800" dirty="0" smtClean="0">
                <a:solidFill>
                  <a:schemeClr val="bg2">
                    <a:lumMod val="10000"/>
                  </a:schemeClr>
                </a:solidFill>
              </a:rPr>
              <a:t>5.</a:t>
            </a:r>
            <a:r>
              <a:rPr kumimoji="1" lang="zh-CN" altLang="en-US" sz="2800" dirty="0" smtClean="0">
                <a:solidFill>
                  <a:schemeClr val="bg2">
                    <a:lumMod val="10000"/>
                  </a:schemeClr>
                </a:solidFill>
              </a:rPr>
              <a:t>无解情况</a:t>
            </a:r>
            <a:endParaRPr kumimoji="1" lang="zh-CN" altLang="en-US" sz="2800" dirty="0" smtClean="0">
              <a:solidFill>
                <a:schemeClr val="bg2">
                  <a:lumMod val="10000"/>
                </a:schemeClr>
              </a:solidFill>
            </a:endParaRPr>
          </a:p>
        </p:txBody>
      </p:sp>
      <p:cxnSp>
        <p:nvCxnSpPr>
          <p:cNvPr id="14" name="直线连接符 16"/>
          <p:cNvCxnSpPr/>
          <p:nvPr/>
        </p:nvCxnSpPr>
        <p:spPr>
          <a:xfrm>
            <a:off x="5730831" y="2516653"/>
            <a:ext cx="0" cy="3092574"/>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文本框 1"/>
          <p:cNvSpPr txBox="1"/>
          <p:nvPr/>
        </p:nvSpPr>
        <p:spPr>
          <a:xfrm>
            <a:off x="1372870" y="4748530"/>
            <a:ext cx="2756535" cy="521970"/>
          </a:xfrm>
          <a:prstGeom prst="rect">
            <a:avLst/>
          </a:prstGeom>
          <a:noFill/>
          <a:extLst>
            <a:ext uri="{909E8E84-426E-40DD-AFC4-6F175D3DCCD1}">
              <a14:hiddenFill xmlns:a14="http://schemas.microsoft.com/office/drawing/2010/main">
                <a:solidFill>
                  <a:srgbClr val="E9E6E8"/>
                </a:solidFill>
              </a14:hiddenFill>
            </a:ext>
          </a:extLst>
        </p:spPr>
        <p:txBody>
          <a:bodyPr wrap="square" rtlCol="0">
            <a:spAutoFit/>
          </a:bodyPr>
          <a:p>
            <a:r>
              <a:rPr kumimoji="1" lang="en-US" sz="2800" dirty="0" smtClean="0">
                <a:solidFill>
                  <a:schemeClr val="bg2">
                    <a:lumMod val="10000"/>
                  </a:schemeClr>
                </a:solidFill>
              </a:rPr>
              <a:t>3.</a:t>
            </a:r>
            <a:r>
              <a:rPr kumimoji="1" lang="zh-CN" altLang="en-US" sz="2800" dirty="0" smtClean="0">
                <a:solidFill>
                  <a:schemeClr val="bg2">
                    <a:lumMod val="10000"/>
                  </a:schemeClr>
                </a:solidFill>
              </a:rPr>
              <a:t>状态记录</a:t>
            </a:r>
            <a:endParaRPr kumimoji="1" lang="zh-CN" altLang="en-US" sz="2800" dirty="0" smtClean="0">
              <a:solidFill>
                <a:schemeClr val="bg2">
                  <a:lumMod val="10000"/>
                </a:schemeClr>
              </a:solidFill>
            </a:endParaRPr>
          </a:p>
        </p:txBody>
      </p:sp>
      <p:sp>
        <p:nvSpPr>
          <p:cNvPr id="3" name="文本框 2"/>
          <p:cNvSpPr txBox="1"/>
          <p:nvPr/>
        </p:nvSpPr>
        <p:spPr>
          <a:xfrm>
            <a:off x="6920865" y="4748530"/>
            <a:ext cx="2787015" cy="521970"/>
          </a:xfrm>
          <a:prstGeom prst="rect">
            <a:avLst/>
          </a:prstGeom>
          <a:noFill/>
          <a:extLst>
            <a:ext uri="{909E8E84-426E-40DD-AFC4-6F175D3DCCD1}">
              <a14:hiddenFill xmlns:a14="http://schemas.microsoft.com/office/drawing/2010/main">
                <a:solidFill>
                  <a:srgbClr val="E9E6E8"/>
                </a:solidFill>
              </a14:hiddenFill>
            </a:ext>
          </a:extLst>
        </p:spPr>
        <p:txBody>
          <a:bodyPr wrap="square" rtlCol="0">
            <a:spAutoFit/>
          </a:bodyPr>
          <a:p>
            <a:r>
              <a:rPr kumimoji="1" lang="en-US" sz="2800" dirty="0" smtClean="0">
                <a:solidFill>
                  <a:schemeClr val="bg2">
                    <a:lumMod val="10000"/>
                  </a:schemeClr>
                </a:solidFill>
              </a:rPr>
              <a:t>6.</a:t>
            </a:r>
            <a:r>
              <a:rPr kumimoji="1" lang="zh-CN" altLang="en-US" sz="2800" dirty="0" smtClean="0">
                <a:solidFill>
                  <a:schemeClr val="bg2">
                    <a:lumMod val="10000"/>
                  </a:schemeClr>
                </a:solidFill>
              </a:rPr>
              <a:t>图形化界面</a:t>
            </a:r>
            <a:endParaRPr kumimoji="1" lang="zh-CN" altLang="en-US" sz="2800" dirty="0" smtClean="0">
              <a:solidFill>
                <a:schemeClr val="bg2">
                  <a:lumMod val="10000"/>
                </a:schemeClr>
              </a:solidFill>
            </a:endParaRPr>
          </a:p>
        </p:txBody>
      </p:sp>
    </p:spTree>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05" y="19965"/>
            <a:ext cx="4057650" cy="398780"/>
          </a:xfrm>
          <a:prstGeom prst="rect">
            <a:avLst/>
          </a:prstGeom>
          <a:noFill/>
        </p:spPr>
        <p:txBody>
          <a:bodyPr wrap="square" rtlCol="0">
            <a:spAutoFit/>
          </a:bodyPr>
          <a:lstStyle/>
          <a:p>
            <a:r>
              <a:rPr lang="zh-CN" altLang="en-US" sz="2000" b="1" dirty="0" smtClean="0">
                <a:solidFill>
                  <a:schemeClr val="bg1">
                    <a:lumMod val="50000"/>
                  </a:schemeClr>
                </a:solidFill>
                <a:latin typeface="微软雅黑" panose="020B0503020204020204" charset="-122"/>
                <a:ea typeface="微软雅黑" panose="020B0503020204020204" charset="-122"/>
              </a:rPr>
              <a:t>估价函数</a:t>
            </a:r>
            <a:endParaRPr lang="zh-CN" altLang="en-US" sz="2000" b="1" dirty="0" smtClean="0">
              <a:solidFill>
                <a:schemeClr val="bg1">
                  <a:lumMod val="50000"/>
                </a:schemeClr>
              </a:solidFill>
              <a:latin typeface="微软雅黑" panose="020B0503020204020204" charset="-122"/>
              <a:ea typeface="微软雅黑" panose="020B0503020204020204" charset="-122"/>
            </a:endParaRPr>
          </a:p>
        </p:txBody>
      </p:sp>
      <p:sp>
        <p:nvSpPr>
          <p:cNvPr id="6" name="文本框 5"/>
          <p:cNvSpPr txBox="1"/>
          <p:nvPr/>
        </p:nvSpPr>
        <p:spPr>
          <a:xfrm>
            <a:off x="801370" y="877570"/>
            <a:ext cx="1706880" cy="460375"/>
          </a:xfrm>
          <a:prstGeom prst="rect">
            <a:avLst/>
          </a:prstGeom>
          <a:noFill/>
        </p:spPr>
        <p:txBody>
          <a:bodyPr wrap="none" rtlCol="0">
            <a:spAutoFit/>
          </a:bodyPr>
          <a:p>
            <a:r>
              <a:rPr lang="zh-CN" sz="2400"/>
              <a:t>测试结果</a:t>
            </a:r>
            <a:r>
              <a:rPr lang="zh-CN" altLang="en-US" sz="2400"/>
              <a:t>：</a:t>
            </a:r>
            <a:endParaRPr lang="zh-CN" altLang="en-US" sz="2400"/>
          </a:p>
        </p:txBody>
      </p:sp>
      <p:sp>
        <p:nvSpPr>
          <p:cNvPr id="4" name="文本框 3"/>
          <p:cNvSpPr txBox="1"/>
          <p:nvPr/>
        </p:nvSpPr>
        <p:spPr>
          <a:xfrm>
            <a:off x="740410" y="1543685"/>
            <a:ext cx="4648835" cy="506730"/>
          </a:xfrm>
          <a:prstGeom prst="rect">
            <a:avLst/>
          </a:prstGeom>
          <a:noFill/>
        </p:spPr>
        <p:txBody>
          <a:bodyPr wrap="square" rtlCol="0">
            <a:spAutoFit/>
          </a:bodyPr>
          <a:p>
            <a:pPr fontAlgn="auto">
              <a:lnSpc>
                <a:spcPct val="150000"/>
              </a:lnSpc>
            </a:pPr>
            <a:r>
              <a:rPr lang="zh-CN" altLang="en-US"/>
              <a:t>使用第一种估价函数：短时间没有得到结果</a:t>
            </a:r>
            <a:endParaRPr lang="zh-CN" altLang="en-US"/>
          </a:p>
        </p:txBody>
      </p:sp>
      <p:sp>
        <p:nvSpPr>
          <p:cNvPr id="5" name="文本框 4"/>
          <p:cNvSpPr txBox="1"/>
          <p:nvPr/>
        </p:nvSpPr>
        <p:spPr>
          <a:xfrm>
            <a:off x="6273165" y="1115695"/>
            <a:ext cx="1706880" cy="460375"/>
          </a:xfrm>
          <a:prstGeom prst="rect">
            <a:avLst/>
          </a:prstGeom>
          <a:noFill/>
        </p:spPr>
        <p:txBody>
          <a:bodyPr wrap="none" rtlCol="0">
            <a:spAutoFit/>
          </a:bodyPr>
          <a:p>
            <a:r>
              <a:rPr lang="zh-CN" altLang="en-US" sz="2400"/>
              <a:t>原因分析：</a:t>
            </a:r>
            <a:endParaRPr lang="zh-CN" altLang="en-US" sz="2400"/>
          </a:p>
        </p:txBody>
      </p:sp>
      <p:sp>
        <p:nvSpPr>
          <p:cNvPr id="7" name="文本框 6"/>
          <p:cNvSpPr txBox="1"/>
          <p:nvPr/>
        </p:nvSpPr>
        <p:spPr>
          <a:xfrm>
            <a:off x="6202045" y="1781810"/>
            <a:ext cx="4436110" cy="2999740"/>
          </a:xfrm>
          <a:prstGeom prst="rect">
            <a:avLst/>
          </a:prstGeom>
          <a:noFill/>
        </p:spPr>
        <p:txBody>
          <a:bodyPr wrap="square" rtlCol="0">
            <a:spAutoFit/>
          </a:bodyPr>
          <a:p>
            <a:pPr algn="l" fontAlgn="auto">
              <a:lnSpc>
                <a:spcPct val="150000"/>
              </a:lnSpc>
            </a:pPr>
            <a:r>
              <a:t>在第一个估价函数中，</a:t>
            </a:r>
            <a:r>
              <a:rPr lang="zh-CN"/>
              <a:t>初始状态</a:t>
            </a:r>
            <a:r>
              <a:t>得到的估价函数值为15，这代表着每一个位置的数都与其目标位置不一样，并且这也已经是这个估价函数的极限了。而在第二个估价函数中，这个初始的估价函数值为32，这意味着，在迭代加深的过程中，前32层都可以直接通过</a:t>
            </a:r>
            <a:r>
              <a:rPr lang="zh-CN"/>
              <a:t>估价函数的</a:t>
            </a:r>
            <a:r>
              <a:t>剪枝来跳过。</a:t>
            </a:r>
          </a:p>
        </p:txBody>
      </p:sp>
      <p:sp>
        <p:nvSpPr>
          <p:cNvPr id="11" name="文本框 10"/>
          <p:cNvSpPr txBox="1"/>
          <p:nvPr/>
        </p:nvSpPr>
        <p:spPr>
          <a:xfrm>
            <a:off x="740410" y="2050415"/>
            <a:ext cx="4648835" cy="506730"/>
          </a:xfrm>
          <a:prstGeom prst="rect">
            <a:avLst/>
          </a:prstGeom>
          <a:noFill/>
        </p:spPr>
        <p:txBody>
          <a:bodyPr wrap="square" rtlCol="0">
            <a:spAutoFit/>
          </a:bodyPr>
          <a:p>
            <a:pPr fontAlgn="auto">
              <a:lnSpc>
                <a:spcPct val="150000"/>
              </a:lnSpc>
            </a:pPr>
            <a:r>
              <a:rPr lang="zh-CN" altLang="en-US"/>
              <a:t>其迭代深度极限为</a:t>
            </a:r>
            <a:r>
              <a:rPr lang="en-US" altLang="zh-CN"/>
              <a:t>36</a:t>
            </a:r>
            <a:r>
              <a:rPr lang="zh-CN" altLang="en-US"/>
              <a:t>层（限制</a:t>
            </a:r>
            <a:r>
              <a:rPr lang="en-US" altLang="zh-CN"/>
              <a:t>10s</a:t>
            </a:r>
            <a:r>
              <a:rPr lang="zh-CN" altLang="en-US"/>
              <a:t>）</a:t>
            </a:r>
            <a:endParaRPr lang="zh-CN" altLang="en-US"/>
          </a:p>
        </p:txBody>
      </p:sp>
      <p:pic>
        <p:nvPicPr>
          <p:cNvPr id="13" name="图片 2"/>
          <p:cNvPicPr>
            <a:picLocks noChangeAspect="1"/>
          </p:cNvPicPr>
          <p:nvPr/>
        </p:nvPicPr>
        <p:blipFill>
          <a:blip r:embed="rId1"/>
          <a:stretch>
            <a:fillRect/>
          </a:stretch>
        </p:blipFill>
        <p:spPr>
          <a:xfrm>
            <a:off x="801370" y="2675255"/>
            <a:ext cx="3307080" cy="822960"/>
          </a:xfrm>
          <a:prstGeom prst="rect">
            <a:avLst/>
          </a:prstGeom>
          <a:noFill/>
          <a:ln>
            <a:noFill/>
          </a:ln>
        </p:spPr>
      </p:pic>
      <p:sp>
        <p:nvSpPr>
          <p:cNvPr id="12" name="文本框 11"/>
          <p:cNvSpPr txBox="1"/>
          <p:nvPr/>
        </p:nvSpPr>
        <p:spPr>
          <a:xfrm>
            <a:off x="740410" y="3601085"/>
            <a:ext cx="4648835" cy="506730"/>
          </a:xfrm>
          <a:prstGeom prst="rect">
            <a:avLst/>
          </a:prstGeom>
          <a:noFill/>
        </p:spPr>
        <p:txBody>
          <a:bodyPr wrap="square" rtlCol="0">
            <a:spAutoFit/>
          </a:bodyPr>
          <a:p>
            <a:pPr fontAlgn="auto">
              <a:lnSpc>
                <a:spcPct val="150000"/>
              </a:lnSpc>
            </a:pPr>
            <a:r>
              <a:rPr lang="zh-CN" altLang="en-US"/>
              <a:t>使用第二种估价函数：在</a:t>
            </a:r>
            <a:r>
              <a:rPr lang="en-US" altLang="zh-CN"/>
              <a:t>1s</a:t>
            </a:r>
            <a:r>
              <a:rPr lang="zh-CN" altLang="en-US"/>
              <a:t>内得到了答案</a:t>
            </a:r>
            <a:endParaRPr lang="zh-CN" altLang="en-US"/>
          </a:p>
        </p:txBody>
      </p:sp>
      <p:pic>
        <p:nvPicPr>
          <p:cNvPr id="14" name="图片 1"/>
          <p:cNvPicPr>
            <a:picLocks noChangeAspect="1"/>
          </p:cNvPicPr>
          <p:nvPr/>
        </p:nvPicPr>
        <p:blipFill>
          <a:blip r:embed="rId2"/>
          <a:srcRect r="10462" b="31461"/>
          <a:stretch>
            <a:fillRect/>
          </a:stretch>
        </p:blipFill>
        <p:spPr>
          <a:xfrm>
            <a:off x="801370" y="4243705"/>
            <a:ext cx="3738880" cy="929640"/>
          </a:xfrm>
          <a:prstGeom prst="rect">
            <a:avLst/>
          </a:prstGeom>
          <a:noFill/>
          <a:ln>
            <a:noFill/>
          </a:ln>
        </p:spPr>
      </p:pic>
      <p:sp>
        <p:nvSpPr>
          <p:cNvPr id="15" name="文本框 14"/>
          <p:cNvSpPr txBox="1"/>
          <p:nvPr/>
        </p:nvSpPr>
        <p:spPr>
          <a:xfrm>
            <a:off x="740410" y="5383530"/>
            <a:ext cx="3776980" cy="368300"/>
          </a:xfrm>
          <a:prstGeom prst="rect">
            <a:avLst/>
          </a:prstGeom>
          <a:noFill/>
        </p:spPr>
        <p:txBody>
          <a:bodyPr wrap="none" rtlCol="0">
            <a:spAutoFit/>
          </a:bodyPr>
          <a:p>
            <a:pPr algn="l"/>
            <a:r>
              <a:rPr lang="zh-CN" altLang="en-US">
                <a:sym typeface="+mn-ea"/>
              </a:rPr>
              <a:t>其迭代深度极限为</a:t>
            </a:r>
            <a:r>
              <a:rPr lang="en-US" altLang="zh-CN">
                <a:sym typeface="+mn-ea"/>
              </a:rPr>
              <a:t>64</a:t>
            </a:r>
            <a:r>
              <a:rPr lang="zh-CN" altLang="en-US">
                <a:sym typeface="+mn-ea"/>
              </a:rPr>
              <a:t>层（限制</a:t>
            </a:r>
            <a:r>
              <a:rPr lang="en-US" altLang="zh-CN">
                <a:sym typeface="+mn-ea"/>
              </a:rPr>
              <a:t>10s</a:t>
            </a:r>
            <a:r>
              <a:rPr lang="zh-CN" altLang="en-US">
                <a:sym typeface="+mn-ea"/>
              </a:rPr>
              <a:t>）</a:t>
            </a:r>
            <a:endParaRPr lang="zh-CN" altLang="en-US"/>
          </a:p>
        </p:txBody>
      </p:sp>
      <p:pic>
        <p:nvPicPr>
          <p:cNvPr id="26" name="图片 3"/>
          <p:cNvPicPr>
            <a:picLocks noChangeAspect="1"/>
          </p:cNvPicPr>
          <p:nvPr/>
        </p:nvPicPr>
        <p:blipFill>
          <a:blip r:embed="rId3"/>
          <a:stretch>
            <a:fillRect/>
          </a:stretch>
        </p:blipFill>
        <p:spPr>
          <a:xfrm>
            <a:off x="801370" y="5870575"/>
            <a:ext cx="3329940" cy="883920"/>
          </a:xfrm>
          <a:prstGeom prst="rect">
            <a:avLst/>
          </a:prstGeom>
          <a:noFill/>
          <a:ln>
            <a:noFill/>
          </a:ln>
        </p:spPr>
      </p:pic>
      <p:sp>
        <p:nvSpPr>
          <p:cNvPr id="16" name="文本框 15"/>
          <p:cNvSpPr txBox="1"/>
          <p:nvPr/>
        </p:nvSpPr>
        <p:spPr>
          <a:xfrm>
            <a:off x="6202045" y="4904740"/>
            <a:ext cx="4436110" cy="1337945"/>
          </a:xfrm>
          <a:prstGeom prst="rect">
            <a:avLst/>
          </a:prstGeom>
          <a:noFill/>
        </p:spPr>
        <p:txBody>
          <a:bodyPr wrap="square" rtlCol="0">
            <a:spAutoFit/>
          </a:bodyPr>
          <a:p>
            <a:pPr algn="l" fontAlgn="auto">
              <a:lnSpc>
                <a:spcPct val="150000"/>
              </a:lnSpc>
            </a:pPr>
            <a:r>
              <a:rPr lang="zh-CN"/>
              <a:t>所以，在这个方法中，在满足了估价函数正确性的前提下，估价函数越大，带来的剪枝效果约好。</a:t>
            </a:r>
            <a:endParaRPr lang="zh-CN"/>
          </a:p>
        </p:txBody>
      </p:sp>
    </p:spTree>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12655" y="1261110"/>
            <a:ext cx="5565737" cy="2750185"/>
          </a:xfrm>
          <a:prstGeom prst="rect">
            <a:avLst/>
          </a:prstGeom>
          <a:noFill/>
        </p:spPr>
        <p:txBody>
          <a:bodyPr wrap="square" rtlCol="0">
            <a:spAutoFit/>
          </a:bodyPr>
          <a:lstStyle/>
          <a:p>
            <a:pPr algn="ctr">
              <a:lnSpc>
                <a:spcPct val="90000"/>
              </a:lnSpc>
            </a:pPr>
            <a:r>
              <a:rPr kumimoji="1" lang="en-US" altLang="zh-CN" sz="19200" dirty="0" smtClean="0"/>
              <a:t>05</a:t>
            </a:r>
            <a:endParaRPr kumimoji="1" lang="en-US" altLang="zh-CN" sz="19200" dirty="0" smtClean="0"/>
          </a:p>
        </p:txBody>
      </p:sp>
      <p:sp>
        <p:nvSpPr>
          <p:cNvPr id="4" name="矩形 3"/>
          <p:cNvSpPr/>
          <p:nvPr/>
        </p:nvSpPr>
        <p:spPr>
          <a:xfrm>
            <a:off x="2801303" y="3865327"/>
            <a:ext cx="6850062" cy="113102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3600" dirty="0">
                <a:solidFill>
                  <a:schemeClr val="tx1"/>
                </a:solidFill>
                <a:latin typeface="微软雅黑" panose="020B0503020204020204" charset="-122"/>
                <a:ea typeface="微软雅黑" panose="020B0503020204020204" charset="-122"/>
              </a:rPr>
              <a:t>无解情况</a:t>
            </a:r>
            <a:endParaRPr kumimoji="1" lang="zh-CN" altLang="en-US" sz="3600" dirty="0">
              <a:solidFill>
                <a:schemeClr val="tx1"/>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05" y="19965"/>
            <a:ext cx="4057650" cy="398780"/>
          </a:xfrm>
          <a:prstGeom prst="rect">
            <a:avLst/>
          </a:prstGeom>
          <a:noFill/>
        </p:spPr>
        <p:txBody>
          <a:bodyPr wrap="square" rtlCol="0">
            <a:spAutoFit/>
          </a:bodyPr>
          <a:lstStyle/>
          <a:p>
            <a:r>
              <a:rPr lang="zh-CN" altLang="en-US" sz="2000" b="1" dirty="0" smtClean="0">
                <a:solidFill>
                  <a:schemeClr val="bg1">
                    <a:lumMod val="50000"/>
                  </a:schemeClr>
                </a:solidFill>
                <a:latin typeface="微软雅黑" panose="020B0503020204020204" charset="-122"/>
                <a:ea typeface="微软雅黑" panose="020B0503020204020204" charset="-122"/>
              </a:rPr>
              <a:t>无解情况</a:t>
            </a:r>
            <a:endParaRPr lang="zh-CN" altLang="en-US" sz="2000" b="1" dirty="0" smtClean="0">
              <a:solidFill>
                <a:schemeClr val="bg1">
                  <a:lumMod val="50000"/>
                </a:schemeClr>
              </a:solidFill>
              <a:latin typeface="微软雅黑" panose="020B0503020204020204" charset="-122"/>
              <a:ea typeface="微软雅黑" panose="020B0503020204020204" charset="-122"/>
            </a:endParaRPr>
          </a:p>
        </p:txBody>
      </p:sp>
      <p:sp>
        <p:nvSpPr>
          <p:cNvPr id="6" name="文本框 5"/>
          <p:cNvSpPr txBox="1"/>
          <p:nvPr/>
        </p:nvSpPr>
        <p:spPr>
          <a:xfrm>
            <a:off x="801370" y="1120775"/>
            <a:ext cx="4145280" cy="460375"/>
          </a:xfrm>
          <a:prstGeom prst="rect">
            <a:avLst/>
          </a:prstGeom>
          <a:noFill/>
        </p:spPr>
        <p:txBody>
          <a:bodyPr wrap="none" rtlCol="0">
            <a:spAutoFit/>
          </a:bodyPr>
          <a:p>
            <a:r>
              <a:rPr lang="zh-CN" sz="2400"/>
              <a:t>八数码问题当中的无解情况</a:t>
            </a:r>
            <a:r>
              <a:rPr lang="zh-CN" altLang="en-US" sz="2400"/>
              <a:t>：</a:t>
            </a:r>
            <a:endParaRPr lang="zh-CN" altLang="en-US" sz="2400"/>
          </a:p>
        </p:txBody>
      </p:sp>
      <p:sp>
        <p:nvSpPr>
          <p:cNvPr id="7" name="文本框 6"/>
          <p:cNvSpPr txBox="1"/>
          <p:nvPr/>
        </p:nvSpPr>
        <p:spPr>
          <a:xfrm>
            <a:off x="801370" y="1781810"/>
            <a:ext cx="4436110" cy="4246245"/>
          </a:xfrm>
          <a:prstGeom prst="rect">
            <a:avLst/>
          </a:prstGeom>
          <a:noFill/>
        </p:spPr>
        <p:txBody>
          <a:bodyPr wrap="square" rtlCol="0">
            <a:spAutoFit/>
          </a:bodyPr>
          <a:p>
            <a:pPr algn="l" fontAlgn="auto">
              <a:lnSpc>
                <a:spcPct val="150000"/>
              </a:lnSpc>
            </a:pPr>
            <a:r>
              <a:rPr lang="zh-CN"/>
              <a:t>写出来感觉没有问题的代码，却总是在</a:t>
            </a:r>
            <a:r>
              <a:rPr lang="zh-CN">
                <a:sym typeface="+mn-ea"/>
              </a:rPr>
              <a:t>测试</a:t>
            </a:r>
            <a:r>
              <a:rPr lang="zh-CN"/>
              <a:t>一些随机输入的数据时，无法得到正确的答案。为什么？</a:t>
            </a:r>
            <a:endParaRPr lang="zh-CN"/>
          </a:p>
          <a:p>
            <a:pPr algn="l" fontAlgn="auto">
              <a:lnSpc>
                <a:spcPct val="150000"/>
              </a:lnSpc>
            </a:pPr>
            <a:endParaRPr lang="zh-CN"/>
          </a:p>
          <a:p>
            <a:pPr algn="l" fontAlgn="auto">
              <a:lnSpc>
                <a:spcPct val="150000"/>
              </a:lnSpc>
            </a:pPr>
            <a:r>
              <a:rPr lang="zh-CN"/>
              <a:t>不是所有的情况都是有解的。</a:t>
            </a:r>
            <a:endParaRPr lang="zh-CN"/>
          </a:p>
          <a:p>
            <a:pPr algn="l" fontAlgn="auto">
              <a:lnSpc>
                <a:spcPct val="150000"/>
              </a:lnSpc>
            </a:pPr>
            <a:endParaRPr lang="zh-CN"/>
          </a:p>
          <a:p>
            <a:pPr algn="l" fontAlgn="auto">
              <a:lnSpc>
                <a:spcPct val="150000"/>
              </a:lnSpc>
            </a:pPr>
            <a:r>
              <a:rPr lang="zh-CN"/>
              <a:t>将某一个状态转化为排列之后，忽略</a:t>
            </a:r>
            <a:r>
              <a:rPr lang="en-US" altLang="zh-CN"/>
              <a:t>0</a:t>
            </a:r>
            <a:r>
              <a:rPr lang="zh-CN" altLang="en-US"/>
              <a:t>，求出初始状态和目标状态对应排列的逆序对数，如果他们的奇偶性相同，那么这个问题就有解，否则无解。</a:t>
            </a:r>
            <a:endParaRPr lang="en-US" altLang="zh-CN"/>
          </a:p>
        </p:txBody>
      </p:sp>
      <p:sp>
        <p:nvSpPr>
          <p:cNvPr id="3" name="文本框 2"/>
          <p:cNvSpPr txBox="1"/>
          <p:nvPr/>
        </p:nvSpPr>
        <p:spPr>
          <a:xfrm>
            <a:off x="6490970" y="1120775"/>
            <a:ext cx="1097280" cy="460375"/>
          </a:xfrm>
          <a:prstGeom prst="rect">
            <a:avLst/>
          </a:prstGeom>
          <a:noFill/>
        </p:spPr>
        <p:txBody>
          <a:bodyPr wrap="none" rtlCol="0">
            <a:spAutoFit/>
          </a:bodyPr>
          <a:p>
            <a:r>
              <a:rPr lang="zh-CN" sz="2400"/>
              <a:t>证明</a:t>
            </a:r>
            <a:r>
              <a:rPr lang="zh-CN" altLang="en-US" sz="2400"/>
              <a:t>：</a:t>
            </a:r>
            <a:endParaRPr lang="zh-CN" altLang="en-US" sz="2400"/>
          </a:p>
        </p:txBody>
      </p:sp>
      <p:sp>
        <p:nvSpPr>
          <p:cNvPr id="4" name="文本框 3"/>
          <p:cNvSpPr txBox="1"/>
          <p:nvPr/>
        </p:nvSpPr>
        <p:spPr>
          <a:xfrm>
            <a:off x="6390005" y="1781810"/>
            <a:ext cx="4436110" cy="4246245"/>
          </a:xfrm>
          <a:prstGeom prst="rect">
            <a:avLst/>
          </a:prstGeom>
          <a:noFill/>
        </p:spPr>
        <p:txBody>
          <a:bodyPr wrap="square" rtlCol="0">
            <a:spAutoFit/>
          </a:bodyPr>
          <a:p>
            <a:pPr algn="l" fontAlgn="auto">
              <a:lnSpc>
                <a:spcPct val="150000"/>
              </a:lnSpc>
            </a:pPr>
            <a:r>
              <a:rPr lang="zh-CN" altLang="en-US"/>
              <a:t>左右移动数码的时候，相当于</a:t>
            </a:r>
            <a:r>
              <a:rPr lang="en-US" altLang="zh-CN"/>
              <a:t>0</a:t>
            </a:r>
            <a:r>
              <a:rPr lang="zh-CN" altLang="en-US"/>
              <a:t>位置与其相邻的数码交换位置。对于去掉</a:t>
            </a:r>
            <a:r>
              <a:rPr lang="en-US" altLang="zh-CN"/>
              <a:t>0</a:t>
            </a:r>
            <a:r>
              <a:rPr lang="zh-CN" altLang="en-US"/>
              <a:t>之后的排列没有影响，所以奇偶性不变。</a:t>
            </a:r>
            <a:endParaRPr lang="zh-CN" altLang="en-US"/>
          </a:p>
          <a:p>
            <a:pPr algn="l" fontAlgn="auto">
              <a:lnSpc>
                <a:spcPct val="150000"/>
              </a:lnSpc>
            </a:pPr>
            <a:endParaRPr lang="zh-CN" altLang="en-US"/>
          </a:p>
          <a:p>
            <a:pPr algn="l" fontAlgn="auto">
              <a:lnSpc>
                <a:spcPct val="150000"/>
              </a:lnSpc>
            </a:pPr>
            <a:r>
              <a:rPr lang="zh-CN" altLang="en-US"/>
              <a:t>上下移动数码的时候，相当于排列中的某一个数字向前或者向后移动</a:t>
            </a:r>
            <a:r>
              <a:rPr lang="en-US" altLang="zh-CN"/>
              <a:t>2</a:t>
            </a:r>
            <a:r>
              <a:rPr lang="zh-CN" altLang="en-US"/>
              <a:t>位，根据逆序对的性质，逆序对的奇偶性不变。</a:t>
            </a:r>
            <a:endParaRPr lang="zh-CN" altLang="en-US"/>
          </a:p>
          <a:p>
            <a:pPr algn="l" fontAlgn="auto">
              <a:lnSpc>
                <a:spcPct val="150000"/>
              </a:lnSpc>
            </a:pPr>
            <a:endParaRPr lang="zh-CN" altLang="en-US"/>
          </a:p>
          <a:p>
            <a:pPr algn="l" fontAlgn="auto">
              <a:lnSpc>
                <a:spcPct val="150000"/>
              </a:lnSpc>
            </a:pPr>
            <a:r>
              <a:rPr lang="zh-CN" altLang="en-US"/>
              <a:t>所以八数码的操作对于去掉</a:t>
            </a:r>
            <a:r>
              <a:rPr lang="en-US" altLang="zh-CN"/>
              <a:t>0</a:t>
            </a:r>
            <a:r>
              <a:rPr lang="zh-CN" altLang="en-US"/>
              <a:t>之后的排列奇偶性是没有改变的。</a:t>
            </a:r>
            <a:endParaRPr lang="zh-CN" altLang="en-US"/>
          </a:p>
        </p:txBody>
      </p:sp>
    </p:spTree>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05" y="19965"/>
            <a:ext cx="4057650" cy="398780"/>
          </a:xfrm>
          <a:prstGeom prst="rect">
            <a:avLst/>
          </a:prstGeom>
          <a:noFill/>
        </p:spPr>
        <p:txBody>
          <a:bodyPr wrap="square" rtlCol="0">
            <a:spAutoFit/>
          </a:bodyPr>
          <a:lstStyle/>
          <a:p>
            <a:r>
              <a:rPr lang="zh-CN" altLang="en-US" sz="2000" b="1" dirty="0" smtClean="0">
                <a:solidFill>
                  <a:schemeClr val="bg1">
                    <a:lumMod val="50000"/>
                  </a:schemeClr>
                </a:solidFill>
                <a:latin typeface="微软雅黑" panose="020B0503020204020204" charset="-122"/>
                <a:ea typeface="微软雅黑" panose="020B0503020204020204" charset="-122"/>
              </a:rPr>
              <a:t>无解情况</a:t>
            </a:r>
            <a:endParaRPr lang="zh-CN" altLang="en-US" sz="2000" b="1" dirty="0" smtClean="0">
              <a:solidFill>
                <a:schemeClr val="bg1">
                  <a:lumMod val="50000"/>
                </a:schemeClr>
              </a:solidFill>
              <a:latin typeface="微软雅黑" panose="020B0503020204020204" charset="-122"/>
              <a:ea typeface="微软雅黑" panose="020B0503020204020204" charset="-122"/>
            </a:endParaRPr>
          </a:p>
        </p:txBody>
      </p:sp>
      <p:sp>
        <p:nvSpPr>
          <p:cNvPr id="6" name="文本框 5"/>
          <p:cNvSpPr txBox="1"/>
          <p:nvPr/>
        </p:nvSpPr>
        <p:spPr>
          <a:xfrm>
            <a:off x="801370" y="1120775"/>
            <a:ext cx="3857625" cy="460375"/>
          </a:xfrm>
          <a:prstGeom prst="rect">
            <a:avLst/>
          </a:prstGeom>
          <a:noFill/>
        </p:spPr>
        <p:txBody>
          <a:bodyPr wrap="none" rtlCol="0">
            <a:spAutoFit/>
          </a:bodyPr>
          <a:p>
            <a:r>
              <a:rPr lang="zh-CN" sz="2400"/>
              <a:t>这个方法能否拓展到</a:t>
            </a:r>
            <a:r>
              <a:rPr lang="en-US" altLang="zh-CN" sz="2400"/>
              <a:t>4 * 4</a:t>
            </a:r>
            <a:r>
              <a:rPr lang="zh-CN" altLang="en-US" sz="2400"/>
              <a:t>：</a:t>
            </a:r>
            <a:endParaRPr lang="zh-CN" altLang="en-US" sz="2400"/>
          </a:p>
        </p:txBody>
      </p:sp>
      <p:sp>
        <p:nvSpPr>
          <p:cNvPr id="7" name="文本框 6"/>
          <p:cNvSpPr txBox="1"/>
          <p:nvPr/>
        </p:nvSpPr>
        <p:spPr>
          <a:xfrm>
            <a:off x="801370" y="1781810"/>
            <a:ext cx="4436110" cy="4246245"/>
          </a:xfrm>
          <a:prstGeom prst="rect">
            <a:avLst/>
          </a:prstGeom>
          <a:noFill/>
        </p:spPr>
        <p:txBody>
          <a:bodyPr wrap="square" rtlCol="0">
            <a:spAutoFit/>
          </a:bodyPr>
          <a:p>
            <a:pPr algn="l" fontAlgn="auto">
              <a:lnSpc>
                <a:spcPct val="150000"/>
              </a:lnSpc>
            </a:pPr>
            <a:r>
              <a:rPr lang="zh-CN"/>
              <a:t>在</a:t>
            </a:r>
            <a:r>
              <a:rPr lang="en-US" altLang="zh-CN"/>
              <a:t>4 * 4</a:t>
            </a:r>
            <a:r>
              <a:rPr lang="zh-CN" altLang="en-US"/>
              <a:t>的棋盘中，若上下移动，则逆序对的奇偶性发生了改变，但是对于某些数据，仍然是不合法的情况。</a:t>
            </a:r>
            <a:endParaRPr lang="zh-CN" altLang="en-US"/>
          </a:p>
          <a:p>
            <a:pPr algn="l" fontAlgn="auto">
              <a:lnSpc>
                <a:spcPct val="150000"/>
              </a:lnSpc>
            </a:pPr>
            <a:endParaRPr lang="zh-CN" altLang="en-US"/>
          </a:p>
          <a:p>
            <a:pPr algn="l" fontAlgn="auto">
              <a:lnSpc>
                <a:spcPct val="150000"/>
              </a:lnSpc>
            </a:pPr>
            <a:r>
              <a:rPr lang="zh-CN" altLang="en-US"/>
              <a:t>偶数边长的棋盘的判断方法：由于上下移动一步，对于奇偶性变化一次；左右移动则保持不变。而每一个数码到其目标位置的行数的差之和是一个固定值，所以根据这个值加上初始状态和目标状态的逆序对之差的和的奇偶性便可以判断是否有解。</a:t>
            </a:r>
            <a:endParaRPr lang="zh-CN" altLang="en-US"/>
          </a:p>
        </p:txBody>
      </p:sp>
      <p:sp>
        <p:nvSpPr>
          <p:cNvPr id="3" name="文本框 2"/>
          <p:cNvSpPr txBox="1"/>
          <p:nvPr/>
        </p:nvSpPr>
        <p:spPr>
          <a:xfrm>
            <a:off x="6490970" y="1120775"/>
            <a:ext cx="3230880" cy="460375"/>
          </a:xfrm>
          <a:prstGeom prst="rect">
            <a:avLst/>
          </a:prstGeom>
          <a:noFill/>
        </p:spPr>
        <p:txBody>
          <a:bodyPr wrap="none" rtlCol="0">
            <a:spAutoFit/>
          </a:bodyPr>
          <a:p>
            <a:r>
              <a:rPr lang="zh-CN" sz="2400"/>
              <a:t>对于更大数据的判断</a:t>
            </a:r>
            <a:r>
              <a:rPr lang="zh-CN" altLang="en-US" sz="2400"/>
              <a:t>：</a:t>
            </a:r>
            <a:endParaRPr lang="zh-CN" altLang="en-US" sz="2400"/>
          </a:p>
        </p:txBody>
      </p:sp>
      <p:sp>
        <p:nvSpPr>
          <p:cNvPr id="4" name="文本框 3"/>
          <p:cNvSpPr txBox="1"/>
          <p:nvPr/>
        </p:nvSpPr>
        <p:spPr>
          <a:xfrm>
            <a:off x="6390005" y="1781810"/>
            <a:ext cx="4436110" cy="3830955"/>
          </a:xfrm>
          <a:prstGeom prst="rect">
            <a:avLst/>
          </a:prstGeom>
          <a:noFill/>
        </p:spPr>
        <p:txBody>
          <a:bodyPr wrap="square" rtlCol="0">
            <a:spAutoFit/>
          </a:bodyPr>
          <a:p>
            <a:pPr algn="l" fontAlgn="auto">
              <a:lnSpc>
                <a:spcPct val="150000"/>
              </a:lnSpc>
            </a:pPr>
            <a:r>
              <a:rPr lang="zh-CN"/>
              <a:t>我们对于</a:t>
            </a:r>
            <a:r>
              <a:rPr lang="en-US" altLang="zh-CN"/>
              <a:t>3 * 3</a:t>
            </a:r>
            <a:r>
              <a:rPr lang="zh-CN" altLang="en-US"/>
              <a:t>和</a:t>
            </a:r>
            <a:r>
              <a:rPr lang="en-US" altLang="zh-CN"/>
              <a:t>4 * 4</a:t>
            </a:r>
            <a:r>
              <a:rPr lang="zh-CN" altLang="en-US"/>
              <a:t>都有对应的方法进行判断，那么对于</a:t>
            </a:r>
            <a:r>
              <a:rPr lang="en-US" altLang="zh-CN"/>
              <a:t>x * x</a:t>
            </a:r>
            <a:r>
              <a:rPr lang="zh-CN" altLang="en-US"/>
              <a:t>的棋盘可以用类似的方法。</a:t>
            </a:r>
            <a:endParaRPr lang="zh-CN" altLang="en-US"/>
          </a:p>
          <a:p>
            <a:pPr algn="l" fontAlgn="auto">
              <a:lnSpc>
                <a:spcPct val="150000"/>
              </a:lnSpc>
            </a:pPr>
            <a:r>
              <a:rPr lang="zh-CN" altLang="en-US"/>
              <a:t>如果</a:t>
            </a:r>
            <a:r>
              <a:rPr lang="en-US" altLang="zh-CN"/>
              <a:t>x</a:t>
            </a:r>
            <a:r>
              <a:rPr lang="zh-CN" altLang="en-US"/>
              <a:t>为奇数，那么上下移动和左右移动均不对逆序对的奇偶性产生影响，用</a:t>
            </a:r>
            <a:r>
              <a:rPr lang="en-US" altLang="zh-CN"/>
              <a:t>3 * 3</a:t>
            </a:r>
            <a:r>
              <a:rPr lang="zh-CN" altLang="en-US"/>
              <a:t>的方法处理即可。</a:t>
            </a:r>
            <a:endParaRPr lang="zh-CN" altLang="en-US"/>
          </a:p>
          <a:p>
            <a:pPr algn="l" fontAlgn="auto">
              <a:lnSpc>
                <a:spcPct val="150000"/>
              </a:lnSpc>
            </a:pPr>
            <a:r>
              <a:rPr lang="zh-CN" altLang="en-US"/>
              <a:t>如果</a:t>
            </a:r>
            <a:r>
              <a:rPr lang="en-US" altLang="zh-CN"/>
              <a:t>x</a:t>
            </a:r>
            <a:r>
              <a:rPr lang="zh-CN" altLang="en-US"/>
              <a:t>为偶数，那么上下移动对奇偶性产生变化，左右移动没有影响，用和</a:t>
            </a:r>
            <a:r>
              <a:rPr lang="en-US" altLang="zh-CN"/>
              <a:t>4 * 4</a:t>
            </a:r>
            <a:r>
              <a:rPr lang="zh-CN" altLang="en-US"/>
              <a:t>相同的方法处理即可。</a:t>
            </a:r>
            <a:endParaRPr lang="zh-CN" altLang="en-US"/>
          </a:p>
        </p:txBody>
      </p:sp>
    </p:spTree>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12655" y="1261110"/>
            <a:ext cx="5565737" cy="2750185"/>
          </a:xfrm>
          <a:prstGeom prst="rect">
            <a:avLst/>
          </a:prstGeom>
          <a:noFill/>
        </p:spPr>
        <p:txBody>
          <a:bodyPr wrap="square" rtlCol="0">
            <a:spAutoFit/>
          </a:bodyPr>
          <a:lstStyle/>
          <a:p>
            <a:pPr algn="ctr">
              <a:lnSpc>
                <a:spcPct val="90000"/>
              </a:lnSpc>
            </a:pPr>
            <a:r>
              <a:rPr kumimoji="1" lang="en-US" altLang="zh-CN" sz="19200" dirty="0" smtClean="0"/>
              <a:t>06</a:t>
            </a:r>
            <a:endParaRPr kumimoji="1" lang="en-US" altLang="zh-CN" sz="19200" dirty="0" smtClean="0"/>
          </a:p>
        </p:txBody>
      </p:sp>
      <p:sp>
        <p:nvSpPr>
          <p:cNvPr id="4" name="矩形 3"/>
          <p:cNvSpPr/>
          <p:nvPr/>
        </p:nvSpPr>
        <p:spPr>
          <a:xfrm>
            <a:off x="2801303" y="3865327"/>
            <a:ext cx="6850062" cy="113102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3600" dirty="0">
                <a:solidFill>
                  <a:schemeClr val="tx1"/>
                </a:solidFill>
                <a:latin typeface="微软雅黑" panose="020B0503020204020204" charset="-122"/>
                <a:ea typeface="微软雅黑" panose="020B0503020204020204" charset="-122"/>
              </a:rPr>
              <a:t>图形化界面</a:t>
            </a:r>
            <a:endParaRPr kumimoji="1" lang="zh-CN" altLang="en-US" sz="3600" dirty="0">
              <a:solidFill>
                <a:schemeClr val="tx1"/>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05" y="19965"/>
            <a:ext cx="4057650" cy="398780"/>
          </a:xfrm>
          <a:prstGeom prst="rect">
            <a:avLst/>
          </a:prstGeom>
          <a:noFill/>
        </p:spPr>
        <p:txBody>
          <a:bodyPr wrap="square" rtlCol="0">
            <a:spAutoFit/>
          </a:bodyPr>
          <a:lstStyle/>
          <a:p>
            <a:r>
              <a:rPr lang="zh-CN" altLang="en-US" sz="2000" b="1" dirty="0" smtClean="0">
                <a:solidFill>
                  <a:schemeClr val="bg1">
                    <a:lumMod val="50000"/>
                  </a:schemeClr>
                </a:solidFill>
                <a:latin typeface="微软雅黑" panose="020B0503020204020204" charset="-122"/>
                <a:ea typeface="微软雅黑" panose="020B0503020204020204" charset="-122"/>
              </a:rPr>
              <a:t>图形化界面</a:t>
            </a:r>
            <a:endParaRPr lang="zh-CN" altLang="en-US" sz="2000" b="1" dirty="0" smtClean="0">
              <a:solidFill>
                <a:schemeClr val="bg1">
                  <a:lumMod val="50000"/>
                </a:schemeClr>
              </a:solidFill>
              <a:latin typeface="微软雅黑" panose="020B0503020204020204" charset="-122"/>
              <a:ea typeface="微软雅黑" panose="020B0503020204020204" charset="-122"/>
            </a:endParaRPr>
          </a:p>
        </p:txBody>
      </p:sp>
      <p:sp>
        <p:nvSpPr>
          <p:cNvPr id="6" name="文本框 5"/>
          <p:cNvSpPr txBox="1"/>
          <p:nvPr/>
        </p:nvSpPr>
        <p:spPr>
          <a:xfrm>
            <a:off x="2405380" y="1890395"/>
            <a:ext cx="2249170" cy="460375"/>
          </a:xfrm>
          <a:prstGeom prst="rect">
            <a:avLst/>
          </a:prstGeom>
          <a:noFill/>
        </p:spPr>
        <p:txBody>
          <a:bodyPr wrap="none" rtlCol="0">
            <a:spAutoFit/>
          </a:bodyPr>
          <a:p>
            <a:r>
              <a:rPr lang="en-US" altLang="zh-CN" sz="2400"/>
              <a:t>easyX</a:t>
            </a:r>
            <a:r>
              <a:rPr lang="zh-CN" altLang="en-US" sz="2400"/>
              <a:t>图形库：</a:t>
            </a:r>
            <a:endParaRPr lang="zh-CN" altLang="en-US" sz="2400"/>
          </a:p>
        </p:txBody>
      </p:sp>
      <p:sp>
        <p:nvSpPr>
          <p:cNvPr id="4" name="文本框 3"/>
          <p:cNvSpPr txBox="1"/>
          <p:nvPr/>
        </p:nvSpPr>
        <p:spPr>
          <a:xfrm>
            <a:off x="2413000" y="2629535"/>
            <a:ext cx="6609080" cy="2168525"/>
          </a:xfrm>
          <a:prstGeom prst="rect">
            <a:avLst/>
          </a:prstGeom>
          <a:noFill/>
        </p:spPr>
        <p:txBody>
          <a:bodyPr wrap="none" rtlCol="0">
            <a:spAutoFit/>
          </a:bodyPr>
          <a:p>
            <a:pPr algn="l" fontAlgn="auto">
              <a:lnSpc>
                <a:spcPct val="150000"/>
              </a:lnSpc>
            </a:pPr>
            <a:r>
              <a:rPr lang="zh-CN" altLang="en-US"/>
              <a:t>高情商：简单易上手</a:t>
            </a:r>
            <a:r>
              <a:rPr lang="en-US" altLang="zh-CN"/>
              <a:t>    </a:t>
            </a:r>
            <a:r>
              <a:rPr lang="zh-CN" altLang="en-US" strike="sngStrike">
                <a:uFillTx/>
              </a:rPr>
              <a:t>低情商：</a:t>
            </a:r>
            <a:r>
              <a:rPr lang="zh-CN" altLang="en-US" strike="sngStrike">
                <a:solidFill>
                  <a:schemeClr val="tx1"/>
                </a:solidFill>
                <a:uFillTx/>
              </a:rPr>
              <a:t>只会这个</a:t>
            </a:r>
            <a:endParaRPr lang="zh-CN" altLang="en-US" strike="sngStrike">
              <a:solidFill>
                <a:schemeClr val="tx1"/>
              </a:solidFill>
              <a:uFillTx/>
            </a:endParaRPr>
          </a:p>
          <a:p>
            <a:pPr algn="l" fontAlgn="auto">
              <a:lnSpc>
                <a:spcPct val="150000"/>
              </a:lnSpc>
            </a:pPr>
            <a:endParaRPr lang="zh-CN" altLang="en-US" strike="sngStrike">
              <a:solidFill>
                <a:schemeClr val="tx1"/>
              </a:solidFill>
              <a:uFillTx/>
            </a:endParaRPr>
          </a:p>
          <a:p>
            <a:pPr algn="l" fontAlgn="auto">
              <a:lnSpc>
                <a:spcPct val="150000"/>
              </a:lnSpc>
            </a:pPr>
            <a:r>
              <a:rPr lang="zh-CN" altLang="en-US">
                <a:solidFill>
                  <a:schemeClr val="tx1"/>
                </a:solidFill>
              </a:rPr>
              <a:t>高情商：个人爱好极简风格</a:t>
            </a:r>
            <a:r>
              <a:rPr lang="en-US" altLang="zh-CN">
                <a:sym typeface="+mn-ea"/>
              </a:rPr>
              <a:t>    </a:t>
            </a:r>
            <a:r>
              <a:rPr lang="zh-CN" altLang="en-US" strike="sngStrike">
                <a:uFillTx/>
                <a:sym typeface="+mn-ea"/>
              </a:rPr>
              <a:t>低情商：没有美术细胞，不会设计</a:t>
            </a:r>
            <a:endParaRPr lang="zh-CN" altLang="en-US">
              <a:sym typeface="+mn-ea"/>
            </a:endParaRPr>
          </a:p>
          <a:p>
            <a:pPr algn="l" fontAlgn="auto">
              <a:lnSpc>
                <a:spcPct val="150000"/>
              </a:lnSpc>
            </a:pPr>
            <a:endParaRPr lang="zh-CN" altLang="en-US" strike="sngStrike">
              <a:solidFill>
                <a:schemeClr val="tx1"/>
              </a:solidFill>
              <a:uFillTx/>
              <a:sym typeface="+mn-ea"/>
            </a:endParaRPr>
          </a:p>
          <a:p>
            <a:pPr algn="l" fontAlgn="auto">
              <a:lnSpc>
                <a:spcPct val="150000"/>
              </a:lnSpc>
              <a:buClrTx/>
              <a:buSzTx/>
              <a:buFontTx/>
            </a:pPr>
            <a:r>
              <a:rPr lang="zh-CN" altLang="en-US">
                <a:solidFill>
                  <a:schemeClr val="tx1"/>
                </a:solidFill>
                <a:sym typeface="+mn-ea"/>
              </a:rPr>
              <a:t>高情商：</a:t>
            </a:r>
            <a:r>
              <a:rPr lang="en-US" altLang="zh-CN">
                <a:solidFill>
                  <a:schemeClr val="tx1"/>
                </a:solidFill>
                <a:sym typeface="+mn-ea"/>
              </a:rPr>
              <a:t>c++</a:t>
            </a:r>
            <a:r>
              <a:rPr lang="zh-CN" altLang="en-US">
                <a:solidFill>
                  <a:schemeClr val="tx1"/>
                </a:solidFill>
                <a:sym typeface="+mn-ea"/>
              </a:rPr>
              <a:t>搜索效率更高</a:t>
            </a:r>
            <a:r>
              <a:rPr lang="en-US" altLang="zh-CN">
                <a:solidFill>
                  <a:schemeClr val="tx1"/>
                </a:solidFill>
                <a:sym typeface="+mn-ea"/>
              </a:rPr>
              <a:t>    </a:t>
            </a:r>
            <a:r>
              <a:rPr lang="zh-CN" altLang="en-US" strike="sngStrike">
                <a:solidFill>
                  <a:schemeClr val="tx1"/>
                </a:solidFill>
                <a:uFillTx/>
                <a:sym typeface="+mn-ea"/>
              </a:rPr>
              <a:t>低情商：js玩不明白</a:t>
            </a:r>
            <a:endParaRPr lang="zh-CN" altLang="en-US" strike="sngStrike">
              <a:solidFill>
                <a:schemeClr val="tx1"/>
              </a:solidFill>
              <a:uFillTx/>
              <a:sym typeface="+mn-ea"/>
            </a:endParaRPr>
          </a:p>
        </p:txBody>
      </p:sp>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05" y="19965"/>
            <a:ext cx="4057650" cy="398780"/>
          </a:xfrm>
          <a:prstGeom prst="rect">
            <a:avLst/>
          </a:prstGeom>
          <a:noFill/>
        </p:spPr>
        <p:txBody>
          <a:bodyPr wrap="square" rtlCol="0">
            <a:spAutoFit/>
          </a:bodyPr>
          <a:lstStyle/>
          <a:p>
            <a:r>
              <a:rPr lang="zh-CN" altLang="en-US" sz="2000" b="1" dirty="0" smtClean="0">
                <a:solidFill>
                  <a:schemeClr val="bg1">
                    <a:lumMod val="50000"/>
                  </a:schemeClr>
                </a:solidFill>
                <a:latin typeface="微软雅黑" panose="020B0503020204020204" charset="-122"/>
                <a:ea typeface="微软雅黑" panose="020B0503020204020204" charset="-122"/>
              </a:rPr>
              <a:t>图形化界面</a:t>
            </a:r>
            <a:endParaRPr lang="zh-CN" altLang="en-US" sz="2000" b="1" dirty="0" smtClean="0">
              <a:solidFill>
                <a:schemeClr val="bg1">
                  <a:lumMod val="50000"/>
                </a:schemeClr>
              </a:solidFill>
              <a:latin typeface="微软雅黑" panose="020B0503020204020204" charset="-122"/>
              <a:ea typeface="微软雅黑" panose="020B0503020204020204" charset="-122"/>
            </a:endParaRPr>
          </a:p>
        </p:txBody>
      </p:sp>
      <p:pic>
        <p:nvPicPr>
          <p:cNvPr id="3" name="2021-04-04 13-19-03">
            <a:hlinkClick r:id="" action="ppaction://media"/>
          </p:cNvPr>
          <p:cNvPicPr/>
          <p:nvPr>
            <a:videoFile r:link="rId1"/>
            <p:extLst>
              <p:ext uri="{DAA4B4D4-6D71-4841-9C94-3DE7FCFB9230}">
                <p14:media xmlns:p14="http://schemas.microsoft.com/office/powerpoint/2010/main" r:embed="rId2"/>
              </p:ext>
            </p:extLst>
            <p:custDataLst>
              <p:tags r:id="rId3"/>
            </p:custDataLst>
          </p:nvPr>
        </p:nvPicPr>
        <p:blipFill>
          <a:blip r:embed="rId4"/>
          <a:stretch>
            <a:fillRect/>
          </a:stretch>
        </p:blipFill>
        <p:spPr>
          <a:xfrm>
            <a:off x="1219200" y="996315"/>
            <a:ext cx="9753600" cy="5486400"/>
          </a:xfrm>
          <a:prstGeom prst="rect">
            <a:avLst/>
          </a:prstGeom>
        </p:spPr>
      </p:pic>
    </p:spTree>
  </p:cSld>
  <p:clrMapOvr>
    <a:masterClrMapping/>
  </p:clrMapOvr>
  <p:transition spd="slow">
    <p:push dir="u"/>
  </p:transition>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3"/>
                </p:tgtEl>
              </p:cMediaNode>
            </p:video>
            <p:seq concurrent="1" nextAc="seek">
              <p:cTn id="3" restart="whenNotActive" fill="hold" evtFilter="cancelBubble" nodeType="interactiveSeq">
                <p:stCondLst>
                  <p:cond evt="onClick" delay="0">
                    <p:tgtEl>
                      <p:spTgt spid="3"/>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70493" y="2863297"/>
            <a:ext cx="6850062" cy="113102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6600" dirty="0" smtClean="0">
                <a:solidFill>
                  <a:schemeClr val="tx1"/>
                </a:solidFill>
                <a:latin typeface="微软雅黑" panose="020B0503020204020204" charset="-122"/>
                <a:ea typeface="微软雅黑" panose="020B0503020204020204" charset="-122"/>
              </a:rPr>
              <a:t>谢谢</a:t>
            </a:r>
            <a:endParaRPr kumimoji="1" lang="zh-CN" altLang="en-US" sz="6600" dirty="0" smtClean="0">
              <a:solidFill>
                <a:schemeClr val="tx1"/>
              </a:solidFill>
              <a:latin typeface="微软雅黑" panose="020B0503020204020204" charset="-122"/>
              <a:ea typeface="微软雅黑" panose="020B0503020204020204" charset="-122"/>
            </a:endParaRPr>
          </a:p>
        </p:txBody>
      </p:sp>
      <p:cxnSp>
        <p:nvCxnSpPr>
          <p:cNvPr id="14" name="直线连接符 16"/>
          <p:cNvCxnSpPr/>
          <p:nvPr/>
        </p:nvCxnSpPr>
        <p:spPr>
          <a:xfrm>
            <a:off x="4029710" y="4401185"/>
            <a:ext cx="413194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custDataLst>
      <p:tags r:id="rId1"/>
    </p:custData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312655" y="1261110"/>
            <a:ext cx="5565737" cy="2750185"/>
          </a:xfrm>
          <a:prstGeom prst="rect">
            <a:avLst/>
          </a:prstGeom>
          <a:noFill/>
        </p:spPr>
        <p:txBody>
          <a:bodyPr wrap="square" rtlCol="0">
            <a:spAutoFit/>
          </a:bodyPr>
          <a:lstStyle/>
          <a:p>
            <a:pPr algn="ctr">
              <a:lnSpc>
                <a:spcPct val="90000"/>
              </a:lnSpc>
            </a:pPr>
            <a:r>
              <a:rPr kumimoji="1" lang="en-US" altLang="zh-CN" sz="19200" dirty="0" smtClean="0"/>
              <a:t>01</a:t>
            </a:r>
            <a:endParaRPr kumimoji="1" lang="en-US" altLang="zh-CN" sz="19200" dirty="0" smtClean="0"/>
          </a:p>
        </p:txBody>
      </p:sp>
      <p:sp>
        <p:nvSpPr>
          <p:cNvPr id="6" name="矩形 5"/>
          <p:cNvSpPr/>
          <p:nvPr/>
        </p:nvSpPr>
        <p:spPr>
          <a:xfrm>
            <a:off x="2801303" y="3865327"/>
            <a:ext cx="6850062" cy="113102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3600" dirty="0" smtClean="0">
                <a:solidFill>
                  <a:schemeClr val="tx1"/>
                </a:solidFill>
                <a:latin typeface="微软雅黑" panose="020B0503020204020204" charset="-122"/>
                <a:ea typeface="微软雅黑" panose="020B0503020204020204" charset="-122"/>
              </a:rPr>
              <a:t>问题引入与分析</a:t>
            </a:r>
            <a:endParaRPr kumimoji="1" lang="zh-CN" altLang="en-US" sz="3600" dirty="0">
              <a:solidFill>
                <a:schemeClr val="tx1"/>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05" y="19965"/>
            <a:ext cx="4057650" cy="398780"/>
          </a:xfrm>
          <a:prstGeom prst="rect">
            <a:avLst/>
          </a:prstGeom>
          <a:noFill/>
        </p:spPr>
        <p:txBody>
          <a:bodyPr wrap="square" rtlCol="0">
            <a:spAutoFit/>
          </a:bodyPr>
          <a:lstStyle/>
          <a:p>
            <a:r>
              <a:rPr lang="zh-CN" altLang="en-US" sz="2000" b="1" dirty="0" smtClean="0">
                <a:solidFill>
                  <a:schemeClr val="bg1">
                    <a:lumMod val="50000"/>
                  </a:schemeClr>
                </a:solidFill>
                <a:latin typeface="微软雅黑" panose="020B0503020204020204" charset="-122"/>
                <a:ea typeface="微软雅黑" panose="020B0503020204020204" charset="-122"/>
              </a:rPr>
              <a:t>问题引入与分析</a:t>
            </a:r>
            <a:endParaRPr lang="zh-CN" altLang="en-US" sz="2000" b="1" dirty="0" smtClean="0">
              <a:solidFill>
                <a:schemeClr val="bg1">
                  <a:lumMod val="50000"/>
                </a:schemeClr>
              </a:solidFill>
              <a:latin typeface="微软雅黑" panose="020B0503020204020204" charset="-122"/>
              <a:ea typeface="微软雅黑" panose="020B0503020204020204" charset="-122"/>
            </a:endParaRPr>
          </a:p>
        </p:txBody>
      </p:sp>
      <p:sp>
        <p:nvSpPr>
          <p:cNvPr id="3" name="文本框 2"/>
          <p:cNvSpPr txBox="1"/>
          <p:nvPr/>
        </p:nvSpPr>
        <p:spPr>
          <a:xfrm>
            <a:off x="445770" y="2073275"/>
            <a:ext cx="6190615" cy="2584450"/>
          </a:xfrm>
          <a:prstGeom prst="rect">
            <a:avLst/>
          </a:prstGeom>
          <a:noFill/>
        </p:spPr>
        <p:txBody>
          <a:bodyPr wrap="square" rtlCol="0">
            <a:spAutoFit/>
          </a:bodyPr>
          <a:p>
            <a:pPr algn="l" fontAlgn="auto">
              <a:lnSpc>
                <a:spcPct val="150000"/>
              </a:lnSpc>
            </a:pPr>
            <a:r>
              <a:rPr lang="en-US" altLang="zh-CN"/>
              <a:t>       </a:t>
            </a:r>
            <a:r>
              <a:rPr lang="zh-CN" altLang="en-US"/>
              <a:t>在3×3的棋盘上，摆有八个棋子，每个棋子上标有1至8的某一数字。棋盘中留有一个空格，空格用0来表示。空格周围的棋子可以移到空格中。要求解的问题是：给出一种初始布局（初始状态）和目标布局（设目标状态为123456780），找到一种最少步骤的移动方法，实现从初始布局到目标布局的转变。</a:t>
            </a:r>
            <a:endParaRPr lang="zh-CN" altLang="en-US"/>
          </a:p>
        </p:txBody>
      </p:sp>
      <p:sp>
        <p:nvSpPr>
          <p:cNvPr id="4" name="文本框 3"/>
          <p:cNvSpPr txBox="1"/>
          <p:nvPr/>
        </p:nvSpPr>
        <p:spPr>
          <a:xfrm>
            <a:off x="2687320" y="1230630"/>
            <a:ext cx="1706880" cy="460375"/>
          </a:xfrm>
          <a:prstGeom prst="rect">
            <a:avLst/>
          </a:prstGeom>
          <a:noFill/>
        </p:spPr>
        <p:txBody>
          <a:bodyPr wrap="none" rtlCol="0">
            <a:spAutoFit/>
          </a:bodyPr>
          <a:p>
            <a:r>
              <a:rPr lang="zh-CN" altLang="en-US" sz="2400"/>
              <a:t>八数码问题</a:t>
            </a:r>
            <a:endParaRPr lang="zh-CN" altLang="en-US" sz="2400"/>
          </a:p>
        </p:txBody>
      </p:sp>
      <p:pic>
        <p:nvPicPr>
          <p:cNvPr id="5" name="图片 2"/>
          <p:cNvPicPr>
            <a:picLocks noChangeAspect="1"/>
          </p:cNvPicPr>
          <p:nvPr/>
        </p:nvPicPr>
        <p:blipFill>
          <a:blip r:embed="rId1"/>
          <a:stretch>
            <a:fillRect/>
          </a:stretch>
        </p:blipFill>
        <p:spPr>
          <a:xfrm>
            <a:off x="1857375" y="4882515"/>
            <a:ext cx="3172460" cy="1518920"/>
          </a:xfrm>
          <a:prstGeom prst="rect">
            <a:avLst/>
          </a:prstGeom>
          <a:noFill/>
          <a:ln>
            <a:noFill/>
          </a:ln>
        </p:spPr>
      </p:pic>
      <p:sp>
        <p:nvSpPr>
          <p:cNvPr id="6" name="文本框 5"/>
          <p:cNvSpPr txBox="1"/>
          <p:nvPr/>
        </p:nvSpPr>
        <p:spPr>
          <a:xfrm>
            <a:off x="7592695" y="1484630"/>
            <a:ext cx="3928745" cy="3846195"/>
          </a:xfrm>
          <a:prstGeom prst="rect">
            <a:avLst/>
          </a:prstGeom>
          <a:noFill/>
        </p:spPr>
        <p:txBody>
          <a:bodyPr wrap="none" rtlCol="0">
            <a:spAutoFit/>
          </a:bodyPr>
          <a:p>
            <a:r>
              <a:rPr lang="zh-CN" altLang="en-US" sz="2400"/>
              <a:t>分析：</a:t>
            </a:r>
            <a:endParaRPr lang="zh-CN" altLang="en-US" sz="2400"/>
          </a:p>
          <a:p>
            <a:endParaRPr lang="zh-CN" altLang="en-US" sz="2000"/>
          </a:p>
          <a:p>
            <a:pPr algn="ctr"/>
            <a:endParaRPr lang="zh-CN" altLang="en-US" sz="2000"/>
          </a:p>
          <a:p>
            <a:pPr algn="ctr"/>
            <a:r>
              <a:rPr lang="zh-CN" altLang="en-US" sz="2000"/>
              <a:t>棋盘总的状态有限：</a:t>
            </a:r>
            <a:r>
              <a:rPr lang="en-US" altLang="zh-CN" sz="2000"/>
              <a:t>9</a:t>
            </a:r>
            <a:r>
              <a:rPr lang="zh-CN" altLang="en-US" sz="2000"/>
              <a:t>！</a:t>
            </a:r>
            <a:r>
              <a:rPr lang="en-US" altLang="zh-CN" sz="2000"/>
              <a:t>= 362800</a:t>
            </a:r>
            <a:endParaRPr lang="en-US" altLang="zh-CN" sz="2000"/>
          </a:p>
          <a:p>
            <a:pPr algn="ctr"/>
            <a:endParaRPr lang="en-US" altLang="zh-CN" sz="2000"/>
          </a:p>
          <a:p>
            <a:pPr algn="ctr"/>
            <a:endParaRPr lang="en-US" altLang="zh-CN" sz="2000"/>
          </a:p>
          <a:p>
            <a:pPr algn="ctr"/>
            <a:endParaRPr lang="en-US" altLang="zh-CN" sz="2000"/>
          </a:p>
          <a:p>
            <a:pPr algn="ctr"/>
            <a:r>
              <a:rPr lang="zh-CN" altLang="en-US" sz="2000"/>
              <a:t>考虑列举每一种情况</a:t>
            </a:r>
            <a:endParaRPr lang="zh-CN" altLang="en-US" sz="2000"/>
          </a:p>
          <a:p>
            <a:pPr algn="ctr"/>
            <a:endParaRPr lang="zh-CN" altLang="en-US" sz="2000"/>
          </a:p>
          <a:p>
            <a:pPr algn="ctr"/>
            <a:endParaRPr lang="zh-CN" altLang="en-US" sz="2000"/>
          </a:p>
          <a:p>
            <a:pPr algn="ctr"/>
            <a:endParaRPr lang="zh-CN" altLang="en-US" sz="2000"/>
          </a:p>
          <a:p>
            <a:pPr algn="ctr"/>
            <a:r>
              <a:rPr lang="zh-CN" altLang="en-US" sz="2000"/>
              <a:t>搜索算法</a:t>
            </a:r>
            <a:endParaRPr lang="zh-CN" altLang="en-US" sz="2000"/>
          </a:p>
        </p:txBody>
      </p:sp>
      <p:cxnSp>
        <p:nvCxnSpPr>
          <p:cNvPr id="7" name="直接箭头连接符 6"/>
          <p:cNvCxnSpPr/>
          <p:nvPr/>
        </p:nvCxnSpPr>
        <p:spPr>
          <a:xfrm flipH="1">
            <a:off x="9531985" y="2895600"/>
            <a:ext cx="10160" cy="741045"/>
          </a:xfrm>
          <a:prstGeom prst="straightConnector1">
            <a:avLst/>
          </a:prstGeom>
          <a:ln w="3810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9531985" y="4141470"/>
            <a:ext cx="10160" cy="741045"/>
          </a:xfrm>
          <a:prstGeom prst="straightConnector1">
            <a:avLst/>
          </a:prstGeom>
          <a:ln w="3810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12655" y="1261110"/>
            <a:ext cx="5565737" cy="2750185"/>
          </a:xfrm>
          <a:prstGeom prst="rect">
            <a:avLst/>
          </a:prstGeom>
          <a:noFill/>
        </p:spPr>
        <p:txBody>
          <a:bodyPr wrap="square" rtlCol="0">
            <a:spAutoFit/>
          </a:bodyPr>
          <a:lstStyle/>
          <a:p>
            <a:pPr algn="ctr">
              <a:lnSpc>
                <a:spcPct val="90000"/>
              </a:lnSpc>
            </a:pPr>
            <a:r>
              <a:rPr kumimoji="1" lang="en-US" altLang="zh-CN" sz="19200" dirty="0" smtClean="0"/>
              <a:t>02</a:t>
            </a:r>
            <a:endParaRPr kumimoji="1" lang="en-US" altLang="zh-CN" sz="19200" dirty="0" smtClean="0"/>
          </a:p>
        </p:txBody>
      </p:sp>
      <p:sp>
        <p:nvSpPr>
          <p:cNvPr id="4" name="矩形 3"/>
          <p:cNvSpPr/>
          <p:nvPr/>
        </p:nvSpPr>
        <p:spPr>
          <a:xfrm>
            <a:off x="2801303" y="3865327"/>
            <a:ext cx="6850062" cy="113102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3600" dirty="0" smtClean="0">
                <a:solidFill>
                  <a:schemeClr val="tx1"/>
                </a:solidFill>
                <a:latin typeface="微软雅黑" panose="020B0503020204020204" charset="-122"/>
                <a:ea typeface="微软雅黑" panose="020B0503020204020204" charset="-122"/>
              </a:rPr>
              <a:t>搜索方法</a:t>
            </a:r>
            <a:endParaRPr kumimoji="1" lang="zh-CN" altLang="en-US" sz="3600" dirty="0">
              <a:solidFill>
                <a:schemeClr val="tx1"/>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05" y="19965"/>
            <a:ext cx="4057650" cy="398780"/>
          </a:xfrm>
          <a:prstGeom prst="rect">
            <a:avLst/>
          </a:prstGeom>
          <a:noFill/>
        </p:spPr>
        <p:txBody>
          <a:bodyPr wrap="square" rtlCol="0">
            <a:spAutoFit/>
          </a:bodyPr>
          <a:lstStyle/>
          <a:p>
            <a:r>
              <a:rPr lang="zh-CN" altLang="en-US" sz="2000" b="1" dirty="0" smtClean="0">
                <a:solidFill>
                  <a:schemeClr val="bg1">
                    <a:lumMod val="50000"/>
                  </a:schemeClr>
                </a:solidFill>
                <a:latin typeface="微软雅黑" panose="020B0503020204020204" charset="-122"/>
                <a:ea typeface="微软雅黑" panose="020B0503020204020204" charset="-122"/>
              </a:rPr>
              <a:t>搜索方法</a:t>
            </a:r>
            <a:endParaRPr lang="zh-CN" altLang="en-US" sz="2000" b="1" dirty="0" smtClean="0">
              <a:solidFill>
                <a:schemeClr val="bg1">
                  <a:lumMod val="50000"/>
                </a:schemeClr>
              </a:solidFill>
              <a:latin typeface="微软雅黑" panose="020B0503020204020204" charset="-122"/>
              <a:ea typeface="微软雅黑" panose="020B0503020204020204" charset="-122"/>
            </a:endParaRPr>
          </a:p>
        </p:txBody>
      </p:sp>
      <p:sp>
        <p:nvSpPr>
          <p:cNvPr id="3" name="文本框 2"/>
          <p:cNvSpPr txBox="1"/>
          <p:nvPr/>
        </p:nvSpPr>
        <p:spPr>
          <a:xfrm>
            <a:off x="852170" y="1037590"/>
            <a:ext cx="2139315" cy="521970"/>
          </a:xfrm>
          <a:prstGeom prst="rect">
            <a:avLst/>
          </a:prstGeom>
          <a:noFill/>
        </p:spPr>
        <p:txBody>
          <a:bodyPr wrap="none" rtlCol="0">
            <a:spAutoFit/>
          </a:bodyPr>
          <a:p>
            <a:r>
              <a:rPr lang="en-US" altLang="zh-CN" sz="2800"/>
              <a:t>1</a:t>
            </a:r>
            <a:r>
              <a:rPr lang="zh-CN" altLang="en-US" sz="2800"/>
              <a:t>、普通</a:t>
            </a:r>
            <a:r>
              <a:rPr lang="en-US" altLang="zh-CN" sz="2800"/>
              <a:t>BFS</a:t>
            </a:r>
            <a:endParaRPr lang="zh-CN" altLang="en-US" sz="2800"/>
          </a:p>
        </p:txBody>
      </p:sp>
      <p:pic>
        <p:nvPicPr>
          <p:cNvPr id="4" name="图片 3"/>
          <p:cNvPicPr>
            <a:picLocks noChangeAspect="1"/>
          </p:cNvPicPr>
          <p:nvPr>
            <p:custDataLst>
              <p:tags r:id="rId1"/>
            </p:custDataLst>
          </p:nvPr>
        </p:nvPicPr>
        <p:blipFill>
          <a:blip r:embed="rId2"/>
          <a:srcRect l="14890" r="15767" b="17808"/>
          <a:stretch>
            <a:fillRect/>
          </a:stretch>
        </p:blipFill>
        <p:spPr>
          <a:xfrm>
            <a:off x="1057910" y="2371090"/>
            <a:ext cx="3742055" cy="3326765"/>
          </a:xfrm>
          <a:prstGeom prst="rect">
            <a:avLst/>
          </a:prstGeom>
        </p:spPr>
      </p:pic>
      <p:sp>
        <p:nvSpPr>
          <p:cNvPr id="5" name="文本框 4"/>
          <p:cNvSpPr txBox="1"/>
          <p:nvPr/>
        </p:nvSpPr>
        <p:spPr>
          <a:xfrm>
            <a:off x="5651500" y="1454150"/>
            <a:ext cx="2604135" cy="460375"/>
          </a:xfrm>
          <a:prstGeom prst="rect">
            <a:avLst/>
          </a:prstGeom>
          <a:noFill/>
        </p:spPr>
        <p:txBody>
          <a:bodyPr wrap="none" rtlCol="0">
            <a:spAutoFit/>
          </a:bodyPr>
          <a:p>
            <a:r>
              <a:rPr lang="zh-CN" altLang="en-US" sz="2400"/>
              <a:t>用</a:t>
            </a:r>
            <a:r>
              <a:rPr lang="en-US" altLang="zh-CN" sz="2400"/>
              <a:t>BFS</a:t>
            </a:r>
            <a:r>
              <a:rPr lang="zh-CN" altLang="en-US" sz="2400"/>
              <a:t>而非</a:t>
            </a:r>
            <a:r>
              <a:rPr lang="en-US" altLang="zh-CN" sz="2400"/>
              <a:t>DFS</a:t>
            </a:r>
            <a:r>
              <a:rPr lang="zh-CN" altLang="en-US" sz="2400"/>
              <a:t>：</a:t>
            </a:r>
            <a:endParaRPr lang="zh-CN" altLang="en-US" sz="2400"/>
          </a:p>
        </p:txBody>
      </p:sp>
      <p:cxnSp>
        <p:nvCxnSpPr>
          <p:cNvPr id="6" name="直接箭头连接符 5"/>
          <p:cNvCxnSpPr/>
          <p:nvPr/>
        </p:nvCxnSpPr>
        <p:spPr>
          <a:xfrm flipH="1">
            <a:off x="3643630" y="3037205"/>
            <a:ext cx="314960" cy="27432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651500" y="2092960"/>
            <a:ext cx="4922520" cy="1753235"/>
          </a:xfrm>
          <a:prstGeom prst="rect">
            <a:avLst/>
          </a:prstGeom>
          <a:noFill/>
        </p:spPr>
        <p:txBody>
          <a:bodyPr wrap="square" rtlCol="0">
            <a:spAutoFit/>
          </a:bodyPr>
          <a:p>
            <a:pPr fontAlgn="auto">
              <a:lnSpc>
                <a:spcPct val="150000"/>
              </a:lnSpc>
            </a:pPr>
            <a:r>
              <a:rPr lang="en-US" altLang="zh-CN"/>
              <a:t>DFS</a:t>
            </a:r>
            <a:r>
              <a:rPr lang="zh-CN" altLang="en-US"/>
              <a:t>：若当前所在的分支没有目标点，则会一直搜索下去，直到搜索完回溯。且在非树结构中，即便搜索到也不是最短答案。</a:t>
            </a:r>
            <a:endParaRPr lang="zh-CN" altLang="en-US"/>
          </a:p>
          <a:p>
            <a:pPr fontAlgn="auto">
              <a:lnSpc>
                <a:spcPct val="150000"/>
              </a:lnSpc>
            </a:pPr>
            <a:r>
              <a:rPr lang="en-US" altLang="zh-CN"/>
              <a:t>BFS</a:t>
            </a:r>
            <a:r>
              <a:rPr lang="zh-CN" altLang="en-US"/>
              <a:t>：由浅入深，找到目标点就算成功</a:t>
            </a:r>
            <a:endParaRPr lang="zh-CN" altLang="en-US"/>
          </a:p>
        </p:txBody>
      </p:sp>
      <p:sp>
        <p:nvSpPr>
          <p:cNvPr id="9" name="文本框 8"/>
          <p:cNvSpPr txBox="1"/>
          <p:nvPr/>
        </p:nvSpPr>
        <p:spPr>
          <a:xfrm>
            <a:off x="5651500" y="4241165"/>
            <a:ext cx="1097280" cy="460375"/>
          </a:xfrm>
          <a:prstGeom prst="rect">
            <a:avLst/>
          </a:prstGeom>
          <a:noFill/>
        </p:spPr>
        <p:txBody>
          <a:bodyPr wrap="none" rtlCol="0">
            <a:spAutoFit/>
          </a:bodyPr>
          <a:p>
            <a:r>
              <a:rPr lang="zh-CN" sz="2400"/>
              <a:t>缺陷</a:t>
            </a:r>
            <a:r>
              <a:rPr lang="zh-CN" altLang="en-US" sz="2400"/>
              <a:t>：</a:t>
            </a:r>
            <a:endParaRPr lang="zh-CN" altLang="en-US" sz="2400"/>
          </a:p>
        </p:txBody>
      </p:sp>
      <p:sp>
        <p:nvSpPr>
          <p:cNvPr id="10" name="文本框 9"/>
          <p:cNvSpPr txBox="1"/>
          <p:nvPr/>
        </p:nvSpPr>
        <p:spPr>
          <a:xfrm>
            <a:off x="5651500" y="4808855"/>
            <a:ext cx="4922520" cy="1337945"/>
          </a:xfrm>
          <a:prstGeom prst="rect">
            <a:avLst/>
          </a:prstGeom>
          <a:noFill/>
        </p:spPr>
        <p:txBody>
          <a:bodyPr wrap="square" rtlCol="0">
            <a:spAutoFit/>
          </a:bodyPr>
          <a:p>
            <a:pPr fontAlgn="auto">
              <a:lnSpc>
                <a:spcPct val="150000"/>
              </a:lnSpc>
            </a:pPr>
            <a:r>
              <a:rPr lang="en-US" altLang="zh-CN"/>
              <a:t>1. </a:t>
            </a:r>
            <a:r>
              <a:rPr lang="zh-CN" altLang="en-US"/>
              <a:t>慢</a:t>
            </a:r>
            <a:endParaRPr lang="zh-CN" altLang="en-US"/>
          </a:p>
          <a:p>
            <a:pPr fontAlgn="auto">
              <a:lnSpc>
                <a:spcPct val="150000"/>
              </a:lnSpc>
            </a:pPr>
            <a:r>
              <a:rPr lang="en-US" altLang="zh-CN"/>
              <a:t>2. </a:t>
            </a:r>
            <a:r>
              <a:rPr lang="zh-CN" altLang="en-US"/>
              <a:t>需要记录遍历过的状态（所有基于</a:t>
            </a:r>
            <a:r>
              <a:rPr lang="en-US" altLang="zh-CN"/>
              <a:t>BFS</a:t>
            </a:r>
            <a:r>
              <a:rPr lang="zh-CN" altLang="en-US"/>
              <a:t>算法）</a:t>
            </a:r>
            <a:endParaRPr lang="zh-CN" altLang="en-US"/>
          </a:p>
          <a:p>
            <a:pPr fontAlgn="auto">
              <a:lnSpc>
                <a:spcPct val="150000"/>
              </a:lnSpc>
            </a:pPr>
            <a:r>
              <a:rPr lang="en-US" altLang="zh-CN"/>
              <a:t>3. </a:t>
            </a:r>
            <a:r>
              <a:rPr lang="zh-CN" altLang="en-US"/>
              <a:t>不方便得到方案（记录父亲结点并反推）</a:t>
            </a:r>
            <a:endParaRPr lang="zh-CN" altLang="en-US"/>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05" y="19965"/>
            <a:ext cx="4057650" cy="398780"/>
          </a:xfrm>
          <a:prstGeom prst="rect">
            <a:avLst/>
          </a:prstGeom>
          <a:noFill/>
        </p:spPr>
        <p:txBody>
          <a:bodyPr wrap="square" rtlCol="0">
            <a:spAutoFit/>
          </a:bodyPr>
          <a:lstStyle/>
          <a:p>
            <a:r>
              <a:rPr lang="zh-CN" altLang="en-US" sz="2000" b="1" dirty="0" smtClean="0">
                <a:solidFill>
                  <a:schemeClr val="bg1">
                    <a:lumMod val="50000"/>
                  </a:schemeClr>
                </a:solidFill>
                <a:latin typeface="微软雅黑" panose="020B0503020204020204" charset="-122"/>
                <a:ea typeface="微软雅黑" panose="020B0503020204020204" charset="-122"/>
                <a:sym typeface="+mn-ea"/>
              </a:rPr>
              <a:t>搜索方法</a:t>
            </a:r>
            <a:endParaRPr lang="zh-CN" altLang="en-US" sz="2000" b="1" dirty="0" smtClean="0">
              <a:solidFill>
                <a:schemeClr val="bg1">
                  <a:lumMod val="50000"/>
                </a:schemeClr>
              </a:solidFill>
              <a:latin typeface="微软雅黑" panose="020B0503020204020204" charset="-122"/>
              <a:ea typeface="微软雅黑" panose="020B0503020204020204" charset="-122"/>
            </a:endParaRPr>
          </a:p>
        </p:txBody>
      </p:sp>
      <p:sp>
        <p:nvSpPr>
          <p:cNvPr id="3" name="文本框 2"/>
          <p:cNvSpPr txBox="1"/>
          <p:nvPr/>
        </p:nvSpPr>
        <p:spPr>
          <a:xfrm>
            <a:off x="852170" y="1037590"/>
            <a:ext cx="2139315" cy="521970"/>
          </a:xfrm>
          <a:prstGeom prst="rect">
            <a:avLst/>
          </a:prstGeom>
          <a:noFill/>
        </p:spPr>
        <p:txBody>
          <a:bodyPr wrap="none" rtlCol="0">
            <a:spAutoFit/>
          </a:bodyPr>
          <a:p>
            <a:r>
              <a:rPr lang="en-US" altLang="zh-CN" sz="2800"/>
              <a:t>2</a:t>
            </a:r>
            <a:r>
              <a:rPr lang="zh-CN" altLang="en-US" sz="2800"/>
              <a:t>、双向</a:t>
            </a:r>
            <a:r>
              <a:rPr lang="en-US" altLang="zh-CN" sz="2800"/>
              <a:t>BFS</a:t>
            </a:r>
            <a:endParaRPr lang="zh-CN" altLang="en-US" sz="2800"/>
          </a:p>
        </p:txBody>
      </p:sp>
      <p:sp>
        <p:nvSpPr>
          <p:cNvPr id="5" name="文本框 4"/>
          <p:cNvSpPr txBox="1"/>
          <p:nvPr/>
        </p:nvSpPr>
        <p:spPr>
          <a:xfrm>
            <a:off x="852170" y="2012950"/>
            <a:ext cx="3535680" cy="460375"/>
          </a:xfrm>
          <a:prstGeom prst="rect">
            <a:avLst/>
          </a:prstGeom>
          <a:noFill/>
        </p:spPr>
        <p:txBody>
          <a:bodyPr wrap="none" rtlCol="0">
            <a:spAutoFit/>
          </a:bodyPr>
          <a:p>
            <a:r>
              <a:rPr lang="zh-CN" sz="2400"/>
              <a:t>八数码问题的一个特点</a:t>
            </a:r>
            <a:r>
              <a:rPr lang="zh-CN" altLang="en-US" sz="2400"/>
              <a:t>：</a:t>
            </a:r>
            <a:endParaRPr lang="zh-CN" altLang="en-US" sz="2400"/>
          </a:p>
        </p:txBody>
      </p:sp>
      <p:sp>
        <p:nvSpPr>
          <p:cNvPr id="4" name="文本框 3"/>
          <p:cNvSpPr txBox="1"/>
          <p:nvPr/>
        </p:nvSpPr>
        <p:spPr>
          <a:xfrm>
            <a:off x="852170" y="2661920"/>
            <a:ext cx="4892675" cy="368300"/>
          </a:xfrm>
          <a:prstGeom prst="rect">
            <a:avLst/>
          </a:prstGeom>
          <a:noFill/>
        </p:spPr>
        <p:txBody>
          <a:bodyPr wrap="square" rtlCol="0">
            <a:spAutoFit/>
          </a:bodyPr>
          <a:p>
            <a:r>
              <a:rPr lang="zh-CN" altLang="en-US"/>
              <a:t>初始状态和目标状态都是已知，并且是双向的。</a:t>
            </a:r>
            <a:endParaRPr lang="zh-CN" altLang="en-US"/>
          </a:p>
        </p:txBody>
      </p:sp>
      <p:sp>
        <p:nvSpPr>
          <p:cNvPr id="6" name="文本框 5"/>
          <p:cNvSpPr txBox="1"/>
          <p:nvPr/>
        </p:nvSpPr>
        <p:spPr>
          <a:xfrm>
            <a:off x="852170" y="3347720"/>
            <a:ext cx="4432935" cy="460375"/>
          </a:xfrm>
          <a:prstGeom prst="rect">
            <a:avLst/>
          </a:prstGeom>
          <a:noFill/>
        </p:spPr>
        <p:txBody>
          <a:bodyPr wrap="none" rtlCol="0">
            <a:spAutoFit/>
          </a:bodyPr>
          <a:p>
            <a:r>
              <a:rPr lang="zh-CN" sz="2400"/>
              <a:t>相比于普通</a:t>
            </a:r>
            <a:r>
              <a:rPr lang="en-US" altLang="zh-CN" sz="2400"/>
              <a:t>BFS</a:t>
            </a:r>
            <a:r>
              <a:rPr lang="zh-CN" altLang="en-US" sz="2400"/>
              <a:t>的复杂度优化：</a:t>
            </a:r>
            <a:endParaRPr lang="zh-CN" altLang="en-US" sz="2400"/>
          </a:p>
        </p:txBody>
      </p:sp>
      <p:sp>
        <p:nvSpPr>
          <p:cNvPr id="7" name="文本框 6"/>
          <p:cNvSpPr txBox="1"/>
          <p:nvPr/>
        </p:nvSpPr>
        <p:spPr>
          <a:xfrm>
            <a:off x="852170" y="3875405"/>
            <a:ext cx="4892675" cy="2584450"/>
          </a:xfrm>
          <a:prstGeom prst="rect">
            <a:avLst/>
          </a:prstGeom>
          <a:noFill/>
        </p:spPr>
        <p:txBody>
          <a:bodyPr wrap="square" rtlCol="0">
            <a:spAutoFit/>
          </a:bodyPr>
          <a:p>
            <a:pPr fontAlgn="auto">
              <a:lnSpc>
                <a:spcPct val="150000"/>
              </a:lnSpc>
            </a:pPr>
            <a:r>
              <a:rPr lang="zh-CN" altLang="en-US"/>
              <a:t>假设没有状态记录避免重复结点，搜索树的分支因子为</a:t>
            </a:r>
            <a:r>
              <a:rPr lang="en-US" altLang="zh-CN"/>
              <a:t>q</a:t>
            </a:r>
            <a:r>
              <a:rPr lang="zh-CN" altLang="en-US"/>
              <a:t>，最终答案为</a:t>
            </a:r>
            <a:r>
              <a:rPr lang="en-US" altLang="zh-CN"/>
              <a:t>n</a:t>
            </a:r>
            <a:r>
              <a:rPr lang="zh-CN" altLang="en-US"/>
              <a:t>，则</a:t>
            </a:r>
            <a:r>
              <a:rPr lang="en-US" altLang="zh-CN"/>
              <a:t>BFS拓展的总的节点的数量为1+q+q</a:t>
            </a:r>
            <a:r>
              <a:rPr lang="en-US" altLang="zh-CN" baseline="30000"/>
              <a:t>2</a:t>
            </a:r>
            <a:r>
              <a:rPr lang="en-US" altLang="zh-CN"/>
              <a:t>+...+q</a:t>
            </a:r>
            <a:r>
              <a:rPr lang="en-US" altLang="zh-CN" baseline="30000"/>
              <a:t>n</a:t>
            </a:r>
            <a:r>
              <a:rPr lang="zh-CN" altLang="en-US"/>
              <a:t>，复杂度为</a:t>
            </a:r>
            <a:r>
              <a:rPr lang="en-US" altLang="zh-CN"/>
              <a:t>O(</a:t>
            </a:r>
            <a:r>
              <a:rPr lang="en-US" altLang="zh-CN">
                <a:sym typeface="+mn-ea"/>
              </a:rPr>
              <a:t>q</a:t>
            </a:r>
            <a:r>
              <a:rPr lang="en-US" altLang="zh-CN" baseline="30000">
                <a:sym typeface="+mn-ea"/>
              </a:rPr>
              <a:t>n</a:t>
            </a:r>
            <a:r>
              <a:rPr lang="en-US" altLang="zh-CN"/>
              <a:t>)</a:t>
            </a:r>
            <a:r>
              <a:rPr lang="zh-CN" altLang="en-US"/>
              <a:t>。双向</a:t>
            </a:r>
            <a:r>
              <a:rPr lang="en-US" altLang="zh-CN"/>
              <a:t>BFS拓展的总的节点的数量为2(1+q+q</a:t>
            </a:r>
            <a:r>
              <a:rPr lang="en-US" altLang="zh-CN" baseline="30000"/>
              <a:t>2</a:t>
            </a:r>
            <a:r>
              <a:rPr lang="en-US" altLang="zh-CN"/>
              <a:t>+...+q</a:t>
            </a:r>
            <a:r>
              <a:rPr lang="en-US" altLang="zh-CN" baseline="30000"/>
              <a:t>n/2</a:t>
            </a:r>
            <a:r>
              <a:rPr lang="en-US" altLang="zh-CN"/>
              <a:t>)</a:t>
            </a:r>
            <a:r>
              <a:rPr lang="zh-CN" altLang="en-US"/>
              <a:t>，复杂度为</a:t>
            </a:r>
            <a:r>
              <a:rPr lang="en-US" altLang="zh-CN"/>
              <a:t>O(</a:t>
            </a:r>
            <a:r>
              <a:rPr lang="en-US" altLang="zh-CN">
                <a:sym typeface="+mn-ea"/>
              </a:rPr>
              <a:t>q</a:t>
            </a:r>
            <a:r>
              <a:rPr lang="en-US" altLang="zh-CN" baseline="30000">
                <a:sym typeface="+mn-ea"/>
              </a:rPr>
              <a:t>n/2</a:t>
            </a:r>
            <a:r>
              <a:rPr lang="en-US" altLang="zh-CN"/>
              <a:t>)</a:t>
            </a:r>
            <a:r>
              <a:rPr lang="zh-CN" altLang="en-US"/>
              <a:t>，相当于普通</a:t>
            </a:r>
            <a:r>
              <a:rPr lang="en-US" altLang="zh-CN"/>
              <a:t>BFS</a:t>
            </a:r>
            <a:r>
              <a:rPr lang="zh-CN" altLang="en-US"/>
              <a:t>开方。</a:t>
            </a:r>
            <a:endParaRPr lang="zh-CN" altLang="en-US"/>
          </a:p>
        </p:txBody>
      </p:sp>
      <p:pic>
        <p:nvPicPr>
          <p:cNvPr id="8" name="图片 7"/>
          <p:cNvPicPr>
            <a:picLocks noChangeAspect="1"/>
          </p:cNvPicPr>
          <p:nvPr/>
        </p:nvPicPr>
        <p:blipFill>
          <a:blip r:embed="rId1"/>
          <a:stretch>
            <a:fillRect/>
          </a:stretch>
        </p:blipFill>
        <p:spPr>
          <a:xfrm>
            <a:off x="6062028" y="932498"/>
            <a:ext cx="2741295" cy="2620645"/>
          </a:xfrm>
          <a:prstGeom prst="rect">
            <a:avLst/>
          </a:prstGeom>
          <a:noFill/>
          <a:ln>
            <a:noFill/>
          </a:ln>
        </p:spPr>
      </p:pic>
      <p:pic>
        <p:nvPicPr>
          <p:cNvPr id="9" name="图片 8"/>
          <p:cNvPicPr>
            <a:picLocks noChangeAspect="1"/>
          </p:cNvPicPr>
          <p:nvPr/>
        </p:nvPicPr>
        <p:blipFill>
          <a:blip r:embed="rId2"/>
          <a:stretch>
            <a:fillRect/>
          </a:stretch>
        </p:blipFill>
        <p:spPr>
          <a:xfrm>
            <a:off x="9354820" y="1559560"/>
            <a:ext cx="1918970" cy="909320"/>
          </a:xfrm>
          <a:prstGeom prst="rect">
            <a:avLst/>
          </a:prstGeom>
          <a:noFill/>
          <a:ln>
            <a:noFill/>
          </a:ln>
        </p:spPr>
      </p:pic>
      <p:sp>
        <p:nvSpPr>
          <p:cNvPr id="10" name="文本框 9"/>
          <p:cNvSpPr txBox="1"/>
          <p:nvPr/>
        </p:nvSpPr>
        <p:spPr>
          <a:xfrm>
            <a:off x="9354820" y="2834640"/>
            <a:ext cx="1084580" cy="368300"/>
          </a:xfrm>
          <a:prstGeom prst="rect">
            <a:avLst/>
          </a:prstGeom>
          <a:noFill/>
        </p:spPr>
        <p:txBody>
          <a:bodyPr wrap="none" rtlCol="0">
            <a:spAutoFit/>
          </a:bodyPr>
          <a:p>
            <a:r>
              <a:rPr lang="zh-CN" altLang="en-US"/>
              <a:t>普通</a:t>
            </a:r>
            <a:r>
              <a:rPr lang="en-US" altLang="zh-CN"/>
              <a:t>BFS</a:t>
            </a:r>
            <a:endParaRPr lang="en-US" altLang="zh-CN"/>
          </a:p>
        </p:txBody>
      </p:sp>
      <p:pic>
        <p:nvPicPr>
          <p:cNvPr id="11" name="图片 10"/>
          <p:cNvPicPr>
            <a:picLocks noChangeAspect="1"/>
          </p:cNvPicPr>
          <p:nvPr/>
        </p:nvPicPr>
        <p:blipFill>
          <a:blip r:embed="rId3"/>
          <a:stretch>
            <a:fillRect/>
          </a:stretch>
        </p:blipFill>
        <p:spPr>
          <a:xfrm>
            <a:off x="6062345" y="3836670"/>
            <a:ext cx="2754630" cy="2661920"/>
          </a:xfrm>
          <a:prstGeom prst="rect">
            <a:avLst/>
          </a:prstGeom>
          <a:noFill/>
          <a:ln>
            <a:noFill/>
          </a:ln>
        </p:spPr>
      </p:pic>
      <p:pic>
        <p:nvPicPr>
          <p:cNvPr id="12" name="图片 11"/>
          <p:cNvPicPr>
            <a:picLocks noChangeAspect="1"/>
          </p:cNvPicPr>
          <p:nvPr/>
        </p:nvPicPr>
        <p:blipFill>
          <a:blip r:embed="rId4"/>
          <a:stretch>
            <a:fillRect/>
          </a:stretch>
        </p:blipFill>
        <p:spPr>
          <a:xfrm>
            <a:off x="9354820" y="4276090"/>
            <a:ext cx="1919605" cy="1028065"/>
          </a:xfrm>
          <a:prstGeom prst="rect">
            <a:avLst/>
          </a:prstGeom>
          <a:noFill/>
          <a:ln>
            <a:noFill/>
          </a:ln>
        </p:spPr>
      </p:pic>
      <p:sp>
        <p:nvSpPr>
          <p:cNvPr id="13" name="文本框 12"/>
          <p:cNvSpPr txBox="1"/>
          <p:nvPr/>
        </p:nvSpPr>
        <p:spPr>
          <a:xfrm>
            <a:off x="9354820" y="5591175"/>
            <a:ext cx="1084580" cy="368300"/>
          </a:xfrm>
          <a:prstGeom prst="rect">
            <a:avLst/>
          </a:prstGeom>
          <a:noFill/>
        </p:spPr>
        <p:txBody>
          <a:bodyPr wrap="none" rtlCol="0">
            <a:spAutoFit/>
          </a:bodyPr>
          <a:p>
            <a:r>
              <a:rPr lang="zh-CN" altLang="en-US"/>
              <a:t>双向</a:t>
            </a:r>
            <a:r>
              <a:rPr lang="en-US" altLang="zh-CN"/>
              <a:t>BFS</a:t>
            </a:r>
            <a:endParaRPr lang="en-US" altLang="zh-CN"/>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05" y="19965"/>
            <a:ext cx="4057650" cy="398780"/>
          </a:xfrm>
          <a:prstGeom prst="rect">
            <a:avLst/>
          </a:prstGeom>
          <a:noFill/>
        </p:spPr>
        <p:txBody>
          <a:bodyPr wrap="square" rtlCol="0">
            <a:spAutoFit/>
          </a:bodyPr>
          <a:lstStyle/>
          <a:p>
            <a:r>
              <a:rPr lang="zh-CN" altLang="en-US" sz="2000" b="1" dirty="0" smtClean="0">
                <a:solidFill>
                  <a:schemeClr val="bg1">
                    <a:lumMod val="50000"/>
                  </a:schemeClr>
                </a:solidFill>
                <a:latin typeface="微软雅黑" panose="020B0503020204020204" charset="-122"/>
                <a:ea typeface="微软雅黑" panose="020B0503020204020204" charset="-122"/>
                <a:sym typeface="+mn-ea"/>
              </a:rPr>
              <a:t>搜索方法</a:t>
            </a:r>
            <a:endParaRPr lang="zh-CN" altLang="en-US" sz="2000" b="1" dirty="0" smtClean="0">
              <a:solidFill>
                <a:schemeClr val="bg1">
                  <a:lumMod val="50000"/>
                </a:schemeClr>
              </a:solidFill>
              <a:latin typeface="微软雅黑" panose="020B0503020204020204" charset="-122"/>
              <a:ea typeface="微软雅黑" panose="020B0503020204020204" charset="-122"/>
            </a:endParaRPr>
          </a:p>
        </p:txBody>
      </p:sp>
      <p:sp>
        <p:nvSpPr>
          <p:cNvPr id="3" name="文本框 2"/>
          <p:cNvSpPr txBox="1"/>
          <p:nvPr/>
        </p:nvSpPr>
        <p:spPr>
          <a:xfrm>
            <a:off x="852170" y="1037590"/>
            <a:ext cx="1111885" cy="521970"/>
          </a:xfrm>
          <a:prstGeom prst="rect">
            <a:avLst/>
          </a:prstGeom>
          <a:noFill/>
        </p:spPr>
        <p:txBody>
          <a:bodyPr wrap="none" rtlCol="0">
            <a:spAutoFit/>
          </a:bodyPr>
          <a:p>
            <a:r>
              <a:rPr lang="en-US" altLang="zh-CN" sz="2800"/>
              <a:t>3</a:t>
            </a:r>
            <a:r>
              <a:rPr lang="zh-CN" altLang="en-US" sz="2800"/>
              <a:t>、</a:t>
            </a:r>
            <a:r>
              <a:rPr lang="en-US" sz="2800"/>
              <a:t>A*</a:t>
            </a:r>
            <a:endParaRPr lang="en-US" sz="2800"/>
          </a:p>
        </p:txBody>
      </p:sp>
      <p:sp>
        <p:nvSpPr>
          <p:cNvPr id="5" name="文本框 4"/>
          <p:cNvSpPr txBox="1"/>
          <p:nvPr/>
        </p:nvSpPr>
        <p:spPr>
          <a:xfrm>
            <a:off x="852170" y="1853565"/>
            <a:ext cx="2011680" cy="460375"/>
          </a:xfrm>
          <a:prstGeom prst="rect">
            <a:avLst/>
          </a:prstGeom>
          <a:noFill/>
        </p:spPr>
        <p:txBody>
          <a:bodyPr wrap="none" rtlCol="0">
            <a:spAutoFit/>
          </a:bodyPr>
          <a:p>
            <a:r>
              <a:rPr lang="zh-CN" sz="2400"/>
              <a:t>启发式搜索</a:t>
            </a:r>
            <a:r>
              <a:rPr lang="zh-CN" altLang="en-US" sz="2400"/>
              <a:t>：</a:t>
            </a:r>
            <a:endParaRPr lang="zh-CN" altLang="en-US" sz="2400"/>
          </a:p>
        </p:txBody>
      </p:sp>
      <p:sp>
        <p:nvSpPr>
          <p:cNvPr id="4" name="文本框 3"/>
          <p:cNvSpPr txBox="1"/>
          <p:nvPr/>
        </p:nvSpPr>
        <p:spPr>
          <a:xfrm>
            <a:off x="852170" y="2313940"/>
            <a:ext cx="4169410" cy="4661535"/>
          </a:xfrm>
          <a:prstGeom prst="rect">
            <a:avLst/>
          </a:prstGeom>
          <a:noFill/>
        </p:spPr>
        <p:txBody>
          <a:bodyPr wrap="square" rtlCol="0">
            <a:spAutoFit/>
          </a:bodyPr>
          <a:p>
            <a:pPr algn="l" fontAlgn="auto">
              <a:lnSpc>
                <a:spcPct val="150000"/>
              </a:lnSpc>
            </a:pPr>
            <a:r>
              <a:rPr lang="zh-CN" altLang="en-US"/>
              <a:t>利用问题拥有的启发信息来引导搜索，达到减少搜索范围、降低问题复杂度的目的。</a:t>
            </a:r>
            <a:endParaRPr lang="zh-CN" altLang="en-US"/>
          </a:p>
          <a:p>
            <a:pPr algn="l" fontAlgn="auto">
              <a:lnSpc>
                <a:spcPct val="150000"/>
              </a:lnSpc>
            </a:pPr>
            <a:endParaRPr lang="zh-CN" altLang="en-US"/>
          </a:p>
          <a:p>
            <a:pPr algn="l" fontAlgn="auto">
              <a:lnSpc>
                <a:spcPct val="150000"/>
              </a:lnSpc>
            </a:pPr>
            <a:r>
              <a:rPr lang="zh-CN" altLang="en-US"/>
              <a:t>估价函数</a:t>
            </a:r>
            <a:r>
              <a:rPr lang="en-US" altLang="zh-CN"/>
              <a:t> h(x)</a:t>
            </a:r>
            <a:r>
              <a:rPr lang="zh-CN" altLang="en-US"/>
              <a:t>：从节点x到目标节点的最优路径的估计代价，是</a:t>
            </a:r>
            <a:r>
              <a:rPr lang="zh-CN" altLang="en-US">
                <a:sym typeface="+mn-ea"/>
              </a:rPr>
              <a:t>启发性信息的</a:t>
            </a:r>
            <a:r>
              <a:rPr lang="zh-CN" altLang="en-US"/>
              <a:t>主要体现。</a:t>
            </a:r>
            <a:r>
              <a:rPr lang="zh-CN" altLang="en-US">
                <a:sym typeface="+mn-ea"/>
              </a:rPr>
              <a:t>通过</a:t>
            </a:r>
            <a:r>
              <a:rPr lang="en-US" altLang="zh-CN">
                <a:sym typeface="+mn-ea"/>
              </a:rPr>
              <a:t>h(x)</a:t>
            </a:r>
            <a:r>
              <a:rPr lang="zh-CN" altLang="en-US">
                <a:sym typeface="+mn-ea"/>
              </a:rPr>
              <a:t>这个函数，我们可以选择优先拓展某一个节点，从而达到拓展更少的节点来搜索到目标状态的效果。</a:t>
            </a:r>
            <a:endParaRPr lang="zh-CN" altLang="en-US"/>
          </a:p>
          <a:p>
            <a:pPr algn="l" fontAlgn="auto">
              <a:lnSpc>
                <a:spcPct val="150000"/>
              </a:lnSpc>
            </a:pPr>
            <a:endParaRPr lang="zh-CN" altLang="en-US"/>
          </a:p>
        </p:txBody>
      </p:sp>
      <p:sp>
        <p:nvSpPr>
          <p:cNvPr id="6" name="文本框 5"/>
          <p:cNvSpPr txBox="1"/>
          <p:nvPr/>
        </p:nvSpPr>
        <p:spPr>
          <a:xfrm>
            <a:off x="6080125" y="1037590"/>
            <a:ext cx="5787390" cy="922020"/>
          </a:xfrm>
          <a:prstGeom prst="rect">
            <a:avLst/>
          </a:prstGeom>
          <a:noFill/>
        </p:spPr>
        <p:txBody>
          <a:bodyPr wrap="square" rtlCol="0">
            <a:spAutoFit/>
          </a:bodyPr>
          <a:p>
            <a:pPr fontAlgn="auto">
              <a:lnSpc>
                <a:spcPct val="150000"/>
              </a:lnSpc>
            </a:pPr>
            <a:r>
              <a:rPr lang="zh-CN" altLang="en-US"/>
              <a:t>通过</a:t>
            </a:r>
            <a:r>
              <a:rPr lang="en-US" altLang="zh-CN"/>
              <a:t>h(x)</a:t>
            </a:r>
            <a:r>
              <a:rPr lang="zh-CN" altLang="en-US"/>
              <a:t>这个函数，我们可以选择优先拓展某一个节点，从而达到拓展更少的节点来搜索到目标状态的效果。</a:t>
            </a:r>
            <a:endParaRPr lang="zh-CN" altLang="en-US"/>
          </a:p>
        </p:txBody>
      </p:sp>
      <p:sp>
        <p:nvSpPr>
          <p:cNvPr id="7" name="文本框 6"/>
          <p:cNvSpPr txBox="1"/>
          <p:nvPr/>
        </p:nvSpPr>
        <p:spPr>
          <a:xfrm>
            <a:off x="5917565" y="2287270"/>
            <a:ext cx="5787390" cy="922020"/>
          </a:xfrm>
          <a:prstGeom prst="rect">
            <a:avLst/>
          </a:prstGeom>
          <a:noFill/>
        </p:spPr>
        <p:txBody>
          <a:bodyPr wrap="square" rtlCol="0">
            <a:spAutoFit/>
          </a:bodyPr>
          <a:p>
            <a:pPr fontAlgn="auto">
              <a:lnSpc>
                <a:spcPct val="150000"/>
              </a:lnSpc>
            </a:pPr>
            <a:r>
              <a:rPr lang="zh-CN" altLang="zh-CN"/>
              <a:t>按照以</a:t>
            </a:r>
            <a:r>
              <a:rPr lang="en-US" altLang="zh-CN"/>
              <a:t>h(x)</a:t>
            </a:r>
            <a:r>
              <a:rPr lang="zh-CN" altLang="en-US"/>
              <a:t>为优先级进行排序和以</a:t>
            </a:r>
            <a:r>
              <a:rPr lang="en-US" altLang="zh-CN"/>
              <a:t>f(x) = g(x) + h(x)</a:t>
            </a:r>
            <a:r>
              <a:rPr lang="zh-CN" altLang="en-US"/>
              <a:t>为优先级进行排序，启发式搜索有贪婪最佳优先搜索和</a:t>
            </a:r>
            <a:r>
              <a:rPr lang="en-US" altLang="zh-CN"/>
              <a:t>A*</a:t>
            </a:r>
            <a:endParaRPr lang="en-US" altLang="zh-CN"/>
          </a:p>
        </p:txBody>
      </p:sp>
      <p:pic>
        <p:nvPicPr>
          <p:cNvPr id="9" name="图片 4"/>
          <p:cNvPicPr>
            <a:picLocks noChangeAspect="1"/>
          </p:cNvPicPr>
          <p:nvPr/>
        </p:nvPicPr>
        <p:blipFill>
          <a:blip r:embed="rId1"/>
          <a:stretch>
            <a:fillRect/>
          </a:stretch>
        </p:blipFill>
        <p:spPr>
          <a:xfrm>
            <a:off x="5917248" y="3517900"/>
            <a:ext cx="2522855" cy="2424430"/>
          </a:xfrm>
          <a:prstGeom prst="rect">
            <a:avLst/>
          </a:prstGeom>
          <a:noFill/>
          <a:ln>
            <a:noFill/>
          </a:ln>
        </p:spPr>
      </p:pic>
      <p:pic>
        <p:nvPicPr>
          <p:cNvPr id="10" name="图片 5"/>
          <p:cNvPicPr>
            <a:picLocks noChangeAspect="1"/>
          </p:cNvPicPr>
          <p:nvPr/>
        </p:nvPicPr>
        <p:blipFill>
          <a:blip r:embed="rId2"/>
          <a:stretch>
            <a:fillRect/>
          </a:stretch>
        </p:blipFill>
        <p:spPr>
          <a:xfrm>
            <a:off x="8823325" y="3517900"/>
            <a:ext cx="2340610" cy="2400300"/>
          </a:xfrm>
          <a:prstGeom prst="rect">
            <a:avLst/>
          </a:prstGeom>
          <a:noFill/>
          <a:ln>
            <a:noFill/>
          </a:ln>
        </p:spPr>
      </p:pic>
      <p:sp>
        <p:nvSpPr>
          <p:cNvPr id="11" name="文本框 10"/>
          <p:cNvSpPr txBox="1"/>
          <p:nvPr/>
        </p:nvSpPr>
        <p:spPr>
          <a:xfrm>
            <a:off x="6172835" y="6066790"/>
            <a:ext cx="2011680" cy="368300"/>
          </a:xfrm>
          <a:prstGeom prst="rect">
            <a:avLst/>
          </a:prstGeom>
          <a:noFill/>
        </p:spPr>
        <p:txBody>
          <a:bodyPr wrap="none" rtlCol="0">
            <a:spAutoFit/>
          </a:bodyPr>
          <a:p>
            <a:r>
              <a:rPr lang="zh-CN" altLang="en-US"/>
              <a:t>贪婪最佳优先搜索</a:t>
            </a:r>
            <a:endParaRPr lang="zh-CN" altLang="en-US"/>
          </a:p>
        </p:txBody>
      </p:sp>
      <p:sp>
        <p:nvSpPr>
          <p:cNvPr id="12" name="文本框 11"/>
          <p:cNvSpPr txBox="1"/>
          <p:nvPr/>
        </p:nvSpPr>
        <p:spPr>
          <a:xfrm>
            <a:off x="9781540" y="6066790"/>
            <a:ext cx="424180" cy="368300"/>
          </a:xfrm>
          <a:prstGeom prst="rect">
            <a:avLst/>
          </a:prstGeom>
          <a:noFill/>
        </p:spPr>
        <p:txBody>
          <a:bodyPr wrap="none" rtlCol="0">
            <a:spAutoFit/>
          </a:bodyPr>
          <a:p>
            <a:r>
              <a:rPr lang="en-US" altLang="zh-CN"/>
              <a:t>A*</a:t>
            </a:r>
            <a:endParaRPr lang="en-US" altLang="zh-CN"/>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05" y="19965"/>
            <a:ext cx="4057650" cy="398780"/>
          </a:xfrm>
          <a:prstGeom prst="rect">
            <a:avLst/>
          </a:prstGeom>
          <a:noFill/>
        </p:spPr>
        <p:txBody>
          <a:bodyPr wrap="square" rtlCol="0">
            <a:spAutoFit/>
          </a:bodyPr>
          <a:lstStyle/>
          <a:p>
            <a:r>
              <a:rPr lang="zh-CN" altLang="en-US" sz="2000" b="1" dirty="0" smtClean="0">
                <a:solidFill>
                  <a:schemeClr val="bg1">
                    <a:lumMod val="50000"/>
                  </a:schemeClr>
                </a:solidFill>
                <a:latin typeface="微软雅黑" panose="020B0503020204020204" charset="-122"/>
                <a:ea typeface="微软雅黑" panose="020B0503020204020204" charset="-122"/>
                <a:sym typeface="+mn-ea"/>
              </a:rPr>
              <a:t>搜索方法</a:t>
            </a:r>
            <a:endParaRPr lang="zh-CN" altLang="en-US" sz="2000" b="1" dirty="0" smtClean="0">
              <a:solidFill>
                <a:schemeClr val="bg1">
                  <a:lumMod val="50000"/>
                </a:schemeClr>
              </a:solidFill>
              <a:latin typeface="微软雅黑" panose="020B0503020204020204" charset="-122"/>
              <a:ea typeface="微软雅黑" panose="020B0503020204020204" charset="-122"/>
            </a:endParaRPr>
          </a:p>
        </p:txBody>
      </p:sp>
      <p:sp>
        <p:nvSpPr>
          <p:cNvPr id="3" name="文本框 2"/>
          <p:cNvSpPr txBox="1"/>
          <p:nvPr/>
        </p:nvSpPr>
        <p:spPr>
          <a:xfrm>
            <a:off x="852170" y="1037590"/>
            <a:ext cx="1111885" cy="521970"/>
          </a:xfrm>
          <a:prstGeom prst="rect">
            <a:avLst/>
          </a:prstGeom>
          <a:noFill/>
        </p:spPr>
        <p:txBody>
          <a:bodyPr wrap="none" rtlCol="0">
            <a:spAutoFit/>
          </a:bodyPr>
          <a:p>
            <a:r>
              <a:rPr lang="en-US" altLang="zh-CN" sz="2800"/>
              <a:t>3</a:t>
            </a:r>
            <a:r>
              <a:rPr lang="zh-CN" altLang="en-US" sz="2800"/>
              <a:t>、</a:t>
            </a:r>
            <a:r>
              <a:rPr lang="en-US" sz="2800"/>
              <a:t>A*</a:t>
            </a:r>
            <a:endParaRPr lang="en-US" sz="2800"/>
          </a:p>
        </p:txBody>
      </p:sp>
      <p:sp>
        <p:nvSpPr>
          <p:cNvPr id="5" name="文本框 4"/>
          <p:cNvSpPr txBox="1"/>
          <p:nvPr/>
        </p:nvSpPr>
        <p:spPr>
          <a:xfrm>
            <a:off x="852170" y="2012950"/>
            <a:ext cx="3857625" cy="460375"/>
          </a:xfrm>
          <a:prstGeom prst="rect">
            <a:avLst/>
          </a:prstGeom>
          <a:noFill/>
        </p:spPr>
        <p:txBody>
          <a:bodyPr wrap="none" rtlCol="0">
            <a:spAutoFit/>
          </a:bodyPr>
          <a:p>
            <a:r>
              <a:rPr lang="en-US" altLang="zh-CN" sz="2400"/>
              <a:t>A*</a:t>
            </a:r>
            <a:r>
              <a:rPr lang="zh-CN" altLang="en-US" sz="2400"/>
              <a:t>寻找的路径为最短路径：</a:t>
            </a:r>
            <a:endParaRPr lang="zh-CN" altLang="en-US" sz="2400"/>
          </a:p>
        </p:txBody>
      </p:sp>
      <p:pic>
        <p:nvPicPr>
          <p:cNvPr id="4" name="图片 3"/>
          <p:cNvPicPr>
            <a:picLocks noChangeAspect="1"/>
          </p:cNvPicPr>
          <p:nvPr/>
        </p:nvPicPr>
        <p:blipFill>
          <a:blip r:embed="rId1"/>
          <a:stretch>
            <a:fillRect/>
          </a:stretch>
        </p:blipFill>
        <p:spPr>
          <a:xfrm>
            <a:off x="457200" y="2771775"/>
            <a:ext cx="5683250" cy="2767330"/>
          </a:xfrm>
          <a:prstGeom prst="rect">
            <a:avLst/>
          </a:prstGeom>
        </p:spPr>
      </p:pic>
      <p:sp>
        <p:nvSpPr>
          <p:cNvPr id="6" name="文本框 5"/>
          <p:cNvSpPr txBox="1"/>
          <p:nvPr/>
        </p:nvSpPr>
        <p:spPr>
          <a:xfrm>
            <a:off x="974090" y="5819140"/>
            <a:ext cx="4500880" cy="368300"/>
          </a:xfrm>
          <a:prstGeom prst="rect">
            <a:avLst/>
          </a:prstGeom>
          <a:noFill/>
        </p:spPr>
        <p:txBody>
          <a:bodyPr wrap="none" rtlCol="0">
            <a:spAutoFit/>
          </a:bodyPr>
          <a:p>
            <a:r>
              <a:rPr lang="zh-CN" altLang="en-US"/>
              <a:t>加入</a:t>
            </a:r>
            <a:r>
              <a:rPr lang="en-US" altLang="zh-CN"/>
              <a:t>g(x)</a:t>
            </a:r>
            <a:r>
              <a:rPr lang="zh-CN" altLang="en-US"/>
              <a:t>，是用到了</a:t>
            </a:r>
            <a:r>
              <a:rPr lang="en-US" altLang="zh-CN"/>
              <a:t>dijkstra</a:t>
            </a:r>
            <a:r>
              <a:rPr lang="zh-CN" altLang="en-US"/>
              <a:t>求最短路的思想</a:t>
            </a:r>
            <a:endParaRPr lang="zh-CN" altLang="en-US"/>
          </a:p>
        </p:txBody>
      </p:sp>
      <p:sp>
        <p:nvSpPr>
          <p:cNvPr id="7" name="文本框 6"/>
          <p:cNvSpPr txBox="1"/>
          <p:nvPr/>
        </p:nvSpPr>
        <p:spPr>
          <a:xfrm>
            <a:off x="6983095" y="966470"/>
            <a:ext cx="4051935" cy="2168525"/>
          </a:xfrm>
          <a:prstGeom prst="rect">
            <a:avLst/>
          </a:prstGeom>
          <a:noFill/>
        </p:spPr>
        <p:txBody>
          <a:bodyPr wrap="square" rtlCol="0">
            <a:spAutoFit/>
          </a:bodyPr>
          <a:p>
            <a:pPr fontAlgn="auto">
              <a:lnSpc>
                <a:spcPct val="150000"/>
              </a:lnSpc>
            </a:pPr>
            <a:r>
              <a:rPr lang="zh-CN" altLang="en-US"/>
              <a:t>在这个题目中，估价函数一般有两种方法：</a:t>
            </a:r>
            <a:endParaRPr lang="zh-CN" altLang="en-US"/>
          </a:p>
          <a:p>
            <a:pPr fontAlgn="auto">
              <a:lnSpc>
                <a:spcPct val="150000"/>
              </a:lnSpc>
            </a:pPr>
            <a:r>
              <a:rPr lang="en-US" altLang="zh-CN"/>
              <a:t>1. </a:t>
            </a:r>
            <a:r>
              <a:rPr lang="zh-CN" altLang="en-US"/>
              <a:t>与目标位置不同的数码个数</a:t>
            </a:r>
            <a:endParaRPr lang="zh-CN" altLang="en-US"/>
          </a:p>
          <a:p>
            <a:pPr fontAlgn="auto">
              <a:lnSpc>
                <a:spcPct val="150000"/>
              </a:lnSpc>
            </a:pPr>
            <a:r>
              <a:rPr lang="en-US" altLang="zh-CN"/>
              <a:t>2. </a:t>
            </a:r>
            <a:r>
              <a:rPr lang="zh-CN" altLang="en-US"/>
              <a:t>每个数码与其目标位置的曼哈顿距离和（更优）</a:t>
            </a:r>
            <a:endParaRPr lang="zh-CN" altLang="en-US"/>
          </a:p>
        </p:txBody>
      </p:sp>
      <p:sp>
        <p:nvSpPr>
          <p:cNvPr id="9" name="文本框 8"/>
          <p:cNvSpPr txBox="1"/>
          <p:nvPr/>
        </p:nvSpPr>
        <p:spPr>
          <a:xfrm>
            <a:off x="6983095" y="3535680"/>
            <a:ext cx="4448175" cy="2722880"/>
          </a:xfrm>
          <a:prstGeom prst="rect">
            <a:avLst/>
          </a:prstGeom>
          <a:noFill/>
        </p:spPr>
        <p:txBody>
          <a:bodyPr wrap="square" rtlCol="0">
            <a:spAutoFit/>
          </a:bodyPr>
          <a:p>
            <a:pPr fontAlgn="auto">
              <a:lnSpc>
                <a:spcPct val="150000"/>
              </a:lnSpc>
            </a:pPr>
            <a:r>
              <a:rPr lang="zh-CN" altLang="en-US" sz="2400"/>
              <a:t>具体过程：</a:t>
            </a:r>
            <a:endParaRPr lang="zh-CN" altLang="en-US" sz="2400"/>
          </a:p>
          <a:p>
            <a:pPr fontAlgn="auto">
              <a:lnSpc>
                <a:spcPct val="150000"/>
              </a:lnSpc>
            </a:pPr>
            <a:r>
              <a:rPr lang="zh-CN" altLang="en-US"/>
              <a:t>当前搜索的深度为</a:t>
            </a:r>
            <a:r>
              <a:rPr lang="en-US" altLang="zh-CN"/>
              <a:t>g(x)</a:t>
            </a:r>
            <a:r>
              <a:rPr lang="zh-CN" altLang="en-US"/>
              <a:t>，以估价函数为</a:t>
            </a:r>
            <a:r>
              <a:rPr lang="en-US" altLang="zh-CN"/>
              <a:t>h(x), </a:t>
            </a:r>
            <a:r>
              <a:rPr lang="zh-CN" altLang="zh-CN"/>
              <a:t>求出</a:t>
            </a:r>
            <a:r>
              <a:rPr lang="en-US" altLang="zh-CN"/>
              <a:t>f(x) = g(x) + h(x)</a:t>
            </a:r>
            <a:r>
              <a:rPr lang="zh-CN" altLang="en-US"/>
              <a:t>，以</a:t>
            </a:r>
            <a:r>
              <a:rPr lang="en-US" altLang="zh-CN"/>
              <a:t>f(x)</a:t>
            </a:r>
            <a:r>
              <a:rPr lang="zh-CN" altLang="en-US"/>
              <a:t>为优先级，每一次取出放入优先队列中</a:t>
            </a:r>
            <a:r>
              <a:rPr lang="en-US" altLang="zh-CN"/>
              <a:t>f(x)</a:t>
            </a:r>
            <a:r>
              <a:rPr lang="zh-CN" altLang="en-US"/>
              <a:t>最小的节点进行拓展，直到遇到</a:t>
            </a:r>
            <a:r>
              <a:rPr lang="en-US" altLang="zh-CN"/>
              <a:t>h(x) = 0</a:t>
            </a:r>
            <a:r>
              <a:rPr lang="zh-CN" altLang="en-US"/>
              <a:t>的目标状态，此时</a:t>
            </a:r>
            <a:r>
              <a:rPr lang="en-US" altLang="zh-CN"/>
              <a:t>g(x)</a:t>
            </a:r>
            <a:r>
              <a:rPr lang="zh-CN" altLang="en-US"/>
              <a:t>即为答案。</a:t>
            </a:r>
            <a:endParaRPr lang="zh-CN" altLang="en-US"/>
          </a:p>
        </p:txBody>
      </p:sp>
    </p:spTree>
  </p:cSld>
  <p:clrMapOvr>
    <a:masterClrMapping/>
  </p:clrMapOvr>
  <p:transition spd="slow">
    <p:push dir="u"/>
  </p:transition>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PA" val="v4.1.3"/>
</p:tagLst>
</file>

<file path=ppt/tags/tag63.xml><?xml version="1.0" encoding="utf-8"?>
<p:tagLst xmlns:p="http://schemas.openxmlformats.org/presentationml/2006/main">
  <p:tag name="KSO_WM_UNIT_PLACING_PICTURE_USER_VIEWPORT" val="{&quot;height&quot;:8640,&quot;width&quot;:11520}"/>
</p:tagLst>
</file>

<file path=ppt/tags/tag64.xml><?xml version="1.0" encoding="utf-8"?>
<p:tagLst xmlns:p="http://schemas.openxmlformats.org/presentationml/2006/main">
  <p:tag name="KSO_WM_MEDIACOVER_FLAG" val="1"/>
  <p:tag name="KSO_WM_UNIT_MEDIACOVER_BTN_STATE" val="1"/>
  <p:tag name="KSO_WM_UNIT_MEDIACOVER_BTNRECT" val="7450*4090*459*459"/>
  <p:tag name="KSO_WM_UNIT_MEDIACOVER_STYLEID" val="1"/>
  <p:tag name="KSO_WM_UNIT_MEDIACOVER_TEXTSTATE" val="0"/>
  <p:tag name="KSO_WM_UNIT_MEDIACOVER_BTN_POS" val="c"/>
  <p:tag name="KSO_WM_UNIT_MEDIACOVER_BTN_STYLE" val="ee0bc779c1f3d7f3e90c96344320e69a"/>
  <p:tag name="KSO_WM_UNIT_MEDIACOVER_RGB" val="000000"/>
  <p:tag name="KSO_WM_UNIT_MEDIACOVER_TRANSPARENCY" val="0.5"/>
</p:tagLst>
</file>

<file path=ppt/tags/tag65.xml><?xml version="1.0" encoding="utf-8"?>
<p:tagLst xmlns:p="http://schemas.openxmlformats.org/presentationml/2006/main">
  <p:tag name="KSO_WM_SLIDE_MODEL_TYPE" val="cover"/>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4172</Words>
  <Application>WPS 演示</Application>
  <PresentationFormat>宽屏</PresentationFormat>
  <Paragraphs>338</Paragraphs>
  <Slides>27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Arial</vt:lpstr>
      <vt:lpstr>宋体</vt:lpstr>
      <vt:lpstr>Wingdings</vt:lpstr>
      <vt:lpstr>微软雅黑</vt:lpstr>
      <vt:lpstr>Segoe UI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feeble</cp:lastModifiedBy>
  <cp:revision>12</cp:revision>
  <dcterms:created xsi:type="dcterms:W3CDTF">2019-04-12T09:30:00Z</dcterms:created>
  <dcterms:modified xsi:type="dcterms:W3CDTF">2021-04-04T05:27:59Z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KSOTemplateUUID">
    <vt:lpwstr>v1.0_mb_Vt/Lrclv7kk7v0WRjFH0QA==</vt:lpwstr>
  </property>
  <property fmtid="{D5CDD505-2E9C-101B-9397-08002B2CF9AE}" pid="4" name="ICV">
    <vt:lpwstr>8486F6CC895C414B8DC052AC890B471B</vt:lpwstr>
  </property>
</Properties>
</file>