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1-4081-B9D7-D085759465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4F51-4081-B9D7-D085759465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4F51-4081-B9D7-D08575946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288320"/>
        <c:axId val="1127648480"/>
      </c:barChart>
      <c:dateAx>
        <c:axId val="1133288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7648480"/>
        <c:crosses val="autoZero"/>
        <c:auto val="1"/>
        <c:lblOffset val="100"/>
        <c:baseTimeUnit val="months"/>
      </c:dateAx>
      <c:valAx>
        <c:axId val="11276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32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Tim</a:t>
            </a:r>
            <a:r>
              <a:rPr lang="en-US" altLang="zh-CN" baseline="0" dirty="0"/>
              <a:t>e in Months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2502829724409448E-2"/>
          <c:y val="0.10654705299292241"/>
          <c:w val="0.93405967027559056"/>
          <c:h val="0.77678403193995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B1-4E77-B9F7-391E35231C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Company2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B1-4E77-B9F7-391E35231C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1FB1-4E77-B9F7-391E35231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4402560"/>
        <c:axId val="1288722576"/>
      </c:barChart>
      <c:dateAx>
        <c:axId val="129440256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8722576"/>
        <c:crosses val="autoZero"/>
        <c:auto val="1"/>
        <c:lblOffset val="100"/>
        <c:baseTimeUnit val="months"/>
      </c:dateAx>
      <c:valAx>
        <c:axId val="128872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440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1-4081-B9D7-D085759465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4F51-4081-B9D7-D085759465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4F51-4081-B9D7-D08575946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288320"/>
        <c:axId val="1127648480"/>
      </c:barChart>
      <c:dateAx>
        <c:axId val="1133288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7648480"/>
        <c:crosses val="autoZero"/>
        <c:auto val="1"/>
        <c:lblOffset val="100"/>
        <c:baseTimeUnit val="months"/>
      </c:dateAx>
      <c:valAx>
        <c:axId val="11276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32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Time</a:t>
            </a:r>
            <a:r>
              <a:rPr lang="en-US" altLang="zh-CN" baseline="0" dirty="0"/>
              <a:t> In Month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Sector1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9-4BF8-B9ED-0D35887311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D9-4BF8-B9ED-0D3588731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73D9-4BF8-B9ED-0D3588731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5287360"/>
        <c:axId val="1316266096"/>
      </c:barChart>
      <c:dateAx>
        <c:axId val="132528736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6266096"/>
        <c:crosses val="autoZero"/>
        <c:auto val="1"/>
        <c:lblOffset val="100"/>
        <c:baseTimeUnit val="months"/>
      </c:dateAx>
      <c:valAx>
        <c:axId val="13162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528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Time</a:t>
            </a:r>
            <a:r>
              <a:rPr lang="en-US" altLang="zh-CN" baseline="0" dirty="0"/>
              <a:t> In Month 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5-484D-A35C-A98517F1D4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Sector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5-484D-A35C-A98517F1D4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43831</c:v>
                </c:pt>
                <c:pt idx="1">
                  <c:v>43863</c:v>
                </c:pt>
                <c:pt idx="2">
                  <c:v>43893</c:v>
                </c:pt>
                <c:pt idx="3">
                  <c:v>43925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89E5-484D-A35C-A98517F1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1078224"/>
        <c:axId val="1129267680"/>
      </c:barChart>
      <c:dateAx>
        <c:axId val="129107822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9267680"/>
        <c:crosses val="autoZero"/>
        <c:auto val="1"/>
        <c:lblOffset val="100"/>
        <c:baseTimeUnit val="months"/>
      </c:dateAx>
      <c:valAx>
        <c:axId val="112926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107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1-4081-B9D7-D085759465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4F51-4081-B9D7-D085759465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43849</c:v>
                </c:pt>
                <c:pt idx="1">
                  <c:v>43880</c:v>
                </c:pt>
                <c:pt idx="2">
                  <c:v>43909</c:v>
                </c:pt>
                <c:pt idx="3">
                  <c:v>43940</c:v>
                </c:pt>
              </c:numCache>
            </c:num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4F51-4081-B9D7-D08575946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3288320"/>
        <c:axId val="1127648480"/>
      </c:barChart>
      <c:dateAx>
        <c:axId val="1133288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7648480"/>
        <c:crosses val="autoZero"/>
        <c:auto val="1"/>
        <c:lblOffset val="100"/>
        <c:baseTimeUnit val="months"/>
      </c:dateAx>
      <c:valAx>
        <c:axId val="11276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Rs-846]\ #,##0.00_);[Red]\([$Rs-846]\ 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328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7BB6-722D-40CB-B967-706BB7C4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7BA80-2A89-473F-94EB-70BA7D100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8D28-8359-45FE-87AE-E0CFFD1A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2262-8A7D-4B91-A2F7-3E84F40D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3BDB-6ED7-4E5B-AB94-853F6EB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74C-3400-4285-904B-AF3C172E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0A807-8A5D-4A1D-80EE-16EB961A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24F8-B6B4-403E-A70C-A8C1D78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D683-B03B-48DB-95AB-14C5C450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8AB3-885D-4FC3-B54E-C023CFD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9F664-3944-43C9-BC12-3AC717AFB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25A0-242E-4831-ADBE-A4AA3DFD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477D-0503-4999-BCD1-F18D69BB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002C-B347-4E4A-9C02-F2856AD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CDF6-E1BB-409E-ACE9-64729FD4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6612-243D-432A-BD65-89722859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5BE3-2352-4245-810E-F4A24864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3563-F6DB-4519-804D-4276E621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C5F4-F0A2-4618-B8F2-DBBA4BC3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535E-B915-4084-98A6-564DF0DF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54A0-20AB-488A-93CD-ABE6A6EA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6438-E54B-49F9-9A1B-C37D43E5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74EB-B9E8-4C30-A3C9-A211D749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B950-5908-4529-BB8C-D18A33FE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EE25-BEBA-4C4E-83C0-F26DC70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C61-6626-4862-9D83-AAA2945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D5F0-9194-4ED7-8339-719C58C9E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5669-EC46-44F7-87F5-7C932172C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00E3-229C-427A-886A-60137526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7D42-8E1A-457C-B233-347D1275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56B6-59B4-4071-8BF8-1D6727D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8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E6D7-C0D5-464F-95F9-9AC7282D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EE59-307E-4ADC-B632-B2F97733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0DD2-E1CB-42B6-B11C-B6E407C6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7F1C3-345E-4E48-9CFE-298564E2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B4065-A218-465F-AAF8-C84A2CD6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184C4-7034-4205-9AD8-F3D0B89C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E0C7-E95D-492E-8275-C6AD922F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24FB3-E071-4F13-B024-E11CCB28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50A1-6453-44EE-82E5-F8C2DEAD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A955D-3F07-48FB-9E02-B3A6B3E1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6593B-9D4E-4093-92E3-E6AEBECA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23773-5D2E-4DAD-8FD9-C906AE6E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1858-1361-47FB-9DB4-0D0E888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D5427-BB87-4E1E-9508-EFABA0B0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D877-5146-49CE-B2F9-69FD341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0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21A-44EF-4D70-8691-688D83D1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DCDE-D705-4E7A-BFE4-C6F8E947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6002-27D6-4118-89EC-AF5E5414B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E754-A14E-47D2-B412-E35BA8D0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6B02-9E6C-4D59-8F7A-F9D5FFD4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34811-71BF-406B-ACE5-D68D499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2704-479C-4FA9-8123-EF31D341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9ACE-6834-450A-A207-2CF11B75F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5BC8A-7FCB-49FB-ABE6-A3D3EA2E1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3A5-169C-4593-B029-89117CCC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781F-F021-4CF0-AE3E-F5DD0EF1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8F02-3DDA-4960-9CE1-16FCD3AE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0C751-4AEE-4E6D-9F36-19929D11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1811-B1D4-4032-9F64-CD5A3C65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E5BA-422A-44C8-B37A-1578AD583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0EF5-A65A-4D01-BC87-998F26100971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5CE0-BD78-45E8-84AB-35808D36D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6DEE-22BD-4D56-A334-060CA159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A5FD-0E03-4154-8F07-CA7E046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xxxxx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41C23CB-7A72-4927-B9A2-7D2329E6D00E}"/>
              </a:ext>
            </a:extLst>
          </p:cNvPr>
          <p:cNvSpPr/>
          <p:nvPr/>
        </p:nvSpPr>
        <p:spPr>
          <a:xfrm>
            <a:off x="10825658" y="5179452"/>
            <a:ext cx="1198176" cy="784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6DD7AF-956A-4A23-BCDE-4ADB411CE1E4}"/>
              </a:ext>
            </a:extLst>
          </p:cNvPr>
          <p:cNvSpPr/>
          <p:nvPr/>
        </p:nvSpPr>
        <p:spPr>
          <a:xfrm>
            <a:off x="10983311" y="3013501"/>
            <a:ext cx="1114095" cy="1323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0A4FEC-9CE7-4471-9F42-0614939EEF56}"/>
              </a:ext>
            </a:extLst>
          </p:cNvPr>
          <p:cNvSpPr/>
          <p:nvPr/>
        </p:nvSpPr>
        <p:spPr>
          <a:xfrm>
            <a:off x="168166" y="4604419"/>
            <a:ext cx="1545019" cy="15696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E15EC-B719-47A7-B706-4967CB5BB467}"/>
              </a:ext>
            </a:extLst>
          </p:cNvPr>
          <p:cNvSpPr/>
          <p:nvPr/>
        </p:nvSpPr>
        <p:spPr>
          <a:xfrm>
            <a:off x="255061" y="414892"/>
            <a:ext cx="1314981" cy="14601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5CBB9E-C9C1-4219-8E5B-368F0ABC28CC}"/>
              </a:ext>
            </a:extLst>
          </p:cNvPr>
          <p:cNvSpPr/>
          <p:nvPr/>
        </p:nvSpPr>
        <p:spPr>
          <a:xfrm>
            <a:off x="10791497" y="1030014"/>
            <a:ext cx="1105034" cy="798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1CEA1-B53C-4AC6-8974-136F0BD927F8}"/>
              </a:ext>
            </a:extLst>
          </p:cNvPr>
          <p:cNvSpPr/>
          <p:nvPr/>
        </p:nvSpPr>
        <p:spPr>
          <a:xfrm>
            <a:off x="2039007" y="1492469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0DCB8-98C9-4A98-98CD-BA4B3FCA966C}"/>
              </a:ext>
            </a:extLst>
          </p:cNvPr>
          <p:cNvSpPr txBox="1"/>
          <p:nvPr/>
        </p:nvSpPr>
        <p:spPr>
          <a:xfrm>
            <a:off x="5153834" y="103001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 landing page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207F9-CF7F-440A-88FC-2459218F0034}"/>
              </a:ext>
            </a:extLst>
          </p:cNvPr>
          <p:cNvSpPr txBox="1"/>
          <p:nvPr/>
        </p:nvSpPr>
        <p:spPr>
          <a:xfrm>
            <a:off x="2552696" y="1828797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9846B-B178-4C16-AE2F-615FF51BBF5D}"/>
              </a:ext>
            </a:extLst>
          </p:cNvPr>
          <p:cNvSpPr txBox="1"/>
          <p:nvPr/>
        </p:nvSpPr>
        <p:spPr>
          <a:xfrm>
            <a:off x="4180487" y="1822007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7AC4B-BF6A-4966-B08B-2D75B0E94AA3}"/>
              </a:ext>
            </a:extLst>
          </p:cNvPr>
          <p:cNvSpPr txBox="1"/>
          <p:nvPr/>
        </p:nvSpPr>
        <p:spPr>
          <a:xfrm>
            <a:off x="5933085" y="1799126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3212D-E354-4393-9946-FC95608D1CC9}"/>
              </a:ext>
            </a:extLst>
          </p:cNvPr>
          <p:cNvSpPr txBox="1"/>
          <p:nvPr/>
        </p:nvSpPr>
        <p:spPr>
          <a:xfrm>
            <a:off x="9086191" y="18208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E1D4D-A329-4F36-9966-BFA8E6DBE93E}"/>
              </a:ext>
            </a:extLst>
          </p:cNvPr>
          <p:cNvSpPr txBox="1"/>
          <p:nvPr/>
        </p:nvSpPr>
        <p:spPr>
          <a:xfrm>
            <a:off x="9816663" y="150975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</a:t>
            </a:r>
            <a:endParaRPr lang="zh-CN" alt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D51F1-67F8-4685-9D42-5E3A97F05F5B}"/>
              </a:ext>
            </a:extLst>
          </p:cNvPr>
          <p:cNvCxnSpPr>
            <a:cxnSpLocks/>
          </p:cNvCxnSpPr>
          <p:nvPr/>
        </p:nvCxnSpPr>
        <p:spPr>
          <a:xfrm flipV="1">
            <a:off x="10305394" y="1214680"/>
            <a:ext cx="474413" cy="4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ED388-5C44-4157-91E2-C4D32E0E5BAC}"/>
              </a:ext>
            </a:extLst>
          </p:cNvPr>
          <p:cNvSpPr txBox="1"/>
          <p:nvPr/>
        </p:nvSpPr>
        <p:spPr>
          <a:xfrm>
            <a:off x="10794126" y="1030014"/>
            <a:ext cx="111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 in by username and password for admin</a:t>
            </a:r>
            <a:endParaRPr lang="zh-CN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A1DDC-ED47-459A-9D01-01D8D8A6C409}"/>
              </a:ext>
            </a:extLst>
          </p:cNvPr>
          <p:cNvSpPr txBox="1"/>
          <p:nvPr/>
        </p:nvSpPr>
        <p:spPr>
          <a:xfrm>
            <a:off x="255061" y="435823"/>
            <a:ext cx="1314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excel data, it shows the feed stock price of a company and return uploaded summary</a:t>
            </a:r>
            <a:endParaRPr lang="zh-CN" alt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B694CB-94A9-4D15-9DD5-9BD95ACC5024}"/>
              </a:ext>
            </a:extLst>
          </p:cNvPr>
          <p:cNvCxnSpPr>
            <a:cxnSpLocks/>
            <a:stCxn id="7" idx="1"/>
            <a:endCxn id="19" idx="3"/>
          </p:cNvCxnSpPr>
          <p:nvPr/>
        </p:nvCxnSpPr>
        <p:spPr>
          <a:xfrm flipH="1" flipV="1">
            <a:off x="1570042" y="1128321"/>
            <a:ext cx="982654" cy="83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BFC7E-31E4-468B-807F-80F8A682F9E2}"/>
              </a:ext>
            </a:extLst>
          </p:cNvPr>
          <p:cNvSpPr/>
          <p:nvPr/>
        </p:nvSpPr>
        <p:spPr>
          <a:xfrm>
            <a:off x="94594" y="2582703"/>
            <a:ext cx="1618591" cy="15696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B55E8-09F3-45D6-AF2E-DE199C878974}"/>
              </a:ext>
            </a:extLst>
          </p:cNvPr>
          <p:cNvSpPr txBox="1"/>
          <p:nvPr/>
        </p:nvSpPr>
        <p:spPr>
          <a:xfrm>
            <a:off x="37331" y="2555563"/>
            <a:ext cx="161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eriod"/>
            </a:pPr>
            <a:r>
              <a:rPr lang="en-US" altLang="zh-CN" sz="1200" dirty="0"/>
              <a:t>add new company details</a:t>
            </a:r>
          </a:p>
          <a:p>
            <a:pPr marL="228600" indent="-228600">
              <a:buAutoNum type="alphaLcPeriod"/>
            </a:pPr>
            <a:r>
              <a:rPr lang="en-US" altLang="zh-CN" sz="1200" dirty="0"/>
              <a:t>edit already existing company details</a:t>
            </a:r>
          </a:p>
          <a:p>
            <a:pPr marL="228600" indent="-228600">
              <a:buAutoNum type="alphaLcPeriod"/>
            </a:pPr>
            <a:r>
              <a:rPr lang="en-US" altLang="zh-CN" sz="1200" dirty="0"/>
              <a:t>deactivate an company</a:t>
            </a:r>
          </a:p>
          <a:p>
            <a:pPr marL="228600" indent="-228600">
              <a:buAutoNum type="alphaLcPeriod"/>
            </a:pPr>
            <a:r>
              <a:rPr lang="en-US" altLang="zh-CN" sz="1200" dirty="0"/>
              <a:t>update IPO data</a:t>
            </a:r>
            <a:endParaRPr lang="zh-CN" alt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07FDB-FBE4-4E3E-98C9-1473DB497D52}"/>
              </a:ext>
            </a:extLst>
          </p:cNvPr>
          <p:cNvCxnSpPr>
            <a:cxnSpLocks/>
          </p:cNvCxnSpPr>
          <p:nvPr/>
        </p:nvCxnSpPr>
        <p:spPr>
          <a:xfrm flipH="1">
            <a:off x="1561330" y="2076367"/>
            <a:ext cx="3333859" cy="11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94F61D-9C10-4CE5-B886-6D8619C65E95}"/>
              </a:ext>
            </a:extLst>
          </p:cNvPr>
          <p:cNvSpPr txBox="1"/>
          <p:nvPr/>
        </p:nvSpPr>
        <p:spPr>
          <a:xfrm>
            <a:off x="180474" y="4594797"/>
            <a:ext cx="1532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a. list all stock Exchanges currently(default BSE,NSE) </a:t>
            </a:r>
          </a:p>
          <a:p>
            <a:r>
              <a:rPr lang="en-US" altLang="zh-CN" sz="1200" dirty="0"/>
              <a:t>b. add new stock exchanges</a:t>
            </a:r>
          </a:p>
          <a:p>
            <a:r>
              <a:rPr lang="en-US" altLang="zh-CN" sz="1200" dirty="0"/>
              <a:t>c. deletion not be  supported</a:t>
            </a:r>
            <a:endParaRPr lang="zh-CN" alt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10D395-D439-4595-ADC5-8D88E1A6C7C3}"/>
              </a:ext>
            </a:extLst>
          </p:cNvPr>
          <p:cNvCxnSpPr>
            <a:cxnSpLocks/>
          </p:cNvCxnSpPr>
          <p:nvPr/>
        </p:nvCxnSpPr>
        <p:spPr>
          <a:xfrm flipH="1">
            <a:off x="1723696" y="2141003"/>
            <a:ext cx="5010805" cy="341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04C18C-FB26-4709-BD25-60F1BAC1BC1F}"/>
              </a:ext>
            </a:extLst>
          </p:cNvPr>
          <p:cNvCxnSpPr>
            <a:cxnSpLocks/>
          </p:cNvCxnSpPr>
          <p:nvPr/>
        </p:nvCxnSpPr>
        <p:spPr>
          <a:xfrm>
            <a:off x="9539724" y="2165126"/>
            <a:ext cx="1406257" cy="12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106DA1-6723-4CE7-90D7-3CDF956B042F}"/>
              </a:ext>
            </a:extLst>
          </p:cNvPr>
          <p:cNvSpPr txBox="1"/>
          <p:nvPr/>
        </p:nvSpPr>
        <p:spPr>
          <a:xfrm>
            <a:off x="10983311" y="3013501"/>
            <a:ext cx="111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check the dates for which Stock Price of a Company is not available</a:t>
            </a:r>
            <a:endParaRPr lang="zh-CN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EA3C0-0E39-4C7A-9141-14DB68F6BFAC}"/>
              </a:ext>
            </a:extLst>
          </p:cNvPr>
          <p:cNvSpPr txBox="1"/>
          <p:nvPr/>
        </p:nvSpPr>
        <p:spPr>
          <a:xfrm>
            <a:off x="7704079" y="1828798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5E7280-6FD5-46AF-8543-66560ABE510E}"/>
              </a:ext>
            </a:extLst>
          </p:cNvPr>
          <p:cNvCxnSpPr>
            <a:cxnSpLocks/>
          </p:cNvCxnSpPr>
          <p:nvPr/>
        </p:nvCxnSpPr>
        <p:spPr>
          <a:xfrm>
            <a:off x="8261127" y="2089268"/>
            <a:ext cx="2464136" cy="347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B68AC4-3BA6-4906-A95E-5505EE3CD953}"/>
              </a:ext>
            </a:extLst>
          </p:cNvPr>
          <p:cNvSpPr txBox="1"/>
          <p:nvPr/>
        </p:nvSpPr>
        <p:spPr>
          <a:xfrm>
            <a:off x="10825658" y="5179451"/>
            <a:ext cx="12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update IPO(Initial Public Offering) details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400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6"/>
            <a:ext cx="7262648" cy="2579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Manage Stock Exchanges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2059826" y="2878996"/>
            <a:ext cx="600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BSE                       Contact address             Brief Description          Remarks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082118" y="245663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List of Stock Exchanges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570193" y="4140278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CE13-3F8F-45BA-9E10-A14A3E213ADC}"/>
              </a:ext>
            </a:extLst>
          </p:cNvPr>
          <p:cNvSpPr txBox="1"/>
          <p:nvPr/>
        </p:nvSpPr>
        <p:spPr>
          <a:xfrm>
            <a:off x="2059826" y="3215441"/>
            <a:ext cx="600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NSE                      Contact address             Brief Description          Remarks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3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5"/>
            <a:ext cx="7262648" cy="32833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Add Stock Exchanges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832128" y="5071298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Save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97CCF-43EE-4217-98FB-71BA9062DA5D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Stock Exchange      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74E0C-435D-4AB6-B2CE-7174FE220957}"/>
              </a:ext>
            </a:extLst>
          </p:cNvPr>
          <p:cNvSpPr/>
          <p:nvPr/>
        </p:nvSpPr>
        <p:spPr>
          <a:xfrm>
            <a:off x="4103138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1C79E-75BA-4E8C-9015-E69C9162D31A}"/>
              </a:ext>
            </a:extLst>
          </p:cNvPr>
          <p:cNvSpPr txBox="1"/>
          <p:nvPr/>
        </p:nvSpPr>
        <p:spPr>
          <a:xfrm>
            <a:off x="1953838" y="339753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     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DD295-8B8C-4647-A92E-853526972F00}"/>
              </a:ext>
            </a:extLst>
          </p:cNvPr>
          <p:cNvSpPr/>
          <p:nvPr/>
        </p:nvSpPr>
        <p:spPr>
          <a:xfrm>
            <a:off x="4093711" y="339753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CD2F8-8898-4F9A-AD18-7CC3B6642155}"/>
              </a:ext>
            </a:extLst>
          </p:cNvPr>
          <p:cNvSpPr txBox="1"/>
          <p:nvPr/>
        </p:nvSpPr>
        <p:spPr>
          <a:xfrm>
            <a:off x="1953838" y="3995758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Contact Address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70F896-C5F1-4527-8C9C-0B7B7F89B876}"/>
              </a:ext>
            </a:extLst>
          </p:cNvPr>
          <p:cNvSpPr/>
          <p:nvPr/>
        </p:nvSpPr>
        <p:spPr>
          <a:xfrm>
            <a:off x="4093711" y="3995758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3F624-2ADA-4F0C-A4B9-76395094A510}"/>
              </a:ext>
            </a:extLst>
          </p:cNvPr>
          <p:cNvSpPr txBox="1"/>
          <p:nvPr/>
        </p:nvSpPr>
        <p:spPr>
          <a:xfrm>
            <a:off x="1982478" y="454797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Remarks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01512-BADB-4CBB-9EAB-0623442D132E}"/>
              </a:ext>
            </a:extLst>
          </p:cNvPr>
          <p:cNvSpPr/>
          <p:nvPr/>
        </p:nvSpPr>
        <p:spPr>
          <a:xfrm>
            <a:off x="4083198" y="4548206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7F685-64AF-4F52-906C-D9C899A60F5B}"/>
              </a:ext>
            </a:extLst>
          </p:cNvPr>
          <p:cNvSpPr txBox="1"/>
          <p:nvPr/>
        </p:nvSpPr>
        <p:spPr>
          <a:xfrm>
            <a:off x="4298658" y="2330478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Stock Exchange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832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Search IPO Details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28DA5-8686-49F2-BBFB-CF154615B388}"/>
              </a:ext>
            </a:extLst>
          </p:cNvPr>
          <p:cNvSpPr/>
          <p:nvPr/>
        </p:nvSpPr>
        <p:spPr>
          <a:xfrm>
            <a:off x="1782821" y="2166251"/>
            <a:ext cx="7262648" cy="23636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4825C-FA5C-42A0-B177-E8157BE56854}"/>
              </a:ext>
            </a:extLst>
          </p:cNvPr>
          <p:cNvSpPr/>
          <p:nvPr/>
        </p:nvSpPr>
        <p:spPr>
          <a:xfrm>
            <a:off x="3828391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AD93E-67C1-454A-9C84-D812B7E5FCC2}"/>
              </a:ext>
            </a:extLst>
          </p:cNvPr>
          <p:cNvSpPr/>
          <p:nvPr/>
        </p:nvSpPr>
        <p:spPr>
          <a:xfrm>
            <a:off x="7336221" y="2852092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Search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77AFB-18F9-4C48-93A4-FE913885C1BE}"/>
              </a:ext>
            </a:extLst>
          </p:cNvPr>
          <p:cNvSpPr txBox="1"/>
          <p:nvPr/>
        </p:nvSpPr>
        <p:spPr>
          <a:xfrm>
            <a:off x="1782821" y="222109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IPO Details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675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Update IPO Details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650820" y="4419075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28DA5-8686-49F2-BBFB-CF154615B388}"/>
              </a:ext>
            </a:extLst>
          </p:cNvPr>
          <p:cNvSpPr/>
          <p:nvPr/>
        </p:nvSpPr>
        <p:spPr>
          <a:xfrm>
            <a:off x="1782821" y="1808963"/>
            <a:ext cx="7262648" cy="3903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63265" y="2545887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ABA19-D522-4C7C-B983-5D8278D48638}"/>
              </a:ext>
            </a:extLst>
          </p:cNvPr>
          <p:cNvSpPr txBox="1"/>
          <p:nvPr/>
        </p:nvSpPr>
        <p:spPr>
          <a:xfrm>
            <a:off x="4153637" y="1988818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IPO  Details</a:t>
            </a:r>
            <a:endParaRPr lang="zh-CN" alt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4825C-FA5C-42A0-B177-E8157BE56854}"/>
              </a:ext>
            </a:extLst>
          </p:cNvPr>
          <p:cNvSpPr/>
          <p:nvPr/>
        </p:nvSpPr>
        <p:spPr>
          <a:xfrm>
            <a:off x="4096557" y="259077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50DEF-46F5-4D8C-A50F-4BDB7F3A97F4}"/>
              </a:ext>
            </a:extLst>
          </p:cNvPr>
          <p:cNvSpPr txBox="1"/>
          <p:nvPr/>
        </p:nvSpPr>
        <p:spPr>
          <a:xfrm>
            <a:off x="1963265" y="3007021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Stock Exchange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502FBB-01EE-4254-BFC1-26007F4B9D40}"/>
              </a:ext>
            </a:extLst>
          </p:cNvPr>
          <p:cNvSpPr/>
          <p:nvPr/>
        </p:nvSpPr>
        <p:spPr>
          <a:xfrm>
            <a:off x="4122841" y="304906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9E9B2-6F1E-482D-9456-863F33432FD4}"/>
              </a:ext>
            </a:extLst>
          </p:cNvPr>
          <p:cNvSpPr txBox="1"/>
          <p:nvPr/>
        </p:nvSpPr>
        <p:spPr>
          <a:xfrm>
            <a:off x="1982968" y="355573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Price per share      </a:t>
            </a:r>
            <a:endParaRPr lang="zh-CN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EC0B14-4104-4CF2-A0F2-DE0225463F08}"/>
              </a:ext>
            </a:extLst>
          </p:cNvPr>
          <p:cNvSpPr/>
          <p:nvPr/>
        </p:nvSpPr>
        <p:spPr>
          <a:xfrm>
            <a:off x="4122841" y="355573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4573F7-5A49-44D8-93E7-868D7D90B17D}"/>
              </a:ext>
            </a:extLst>
          </p:cNvPr>
          <p:cNvSpPr txBox="1"/>
          <p:nvPr/>
        </p:nvSpPr>
        <p:spPr>
          <a:xfrm>
            <a:off x="1982968" y="4008881"/>
            <a:ext cx="12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Total NO. of shares</a:t>
            </a:r>
            <a:endParaRPr lang="zh-CN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EECC9-529D-4684-B164-4016280665B0}"/>
              </a:ext>
            </a:extLst>
          </p:cNvPr>
          <p:cNvSpPr/>
          <p:nvPr/>
        </p:nvSpPr>
        <p:spPr>
          <a:xfrm>
            <a:off x="4122841" y="400888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7DA586-0582-4706-9ABB-C2DC2E82DC24}"/>
              </a:ext>
            </a:extLst>
          </p:cNvPr>
          <p:cNvSpPr txBox="1"/>
          <p:nvPr/>
        </p:nvSpPr>
        <p:spPr>
          <a:xfrm>
            <a:off x="1963265" y="444429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 Date Time</a:t>
            </a:r>
            <a:endParaRPr lang="zh-CN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28EC31-BE73-42CF-B6F3-D5D5DA2914AB}"/>
              </a:ext>
            </a:extLst>
          </p:cNvPr>
          <p:cNvSpPr/>
          <p:nvPr/>
        </p:nvSpPr>
        <p:spPr>
          <a:xfrm>
            <a:off x="4124158" y="442327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911A1-8155-4F03-9828-118BBD19E46A}"/>
              </a:ext>
            </a:extLst>
          </p:cNvPr>
          <p:cNvSpPr txBox="1"/>
          <p:nvPr/>
        </p:nvSpPr>
        <p:spPr>
          <a:xfrm>
            <a:off x="1951437" y="480146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Remarks</a:t>
            </a:r>
            <a:endParaRPr lang="zh-CN" alt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D8A2E-3890-4C45-B8D4-98103C0F9950}"/>
              </a:ext>
            </a:extLst>
          </p:cNvPr>
          <p:cNvSpPr/>
          <p:nvPr/>
        </p:nvSpPr>
        <p:spPr>
          <a:xfrm>
            <a:off x="4101820" y="482248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C5655-D3BA-4C1C-975A-1F8CFD350390}"/>
              </a:ext>
            </a:extLst>
          </p:cNvPr>
          <p:cNvSpPr/>
          <p:nvPr/>
        </p:nvSpPr>
        <p:spPr>
          <a:xfrm>
            <a:off x="4564850" y="5284453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Save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Search Missing Data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28DA5-8686-49F2-BBFB-CF154615B388}"/>
              </a:ext>
            </a:extLst>
          </p:cNvPr>
          <p:cNvSpPr/>
          <p:nvPr/>
        </p:nvSpPr>
        <p:spPr>
          <a:xfrm>
            <a:off x="1782821" y="2166251"/>
            <a:ext cx="7262648" cy="26895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4825C-FA5C-42A0-B177-E8157BE56854}"/>
              </a:ext>
            </a:extLst>
          </p:cNvPr>
          <p:cNvSpPr/>
          <p:nvPr/>
        </p:nvSpPr>
        <p:spPr>
          <a:xfrm>
            <a:off x="3828391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AD93E-67C1-454A-9C84-D812B7E5FCC2}"/>
              </a:ext>
            </a:extLst>
          </p:cNvPr>
          <p:cNvSpPr/>
          <p:nvPr/>
        </p:nvSpPr>
        <p:spPr>
          <a:xfrm>
            <a:off x="4629799" y="4351129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Search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77AFB-18F9-4C48-93A4-FE913885C1BE}"/>
              </a:ext>
            </a:extLst>
          </p:cNvPr>
          <p:cNvSpPr txBox="1"/>
          <p:nvPr/>
        </p:nvSpPr>
        <p:spPr>
          <a:xfrm>
            <a:off x="1782821" y="222109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Missing Data</a:t>
            </a:r>
            <a:endParaRPr lang="zh-CN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068A8-A059-4105-85DC-69137E83EBA4}"/>
              </a:ext>
            </a:extLst>
          </p:cNvPr>
          <p:cNvSpPr txBox="1"/>
          <p:nvPr/>
        </p:nvSpPr>
        <p:spPr>
          <a:xfrm>
            <a:off x="1972459" y="324749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From Date      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D0EF9-A936-4F30-B1C2-5C6AE862A12F}"/>
              </a:ext>
            </a:extLst>
          </p:cNvPr>
          <p:cNvSpPr/>
          <p:nvPr/>
        </p:nvSpPr>
        <p:spPr>
          <a:xfrm>
            <a:off x="3837585" y="324749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7A0E2-C2D8-4454-95E7-0D52E17064A4}"/>
              </a:ext>
            </a:extLst>
          </p:cNvPr>
          <p:cNvSpPr txBox="1"/>
          <p:nvPr/>
        </p:nvSpPr>
        <p:spPr>
          <a:xfrm>
            <a:off x="1972459" y="367643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  Date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F811D-652C-4482-901E-7BD8EA4B603D}"/>
              </a:ext>
            </a:extLst>
          </p:cNvPr>
          <p:cNvSpPr/>
          <p:nvPr/>
        </p:nvSpPr>
        <p:spPr>
          <a:xfrm>
            <a:off x="3837585" y="367643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2FCDD-7433-4E4E-897E-B7253C251967}"/>
              </a:ext>
            </a:extLst>
          </p:cNvPr>
          <p:cNvSpPr/>
          <p:nvPr/>
        </p:nvSpPr>
        <p:spPr>
          <a:xfrm>
            <a:off x="6442841" y="3247491"/>
            <a:ext cx="203472" cy="258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32916-275F-4F48-AB6D-C47ED65FA332}"/>
              </a:ext>
            </a:extLst>
          </p:cNvPr>
          <p:cNvSpPr/>
          <p:nvPr/>
        </p:nvSpPr>
        <p:spPr>
          <a:xfrm>
            <a:off x="6442841" y="3676432"/>
            <a:ext cx="212666" cy="25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3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Missing Data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28DA5-8686-49F2-BBFB-CF154615B388}"/>
              </a:ext>
            </a:extLst>
          </p:cNvPr>
          <p:cNvSpPr/>
          <p:nvPr/>
        </p:nvSpPr>
        <p:spPr>
          <a:xfrm>
            <a:off x="1782821" y="2161749"/>
            <a:ext cx="7262648" cy="28261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AD93E-67C1-454A-9C84-D812B7E5FCC2}"/>
              </a:ext>
            </a:extLst>
          </p:cNvPr>
          <p:cNvSpPr/>
          <p:nvPr/>
        </p:nvSpPr>
        <p:spPr>
          <a:xfrm>
            <a:off x="4997665" y="4565279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77AFB-18F9-4C48-93A4-FE913885C1BE}"/>
              </a:ext>
            </a:extLst>
          </p:cNvPr>
          <p:cNvSpPr txBox="1"/>
          <p:nvPr/>
        </p:nvSpPr>
        <p:spPr>
          <a:xfrm>
            <a:off x="1782821" y="222109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Missing Data</a:t>
            </a:r>
            <a:endParaRPr lang="zh-CN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45887-B7B0-4519-9056-4A43B6FB74D5}"/>
              </a:ext>
            </a:extLst>
          </p:cNvPr>
          <p:cNvSpPr txBox="1"/>
          <p:nvPr/>
        </p:nvSpPr>
        <p:spPr>
          <a:xfrm>
            <a:off x="1975252" y="2856398"/>
            <a:ext cx="151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Unavailable  Dates      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26E6D7-8E5B-4A60-8667-38F953B14483}"/>
              </a:ext>
            </a:extLst>
          </p:cNvPr>
          <p:cNvSpPr/>
          <p:nvPr/>
        </p:nvSpPr>
        <p:spPr>
          <a:xfrm>
            <a:off x="3782573" y="2837347"/>
            <a:ext cx="2817922" cy="1125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43898B-3A6C-49A4-AAC5-F3E21DF8B06C}"/>
              </a:ext>
            </a:extLst>
          </p:cNvPr>
          <p:cNvCxnSpPr/>
          <p:nvPr/>
        </p:nvCxnSpPr>
        <p:spPr>
          <a:xfrm>
            <a:off x="3783724" y="3133397"/>
            <a:ext cx="281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C07B29-E59E-4B88-BB42-B78FE9D41153}"/>
              </a:ext>
            </a:extLst>
          </p:cNvPr>
          <p:cNvCxnSpPr/>
          <p:nvPr/>
        </p:nvCxnSpPr>
        <p:spPr>
          <a:xfrm>
            <a:off x="3783724" y="3429000"/>
            <a:ext cx="281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7D2AB0-4331-4D79-A052-751B5B1220F6}"/>
              </a:ext>
            </a:extLst>
          </p:cNvPr>
          <p:cNvCxnSpPr/>
          <p:nvPr/>
        </p:nvCxnSpPr>
        <p:spPr>
          <a:xfrm>
            <a:off x="3783724" y="3703029"/>
            <a:ext cx="281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6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41C23CB-7A72-4927-B9A2-7D2329E6D00E}"/>
              </a:ext>
            </a:extLst>
          </p:cNvPr>
          <p:cNvSpPr/>
          <p:nvPr/>
        </p:nvSpPr>
        <p:spPr>
          <a:xfrm>
            <a:off x="10725263" y="5179451"/>
            <a:ext cx="1298571" cy="101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6DD7AF-956A-4A23-BCDE-4ADB411CE1E4}"/>
              </a:ext>
            </a:extLst>
          </p:cNvPr>
          <p:cNvSpPr/>
          <p:nvPr/>
        </p:nvSpPr>
        <p:spPr>
          <a:xfrm>
            <a:off x="10983311" y="3013501"/>
            <a:ext cx="1114095" cy="1015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E15EC-B719-47A7-B706-4967CB5BB467}"/>
              </a:ext>
            </a:extLst>
          </p:cNvPr>
          <p:cNvSpPr/>
          <p:nvPr/>
        </p:nvSpPr>
        <p:spPr>
          <a:xfrm>
            <a:off x="255061" y="414892"/>
            <a:ext cx="1314981" cy="7997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5CBB9E-C9C1-4219-8E5B-368F0ABC28CC}"/>
              </a:ext>
            </a:extLst>
          </p:cNvPr>
          <p:cNvSpPr/>
          <p:nvPr/>
        </p:nvSpPr>
        <p:spPr>
          <a:xfrm>
            <a:off x="10791497" y="1030014"/>
            <a:ext cx="1105034" cy="798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1CEA1-B53C-4AC6-8974-136F0BD927F8}"/>
              </a:ext>
            </a:extLst>
          </p:cNvPr>
          <p:cNvSpPr/>
          <p:nvPr/>
        </p:nvSpPr>
        <p:spPr>
          <a:xfrm>
            <a:off x="2039007" y="1492469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0DCB8-98C9-4A98-98CD-BA4B3FCA966C}"/>
              </a:ext>
            </a:extLst>
          </p:cNvPr>
          <p:cNvSpPr txBox="1"/>
          <p:nvPr/>
        </p:nvSpPr>
        <p:spPr>
          <a:xfrm>
            <a:off x="5153834" y="103001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landing page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207F9-CF7F-440A-88FC-2459218F0034}"/>
              </a:ext>
            </a:extLst>
          </p:cNvPr>
          <p:cNvSpPr txBox="1"/>
          <p:nvPr/>
        </p:nvSpPr>
        <p:spPr>
          <a:xfrm>
            <a:off x="2552696" y="1828797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E1D4D-A329-4F36-9966-BFA8E6DBE93E}"/>
              </a:ext>
            </a:extLst>
          </p:cNvPr>
          <p:cNvSpPr txBox="1"/>
          <p:nvPr/>
        </p:nvSpPr>
        <p:spPr>
          <a:xfrm>
            <a:off x="9716267" y="149119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</a:t>
            </a:r>
            <a:endParaRPr lang="zh-CN" alt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D51F1-67F8-4685-9D42-5E3A97F05F5B}"/>
              </a:ext>
            </a:extLst>
          </p:cNvPr>
          <p:cNvCxnSpPr>
            <a:cxnSpLocks/>
          </p:cNvCxnSpPr>
          <p:nvPr/>
        </p:nvCxnSpPr>
        <p:spPr>
          <a:xfrm flipV="1">
            <a:off x="10305394" y="1214680"/>
            <a:ext cx="474413" cy="4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ED388-5C44-4157-91E2-C4D32E0E5BAC}"/>
              </a:ext>
            </a:extLst>
          </p:cNvPr>
          <p:cNvSpPr txBox="1"/>
          <p:nvPr/>
        </p:nvSpPr>
        <p:spPr>
          <a:xfrm>
            <a:off x="10794126" y="1030014"/>
            <a:ext cx="111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click can choose to login or signup</a:t>
            </a:r>
            <a:endParaRPr lang="zh-CN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A1DDC-ED47-459A-9D01-01D8D8A6C409}"/>
              </a:ext>
            </a:extLst>
          </p:cNvPr>
          <p:cNvSpPr txBox="1"/>
          <p:nvPr/>
        </p:nvSpPr>
        <p:spPr>
          <a:xfrm>
            <a:off x="255061" y="435823"/>
            <a:ext cx="131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Displays IPO listed in next few weeks/months</a:t>
            </a:r>
            <a:endParaRPr lang="zh-CN" alt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B694CB-94A9-4D15-9DD5-9BD95ACC5024}"/>
              </a:ext>
            </a:extLst>
          </p:cNvPr>
          <p:cNvCxnSpPr>
            <a:cxnSpLocks/>
          </p:cNvCxnSpPr>
          <p:nvPr/>
        </p:nvCxnSpPr>
        <p:spPr>
          <a:xfrm flipH="1" flipV="1">
            <a:off x="1646178" y="831600"/>
            <a:ext cx="1002145" cy="10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BFC7E-31E4-468B-807F-80F8A682F9E2}"/>
              </a:ext>
            </a:extLst>
          </p:cNvPr>
          <p:cNvSpPr/>
          <p:nvPr/>
        </p:nvSpPr>
        <p:spPr>
          <a:xfrm>
            <a:off x="94594" y="2582704"/>
            <a:ext cx="1618591" cy="761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B55E8-09F3-45D6-AF2E-DE199C878974}"/>
              </a:ext>
            </a:extLst>
          </p:cNvPr>
          <p:cNvSpPr txBox="1"/>
          <p:nvPr/>
        </p:nvSpPr>
        <p:spPr>
          <a:xfrm>
            <a:off x="113258" y="2594984"/>
            <a:ext cx="161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perform charts comparison between  different companies</a:t>
            </a:r>
            <a:endParaRPr lang="zh-CN" alt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07FDB-FBE4-4E3E-98C9-1473DB497D52}"/>
              </a:ext>
            </a:extLst>
          </p:cNvPr>
          <p:cNvCxnSpPr>
            <a:cxnSpLocks/>
          </p:cNvCxnSpPr>
          <p:nvPr/>
        </p:nvCxnSpPr>
        <p:spPr>
          <a:xfrm flipH="1">
            <a:off x="1828801" y="2104521"/>
            <a:ext cx="2673798" cy="108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04C18C-FB26-4709-BD25-60F1BAC1BC1F}"/>
              </a:ext>
            </a:extLst>
          </p:cNvPr>
          <p:cNvCxnSpPr>
            <a:cxnSpLocks/>
          </p:cNvCxnSpPr>
          <p:nvPr/>
        </p:nvCxnSpPr>
        <p:spPr>
          <a:xfrm>
            <a:off x="9647410" y="2099339"/>
            <a:ext cx="1298571" cy="13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106DA1-6723-4CE7-90D7-3CDF956B042F}"/>
              </a:ext>
            </a:extLst>
          </p:cNvPr>
          <p:cNvSpPr txBox="1"/>
          <p:nvPr/>
        </p:nvSpPr>
        <p:spPr>
          <a:xfrm>
            <a:off x="10983311" y="3013501"/>
            <a:ext cx="111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show the future trend for a company</a:t>
            </a:r>
            <a:endParaRPr lang="zh-CN" alt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5E7280-6FD5-46AF-8543-66560ABE510E}"/>
              </a:ext>
            </a:extLst>
          </p:cNvPr>
          <p:cNvCxnSpPr>
            <a:cxnSpLocks/>
          </p:cNvCxnSpPr>
          <p:nvPr/>
        </p:nvCxnSpPr>
        <p:spPr>
          <a:xfrm>
            <a:off x="6876661" y="2104521"/>
            <a:ext cx="3848602" cy="345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B68AC4-3BA6-4906-A95E-5505EE3CD953}"/>
              </a:ext>
            </a:extLst>
          </p:cNvPr>
          <p:cNvSpPr txBox="1"/>
          <p:nvPr/>
        </p:nvSpPr>
        <p:spPr>
          <a:xfrm>
            <a:off x="10725263" y="5173282"/>
            <a:ext cx="137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for a company to display company details by company name</a:t>
            </a:r>
            <a:endParaRPr lang="zh-CN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F0AE2D-1E72-4195-B675-E91EA72787E6}"/>
              </a:ext>
            </a:extLst>
          </p:cNvPr>
          <p:cNvSpPr txBox="1"/>
          <p:nvPr/>
        </p:nvSpPr>
        <p:spPr>
          <a:xfrm>
            <a:off x="6238146" y="1821065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 Company </a:t>
            </a:r>
            <a:endParaRPr lang="zh-CN" altLang="en-US" sz="12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E80CECF-F10A-4DC1-B60D-390656980EDE}"/>
              </a:ext>
            </a:extLst>
          </p:cNvPr>
          <p:cNvSpPr/>
          <p:nvPr/>
        </p:nvSpPr>
        <p:spPr>
          <a:xfrm rot="10800000">
            <a:off x="10204998" y="1639122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328541-2B07-4BA7-BE86-1A819239F76C}"/>
              </a:ext>
            </a:extLst>
          </p:cNvPr>
          <p:cNvSpPr txBox="1"/>
          <p:nvPr/>
        </p:nvSpPr>
        <p:spPr>
          <a:xfrm>
            <a:off x="9018410" y="1827522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A2EB5-2FC7-4808-9BF8-86B19B3CA43F}"/>
              </a:ext>
            </a:extLst>
          </p:cNvPr>
          <p:cNvSpPr txBox="1"/>
          <p:nvPr/>
        </p:nvSpPr>
        <p:spPr>
          <a:xfrm>
            <a:off x="3657557" y="1783216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90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EA94F-7CA4-4B3E-88C8-D32A61F38ABC}"/>
              </a:ext>
            </a:extLst>
          </p:cNvPr>
          <p:cNvSpPr/>
          <p:nvPr/>
        </p:nvSpPr>
        <p:spPr>
          <a:xfrm>
            <a:off x="1870842" y="1387367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9B4BA-1048-4395-944A-618449EB773E}"/>
              </a:ext>
            </a:extLst>
          </p:cNvPr>
          <p:cNvSpPr txBox="1"/>
          <p:nvPr/>
        </p:nvSpPr>
        <p:spPr>
          <a:xfrm>
            <a:off x="4985669" y="92491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Sign Up page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FE631-0431-4588-B49B-F5687A9DDB79}"/>
              </a:ext>
            </a:extLst>
          </p:cNvPr>
          <p:cNvSpPr txBox="1"/>
          <p:nvPr/>
        </p:nvSpPr>
        <p:spPr>
          <a:xfrm>
            <a:off x="2384531" y="1723695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8B080-9C00-4E36-8C49-096CF89A6D80}"/>
              </a:ext>
            </a:extLst>
          </p:cNvPr>
          <p:cNvSpPr txBox="1"/>
          <p:nvPr/>
        </p:nvSpPr>
        <p:spPr>
          <a:xfrm>
            <a:off x="3271616" y="1719291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F3009-6184-43FB-AA4A-2B884CFBE473}"/>
              </a:ext>
            </a:extLst>
          </p:cNvPr>
          <p:cNvSpPr txBox="1"/>
          <p:nvPr/>
        </p:nvSpPr>
        <p:spPr>
          <a:xfrm>
            <a:off x="9548102" y="1386091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A2377-990B-4A01-B1CD-877F11D3929E}"/>
              </a:ext>
            </a:extLst>
          </p:cNvPr>
          <p:cNvSpPr txBox="1"/>
          <p:nvPr/>
        </p:nvSpPr>
        <p:spPr>
          <a:xfrm>
            <a:off x="5998423" y="1719291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 Company </a:t>
            </a:r>
            <a:endParaRPr lang="zh-CN" altLang="en-US" sz="12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45A91F6-8486-4E88-96B0-609E58625F65}"/>
              </a:ext>
            </a:extLst>
          </p:cNvPr>
          <p:cNvSpPr/>
          <p:nvPr/>
        </p:nvSpPr>
        <p:spPr>
          <a:xfrm rot="10800000">
            <a:off x="10036833" y="1534020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698B-7B88-45BA-A0B6-D4C804474F30}"/>
              </a:ext>
            </a:extLst>
          </p:cNvPr>
          <p:cNvSpPr txBox="1"/>
          <p:nvPr/>
        </p:nvSpPr>
        <p:spPr>
          <a:xfrm>
            <a:off x="8434004" y="1723546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2661C-5347-478F-A4B1-6F3307410130}"/>
              </a:ext>
            </a:extLst>
          </p:cNvPr>
          <p:cNvCxnSpPr>
            <a:stCxn id="9" idx="2"/>
          </p:cNvCxnSpPr>
          <p:nvPr/>
        </p:nvCxnSpPr>
        <p:spPr>
          <a:xfrm>
            <a:off x="10036834" y="1663090"/>
            <a:ext cx="662697" cy="4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FE895F-B320-43B7-ABB7-1B70C303F4E0}"/>
              </a:ext>
            </a:extLst>
          </p:cNvPr>
          <p:cNvSpPr/>
          <p:nvPr/>
        </p:nvSpPr>
        <p:spPr>
          <a:xfrm>
            <a:off x="10873409" y="1898374"/>
            <a:ext cx="904461" cy="417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0A6A49-9116-4DDE-A9D0-CF39F573B39B}"/>
              </a:ext>
            </a:extLst>
          </p:cNvPr>
          <p:cNvSpPr/>
          <p:nvPr/>
        </p:nvSpPr>
        <p:spPr>
          <a:xfrm>
            <a:off x="10873408" y="2315817"/>
            <a:ext cx="904461" cy="417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Sign up</a:t>
            </a:r>
            <a:endParaRPr lang="zh-CN" alt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AEDA7-D81C-4839-8780-0EE049D25A34}"/>
              </a:ext>
            </a:extLst>
          </p:cNvPr>
          <p:cNvSpPr/>
          <p:nvPr/>
        </p:nvSpPr>
        <p:spPr>
          <a:xfrm>
            <a:off x="3475383" y="2934459"/>
            <a:ext cx="4540469" cy="21006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0C4C5-53FB-4592-93C1-D2D3DDEB427F}"/>
              </a:ext>
            </a:extLst>
          </p:cNvPr>
          <p:cNvSpPr txBox="1"/>
          <p:nvPr/>
        </p:nvSpPr>
        <p:spPr>
          <a:xfrm>
            <a:off x="3717593" y="3211140"/>
            <a:ext cx="13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username: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6B21E9-4658-4F74-B2CA-6C0295F69032}"/>
              </a:ext>
            </a:extLst>
          </p:cNvPr>
          <p:cNvSpPr/>
          <p:nvPr/>
        </p:nvSpPr>
        <p:spPr>
          <a:xfrm>
            <a:off x="5064509" y="3184322"/>
            <a:ext cx="2130736" cy="233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E6C6-BD2F-4CBA-8E1A-5DF4447EE346}"/>
              </a:ext>
            </a:extLst>
          </p:cNvPr>
          <p:cNvSpPr txBox="1"/>
          <p:nvPr/>
        </p:nvSpPr>
        <p:spPr>
          <a:xfrm>
            <a:off x="3751295" y="3581262"/>
            <a:ext cx="10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95B6B7-C1C7-4629-B942-C67B6D1A5F84}"/>
              </a:ext>
            </a:extLst>
          </p:cNvPr>
          <p:cNvSpPr/>
          <p:nvPr/>
        </p:nvSpPr>
        <p:spPr>
          <a:xfrm>
            <a:off x="5064509" y="3577795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A6912-D469-4EDB-9AA2-225C703FD937}"/>
              </a:ext>
            </a:extLst>
          </p:cNvPr>
          <p:cNvSpPr/>
          <p:nvPr/>
        </p:nvSpPr>
        <p:spPr>
          <a:xfrm>
            <a:off x="4968461" y="4443288"/>
            <a:ext cx="1831377" cy="3434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Sign up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B1B140-3C4E-4C35-AA5A-EF48C47DAB9A}"/>
              </a:ext>
            </a:extLst>
          </p:cNvPr>
          <p:cNvSpPr txBox="1"/>
          <p:nvPr/>
        </p:nvSpPr>
        <p:spPr>
          <a:xfrm>
            <a:off x="3751295" y="3938071"/>
            <a:ext cx="10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Email:</a:t>
            </a:r>
            <a:endParaRPr lang="zh-CN" alt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72326-ABD1-49D0-A158-32BC170EA7A0}"/>
              </a:ext>
            </a:extLst>
          </p:cNvPr>
          <p:cNvSpPr/>
          <p:nvPr/>
        </p:nvSpPr>
        <p:spPr>
          <a:xfrm>
            <a:off x="5064509" y="3934604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EA94F-7CA4-4B3E-88C8-D32A61F38ABC}"/>
              </a:ext>
            </a:extLst>
          </p:cNvPr>
          <p:cNvSpPr/>
          <p:nvPr/>
        </p:nvSpPr>
        <p:spPr>
          <a:xfrm>
            <a:off x="2196275" y="1037707"/>
            <a:ext cx="8429297" cy="272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9B4BA-1048-4395-944A-618449EB773E}"/>
              </a:ext>
            </a:extLst>
          </p:cNvPr>
          <p:cNvSpPr txBox="1"/>
          <p:nvPr/>
        </p:nvSpPr>
        <p:spPr>
          <a:xfrm>
            <a:off x="5009003" y="537286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 Email  validate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36882-42D4-4CFC-8F17-B915487F9B3F}"/>
              </a:ext>
            </a:extLst>
          </p:cNvPr>
          <p:cNvSpPr txBox="1"/>
          <p:nvPr/>
        </p:nvSpPr>
        <p:spPr>
          <a:xfrm>
            <a:off x="2305878" y="1292086"/>
            <a:ext cx="8090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xxx:</a:t>
            </a:r>
          </a:p>
          <a:p>
            <a:endParaRPr lang="en-US" altLang="zh-CN" dirty="0"/>
          </a:p>
          <a:p>
            <a:r>
              <a:rPr lang="en-US" altLang="zh-CN" dirty="0"/>
              <a:t>To complete you Stock Market Charting System sign up, we need to verify your address.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click this link </a:t>
            </a:r>
            <a:r>
              <a:rPr lang="en-US" altLang="zh-CN" dirty="0">
                <a:hlinkClick r:id="rId2"/>
              </a:rPr>
              <a:t>http://xxxxxx</a:t>
            </a:r>
            <a:r>
              <a:rPr lang="en-US" altLang="zh-CN" dirty="0"/>
              <a:t>  to finish  signing up.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50F3E-BB8F-4706-BA01-C1203DED5564}"/>
              </a:ext>
            </a:extLst>
          </p:cNvPr>
          <p:cNvSpPr/>
          <p:nvPr/>
        </p:nvSpPr>
        <p:spPr>
          <a:xfrm>
            <a:off x="2196275" y="4013823"/>
            <a:ext cx="8429297" cy="272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595DD80B-8AD6-4115-AB81-D0F058129D03}"/>
              </a:ext>
            </a:extLst>
          </p:cNvPr>
          <p:cNvSpPr/>
          <p:nvPr/>
        </p:nvSpPr>
        <p:spPr>
          <a:xfrm>
            <a:off x="1123122" y="2398575"/>
            <a:ext cx="974035" cy="3167338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9F5A2E-53A2-4653-93D7-DD5BABBAB527}"/>
              </a:ext>
            </a:extLst>
          </p:cNvPr>
          <p:cNvSpPr txBox="1"/>
          <p:nvPr/>
        </p:nvSpPr>
        <p:spPr>
          <a:xfrm>
            <a:off x="2305878" y="4164496"/>
            <a:ext cx="7689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In</a:t>
            </a:r>
          </a:p>
          <a:p>
            <a:endParaRPr lang="en-US" altLang="zh-CN" dirty="0"/>
          </a:p>
          <a:p>
            <a:r>
              <a:rPr lang="en-US" altLang="zh-CN" dirty="0"/>
              <a:t>   username:</a:t>
            </a:r>
          </a:p>
          <a:p>
            <a:r>
              <a:rPr lang="en-US" altLang="zh-CN" dirty="0"/>
              <a:t>   password: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</a:t>
            </a:r>
          </a:p>
          <a:p>
            <a:r>
              <a:rPr lang="en-US" altLang="zh-CN" dirty="0"/>
              <a:t>                                                </a:t>
            </a:r>
            <a:endParaRPr lang="zh-CN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5FFFDB-DE7E-4318-84D7-6A6EAFCBFF26}"/>
              </a:ext>
            </a:extLst>
          </p:cNvPr>
          <p:cNvSpPr/>
          <p:nvPr/>
        </p:nvSpPr>
        <p:spPr>
          <a:xfrm>
            <a:off x="5646304" y="5583483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Sign 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B62E21-FB6E-42A0-A63B-A53317FAD6E1}"/>
              </a:ext>
            </a:extLst>
          </p:cNvPr>
          <p:cNvSpPr/>
          <p:nvPr/>
        </p:nvSpPr>
        <p:spPr>
          <a:xfrm>
            <a:off x="4237343" y="4785039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7219CA-D4D7-48D1-B1D5-8371D5032F40}"/>
              </a:ext>
            </a:extLst>
          </p:cNvPr>
          <p:cNvSpPr/>
          <p:nvPr/>
        </p:nvSpPr>
        <p:spPr>
          <a:xfrm>
            <a:off x="4237343" y="510021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8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BD780-2E68-455F-803C-620F6986DDFA}"/>
              </a:ext>
            </a:extLst>
          </p:cNvPr>
          <p:cNvSpPr/>
          <p:nvPr/>
        </p:nvSpPr>
        <p:spPr>
          <a:xfrm>
            <a:off x="1592547" y="1238280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C362-55F6-4E23-A2A1-239564D88D23}"/>
              </a:ext>
            </a:extLst>
          </p:cNvPr>
          <p:cNvSpPr txBox="1"/>
          <p:nvPr/>
        </p:nvSpPr>
        <p:spPr>
          <a:xfrm>
            <a:off x="4707374" y="77582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Login page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E0381-730D-4E24-978B-58216D802EBF}"/>
              </a:ext>
            </a:extLst>
          </p:cNvPr>
          <p:cNvSpPr txBox="1"/>
          <p:nvPr/>
        </p:nvSpPr>
        <p:spPr>
          <a:xfrm>
            <a:off x="2106236" y="157460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28C89-787D-44DF-B1B3-3D4687614D59}"/>
              </a:ext>
            </a:extLst>
          </p:cNvPr>
          <p:cNvSpPr txBox="1"/>
          <p:nvPr/>
        </p:nvSpPr>
        <p:spPr>
          <a:xfrm>
            <a:off x="9269807" y="1237004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CFE51-835F-42D4-ABCB-A666E62C86BF}"/>
              </a:ext>
            </a:extLst>
          </p:cNvPr>
          <p:cNvSpPr txBox="1"/>
          <p:nvPr/>
        </p:nvSpPr>
        <p:spPr>
          <a:xfrm>
            <a:off x="5467322" y="161853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 Company 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A5F31-0A54-4083-A4CC-55D5BDCE3851}"/>
              </a:ext>
            </a:extLst>
          </p:cNvPr>
          <p:cNvSpPr txBox="1"/>
          <p:nvPr/>
        </p:nvSpPr>
        <p:spPr>
          <a:xfrm>
            <a:off x="7765554" y="1607126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A5DCC-9A82-4AE2-BCCC-9D4D7D03D817}"/>
              </a:ext>
            </a:extLst>
          </p:cNvPr>
          <p:cNvSpPr/>
          <p:nvPr/>
        </p:nvSpPr>
        <p:spPr>
          <a:xfrm>
            <a:off x="3197088" y="2785372"/>
            <a:ext cx="4540469" cy="21006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D9AB7-9500-4ABF-BCE2-D841F3429CBE}"/>
              </a:ext>
            </a:extLst>
          </p:cNvPr>
          <p:cNvSpPr txBox="1"/>
          <p:nvPr/>
        </p:nvSpPr>
        <p:spPr>
          <a:xfrm>
            <a:off x="3439298" y="3062053"/>
            <a:ext cx="13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username: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0751AA-F82A-4A16-83EF-60C940321D01}"/>
              </a:ext>
            </a:extLst>
          </p:cNvPr>
          <p:cNvSpPr/>
          <p:nvPr/>
        </p:nvSpPr>
        <p:spPr>
          <a:xfrm>
            <a:off x="4786214" y="3035235"/>
            <a:ext cx="2130736" cy="233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EB531-7EE8-4826-A4B9-D6FD3169E971}"/>
              </a:ext>
            </a:extLst>
          </p:cNvPr>
          <p:cNvSpPr txBox="1"/>
          <p:nvPr/>
        </p:nvSpPr>
        <p:spPr>
          <a:xfrm>
            <a:off x="3473000" y="3432175"/>
            <a:ext cx="10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6FDBF-9749-4B9C-A7C2-8E0FF13015ED}"/>
              </a:ext>
            </a:extLst>
          </p:cNvPr>
          <p:cNvSpPr/>
          <p:nvPr/>
        </p:nvSpPr>
        <p:spPr>
          <a:xfrm>
            <a:off x="4786214" y="342870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3BDC7D-A273-44B4-B848-1E36424FB681}"/>
              </a:ext>
            </a:extLst>
          </p:cNvPr>
          <p:cNvSpPr/>
          <p:nvPr/>
        </p:nvSpPr>
        <p:spPr>
          <a:xfrm>
            <a:off x="4690166" y="4294201"/>
            <a:ext cx="1831377" cy="3434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Login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1A4F2-B11F-4EE0-B113-248E8A4B8A26}"/>
              </a:ext>
            </a:extLst>
          </p:cNvPr>
          <p:cNvSpPr txBox="1"/>
          <p:nvPr/>
        </p:nvSpPr>
        <p:spPr>
          <a:xfrm>
            <a:off x="3197088" y="1607126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094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27BBFB-1BA7-47D3-AB7B-F5B855FB9925}"/>
              </a:ext>
            </a:extLst>
          </p:cNvPr>
          <p:cNvSpPr/>
          <p:nvPr/>
        </p:nvSpPr>
        <p:spPr>
          <a:xfrm>
            <a:off x="1723696" y="85133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B333C-A212-4BF4-8084-8E4A7E014527}"/>
              </a:ext>
            </a:extLst>
          </p:cNvPr>
          <p:cNvSpPr txBox="1"/>
          <p:nvPr/>
        </p:nvSpPr>
        <p:spPr>
          <a:xfrm>
            <a:off x="2237385" y="1187666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BFAD8-D952-44F1-9AB5-798E492ADFCD}"/>
              </a:ext>
            </a:extLst>
          </p:cNvPr>
          <p:cNvSpPr txBox="1"/>
          <p:nvPr/>
        </p:nvSpPr>
        <p:spPr>
          <a:xfrm>
            <a:off x="3865176" y="1180876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43975-36E2-4095-9EB0-8C7887CD9DE4}"/>
              </a:ext>
            </a:extLst>
          </p:cNvPr>
          <p:cNvSpPr txBox="1"/>
          <p:nvPr/>
        </p:nvSpPr>
        <p:spPr>
          <a:xfrm>
            <a:off x="5617774" y="1157995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D24B0-1ADC-4F5A-B22C-238D00FCF59B}"/>
              </a:ext>
            </a:extLst>
          </p:cNvPr>
          <p:cNvSpPr txBox="1"/>
          <p:nvPr/>
        </p:nvSpPr>
        <p:spPr>
          <a:xfrm>
            <a:off x="8828688" y="1180875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0D1C2-0A12-4B01-9D3D-2716B9FB260A}"/>
              </a:ext>
            </a:extLst>
          </p:cNvPr>
          <p:cNvSpPr txBox="1"/>
          <p:nvPr/>
        </p:nvSpPr>
        <p:spPr>
          <a:xfrm>
            <a:off x="9501352" y="868627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Login</a:t>
            </a:r>
            <a:endParaRPr lang="zh-CN" alt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5E82B-0BA1-4983-B8FC-386EACCF80B8}"/>
              </a:ext>
            </a:extLst>
          </p:cNvPr>
          <p:cNvSpPr/>
          <p:nvPr/>
        </p:nvSpPr>
        <p:spPr>
          <a:xfrm>
            <a:off x="3505201" y="2397746"/>
            <a:ext cx="4540469" cy="21006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B3DBE-91E9-4560-A8E3-C4DD6AD5E570}"/>
              </a:ext>
            </a:extLst>
          </p:cNvPr>
          <p:cNvSpPr txBox="1"/>
          <p:nvPr/>
        </p:nvSpPr>
        <p:spPr>
          <a:xfrm>
            <a:off x="3747411" y="2674427"/>
            <a:ext cx="13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username: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DD11D-76D4-466B-8E17-9DEB4C48C7F7}"/>
              </a:ext>
            </a:extLst>
          </p:cNvPr>
          <p:cNvSpPr/>
          <p:nvPr/>
        </p:nvSpPr>
        <p:spPr>
          <a:xfrm>
            <a:off x="5134245" y="2658701"/>
            <a:ext cx="2204596" cy="34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85321-38DA-4303-82B7-58007820FE67}"/>
              </a:ext>
            </a:extLst>
          </p:cNvPr>
          <p:cNvSpPr txBox="1"/>
          <p:nvPr/>
        </p:nvSpPr>
        <p:spPr>
          <a:xfrm>
            <a:off x="3776309" y="3234312"/>
            <a:ext cx="10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5F18F-647A-4371-A514-AD47B8678839}"/>
              </a:ext>
            </a:extLst>
          </p:cNvPr>
          <p:cNvSpPr/>
          <p:nvPr/>
        </p:nvSpPr>
        <p:spPr>
          <a:xfrm>
            <a:off x="5134245" y="3201105"/>
            <a:ext cx="2204596" cy="343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E151-C897-4831-B287-793E3F8C54E8}"/>
              </a:ext>
            </a:extLst>
          </p:cNvPr>
          <p:cNvSpPr/>
          <p:nvPr/>
        </p:nvSpPr>
        <p:spPr>
          <a:xfrm>
            <a:off x="4998279" y="3906575"/>
            <a:ext cx="1831377" cy="3434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In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85EF3-A07C-43FD-BA97-85D95713B6B2}"/>
              </a:ext>
            </a:extLst>
          </p:cNvPr>
          <p:cNvSpPr txBox="1"/>
          <p:nvPr/>
        </p:nvSpPr>
        <p:spPr>
          <a:xfrm>
            <a:off x="4852568" y="431316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Log In 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E489D-D8AB-4416-8094-4092C83E4C51}"/>
              </a:ext>
            </a:extLst>
          </p:cNvPr>
          <p:cNvSpPr txBox="1"/>
          <p:nvPr/>
        </p:nvSpPr>
        <p:spPr>
          <a:xfrm>
            <a:off x="7436061" y="1187666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BD780-2E68-455F-803C-620F6986DDFA}"/>
              </a:ext>
            </a:extLst>
          </p:cNvPr>
          <p:cNvSpPr/>
          <p:nvPr/>
        </p:nvSpPr>
        <p:spPr>
          <a:xfrm>
            <a:off x="1592547" y="1238280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C362-55F6-4E23-A2A1-239564D88D23}"/>
              </a:ext>
            </a:extLst>
          </p:cNvPr>
          <p:cNvSpPr txBox="1"/>
          <p:nvPr/>
        </p:nvSpPr>
        <p:spPr>
          <a:xfrm>
            <a:off x="4707374" y="775825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update account information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E0381-730D-4E24-978B-58216D802EBF}"/>
              </a:ext>
            </a:extLst>
          </p:cNvPr>
          <p:cNvSpPr txBox="1"/>
          <p:nvPr/>
        </p:nvSpPr>
        <p:spPr>
          <a:xfrm>
            <a:off x="2106236" y="157460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28C89-787D-44DF-B1B3-3D4687614D59}"/>
              </a:ext>
            </a:extLst>
          </p:cNvPr>
          <p:cNvSpPr txBox="1"/>
          <p:nvPr/>
        </p:nvSpPr>
        <p:spPr>
          <a:xfrm>
            <a:off x="8971633" y="1262405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CFE51-835F-42D4-ABCB-A666E62C86BF}"/>
              </a:ext>
            </a:extLst>
          </p:cNvPr>
          <p:cNvSpPr txBox="1"/>
          <p:nvPr/>
        </p:nvSpPr>
        <p:spPr>
          <a:xfrm>
            <a:off x="5245473" y="1585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Search  Company 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A5F31-0A54-4083-A4CC-55D5BDCE3851}"/>
              </a:ext>
            </a:extLst>
          </p:cNvPr>
          <p:cNvSpPr txBox="1"/>
          <p:nvPr/>
        </p:nvSpPr>
        <p:spPr>
          <a:xfrm>
            <a:off x="7595849" y="1585459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A5DCC-9A82-4AE2-BCCC-9D4D7D03D817}"/>
              </a:ext>
            </a:extLst>
          </p:cNvPr>
          <p:cNvSpPr/>
          <p:nvPr/>
        </p:nvSpPr>
        <p:spPr>
          <a:xfrm>
            <a:off x="3197088" y="2494722"/>
            <a:ext cx="4540469" cy="2391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D9AB7-9500-4ABF-BCE2-D841F3429CBE}"/>
              </a:ext>
            </a:extLst>
          </p:cNvPr>
          <p:cNvSpPr txBox="1"/>
          <p:nvPr/>
        </p:nvSpPr>
        <p:spPr>
          <a:xfrm>
            <a:off x="3439298" y="3062053"/>
            <a:ext cx="13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Email: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EB531-7EE8-4826-A4B9-D6FD3169E971}"/>
              </a:ext>
            </a:extLst>
          </p:cNvPr>
          <p:cNvSpPr txBox="1"/>
          <p:nvPr/>
        </p:nvSpPr>
        <p:spPr>
          <a:xfrm>
            <a:off x="3445814" y="3428708"/>
            <a:ext cx="10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6FDBF-9749-4B9C-A7C2-8E0FF13015ED}"/>
              </a:ext>
            </a:extLst>
          </p:cNvPr>
          <p:cNvSpPr/>
          <p:nvPr/>
        </p:nvSpPr>
        <p:spPr>
          <a:xfrm>
            <a:off x="4786214" y="342870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3BDC7D-A273-44B4-B848-1E36424FB681}"/>
              </a:ext>
            </a:extLst>
          </p:cNvPr>
          <p:cNvSpPr/>
          <p:nvPr/>
        </p:nvSpPr>
        <p:spPr>
          <a:xfrm>
            <a:off x="4690166" y="4294201"/>
            <a:ext cx="1831377" cy="3434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A5D1E0D-4B43-4BAF-8ADA-9F3A2BC0267C}"/>
              </a:ext>
            </a:extLst>
          </p:cNvPr>
          <p:cNvSpPr/>
          <p:nvPr/>
        </p:nvSpPr>
        <p:spPr>
          <a:xfrm rot="10800000">
            <a:off x="9758538" y="1400904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3F54A3-FC65-42CB-B346-EC905E02CCDC}"/>
              </a:ext>
            </a:extLst>
          </p:cNvPr>
          <p:cNvCxnSpPr/>
          <p:nvPr/>
        </p:nvCxnSpPr>
        <p:spPr>
          <a:xfrm>
            <a:off x="9797028" y="1467341"/>
            <a:ext cx="662697" cy="4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4AFFC97-557A-4DCD-82A6-6BBD6FCF5B38}"/>
              </a:ext>
            </a:extLst>
          </p:cNvPr>
          <p:cNvSpPr/>
          <p:nvPr/>
        </p:nvSpPr>
        <p:spPr>
          <a:xfrm>
            <a:off x="10495397" y="1851607"/>
            <a:ext cx="904461" cy="417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update account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DA9C1-A6A1-4511-A439-524261D96EE1}"/>
              </a:ext>
            </a:extLst>
          </p:cNvPr>
          <p:cNvSpPr/>
          <p:nvPr/>
        </p:nvSpPr>
        <p:spPr>
          <a:xfrm>
            <a:off x="10495396" y="2269050"/>
            <a:ext cx="904461" cy="417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logout</a:t>
            </a:r>
            <a:endParaRPr lang="zh-CN" alt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B0ADD-29D6-44DC-91D9-1787503AC5ED}"/>
              </a:ext>
            </a:extLst>
          </p:cNvPr>
          <p:cNvSpPr/>
          <p:nvPr/>
        </p:nvSpPr>
        <p:spPr>
          <a:xfrm>
            <a:off x="4786214" y="3031766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35BAC-E2D9-484C-90E2-D934AA7C9C2D}"/>
              </a:ext>
            </a:extLst>
          </p:cNvPr>
          <p:cNvSpPr txBox="1"/>
          <p:nvPr/>
        </p:nvSpPr>
        <p:spPr>
          <a:xfrm>
            <a:off x="3083699" y="156032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792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158F465-559E-474A-90B1-8CA6BBCCD0AB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Search IPOs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293069" y="1545063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7860708" y="1526524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92E87C-E743-482C-AC1E-5B1846B4DB9E}"/>
              </a:ext>
            </a:extLst>
          </p:cNvPr>
          <p:cNvSpPr/>
          <p:nvPr/>
        </p:nvSpPr>
        <p:spPr>
          <a:xfrm>
            <a:off x="1782821" y="2172167"/>
            <a:ext cx="7262648" cy="19326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168958-DA71-4010-A0ED-4B666307E780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From  Period:</a:t>
            </a:r>
            <a:endParaRPr lang="zh-CN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2EE267-BD34-461F-AF30-5F76624C81BA}"/>
              </a:ext>
            </a:extLst>
          </p:cNvPr>
          <p:cNvSpPr/>
          <p:nvPr/>
        </p:nvSpPr>
        <p:spPr>
          <a:xfrm>
            <a:off x="3364447" y="2870386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3C615-5460-4331-83CA-B63F314E0E0F}"/>
              </a:ext>
            </a:extLst>
          </p:cNvPr>
          <p:cNvSpPr/>
          <p:nvPr/>
        </p:nvSpPr>
        <p:spPr>
          <a:xfrm>
            <a:off x="7523239" y="3058634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Search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E4779-4C4A-49C5-AE18-699D52C773CA}"/>
              </a:ext>
            </a:extLst>
          </p:cNvPr>
          <p:cNvSpPr txBox="1"/>
          <p:nvPr/>
        </p:nvSpPr>
        <p:spPr>
          <a:xfrm>
            <a:off x="1782821" y="222109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IPOs</a:t>
            </a:r>
            <a:endParaRPr lang="zh-CN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5E80DF-F879-47A6-9C58-00A0F26511A6}"/>
              </a:ext>
            </a:extLst>
          </p:cNvPr>
          <p:cNvSpPr txBox="1"/>
          <p:nvPr/>
        </p:nvSpPr>
        <p:spPr>
          <a:xfrm>
            <a:off x="1963265" y="3317339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  Period: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5C885-8221-48D3-8CB8-84701186F751}"/>
              </a:ext>
            </a:extLst>
          </p:cNvPr>
          <p:cNvSpPr/>
          <p:nvPr/>
        </p:nvSpPr>
        <p:spPr>
          <a:xfrm>
            <a:off x="3364447" y="3335633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2A6EC9-0FEA-4E39-8004-BCCEAD36A910}"/>
              </a:ext>
            </a:extLst>
          </p:cNvPr>
          <p:cNvSpPr txBox="1"/>
          <p:nvPr/>
        </p:nvSpPr>
        <p:spPr>
          <a:xfrm>
            <a:off x="3031422" y="1496341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006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158F465-559E-474A-90B1-8CA6BBCCD0AB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IPOs  During period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650820" y="4419075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28DA5-8686-49F2-BBFB-CF154615B388}"/>
              </a:ext>
            </a:extLst>
          </p:cNvPr>
          <p:cNvSpPr/>
          <p:nvPr/>
        </p:nvSpPr>
        <p:spPr>
          <a:xfrm>
            <a:off x="1823542" y="1809236"/>
            <a:ext cx="7755811" cy="3903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63265" y="2545887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ABA19-D522-4C7C-B983-5D8278D48638}"/>
              </a:ext>
            </a:extLst>
          </p:cNvPr>
          <p:cNvSpPr txBox="1"/>
          <p:nvPr/>
        </p:nvSpPr>
        <p:spPr>
          <a:xfrm>
            <a:off x="4153637" y="1988818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IPOs</a:t>
            </a:r>
            <a:endParaRPr lang="zh-CN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50DEF-46F5-4D8C-A50F-4BDB7F3A97F4}"/>
              </a:ext>
            </a:extLst>
          </p:cNvPr>
          <p:cNvSpPr txBox="1"/>
          <p:nvPr/>
        </p:nvSpPr>
        <p:spPr>
          <a:xfrm>
            <a:off x="3384790" y="2527719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Stock Exchange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9E9B2-6F1E-482D-9456-863F33432FD4}"/>
              </a:ext>
            </a:extLst>
          </p:cNvPr>
          <p:cNvSpPr txBox="1"/>
          <p:nvPr/>
        </p:nvSpPr>
        <p:spPr>
          <a:xfrm>
            <a:off x="4984559" y="2527719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Price per share      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4573F7-5A49-44D8-93E7-868D7D90B17D}"/>
              </a:ext>
            </a:extLst>
          </p:cNvPr>
          <p:cNvSpPr txBox="1"/>
          <p:nvPr/>
        </p:nvSpPr>
        <p:spPr>
          <a:xfrm>
            <a:off x="6403023" y="2499235"/>
            <a:ext cx="12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Total NO. of shares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7DA586-0582-4706-9ABB-C2DC2E82DC24}"/>
              </a:ext>
            </a:extLst>
          </p:cNvPr>
          <p:cNvSpPr txBox="1"/>
          <p:nvPr/>
        </p:nvSpPr>
        <p:spPr>
          <a:xfrm>
            <a:off x="8535987" y="2435385"/>
            <a:ext cx="128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Open Date</a:t>
            </a:r>
          </a:p>
          <a:p>
            <a:r>
              <a:rPr lang="en-US" altLang="zh-CN" sz="1200" dirty="0"/>
              <a:t> Time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911A1-8155-4F03-9828-118BBD19E46A}"/>
              </a:ext>
            </a:extLst>
          </p:cNvPr>
          <p:cNvSpPr txBox="1"/>
          <p:nvPr/>
        </p:nvSpPr>
        <p:spPr>
          <a:xfrm>
            <a:off x="7536570" y="2537288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Remarks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C5655-D3BA-4C1C-975A-1F8CFD350390}"/>
              </a:ext>
            </a:extLst>
          </p:cNvPr>
          <p:cNvSpPr/>
          <p:nvPr/>
        </p:nvSpPr>
        <p:spPr>
          <a:xfrm>
            <a:off x="4564850" y="5284453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573916" y="15014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075760" y="1524123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500B9-25FA-4ECF-872E-568E464B494B}"/>
              </a:ext>
            </a:extLst>
          </p:cNvPr>
          <p:cNvSpPr txBox="1"/>
          <p:nvPr/>
        </p:nvSpPr>
        <p:spPr>
          <a:xfrm>
            <a:off x="1971746" y="3125556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abc</a:t>
            </a:r>
            <a:endParaRPr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D0E088-1E01-4DD6-B3A5-4E8A1F83A410}"/>
              </a:ext>
            </a:extLst>
          </p:cNvPr>
          <p:cNvSpPr txBox="1"/>
          <p:nvPr/>
        </p:nvSpPr>
        <p:spPr>
          <a:xfrm>
            <a:off x="3393271" y="3107388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BSE</a:t>
            </a:r>
            <a:endParaRPr lang="zh-CN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449688-C00D-4F52-8C74-3B6BAA69AE04}"/>
              </a:ext>
            </a:extLst>
          </p:cNvPr>
          <p:cNvSpPr txBox="1"/>
          <p:nvPr/>
        </p:nvSpPr>
        <p:spPr>
          <a:xfrm>
            <a:off x="4971232" y="3075344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111</a:t>
            </a:r>
            <a:endParaRPr lang="zh-CN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B6F83-CC96-4551-9924-D37D800ABDF5}"/>
              </a:ext>
            </a:extLst>
          </p:cNvPr>
          <p:cNvSpPr txBox="1"/>
          <p:nvPr/>
        </p:nvSpPr>
        <p:spPr>
          <a:xfrm>
            <a:off x="6411504" y="3078904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9F1AA-38CE-4581-A25E-A339E3E72B84}"/>
              </a:ext>
            </a:extLst>
          </p:cNvPr>
          <p:cNvSpPr txBox="1"/>
          <p:nvPr/>
        </p:nvSpPr>
        <p:spPr>
          <a:xfrm>
            <a:off x="8581161" y="2983010"/>
            <a:ext cx="160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4/11/2020  </a:t>
            </a:r>
          </a:p>
          <a:p>
            <a:r>
              <a:rPr lang="en-US" altLang="zh-CN" sz="1200" dirty="0"/>
              <a:t>12:00:00</a:t>
            </a:r>
            <a:endParaRPr lang="zh-CN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CBAE80-4693-48F7-9B0D-488DBCAA1F61}"/>
              </a:ext>
            </a:extLst>
          </p:cNvPr>
          <p:cNvSpPr txBox="1"/>
          <p:nvPr/>
        </p:nvSpPr>
        <p:spPr>
          <a:xfrm>
            <a:off x="7462310" y="3032803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Remarks</a:t>
            </a:r>
            <a:endParaRPr lang="zh-CN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C41B45-6271-4636-974C-D4459F959988}"/>
              </a:ext>
            </a:extLst>
          </p:cNvPr>
          <p:cNvSpPr txBox="1"/>
          <p:nvPr/>
        </p:nvSpPr>
        <p:spPr>
          <a:xfrm>
            <a:off x="1963265" y="367326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abcd</a:t>
            </a:r>
            <a:endParaRPr lang="zh-CN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81C693-0C7C-45E6-82F5-3ED6E07D1154}"/>
              </a:ext>
            </a:extLst>
          </p:cNvPr>
          <p:cNvSpPr txBox="1"/>
          <p:nvPr/>
        </p:nvSpPr>
        <p:spPr>
          <a:xfrm>
            <a:off x="3384790" y="3655097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BSE</a:t>
            </a:r>
            <a:endParaRPr lang="zh-CN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26D1F7-9431-4CFB-B8B1-A12FCFA3A704}"/>
              </a:ext>
            </a:extLst>
          </p:cNvPr>
          <p:cNvSpPr txBox="1"/>
          <p:nvPr/>
        </p:nvSpPr>
        <p:spPr>
          <a:xfrm>
            <a:off x="4962751" y="3623053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111</a:t>
            </a:r>
            <a:endParaRPr lang="zh-CN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47D7C-38A5-4111-937F-F0252B4A76B0}"/>
              </a:ext>
            </a:extLst>
          </p:cNvPr>
          <p:cNvSpPr txBox="1"/>
          <p:nvPr/>
        </p:nvSpPr>
        <p:spPr>
          <a:xfrm>
            <a:off x="6403023" y="3626613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0D4636-31D7-40DE-B2E5-45ECD9833771}"/>
              </a:ext>
            </a:extLst>
          </p:cNvPr>
          <p:cNvSpPr txBox="1"/>
          <p:nvPr/>
        </p:nvSpPr>
        <p:spPr>
          <a:xfrm>
            <a:off x="8572680" y="3530719"/>
            <a:ext cx="160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4/8/2020  </a:t>
            </a:r>
          </a:p>
          <a:p>
            <a:r>
              <a:rPr lang="en-US" altLang="zh-CN" sz="1200" dirty="0"/>
              <a:t>12:00:00</a:t>
            </a:r>
            <a:endParaRPr lang="zh-CN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F54B11-B968-4FE1-ACFF-8580A6962B6C}"/>
              </a:ext>
            </a:extLst>
          </p:cNvPr>
          <p:cNvSpPr txBox="1"/>
          <p:nvPr/>
        </p:nvSpPr>
        <p:spPr>
          <a:xfrm>
            <a:off x="7453829" y="358051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Remarks</a:t>
            </a:r>
            <a:endParaRPr lang="zh-CN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CDF465-8360-452D-8BC2-13106431F152}"/>
              </a:ext>
            </a:extLst>
          </p:cNvPr>
          <p:cNvCxnSpPr/>
          <p:nvPr/>
        </p:nvCxnSpPr>
        <p:spPr>
          <a:xfrm>
            <a:off x="9334313" y="3257086"/>
            <a:ext cx="1034145" cy="32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5E425B7-7D43-41A7-B13E-26A729F7C6BD}"/>
              </a:ext>
            </a:extLst>
          </p:cNvPr>
          <p:cNvSpPr/>
          <p:nvPr/>
        </p:nvSpPr>
        <p:spPr>
          <a:xfrm>
            <a:off x="10431149" y="3414331"/>
            <a:ext cx="1141017" cy="417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Descend Time Order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10609-4B9D-41C6-80EC-A39D5FC76D54}"/>
              </a:ext>
            </a:extLst>
          </p:cNvPr>
          <p:cNvSpPr txBox="1"/>
          <p:nvPr/>
        </p:nvSpPr>
        <p:spPr>
          <a:xfrm>
            <a:off x="3058411" y="1524973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166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61F230-09E9-4236-B59E-2BB0DEECD15F}"/>
              </a:ext>
            </a:extLst>
          </p:cNvPr>
          <p:cNvSpPr/>
          <p:nvPr/>
        </p:nvSpPr>
        <p:spPr>
          <a:xfrm>
            <a:off x="1576961" y="1885294"/>
            <a:ext cx="7755811" cy="3903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78916" y="2210778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Company/Sector      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C5655-D3BA-4C1C-975A-1F8CFD350390}"/>
              </a:ext>
            </a:extLst>
          </p:cNvPr>
          <p:cNvSpPr/>
          <p:nvPr/>
        </p:nvSpPr>
        <p:spPr>
          <a:xfrm>
            <a:off x="2675795" y="5333087"/>
            <a:ext cx="1531150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Generate Map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F751F-4178-4A99-9855-8BFAC58B478A}"/>
              </a:ext>
            </a:extLst>
          </p:cNvPr>
          <p:cNvSpPr txBox="1"/>
          <p:nvPr/>
        </p:nvSpPr>
        <p:spPr>
          <a:xfrm>
            <a:off x="1978916" y="2810972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Stock Exchange      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368680-88AE-46DD-AD1E-13A103E71C51}"/>
              </a:ext>
            </a:extLst>
          </p:cNvPr>
          <p:cNvSpPr txBox="1"/>
          <p:nvPr/>
        </p:nvSpPr>
        <p:spPr>
          <a:xfrm>
            <a:off x="1978916" y="3382114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</a:t>
            </a:r>
            <a:endParaRPr lang="zh-CN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2C1E50-EFEC-4523-9123-4BC373959E9E}"/>
              </a:ext>
            </a:extLst>
          </p:cNvPr>
          <p:cNvSpPr txBox="1"/>
          <p:nvPr/>
        </p:nvSpPr>
        <p:spPr>
          <a:xfrm>
            <a:off x="1978916" y="3982307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From Period</a:t>
            </a:r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513ECA-349D-41C6-BBC4-8C3FD659CBA6}"/>
              </a:ext>
            </a:extLst>
          </p:cNvPr>
          <p:cNvSpPr txBox="1"/>
          <p:nvPr/>
        </p:nvSpPr>
        <p:spPr>
          <a:xfrm>
            <a:off x="5596688" y="3977726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 Period</a:t>
            </a:r>
            <a:endParaRPr lang="zh-CN" altLang="en-US" dirty="0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D7B89992-AE2B-4D4C-8075-B5EC4A4D3D2B}"/>
              </a:ext>
            </a:extLst>
          </p:cNvPr>
          <p:cNvSpPr/>
          <p:nvPr/>
        </p:nvSpPr>
        <p:spPr>
          <a:xfrm>
            <a:off x="8550162" y="4847043"/>
            <a:ext cx="283781" cy="2769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34BD52-4E7E-49D9-B86F-01138FAEE3A3}"/>
              </a:ext>
            </a:extLst>
          </p:cNvPr>
          <p:cNvSpPr txBox="1"/>
          <p:nvPr/>
        </p:nvSpPr>
        <p:spPr>
          <a:xfrm>
            <a:off x="1978916" y="4582500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Specify Periodicity</a:t>
            </a:r>
            <a:endParaRPr lang="zh-CN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4A6CA-44F6-4295-877E-7B5056D3B826}"/>
              </a:ext>
            </a:extLst>
          </p:cNvPr>
          <p:cNvSpPr/>
          <p:nvPr/>
        </p:nvSpPr>
        <p:spPr>
          <a:xfrm>
            <a:off x="4448576" y="2221274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2E5D5CA-0B15-4CE8-AAD8-EB4870C2A9B3}"/>
              </a:ext>
            </a:extLst>
          </p:cNvPr>
          <p:cNvSpPr/>
          <p:nvPr/>
        </p:nvSpPr>
        <p:spPr>
          <a:xfrm rot="10800000">
            <a:off x="6421715" y="2315207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F7AF6E-F0E7-4966-A997-4389D313EE60}"/>
              </a:ext>
            </a:extLst>
          </p:cNvPr>
          <p:cNvSpPr/>
          <p:nvPr/>
        </p:nvSpPr>
        <p:spPr>
          <a:xfrm>
            <a:off x="4391375" y="281572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BSE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86E6601-B3E6-4AD4-999E-4CEE76C01845}"/>
              </a:ext>
            </a:extLst>
          </p:cNvPr>
          <p:cNvSpPr/>
          <p:nvPr/>
        </p:nvSpPr>
        <p:spPr>
          <a:xfrm rot="10800000">
            <a:off x="6371517" y="2946865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098F9C-0142-4347-ABB3-D7BDF31AB626}"/>
              </a:ext>
            </a:extLst>
          </p:cNvPr>
          <p:cNvSpPr/>
          <p:nvPr/>
        </p:nvSpPr>
        <p:spPr>
          <a:xfrm>
            <a:off x="4422450" y="346589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F35DD-428A-41BB-B4F7-72EC9F7BB99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71913" y="1407282"/>
            <a:ext cx="3834215" cy="95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61955F2-3E75-42F1-A9CB-E4AD0A8AB3CB}"/>
              </a:ext>
            </a:extLst>
          </p:cNvPr>
          <p:cNvSpPr/>
          <p:nvPr/>
        </p:nvSpPr>
        <p:spPr>
          <a:xfrm>
            <a:off x="10380440" y="668825"/>
            <a:ext cx="1296082" cy="854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Company, Sector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7A2A1B-426A-4731-AC97-3020EECACEDE}"/>
              </a:ext>
            </a:extLst>
          </p:cNvPr>
          <p:cNvCxnSpPr>
            <a:cxnSpLocks/>
          </p:cNvCxnSpPr>
          <p:nvPr/>
        </p:nvCxnSpPr>
        <p:spPr>
          <a:xfrm flipV="1">
            <a:off x="6512110" y="2877981"/>
            <a:ext cx="3868330" cy="8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616A3-77E7-4677-8153-8C7A9390AC16}"/>
              </a:ext>
            </a:extLst>
          </p:cNvPr>
          <p:cNvSpPr/>
          <p:nvPr/>
        </p:nvSpPr>
        <p:spPr>
          <a:xfrm>
            <a:off x="10488798" y="2329204"/>
            <a:ext cx="1296082" cy="758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BSE, NSE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906137-8AB5-473E-BE36-38C32BDED69F}"/>
              </a:ext>
            </a:extLst>
          </p:cNvPr>
          <p:cNvCxnSpPr>
            <a:cxnSpLocks/>
          </p:cNvCxnSpPr>
          <p:nvPr/>
        </p:nvCxnSpPr>
        <p:spPr>
          <a:xfrm flipV="1">
            <a:off x="8905128" y="4383130"/>
            <a:ext cx="1583670" cy="5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90AA2-1B92-4B2E-BB11-AE25DECCA5AA}"/>
              </a:ext>
            </a:extLst>
          </p:cNvPr>
          <p:cNvSpPr/>
          <p:nvPr/>
        </p:nvSpPr>
        <p:spPr>
          <a:xfrm>
            <a:off x="10564571" y="3955955"/>
            <a:ext cx="1346741" cy="9936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click to add more company to compare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B2824D-BA6C-4DE0-88CE-E1450599B28C}"/>
              </a:ext>
            </a:extLst>
          </p:cNvPr>
          <p:cNvSpPr/>
          <p:nvPr/>
        </p:nvSpPr>
        <p:spPr>
          <a:xfrm>
            <a:off x="3965264" y="4630986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month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673B27D-A648-4756-AE1E-6AAE126704EB}"/>
              </a:ext>
            </a:extLst>
          </p:cNvPr>
          <p:cNvSpPr/>
          <p:nvPr/>
        </p:nvSpPr>
        <p:spPr>
          <a:xfrm rot="10800000">
            <a:off x="5964529" y="4724919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2C3B1C-BE02-4137-B69C-E561F058C221}"/>
              </a:ext>
            </a:extLst>
          </p:cNvPr>
          <p:cNvCxnSpPr>
            <a:cxnSpLocks/>
          </p:cNvCxnSpPr>
          <p:nvPr/>
        </p:nvCxnSpPr>
        <p:spPr>
          <a:xfrm>
            <a:off x="5978590" y="4759391"/>
            <a:ext cx="4294894" cy="9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E647FAC-6C73-4B0C-9A92-3AF19580F3A1}"/>
              </a:ext>
            </a:extLst>
          </p:cNvPr>
          <p:cNvSpPr/>
          <p:nvPr/>
        </p:nvSpPr>
        <p:spPr>
          <a:xfrm>
            <a:off x="10564571" y="5409268"/>
            <a:ext cx="1296082" cy="758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week, month,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quarter, year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3FEF6-C8B8-4949-8F2D-CB248843A4B1}"/>
              </a:ext>
            </a:extLst>
          </p:cNvPr>
          <p:cNvSpPr/>
          <p:nvPr/>
        </p:nvSpPr>
        <p:spPr>
          <a:xfrm>
            <a:off x="5605942" y="5318210"/>
            <a:ext cx="1531150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Export to Excel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3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93574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  for one company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1B3E551-62DB-4C9C-AB74-69F0489EA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607894"/>
              </p:ext>
            </p:extLst>
          </p:nvPr>
        </p:nvGraphicFramePr>
        <p:xfrm>
          <a:off x="2252570" y="2169617"/>
          <a:ext cx="7035215" cy="374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A5C1C2-0775-4B8B-BFBB-A9BA521C9F55}"/>
              </a:ext>
            </a:extLst>
          </p:cNvPr>
          <p:cNvCxnSpPr>
            <a:cxnSpLocks/>
          </p:cNvCxnSpPr>
          <p:nvPr/>
        </p:nvCxnSpPr>
        <p:spPr>
          <a:xfrm>
            <a:off x="7811589" y="2730137"/>
            <a:ext cx="2910913" cy="86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60F6A5F-853D-4C40-A674-4D24068C371B}"/>
              </a:ext>
            </a:extLst>
          </p:cNvPr>
          <p:cNvSpPr/>
          <p:nvPr/>
        </p:nvSpPr>
        <p:spPr>
          <a:xfrm>
            <a:off x="10722502" y="3079568"/>
            <a:ext cx="1469498" cy="1414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Bar chart shows how stock price of one company changed every month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8362A8-7E24-4F82-AE73-51BD8C7E254C}"/>
              </a:ext>
            </a:extLst>
          </p:cNvPr>
          <p:cNvCxnSpPr>
            <a:cxnSpLocks/>
          </p:cNvCxnSpPr>
          <p:nvPr/>
        </p:nvCxnSpPr>
        <p:spPr>
          <a:xfrm>
            <a:off x="8888825" y="5557519"/>
            <a:ext cx="1642209" cy="24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900638-CD4E-4BD0-A179-FEF2EDAECCFC}"/>
              </a:ext>
            </a:extLst>
          </p:cNvPr>
          <p:cNvSpPr/>
          <p:nvPr/>
        </p:nvSpPr>
        <p:spPr>
          <a:xfrm>
            <a:off x="10531034" y="5016621"/>
            <a:ext cx="1645430" cy="10253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 in Month or week/quarter/ year depends 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Specify Periodicity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07D977-E85F-44D2-B0E5-26EDD636BC17}"/>
              </a:ext>
            </a:extLst>
          </p:cNvPr>
          <p:cNvSpPr txBox="1"/>
          <p:nvPr/>
        </p:nvSpPr>
        <p:spPr>
          <a:xfrm>
            <a:off x="8874879" y="250781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Average</a:t>
            </a:r>
            <a:endParaRPr lang="zh-CN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BE846-E4A3-4171-96E2-4DEC8071C10C}"/>
              </a:ext>
            </a:extLst>
          </p:cNvPr>
          <p:cNvSpPr txBox="1"/>
          <p:nvPr/>
        </p:nvSpPr>
        <p:spPr>
          <a:xfrm>
            <a:off x="8888825" y="283102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Min</a:t>
            </a:r>
            <a:endParaRPr lang="zh-CN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2F4F17-A9DC-4108-AB5A-2CA364DCC5F5}"/>
              </a:ext>
            </a:extLst>
          </p:cNvPr>
          <p:cNvSpPr txBox="1"/>
          <p:nvPr/>
        </p:nvSpPr>
        <p:spPr>
          <a:xfrm>
            <a:off x="8910816" y="316907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Max</a:t>
            </a:r>
            <a:endParaRPr lang="zh-CN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E35BC1-CCD1-43F0-B5DF-B6789801AE5C}"/>
              </a:ext>
            </a:extLst>
          </p:cNvPr>
          <p:cNvSpPr txBox="1"/>
          <p:nvPr/>
        </p:nvSpPr>
        <p:spPr>
          <a:xfrm>
            <a:off x="8910816" y="353964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Growth</a:t>
            </a:r>
            <a:endParaRPr lang="zh-CN" altLang="en-US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4ACC0C-B09C-4AFC-9CBF-79AD8676F64E}"/>
              </a:ext>
            </a:extLst>
          </p:cNvPr>
          <p:cNvCxnSpPr>
            <a:cxnSpLocks/>
          </p:cNvCxnSpPr>
          <p:nvPr/>
        </p:nvCxnSpPr>
        <p:spPr>
          <a:xfrm flipV="1">
            <a:off x="8582297" y="1561108"/>
            <a:ext cx="1948737" cy="120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80A7C22-36DA-4EDD-99EC-32E298343786}"/>
              </a:ext>
            </a:extLst>
          </p:cNvPr>
          <p:cNvSpPr/>
          <p:nvPr/>
        </p:nvSpPr>
        <p:spPr>
          <a:xfrm>
            <a:off x="10619000" y="985344"/>
            <a:ext cx="1469498" cy="1414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the data is missing the default is 0.0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1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921006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  for two company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79A925-254E-45E4-95D9-E40F17873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674520"/>
              </p:ext>
            </p:extLst>
          </p:nvPr>
        </p:nvGraphicFramePr>
        <p:xfrm>
          <a:off x="2106514" y="1747322"/>
          <a:ext cx="6072548" cy="4294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A361D8-5BC2-40DC-990B-BCCCFC93BB65}"/>
              </a:ext>
            </a:extLst>
          </p:cNvPr>
          <p:cNvSpPr txBox="1"/>
          <p:nvPr/>
        </p:nvSpPr>
        <p:spPr>
          <a:xfrm>
            <a:off x="8404612" y="205061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Average</a:t>
            </a:r>
            <a:endParaRPr lang="zh-CN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9B041-A920-493C-8412-A0DBE5587A3F}"/>
              </a:ext>
            </a:extLst>
          </p:cNvPr>
          <p:cNvSpPr txBox="1"/>
          <p:nvPr/>
        </p:nvSpPr>
        <p:spPr>
          <a:xfrm>
            <a:off x="8418558" y="237382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Min</a:t>
            </a:r>
            <a:endParaRPr lang="zh-CN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366F5-8884-4EF7-B6F2-D638AEB769D4}"/>
              </a:ext>
            </a:extLst>
          </p:cNvPr>
          <p:cNvSpPr txBox="1"/>
          <p:nvPr/>
        </p:nvSpPr>
        <p:spPr>
          <a:xfrm>
            <a:off x="8440549" y="27118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Max</a:t>
            </a:r>
            <a:endParaRPr lang="zh-CN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DB122-83EC-4758-80D6-32669ECA9E36}"/>
              </a:ext>
            </a:extLst>
          </p:cNvPr>
          <p:cNvSpPr txBox="1"/>
          <p:nvPr/>
        </p:nvSpPr>
        <p:spPr>
          <a:xfrm>
            <a:off x="8440549" y="30824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Growth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09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831244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  for one Sector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1B3E551-62DB-4C9C-AB74-69F0489EA95A}"/>
              </a:ext>
            </a:extLst>
          </p:cNvPr>
          <p:cNvGraphicFramePr/>
          <p:nvPr/>
        </p:nvGraphicFramePr>
        <p:xfrm>
          <a:off x="2252570" y="2169617"/>
          <a:ext cx="7035215" cy="374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A5C1C2-0775-4B8B-BFBB-A9BA521C9F55}"/>
              </a:ext>
            </a:extLst>
          </p:cNvPr>
          <p:cNvCxnSpPr>
            <a:cxnSpLocks/>
          </p:cNvCxnSpPr>
          <p:nvPr/>
        </p:nvCxnSpPr>
        <p:spPr>
          <a:xfrm>
            <a:off x="7811589" y="2730137"/>
            <a:ext cx="2488547" cy="80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60F6A5F-853D-4C40-A674-4D24068C371B}"/>
              </a:ext>
            </a:extLst>
          </p:cNvPr>
          <p:cNvSpPr/>
          <p:nvPr/>
        </p:nvSpPr>
        <p:spPr>
          <a:xfrm>
            <a:off x="10300136" y="3079567"/>
            <a:ext cx="1469498" cy="1414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Bar chart shows how stock price of one sector changed every month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8362A8-7E24-4F82-AE73-51BD8C7E254C}"/>
              </a:ext>
            </a:extLst>
          </p:cNvPr>
          <p:cNvCxnSpPr>
            <a:cxnSpLocks/>
          </p:cNvCxnSpPr>
          <p:nvPr/>
        </p:nvCxnSpPr>
        <p:spPr>
          <a:xfrm>
            <a:off x="8888825" y="5557519"/>
            <a:ext cx="1411311" cy="35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900638-CD4E-4BD0-A179-FEF2EDAECCFC}"/>
              </a:ext>
            </a:extLst>
          </p:cNvPr>
          <p:cNvSpPr/>
          <p:nvPr/>
        </p:nvSpPr>
        <p:spPr>
          <a:xfrm>
            <a:off x="10300136" y="5016622"/>
            <a:ext cx="1645430" cy="10253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 in Month or week/quarter/ year depends 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Specify Periodicity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699F1-D90E-43BB-BB75-8DD44253E824}"/>
              </a:ext>
            </a:extLst>
          </p:cNvPr>
          <p:cNvSpPr txBox="1"/>
          <p:nvPr/>
        </p:nvSpPr>
        <p:spPr>
          <a:xfrm>
            <a:off x="8874879" y="250781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Average</a:t>
            </a:r>
            <a:endParaRPr lang="zh-CN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44385-A702-481F-BC8B-30BF111DDCDF}"/>
              </a:ext>
            </a:extLst>
          </p:cNvPr>
          <p:cNvSpPr txBox="1"/>
          <p:nvPr/>
        </p:nvSpPr>
        <p:spPr>
          <a:xfrm>
            <a:off x="8888825" y="283102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Min</a:t>
            </a:r>
            <a:endParaRPr lang="zh-CN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09C9B-58B9-4F06-BDEE-E74E2E8F1659}"/>
              </a:ext>
            </a:extLst>
          </p:cNvPr>
          <p:cNvSpPr txBox="1"/>
          <p:nvPr/>
        </p:nvSpPr>
        <p:spPr>
          <a:xfrm>
            <a:off x="8910816" y="316907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Max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2C048-E7FD-4D75-9FA9-DFF29808BCA6}"/>
              </a:ext>
            </a:extLst>
          </p:cNvPr>
          <p:cNvSpPr txBox="1"/>
          <p:nvPr/>
        </p:nvSpPr>
        <p:spPr>
          <a:xfrm>
            <a:off x="8910816" y="353964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Growth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971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831594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  for two Sectors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2F94C7-4AF8-46BB-A681-F604384F8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673284"/>
              </p:ext>
            </p:extLst>
          </p:nvPr>
        </p:nvGraphicFramePr>
        <p:xfrm>
          <a:off x="2120187" y="1846843"/>
          <a:ext cx="7358772" cy="42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067A94-CD86-4751-971A-E8F315979F08}"/>
              </a:ext>
            </a:extLst>
          </p:cNvPr>
          <p:cNvSpPr txBox="1"/>
          <p:nvPr/>
        </p:nvSpPr>
        <p:spPr>
          <a:xfrm>
            <a:off x="8992446" y="215511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Average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26268-ED44-47B1-9A0C-03120F0992DD}"/>
              </a:ext>
            </a:extLst>
          </p:cNvPr>
          <p:cNvSpPr txBox="1"/>
          <p:nvPr/>
        </p:nvSpPr>
        <p:spPr>
          <a:xfrm>
            <a:off x="9006392" y="247832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Min</a:t>
            </a:r>
            <a:endParaRPr lang="zh-CN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CF67A-AA0A-4E2E-A2CE-8E1C132CBE78}"/>
              </a:ext>
            </a:extLst>
          </p:cNvPr>
          <p:cNvSpPr txBox="1"/>
          <p:nvPr/>
        </p:nvSpPr>
        <p:spPr>
          <a:xfrm>
            <a:off x="9028383" y="28163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Max</a:t>
            </a:r>
            <a:endParaRPr lang="zh-CN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64F67-342A-41EE-A7A3-42BFEA3ED1DF}"/>
              </a:ext>
            </a:extLst>
          </p:cNvPr>
          <p:cNvSpPr txBox="1"/>
          <p:nvPr/>
        </p:nvSpPr>
        <p:spPr>
          <a:xfrm>
            <a:off x="9016808" y="31869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Growth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110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831594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Compare Company/Sector  for two Sectors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67A94-CD86-4751-971A-E8F315979F08}"/>
              </a:ext>
            </a:extLst>
          </p:cNvPr>
          <p:cNvSpPr txBox="1"/>
          <p:nvPr/>
        </p:nvSpPr>
        <p:spPr>
          <a:xfrm>
            <a:off x="8992446" y="215511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Average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26268-ED44-47B1-9A0C-03120F0992DD}"/>
              </a:ext>
            </a:extLst>
          </p:cNvPr>
          <p:cNvSpPr txBox="1"/>
          <p:nvPr/>
        </p:nvSpPr>
        <p:spPr>
          <a:xfrm>
            <a:off x="9006392" y="247832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Min</a:t>
            </a:r>
            <a:endParaRPr lang="zh-CN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CF67A-AA0A-4E2E-A2CE-8E1C132CBE78}"/>
              </a:ext>
            </a:extLst>
          </p:cNvPr>
          <p:cNvSpPr txBox="1"/>
          <p:nvPr/>
        </p:nvSpPr>
        <p:spPr>
          <a:xfrm>
            <a:off x="9028383" y="28163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Max</a:t>
            </a:r>
            <a:endParaRPr lang="zh-CN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64F67-342A-41EE-A7A3-42BFEA3ED1DF}"/>
              </a:ext>
            </a:extLst>
          </p:cNvPr>
          <p:cNvSpPr txBox="1"/>
          <p:nvPr/>
        </p:nvSpPr>
        <p:spPr>
          <a:xfrm>
            <a:off x="9016808" y="31869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Growth</a:t>
            </a:r>
            <a:endParaRPr lang="zh-CN" altLang="en-US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0E929D-295A-47CE-ABC9-7561CC6D7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182084"/>
              </p:ext>
            </p:extLst>
          </p:nvPr>
        </p:nvGraphicFramePr>
        <p:xfrm>
          <a:off x="1939468" y="1931501"/>
          <a:ext cx="6855097" cy="404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30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158F465-559E-474A-90B1-8CA6BBCCD0AB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User- Company Information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293069" y="1545063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7860708" y="1526524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92E87C-E743-482C-AC1E-5B1846B4DB9E}"/>
              </a:ext>
            </a:extLst>
          </p:cNvPr>
          <p:cNvSpPr/>
          <p:nvPr/>
        </p:nvSpPr>
        <p:spPr>
          <a:xfrm>
            <a:off x="1782821" y="2172167"/>
            <a:ext cx="7262648" cy="19326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168958-DA71-4010-A0ED-4B666307E780}"/>
              </a:ext>
            </a:extLst>
          </p:cNvPr>
          <p:cNvSpPr txBox="1"/>
          <p:nvPr/>
        </p:nvSpPr>
        <p:spPr>
          <a:xfrm>
            <a:off x="1782821" y="2852092"/>
            <a:ext cx="174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Name/code:</a:t>
            </a:r>
            <a:endParaRPr lang="zh-CN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2EE267-BD34-461F-AF30-5F76624C81BA}"/>
              </a:ext>
            </a:extLst>
          </p:cNvPr>
          <p:cNvSpPr/>
          <p:nvPr/>
        </p:nvSpPr>
        <p:spPr>
          <a:xfrm>
            <a:off x="3631972" y="283957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13C615-5460-4331-83CA-B63F314E0E0F}"/>
              </a:ext>
            </a:extLst>
          </p:cNvPr>
          <p:cNvSpPr/>
          <p:nvPr/>
        </p:nvSpPr>
        <p:spPr>
          <a:xfrm>
            <a:off x="7290052" y="2821277"/>
            <a:ext cx="100899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Search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E4779-4C4A-49C5-AE18-699D52C773CA}"/>
              </a:ext>
            </a:extLst>
          </p:cNvPr>
          <p:cNvSpPr txBox="1"/>
          <p:nvPr/>
        </p:nvSpPr>
        <p:spPr>
          <a:xfrm>
            <a:off x="1782821" y="2221091"/>
            <a:ext cx="314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Search For Company Information</a:t>
            </a:r>
            <a:endParaRPr lang="zh-CN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2A6EC9-0FEA-4E39-8004-BCCEAD36A910}"/>
              </a:ext>
            </a:extLst>
          </p:cNvPr>
          <p:cNvSpPr txBox="1"/>
          <p:nvPr/>
        </p:nvSpPr>
        <p:spPr>
          <a:xfrm>
            <a:off x="3031422" y="1496341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98490C-BB9A-420F-9906-6BF47D45A418}"/>
              </a:ext>
            </a:extLst>
          </p:cNvPr>
          <p:cNvCxnSpPr>
            <a:cxnSpLocks/>
          </p:cNvCxnSpPr>
          <p:nvPr/>
        </p:nvCxnSpPr>
        <p:spPr>
          <a:xfrm>
            <a:off x="6449894" y="3129091"/>
            <a:ext cx="3782265" cy="8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248459-E1E0-448B-9ECE-42342918042A}"/>
              </a:ext>
            </a:extLst>
          </p:cNvPr>
          <p:cNvSpPr/>
          <p:nvPr/>
        </p:nvSpPr>
        <p:spPr>
          <a:xfrm>
            <a:off x="10300136" y="3079567"/>
            <a:ext cx="1469498" cy="12442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when type some characters it can match company name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86847C-E7F1-4FED-B6F5-0815E828651C}"/>
              </a:ext>
            </a:extLst>
          </p:cNvPr>
          <p:cNvSpPr/>
          <p:nvPr/>
        </p:nvSpPr>
        <p:spPr>
          <a:xfrm>
            <a:off x="1672462" y="84229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CAA8BC-15C5-4CE2-B1AA-F28B5B2D5A69}"/>
              </a:ext>
            </a:extLst>
          </p:cNvPr>
          <p:cNvSpPr/>
          <p:nvPr/>
        </p:nvSpPr>
        <p:spPr>
          <a:xfrm>
            <a:off x="2090241" y="2144110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EFEBA-D472-42A7-96E4-2989E5530A9F}"/>
              </a:ext>
            </a:extLst>
          </p:cNvPr>
          <p:cNvSpPr/>
          <p:nvPr/>
        </p:nvSpPr>
        <p:spPr>
          <a:xfrm>
            <a:off x="2007476" y="2144110"/>
            <a:ext cx="7262648" cy="24909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E5AD5-D596-4AFA-9F04-A9164DF7B7BC}"/>
              </a:ext>
            </a:extLst>
          </p:cNvPr>
          <p:cNvSpPr txBox="1"/>
          <p:nvPr/>
        </p:nvSpPr>
        <p:spPr>
          <a:xfrm>
            <a:off x="4466896" y="472966"/>
            <a:ext cx="325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Import Data From Excel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183CB-D787-4D38-BB72-DCD7165DD32C}"/>
              </a:ext>
            </a:extLst>
          </p:cNvPr>
          <p:cNvSpPr txBox="1"/>
          <p:nvPr/>
        </p:nvSpPr>
        <p:spPr>
          <a:xfrm>
            <a:off x="2090241" y="132167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19305-270F-4676-B43B-F0880DFD7920}"/>
              </a:ext>
            </a:extLst>
          </p:cNvPr>
          <p:cNvSpPr txBox="1"/>
          <p:nvPr/>
        </p:nvSpPr>
        <p:spPr>
          <a:xfrm>
            <a:off x="3718032" y="1314882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90842-F965-4D5A-A1C4-0686F520593D}"/>
              </a:ext>
            </a:extLst>
          </p:cNvPr>
          <p:cNvSpPr txBox="1"/>
          <p:nvPr/>
        </p:nvSpPr>
        <p:spPr>
          <a:xfrm>
            <a:off x="5470630" y="1292001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22345-E2EF-47CD-950D-3351FCB8F164}"/>
              </a:ext>
            </a:extLst>
          </p:cNvPr>
          <p:cNvSpPr txBox="1"/>
          <p:nvPr/>
        </p:nvSpPr>
        <p:spPr>
          <a:xfrm>
            <a:off x="8773510" y="1290872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ECF46-AF0B-4675-B928-22533A9FF973}"/>
              </a:ext>
            </a:extLst>
          </p:cNvPr>
          <p:cNvSpPr txBox="1"/>
          <p:nvPr/>
        </p:nvSpPr>
        <p:spPr>
          <a:xfrm>
            <a:off x="9354208" y="100263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3441B-CADC-43EF-82CB-2CED91105670}"/>
              </a:ext>
            </a:extLst>
          </p:cNvPr>
          <p:cNvSpPr txBox="1"/>
          <p:nvPr/>
        </p:nvSpPr>
        <p:spPr>
          <a:xfrm>
            <a:off x="2103185" y="2901475"/>
            <a:ext cx="203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Excel file to import: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BBCFF-7041-4CEB-B340-384C5E8F6142}"/>
              </a:ext>
            </a:extLst>
          </p:cNvPr>
          <p:cNvSpPr/>
          <p:nvPr/>
        </p:nvSpPr>
        <p:spPr>
          <a:xfrm>
            <a:off x="3958660" y="2850357"/>
            <a:ext cx="2264581" cy="32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0F16EF-F752-4402-8B84-CA0FDB7E80EE}"/>
              </a:ext>
            </a:extLst>
          </p:cNvPr>
          <p:cNvSpPr txBox="1"/>
          <p:nvPr/>
        </p:nvSpPr>
        <p:spPr>
          <a:xfrm>
            <a:off x="2103185" y="2368591"/>
            <a:ext cx="176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Import</a:t>
            </a:r>
            <a:r>
              <a:rPr lang="en-US" altLang="zh-CN" sz="1400" dirty="0"/>
              <a:t> </a:t>
            </a:r>
            <a:r>
              <a:rPr lang="en-US" altLang="zh-CN" sz="1400" b="1" dirty="0"/>
              <a:t>Data</a:t>
            </a:r>
            <a:endParaRPr lang="zh-CN" alt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D4A5E6-F739-4F2D-81D7-0A7190BA262D}"/>
              </a:ext>
            </a:extLst>
          </p:cNvPr>
          <p:cNvSpPr/>
          <p:nvPr/>
        </p:nvSpPr>
        <p:spPr>
          <a:xfrm>
            <a:off x="6421575" y="2888695"/>
            <a:ext cx="1014645" cy="2514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Upload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1A763-05E8-4A9B-AD34-25AD78495ACF}"/>
              </a:ext>
            </a:extLst>
          </p:cNvPr>
          <p:cNvSpPr txBox="1"/>
          <p:nvPr/>
        </p:nvSpPr>
        <p:spPr>
          <a:xfrm>
            <a:off x="2270234" y="3731172"/>
            <a:ext cx="3026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Click Here to download sample Excel file</a:t>
            </a:r>
            <a:endParaRPr lang="zh-CN" alt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5C0D05-617C-4CDE-81E8-AB05726B9590}"/>
              </a:ext>
            </a:extLst>
          </p:cNvPr>
          <p:cNvCxnSpPr>
            <a:cxnSpLocks/>
          </p:cNvCxnSpPr>
          <p:nvPr/>
        </p:nvCxnSpPr>
        <p:spPr>
          <a:xfrm>
            <a:off x="2375338" y="3934598"/>
            <a:ext cx="263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771208-ADD6-4C8C-AAA2-810CA72AA2DA}"/>
              </a:ext>
            </a:extLst>
          </p:cNvPr>
          <p:cNvSpPr txBox="1"/>
          <p:nvPr/>
        </p:nvSpPr>
        <p:spPr>
          <a:xfrm>
            <a:off x="7370528" y="1324631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649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362162-24AF-42CF-BF7C-DB0FDFDFD11A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070C8-E177-43BC-A434-F6F2A704C33D}"/>
              </a:ext>
            </a:extLst>
          </p:cNvPr>
          <p:cNvSpPr/>
          <p:nvPr/>
        </p:nvSpPr>
        <p:spPr>
          <a:xfrm>
            <a:off x="1661745" y="2085962"/>
            <a:ext cx="7262648" cy="3745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BBA18-4587-470B-B739-7FB22D37F473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B0C4F-FEE4-4587-9AAE-E2A51DBF3599}"/>
              </a:ext>
            </a:extLst>
          </p:cNvPr>
          <p:cNvSpPr txBox="1"/>
          <p:nvPr/>
        </p:nvSpPr>
        <p:spPr>
          <a:xfrm>
            <a:off x="4103138" y="2456631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Company  Details</a:t>
            </a:r>
            <a:endParaRPr lang="zh-CN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BDEDC-9BB0-4B69-80BA-7BA8B6AECEEF}"/>
              </a:ext>
            </a:extLst>
          </p:cNvPr>
          <p:cNvSpPr txBox="1"/>
          <p:nvPr/>
        </p:nvSpPr>
        <p:spPr>
          <a:xfrm>
            <a:off x="1963265" y="3175185"/>
            <a:ext cx="14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CEO </a:t>
            </a:r>
            <a:r>
              <a:rPr lang="en-US" altLang="zh-CN" sz="1200" dirty="0" err="1"/>
              <a:t>Name&amp;Board</a:t>
            </a:r>
            <a:r>
              <a:rPr lang="en-US" altLang="zh-CN" sz="1200" dirty="0"/>
              <a:t> Members      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10F29-7AA2-40C8-B7C4-A4EBEC5F6B82}"/>
              </a:ext>
            </a:extLst>
          </p:cNvPr>
          <p:cNvSpPr txBox="1"/>
          <p:nvPr/>
        </p:nvSpPr>
        <p:spPr>
          <a:xfrm>
            <a:off x="1982968" y="368185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TurnOver</a:t>
            </a:r>
            <a:r>
              <a:rPr lang="en-US" altLang="zh-CN" sz="1200" dirty="0"/>
              <a:t>      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AD8B7-EE37-412A-9091-1BC535DEBDF6}"/>
              </a:ext>
            </a:extLst>
          </p:cNvPr>
          <p:cNvSpPr txBox="1"/>
          <p:nvPr/>
        </p:nvSpPr>
        <p:spPr>
          <a:xfrm>
            <a:off x="1982968" y="404041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Description     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89A11-1427-4BE8-BCDA-559D83BE3946}"/>
              </a:ext>
            </a:extLst>
          </p:cNvPr>
          <p:cNvSpPr txBox="1"/>
          <p:nvPr/>
        </p:nvSpPr>
        <p:spPr>
          <a:xfrm>
            <a:off x="1963265" y="4433781"/>
            <a:ext cx="155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current market price     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0C4DF-D1BC-4D55-8CF0-1CDC476C38EC}"/>
              </a:ext>
            </a:extLst>
          </p:cNvPr>
          <p:cNvSpPr txBox="1"/>
          <p:nvPr/>
        </p:nvSpPr>
        <p:spPr>
          <a:xfrm>
            <a:off x="1951437" y="478044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Industry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6D01B-0ED1-47F3-AC5E-E80D79A6DEB4}"/>
              </a:ext>
            </a:extLst>
          </p:cNvPr>
          <p:cNvSpPr txBox="1"/>
          <p:nvPr/>
        </p:nvSpPr>
        <p:spPr>
          <a:xfrm>
            <a:off x="1963265" y="512969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Sector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CF489-192A-41A9-8CDC-A8D2FB5A87A1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User- Company Information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9CAB4-E9ED-4BD6-9C20-6D80162209A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B4D47-BD62-4DE1-A815-AEE5736AC124}"/>
              </a:ext>
            </a:extLst>
          </p:cNvPr>
          <p:cNvSpPr txBox="1"/>
          <p:nvPr/>
        </p:nvSpPr>
        <p:spPr>
          <a:xfrm>
            <a:off x="5293069" y="1545063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933FD-29AE-471F-B84B-17088F448B53}"/>
              </a:ext>
            </a:extLst>
          </p:cNvPr>
          <p:cNvSpPr txBox="1"/>
          <p:nvPr/>
        </p:nvSpPr>
        <p:spPr>
          <a:xfrm>
            <a:off x="7860708" y="1526524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9EED8-38C4-49BF-9C14-C439C25B8922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729343-4D7E-4DF8-A3DA-BB8969B76BC1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8273E-34CA-4F04-A6E0-5542C358BA54}"/>
              </a:ext>
            </a:extLst>
          </p:cNvPr>
          <p:cNvSpPr txBox="1"/>
          <p:nvPr/>
        </p:nvSpPr>
        <p:spPr>
          <a:xfrm>
            <a:off x="3031422" y="1496341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EBD1A-B299-41F3-A4FE-041753B5DBB9}"/>
              </a:ext>
            </a:extLst>
          </p:cNvPr>
          <p:cNvSpPr/>
          <p:nvPr/>
        </p:nvSpPr>
        <p:spPr>
          <a:xfrm>
            <a:off x="10300136" y="3079567"/>
            <a:ext cx="1469498" cy="1414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Bar chart shows how stock price of one sector changed every month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9E12F2-64EE-4BAE-9804-F58F37C569B0}"/>
              </a:ext>
            </a:extLst>
          </p:cNvPr>
          <p:cNvCxnSpPr/>
          <p:nvPr/>
        </p:nvCxnSpPr>
        <p:spPr>
          <a:xfrm>
            <a:off x="8924393" y="3429000"/>
            <a:ext cx="180418" cy="20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1A1AF7-E27C-480A-89BA-ACDD0A9BC2D7}"/>
              </a:ext>
            </a:extLst>
          </p:cNvPr>
          <p:cNvSpPr txBox="1"/>
          <p:nvPr/>
        </p:nvSpPr>
        <p:spPr>
          <a:xfrm>
            <a:off x="4284099" y="2862078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abc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F3C29B-CD12-4364-B460-03C51DFB412B}"/>
              </a:ext>
            </a:extLst>
          </p:cNvPr>
          <p:cNvSpPr/>
          <p:nvPr/>
        </p:nvSpPr>
        <p:spPr>
          <a:xfrm>
            <a:off x="5215416" y="5426343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2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61F230-09E9-4236-B59E-2BB0DEECD15F}"/>
              </a:ext>
            </a:extLst>
          </p:cNvPr>
          <p:cNvSpPr/>
          <p:nvPr/>
        </p:nvSpPr>
        <p:spPr>
          <a:xfrm>
            <a:off x="1576961" y="1885294"/>
            <a:ext cx="7755811" cy="3903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Future Tread Company/Sector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D65A5-C483-489A-B251-52E9F06C8B9B}"/>
              </a:ext>
            </a:extLst>
          </p:cNvPr>
          <p:cNvSpPr txBox="1"/>
          <p:nvPr/>
        </p:nvSpPr>
        <p:spPr>
          <a:xfrm>
            <a:off x="1978916" y="2210778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Company/Sector      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F751F-4178-4A99-9855-8BFAC58B478A}"/>
              </a:ext>
            </a:extLst>
          </p:cNvPr>
          <p:cNvSpPr txBox="1"/>
          <p:nvPr/>
        </p:nvSpPr>
        <p:spPr>
          <a:xfrm>
            <a:off x="1978916" y="2810972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Select Stock Exchange      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368680-88AE-46DD-AD1E-13A103E71C51}"/>
              </a:ext>
            </a:extLst>
          </p:cNvPr>
          <p:cNvSpPr txBox="1"/>
          <p:nvPr/>
        </p:nvSpPr>
        <p:spPr>
          <a:xfrm>
            <a:off x="1978916" y="3382114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</a:t>
            </a:r>
            <a:endParaRPr lang="zh-CN" altLang="en-US" dirty="0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D7B89992-AE2B-4D4C-8075-B5EC4A4D3D2B}"/>
              </a:ext>
            </a:extLst>
          </p:cNvPr>
          <p:cNvSpPr/>
          <p:nvPr/>
        </p:nvSpPr>
        <p:spPr>
          <a:xfrm>
            <a:off x="8550162" y="4847043"/>
            <a:ext cx="283781" cy="2769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34BD52-4E7E-49D9-B86F-01138FAEE3A3}"/>
              </a:ext>
            </a:extLst>
          </p:cNvPr>
          <p:cNvSpPr txBox="1"/>
          <p:nvPr/>
        </p:nvSpPr>
        <p:spPr>
          <a:xfrm>
            <a:off x="1918482" y="3989127"/>
            <a:ext cx="1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Specify Periodicity</a:t>
            </a:r>
            <a:endParaRPr lang="zh-CN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4A6CA-44F6-4295-877E-7B5056D3B826}"/>
              </a:ext>
            </a:extLst>
          </p:cNvPr>
          <p:cNvSpPr/>
          <p:nvPr/>
        </p:nvSpPr>
        <p:spPr>
          <a:xfrm>
            <a:off x="4448576" y="2221274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Company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2E5D5CA-0B15-4CE8-AAD8-EB4870C2A9B3}"/>
              </a:ext>
            </a:extLst>
          </p:cNvPr>
          <p:cNvSpPr/>
          <p:nvPr/>
        </p:nvSpPr>
        <p:spPr>
          <a:xfrm rot="10800000">
            <a:off x="6421715" y="2315207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F7AF6E-F0E7-4966-A997-4389D313EE60}"/>
              </a:ext>
            </a:extLst>
          </p:cNvPr>
          <p:cNvSpPr/>
          <p:nvPr/>
        </p:nvSpPr>
        <p:spPr>
          <a:xfrm>
            <a:off x="4391375" y="281572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BSE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86E6601-B3E6-4AD4-999E-4CEE76C01845}"/>
              </a:ext>
            </a:extLst>
          </p:cNvPr>
          <p:cNvSpPr/>
          <p:nvPr/>
        </p:nvSpPr>
        <p:spPr>
          <a:xfrm rot="10800000">
            <a:off x="6371517" y="2946865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098F9C-0142-4347-ABB3-D7BDF31AB626}"/>
              </a:ext>
            </a:extLst>
          </p:cNvPr>
          <p:cNvSpPr/>
          <p:nvPr/>
        </p:nvSpPr>
        <p:spPr>
          <a:xfrm>
            <a:off x="4422450" y="3465898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F35DD-428A-41BB-B4F7-72EC9F7BB99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71913" y="1407282"/>
            <a:ext cx="3834215" cy="95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61955F2-3E75-42F1-A9CB-E4AD0A8AB3CB}"/>
              </a:ext>
            </a:extLst>
          </p:cNvPr>
          <p:cNvSpPr/>
          <p:nvPr/>
        </p:nvSpPr>
        <p:spPr>
          <a:xfrm>
            <a:off x="10380440" y="668825"/>
            <a:ext cx="1296082" cy="854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Company, Sector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7A2A1B-426A-4731-AC97-3020EECACEDE}"/>
              </a:ext>
            </a:extLst>
          </p:cNvPr>
          <p:cNvCxnSpPr>
            <a:cxnSpLocks/>
          </p:cNvCxnSpPr>
          <p:nvPr/>
        </p:nvCxnSpPr>
        <p:spPr>
          <a:xfrm flipV="1">
            <a:off x="6512110" y="2877981"/>
            <a:ext cx="3868330" cy="8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616A3-77E7-4677-8153-8C7A9390AC16}"/>
              </a:ext>
            </a:extLst>
          </p:cNvPr>
          <p:cNvSpPr/>
          <p:nvPr/>
        </p:nvSpPr>
        <p:spPr>
          <a:xfrm>
            <a:off x="10488798" y="2329204"/>
            <a:ext cx="1296082" cy="758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BSE, NSE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906137-8AB5-473E-BE36-38C32BDED69F}"/>
              </a:ext>
            </a:extLst>
          </p:cNvPr>
          <p:cNvCxnSpPr>
            <a:cxnSpLocks/>
          </p:cNvCxnSpPr>
          <p:nvPr/>
        </p:nvCxnSpPr>
        <p:spPr>
          <a:xfrm flipV="1">
            <a:off x="8905128" y="4383130"/>
            <a:ext cx="1583670" cy="5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90AA2-1B92-4B2E-BB11-AE25DECCA5AA}"/>
              </a:ext>
            </a:extLst>
          </p:cNvPr>
          <p:cNvSpPr/>
          <p:nvPr/>
        </p:nvSpPr>
        <p:spPr>
          <a:xfrm>
            <a:off x="10564571" y="3955955"/>
            <a:ext cx="1346741" cy="9936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click to add more company to compare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B2824D-BA6C-4DE0-88CE-E1450599B28C}"/>
              </a:ext>
            </a:extLst>
          </p:cNvPr>
          <p:cNvSpPr/>
          <p:nvPr/>
        </p:nvSpPr>
        <p:spPr>
          <a:xfrm>
            <a:off x="4422450" y="4083432"/>
            <a:ext cx="2130736" cy="233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month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673B27D-A648-4756-AE1E-6AAE126704EB}"/>
              </a:ext>
            </a:extLst>
          </p:cNvPr>
          <p:cNvSpPr/>
          <p:nvPr/>
        </p:nvSpPr>
        <p:spPr>
          <a:xfrm rot="10800000">
            <a:off x="6364266" y="4195127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2C3B1C-BE02-4137-B69C-E561F058C221}"/>
              </a:ext>
            </a:extLst>
          </p:cNvPr>
          <p:cNvCxnSpPr>
            <a:cxnSpLocks/>
          </p:cNvCxnSpPr>
          <p:nvPr/>
        </p:nvCxnSpPr>
        <p:spPr>
          <a:xfrm>
            <a:off x="6421715" y="4260315"/>
            <a:ext cx="3851769" cy="145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E647FAC-6C73-4B0C-9A92-3AF19580F3A1}"/>
              </a:ext>
            </a:extLst>
          </p:cNvPr>
          <p:cNvSpPr/>
          <p:nvPr/>
        </p:nvSpPr>
        <p:spPr>
          <a:xfrm>
            <a:off x="10564571" y="5409268"/>
            <a:ext cx="1296082" cy="758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week, month,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quarter, year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23FEF6-C8B8-4949-8F2D-CB248843A4B1}"/>
              </a:ext>
            </a:extLst>
          </p:cNvPr>
          <p:cNvSpPr/>
          <p:nvPr/>
        </p:nvSpPr>
        <p:spPr>
          <a:xfrm>
            <a:off x="4253953" y="4947747"/>
            <a:ext cx="1531150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Tread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02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948EBF6-29E8-429D-9497-5C87E5C98990}"/>
              </a:ext>
            </a:extLst>
          </p:cNvPr>
          <p:cNvSpPr/>
          <p:nvPr/>
        </p:nvSpPr>
        <p:spPr>
          <a:xfrm>
            <a:off x="1240219" y="1154658"/>
            <a:ext cx="8831244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– Future Tread Company/Sector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B443-89C4-47A2-A1A7-142A243C3B85}"/>
              </a:ext>
            </a:extLst>
          </p:cNvPr>
          <p:cNvSpPr txBox="1"/>
          <p:nvPr/>
        </p:nvSpPr>
        <p:spPr>
          <a:xfrm>
            <a:off x="1897517" y="1524913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IPOs</a:t>
            </a:r>
            <a:endParaRPr lang="zh-CN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ED022-9F83-4BA3-A0DD-8B76024733CD}"/>
              </a:ext>
            </a:extLst>
          </p:cNvPr>
          <p:cNvSpPr txBox="1"/>
          <p:nvPr/>
        </p:nvSpPr>
        <p:spPr>
          <a:xfrm>
            <a:off x="5914707" y="1489622"/>
            <a:ext cx="177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Information</a:t>
            </a:r>
            <a:endParaRPr lang="zh-CN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68855F-C193-4EDF-B056-2440B98B74B8}"/>
              </a:ext>
            </a:extLst>
          </p:cNvPr>
          <p:cNvSpPr txBox="1"/>
          <p:nvPr/>
        </p:nvSpPr>
        <p:spPr>
          <a:xfrm>
            <a:off x="8363231" y="1523638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Future Trend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D6EE-02FC-432A-B67F-FD3C098BA1C7}"/>
              </a:ext>
            </a:extLst>
          </p:cNvPr>
          <p:cNvSpPr txBox="1"/>
          <p:nvPr/>
        </p:nvSpPr>
        <p:spPr>
          <a:xfrm>
            <a:off x="8692053" y="1161982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</a:t>
            </a:r>
            <a:endParaRPr lang="zh-CN" altLang="en-US" sz="1200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0F4CDEF-E4FB-4625-A2AE-BB49302F57EA}"/>
              </a:ext>
            </a:extLst>
          </p:cNvPr>
          <p:cNvSpPr/>
          <p:nvPr/>
        </p:nvSpPr>
        <p:spPr>
          <a:xfrm rot="10800000">
            <a:off x="9478958" y="1300481"/>
            <a:ext cx="100396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1AFEC-E79F-45BF-8803-E34CB8FC41CD}"/>
              </a:ext>
            </a:extLst>
          </p:cNvPr>
          <p:cNvSpPr txBox="1"/>
          <p:nvPr/>
        </p:nvSpPr>
        <p:spPr>
          <a:xfrm>
            <a:off x="3124785" y="1485188"/>
            <a:ext cx="200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Compare Company/Sector</a:t>
            </a:r>
            <a:endParaRPr lang="zh-CN" altLang="en-US" sz="12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1B3E551-62DB-4C9C-AB74-69F0489EA95A}"/>
              </a:ext>
            </a:extLst>
          </p:cNvPr>
          <p:cNvGraphicFramePr/>
          <p:nvPr/>
        </p:nvGraphicFramePr>
        <p:xfrm>
          <a:off x="2252570" y="2169617"/>
          <a:ext cx="7035215" cy="374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B2F8D78-5821-48CD-86A0-58116F305A8A}"/>
              </a:ext>
            </a:extLst>
          </p:cNvPr>
          <p:cNvSpPr txBox="1"/>
          <p:nvPr/>
        </p:nvSpPr>
        <p:spPr>
          <a:xfrm flipV="1">
            <a:off x="1577117" y="3043645"/>
            <a:ext cx="400110" cy="201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/>
              <a:t>Compare Stock Price</a:t>
            </a:r>
            <a:endParaRPr lang="zh-CN" altLang="en-US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8362A8-7E24-4F82-AE73-51BD8C7E254C}"/>
              </a:ext>
            </a:extLst>
          </p:cNvPr>
          <p:cNvCxnSpPr>
            <a:cxnSpLocks/>
          </p:cNvCxnSpPr>
          <p:nvPr/>
        </p:nvCxnSpPr>
        <p:spPr>
          <a:xfrm>
            <a:off x="8888825" y="5557519"/>
            <a:ext cx="1411311" cy="35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900638-CD4E-4BD0-A179-FEF2EDAECCFC}"/>
              </a:ext>
            </a:extLst>
          </p:cNvPr>
          <p:cNvSpPr/>
          <p:nvPr/>
        </p:nvSpPr>
        <p:spPr>
          <a:xfrm>
            <a:off x="10300136" y="5016622"/>
            <a:ext cx="1645430" cy="10253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Time in Month or week/quarter/ year depends 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Specify Periodicity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6"/>
            <a:ext cx="7262648" cy="2946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Import Data Success Return Summary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492359" y="1497751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1765537" y="2878996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Name: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082118" y="245663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Summary of upload</a:t>
            </a:r>
            <a:endParaRPr lang="zh-CN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A7CD1-A1ED-4B9D-9CC8-62D6E910D9D6}"/>
              </a:ext>
            </a:extLst>
          </p:cNvPr>
          <p:cNvSpPr txBox="1"/>
          <p:nvPr/>
        </p:nvSpPr>
        <p:spPr>
          <a:xfrm>
            <a:off x="1765538" y="3253371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Stock Exchange: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3BEDA5-88C5-4B0B-8838-4145DED0FCCA}"/>
              </a:ext>
            </a:extLst>
          </p:cNvPr>
          <p:cNvSpPr txBox="1"/>
          <p:nvPr/>
        </p:nvSpPr>
        <p:spPr>
          <a:xfrm>
            <a:off x="1772109" y="3612616"/>
            <a:ext cx="144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No. of Records imported: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79F519-1C66-40F9-8FD3-84343BE33F03}"/>
              </a:ext>
            </a:extLst>
          </p:cNvPr>
          <p:cNvSpPr txBox="1"/>
          <p:nvPr/>
        </p:nvSpPr>
        <p:spPr>
          <a:xfrm>
            <a:off x="1765536" y="4159050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From Date: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1BEBD-52EF-4727-9D40-53C37D0807D6}"/>
              </a:ext>
            </a:extLst>
          </p:cNvPr>
          <p:cNvSpPr txBox="1"/>
          <p:nvPr/>
        </p:nvSpPr>
        <p:spPr>
          <a:xfrm>
            <a:off x="3548354" y="2865405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Abc</a:t>
            </a:r>
            <a:r>
              <a:rPr lang="en-US" altLang="zh-CN" sz="1200" dirty="0"/>
              <a:t> LTD</a:t>
            </a:r>
            <a:endParaRPr lang="zh-CN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EB451D-67E2-4651-857F-65F4EF7D07E0}"/>
              </a:ext>
            </a:extLst>
          </p:cNvPr>
          <p:cNvSpPr txBox="1"/>
          <p:nvPr/>
        </p:nvSpPr>
        <p:spPr>
          <a:xfrm>
            <a:off x="3548353" y="3268008"/>
            <a:ext cx="22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BSE(</a:t>
            </a:r>
            <a:r>
              <a:rPr lang="en-US" altLang="zh-CN" sz="1200" dirty="0" err="1"/>
              <a:t>Bonbay</a:t>
            </a:r>
            <a:r>
              <a:rPr lang="en-US" altLang="zh-CN" sz="1200" dirty="0"/>
              <a:t> Stock Exchange)</a:t>
            </a:r>
            <a:endParaRPr lang="zh-CN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0127D7-59AB-4A98-9720-6FC7D46A5318}"/>
              </a:ext>
            </a:extLst>
          </p:cNvPr>
          <p:cNvSpPr txBox="1"/>
          <p:nvPr/>
        </p:nvSpPr>
        <p:spPr>
          <a:xfrm>
            <a:off x="3556434" y="3714482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6FFE9-62D1-488E-98A7-F0D767AC5A85}"/>
              </a:ext>
            </a:extLst>
          </p:cNvPr>
          <p:cNvSpPr/>
          <p:nvPr/>
        </p:nvSpPr>
        <p:spPr>
          <a:xfrm>
            <a:off x="5054817" y="4823971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FE182-8225-48EE-865D-8C6E0055B68C}"/>
              </a:ext>
            </a:extLst>
          </p:cNvPr>
          <p:cNvSpPr txBox="1"/>
          <p:nvPr/>
        </p:nvSpPr>
        <p:spPr>
          <a:xfrm>
            <a:off x="5233755" y="4176953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To Date:</a:t>
            </a:r>
            <a:endParaRPr lang="zh-CN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EB2EEE-AD81-4980-9CFF-519E3F95ABE6}"/>
              </a:ext>
            </a:extLst>
          </p:cNvPr>
          <p:cNvSpPr txBox="1"/>
          <p:nvPr/>
        </p:nvSpPr>
        <p:spPr>
          <a:xfrm>
            <a:off x="3577454" y="4161197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2/1/2020  13:00:00</a:t>
            </a:r>
            <a:endParaRPr lang="zh-CN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D431C1-CFB5-4C6E-80BC-FA2654B2EAE6}"/>
              </a:ext>
            </a:extLst>
          </p:cNvPr>
          <p:cNvSpPr txBox="1"/>
          <p:nvPr/>
        </p:nvSpPr>
        <p:spPr>
          <a:xfrm>
            <a:off x="7045673" y="4159049"/>
            <a:ext cx="14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4/1/2020  13:00:00</a:t>
            </a:r>
            <a:endParaRPr lang="zh-CN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BB3729-B0A2-46C9-B907-CBA2307684ED}"/>
              </a:ext>
            </a:extLst>
          </p:cNvPr>
          <p:cNvSpPr txBox="1"/>
          <p:nvPr/>
        </p:nvSpPr>
        <p:spPr>
          <a:xfrm>
            <a:off x="6988070" y="1489052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015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4887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6"/>
            <a:ext cx="7262648" cy="2579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Manage Company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2059826" y="2878996"/>
            <a:ext cx="600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Company1                             BSE,NSE                                      Brief Description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082118" y="245663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List of Companies</a:t>
            </a:r>
            <a:endParaRPr lang="zh-CN" alt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6FFE9-62D1-488E-98A7-F0D767AC5A85}"/>
              </a:ext>
            </a:extLst>
          </p:cNvPr>
          <p:cNvSpPr/>
          <p:nvPr/>
        </p:nvSpPr>
        <p:spPr>
          <a:xfrm>
            <a:off x="2639080" y="4159341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Edit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DC6E0-CACC-4456-B724-C14DC81F5491}"/>
              </a:ext>
            </a:extLst>
          </p:cNvPr>
          <p:cNvSpPr txBox="1"/>
          <p:nvPr/>
        </p:nvSpPr>
        <p:spPr>
          <a:xfrm>
            <a:off x="2059826" y="3345445"/>
            <a:ext cx="600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Company2                             BSE,NSE                                      Brief Description</a:t>
            </a:r>
            <a:endParaRPr lang="zh-CN" alt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FBDE0B7-D4E4-44CC-82A8-D51E28301401}"/>
              </a:ext>
            </a:extLst>
          </p:cNvPr>
          <p:cNvSpPr/>
          <p:nvPr/>
        </p:nvSpPr>
        <p:spPr>
          <a:xfrm>
            <a:off x="1766650" y="2941523"/>
            <a:ext cx="151943" cy="15194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E19CEDC-2572-4EA5-AEB1-BFF6C9223A4D}"/>
              </a:ext>
            </a:extLst>
          </p:cNvPr>
          <p:cNvSpPr/>
          <p:nvPr/>
        </p:nvSpPr>
        <p:spPr>
          <a:xfrm>
            <a:off x="1762580" y="3424780"/>
            <a:ext cx="151943" cy="15194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570193" y="4140278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9211E-0A3B-4593-AF30-5045C787C18C}"/>
              </a:ext>
            </a:extLst>
          </p:cNvPr>
          <p:cNvSpPr/>
          <p:nvPr/>
        </p:nvSpPr>
        <p:spPr>
          <a:xfrm>
            <a:off x="6501306" y="4174673"/>
            <a:ext cx="1822887" cy="2426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Deactivate/Activate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939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5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5"/>
            <a:ext cx="7262648" cy="3745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Edit Company Details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103138" y="245663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Edit Company  Details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674472" y="5572167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Save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DBA23-2ACC-4F4D-928B-881618BB3644}"/>
              </a:ext>
            </a:extLst>
          </p:cNvPr>
          <p:cNvSpPr/>
          <p:nvPr/>
        </p:nvSpPr>
        <p:spPr>
          <a:xfrm>
            <a:off x="4103138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C60DF-6E4E-413D-AABC-6CDBE83E9F2E}"/>
              </a:ext>
            </a:extLst>
          </p:cNvPr>
          <p:cNvSpPr txBox="1"/>
          <p:nvPr/>
        </p:nvSpPr>
        <p:spPr>
          <a:xfrm>
            <a:off x="1963265" y="3175185"/>
            <a:ext cx="14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CEO </a:t>
            </a:r>
            <a:r>
              <a:rPr lang="en-US" altLang="zh-CN" sz="1200" dirty="0" err="1"/>
              <a:t>Name&amp;Board</a:t>
            </a:r>
            <a:r>
              <a:rPr lang="en-US" altLang="zh-CN" sz="1200" dirty="0"/>
              <a:t> Members      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F1C68-E728-4769-A453-82EC25C0FF92}"/>
              </a:ext>
            </a:extLst>
          </p:cNvPr>
          <p:cNvSpPr/>
          <p:nvPr/>
        </p:nvSpPr>
        <p:spPr>
          <a:xfrm>
            <a:off x="4122841" y="322773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7CD97-3EEC-48DB-9286-870CED8465B7}"/>
              </a:ext>
            </a:extLst>
          </p:cNvPr>
          <p:cNvSpPr txBox="1"/>
          <p:nvPr/>
        </p:nvSpPr>
        <p:spPr>
          <a:xfrm>
            <a:off x="1982968" y="368185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TurnOver</a:t>
            </a:r>
            <a:r>
              <a:rPr lang="en-US" altLang="zh-CN" sz="1200" dirty="0"/>
              <a:t>      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7C679-E368-41C4-ABDF-33F30E26949F}"/>
              </a:ext>
            </a:extLst>
          </p:cNvPr>
          <p:cNvSpPr/>
          <p:nvPr/>
        </p:nvSpPr>
        <p:spPr>
          <a:xfrm>
            <a:off x="4122841" y="365032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3FEF6-D3AE-47AA-B146-F83141AEA239}"/>
              </a:ext>
            </a:extLst>
          </p:cNvPr>
          <p:cNvSpPr txBox="1"/>
          <p:nvPr/>
        </p:nvSpPr>
        <p:spPr>
          <a:xfrm>
            <a:off x="1982968" y="404041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Description     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4663A-A1B9-46E1-83C2-1DDB87BE51BF}"/>
              </a:ext>
            </a:extLst>
          </p:cNvPr>
          <p:cNvSpPr/>
          <p:nvPr/>
        </p:nvSpPr>
        <p:spPr>
          <a:xfrm>
            <a:off x="4122841" y="404041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B2D27-87AD-45F4-AE23-9781A2AC59AF}"/>
              </a:ext>
            </a:extLst>
          </p:cNvPr>
          <p:cNvSpPr txBox="1"/>
          <p:nvPr/>
        </p:nvSpPr>
        <p:spPr>
          <a:xfrm>
            <a:off x="1963265" y="443378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Date     </a:t>
            </a:r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5FABA-9D4A-46A9-B1F5-65C51097EB9F}"/>
              </a:ext>
            </a:extLst>
          </p:cNvPr>
          <p:cNvSpPr/>
          <p:nvPr/>
        </p:nvSpPr>
        <p:spPr>
          <a:xfrm>
            <a:off x="4124158" y="441276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2057B-6119-4DFB-B19A-E0C66DC9C692}"/>
              </a:ext>
            </a:extLst>
          </p:cNvPr>
          <p:cNvSpPr txBox="1"/>
          <p:nvPr/>
        </p:nvSpPr>
        <p:spPr>
          <a:xfrm>
            <a:off x="1951437" y="478044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Industry</a:t>
            </a:r>
            <a:endParaRPr lang="zh-CN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9ABAF-16C7-4DB0-9A34-AA4C6D43787E}"/>
              </a:ext>
            </a:extLst>
          </p:cNvPr>
          <p:cNvSpPr/>
          <p:nvPr/>
        </p:nvSpPr>
        <p:spPr>
          <a:xfrm>
            <a:off x="4101820" y="478044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945F1-128D-4FC9-B0D9-3699116D4142}"/>
              </a:ext>
            </a:extLst>
          </p:cNvPr>
          <p:cNvSpPr txBox="1"/>
          <p:nvPr/>
        </p:nvSpPr>
        <p:spPr>
          <a:xfrm>
            <a:off x="1963265" y="512969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Sector</a:t>
            </a:r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A974-3FE8-4FCC-9AB5-5A9FBF134B63}"/>
              </a:ext>
            </a:extLst>
          </p:cNvPr>
          <p:cNvSpPr/>
          <p:nvPr/>
        </p:nvSpPr>
        <p:spPr>
          <a:xfrm>
            <a:off x="4103138" y="512969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5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5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5"/>
            <a:ext cx="7262648" cy="3745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Create New Company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103138" y="2456631"/>
            <a:ext cx="225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Create New Company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4674472" y="5572167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Save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DBA23-2ACC-4F4D-928B-881618BB3644}"/>
              </a:ext>
            </a:extLst>
          </p:cNvPr>
          <p:cNvSpPr/>
          <p:nvPr/>
        </p:nvSpPr>
        <p:spPr>
          <a:xfrm>
            <a:off x="4103138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C60DF-6E4E-413D-AABC-6CDBE83E9F2E}"/>
              </a:ext>
            </a:extLst>
          </p:cNvPr>
          <p:cNvSpPr txBox="1"/>
          <p:nvPr/>
        </p:nvSpPr>
        <p:spPr>
          <a:xfrm>
            <a:off x="1963265" y="3175185"/>
            <a:ext cx="14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CEO </a:t>
            </a:r>
            <a:r>
              <a:rPr lang="en-US" altLang="zh-CN" sz="1200" dirty="0" err="1"/>
              <a:t>Name&amp;Board</a:t>
            </a:r>
            <a:r>
              <a:rPr lang="en-US" altLang="zh-CN" sz="1200" dirty="0"/>
              <a:t> Members      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F1C68-E728-4769-A453-82EC25C0FF92}"/>
              </a:ext>
            </a:extLst>
          </p:cNvPr>
          <p:cNvSpPr/>
          <p:nvPr/>
        </p:nvSpPr>
        <p:spPr>
          <a:xfrm>
            <a:off x="4122841" y="322773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7CD97-3EEC-48DB-9286-870CED8465B7}"/>
              </a:ext>
            </a:extLst>
          </p:cNvPr>
          <p:cNvSpPr txBox="1"/>
          <p:nvPr/>
        </p:nvSpPr>
        <p:spPr>
          <a:xfrm>
            <a:off x="1982968" y="368185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TurnOver</a:t>
            </a:r>
            <a:r>
              <a:rPr lang="en-US" altLang="zh-CN" sz="1200" dirty="0"/>
              <a:t>      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7C679-E368-41C4-ABDF-33F30E26949F}"/>
              </a:ext>
            </a:extLst>
          </p:cNvPr>
          <p:cNvSpPr/>
          <p:nvPr/>
        </p:nvSpPr>
        <p:spPr>
          <a:xfrm>
            <a:off x="4122841" y="365032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3FEF6-D3AE-47AA-B146-F83141AEA239}"/>
              </a:ext>
            </a:extLst>
          </p:cNvPr>
          <p:cNvSpPr txBox="1"/>
          <p:nvPr/>
        </p:nvSpPr>
        <p:spPr>
          <a:xfrm>
            <a:off x="1982968" y="404041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Description     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4663A-A1B9-46E1-83C2-1DDB87BE51BF}"/>
              </a:ext>
            </a:extLst>
          </p:cNvPr>
          <p:cNvSpPr/>
          <p:nvPr/>
        </p:nvSpPr>
        <p:spPr>
          <a:xfrm>
            <a:off x="4122841" y="404041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B2D27-87AD-45F4-AE23-9781A2AC59AF}"/>
              </a:ext>
            </a:extLst>
          </p:cNvPr>
          <p:cNvSpPr txBox="1"/>
          <p:nvPr/>
        </p:nvSpPr>
        <p:spPr>
          <a:xfrm>
            <a:off x="1963265" y="443378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Date     </a:t>
            </a:r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5FABA-9D4A-46A9-B1F5-65C51097EB9F}"/>
              </a:ext>
            </a:extLst>
          </p:cNvPr>
          <p:cNvSpPr/>
          <p:nvPr/>
        </p:nvSpPr>
        <p:spPr>
          <a:xfrm>
            <a:off x="4124158" y="441276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2057B-6119-4DFB-B19A-E0C66DC9C692}"/>
              </a:ext>
            </a:extLst>
          </p:cNvPr>
          <p:cNvSpPr txBox="1"/>
          <p:nvPr/>
        </p:nvSpPr>
        <p:spPr>
          <a:xfrm>
            <a:off x="1951437" y="478044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Industry</a:t>
            </a:r>
            <a:endParaRPr lang="zh-CN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9ABAF-16C7-4DB0-9A34-AA4C6D43787E}"/>
              </a:ext>
            </a:extLst>
          </p:cNvPr>
          <p:cNvSpPr/>
          <p:nvPr/>
        </p:nvSpPr>
        <p:spPr>
          <a:xfrm>
            <a:off x="4101820" y="478044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945F1-128D-4FC9-B0D9-3699116D4142}"/>
              </a:ext>
            </a:extLst>
          </p:cNvPr>
          <p:cNvSpPr txBox="1"/>
          <p:nvPr/>
        </p:nvSpPr>
        <p:spPr>
          <a:xfrm>
            <a:off x="1963265" y="512969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Sector</a:t>
            </a:r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A974-3FE8-4FCC-9AB5-5A9FBF134B63}"/>
              </a:ext>
            </a:extLst>
          </p:cNvPr>
          <p:cNvSpPr/>
          <p:nvPr/>
        </p:nvSpPr>
        <p:spPr>
          <a:xfrm>
            <a:off x="4103138" y="512969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7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5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5"/>
            <a:ext cx="7262648" cy="3745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615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Deactivate/Activate  Company(Active default)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103138" y="2456631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Company  Details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2885085" y="5602877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Activate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DBA23-2ACC-4F4D-928B-881618BB3644}"/>
              </a:ext>
            </a:extLst>
          </p:cNvPr>
          <p:cNvSpPr/>
          <p:nvPr/>
        </p:nvSpPr>
        <p:spPr>
          <a:xfrm>
            <a:off x="4103138" y="2852092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C60DF-6E4E-413D-AABC-6CDBE83E9F2E}"/>
              </a:ext>
            </a:extLst>
          </p:cNvPr>
          <p:cNvSpPr txBox="1"/>
          <p:nvPr/>
        </p:nvSpPr>
        <p:spPr>
          <a:xfrm>
            <a:off x="1963265" y="3175185"/>
            <a:ext cx="14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CEO </a:t>
            </a:r>
            <a:r>
              <a:rPr lang="en-US" altLang="zh-CN" sz="1200" dirty="0" err="1"/>
              <a:t>Name&amp;Board</a:t>
            </a:r>
            <a:r>
              <a:rPr lang="en-US" altLang="zh-CN" sz="1200" dirty="0"/>
              <a:t> Members      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F1C68-E728-4769-A453-82EC25C0FF92}"/>
              </a:ext>
            </a:extLst>
          </p:cNvPr>
          <p:cNvSpPr/>
          <p:nvPr/>
        </p:nvSpPr>
        <p:spPr>
          <a:xfrm>
            <a:off x="4122841" y="322773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7CD97-3EEC-48DB-9286-870CED8465B7}"/>
              </a:ext>
            </a:extLst>
          </p:cNvPr>
          <p:cNvSpPr txBox="1"/>
          <p:nvPr/>
        </p:nvSpPr>
        <p:spPr>
          <a:xfrm>
            <a:off x="1982968" y="368185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TurnOver</a:t>
            </a:r>
            <a:r>
              <a:rPr lang="en-US" altLang="zh-CN" sz="1200" dirty="0"/>
              <a:t>      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7C679-E368-41C4-ABDF-33F30E26949F}"/>
              </a:ext>
            </a:extLst>
          </p:cNvPr>
          <p:cNvSpPr/>
          <p:nvPr/>
        </p:nvSpPr>
        <p:spPr>
          <a:xfrm>
            <a:off x="4122841" y="3650325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3FEF6-D3AE-47AA-B146-F83141AEA239}"/>
              </a:ext>
            </a:extLst>
          </p:cNvPr>
          <p:cNvSpPr txBox="1"/>
          <p:nvPr/>
        </p:nvSpPr>
        <p:spPr>
          <a:xfrm>
            <a:off x="1982968" y="404041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Description     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4663A-A1B9-46E1-83C2-1DDB87BE51BF}"/>
              </a:ext>
            </a:extLst>
          </p:cNvPr>
          <p:cNvSpPr/>
          <p:nvPr/>
        </p:nvSpPr>
        <p:spPr>
          <a:xfrm>
            <a:off x="4122841" y="404041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B2D27-87AD-45F4-AE23-9781A2AC59AF}"/>
              </a:ext>
            </a:extLst>
          </p:cNvPr>
          <p:cNvSpPr txBox="1"/>
          <p:nvPr/>
        </p:nvSpPr>
        <p:spPr>
          <a:xfrm>
            <a:off x="1963265" y="443378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Date     </a:t>
            </a:r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5FABA-9D4A-46A9-B1F5-65C51097EB9F}"/>
              </a:ext>
            </a:extLst>
          </p:cNvPr>
          <p:cNvSpPr/>
          <p:nvPr/>
        </p:nvSpPr>
        <p:spPr>
          <a:xfrm>
            <a:off x="4124158" y="4412761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2057B-6119-4DFB-B19A-E0C66DC9C692}"/>
              </a:ext>
            </a:extLst>
          </p:cNvPr>
          <p:cNvSpPr txBox="1"/>
          <p:nvPr/>
        </p:nvSpPr>
        <p:spPr>
          <a:xfrm>
            <a:off x="1951437" y="478044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Industry</a:t>
            </a:r>
            <a:endParaRPr lang="zh-CN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9ABAF-16C7-4DB0-9A34-AA4C6D43787E}"/>
              </a:ext>
            </a:extLst>
          </p:cNvPr>
          <p:cNvSpPr/>
          <p:nvPr/>
        </p:nvSpPr>
        <p:spPr>
          <a:xfrm>
            <a:off x="4101820" y="478044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945F1-128D-4FC9-B0D9-3699116D4142}"/>
              </a:ext>
            </a:extLst>
          </p:cNvPr>
          <p:cNvSpPr txBox="1"/>
          <p:nvPr/>
        </p:nvSpPr>
        <p:spPr>
          <a:xfrm>
            <a:off x="1963265" y="512969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Sector</a:t>
            </a:r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A974-3FE8-4FCC-9AB5-5A9FBF134B63}"/>
              </a:ext>
            </a:extLst>
          </p:cNvPr>
          <p:cNvSpPr/>
          <p:nvPr/>
        </p:nvSpPr>
        <p:spPr>
          <a:xfrm>
            <a:off x="4103138" y="5129690"/>
            <a:ext cx="2817922" cy="25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E580E2-CE4D-40C9-B570-E410716F4B28}"/>
              </a:ext>
            </a:extLst>
          </p:cNvPr>
          <p:cNvSpPr/>
          <p:nvPr/>
        </p:nvSpPr>
        <p:spPr>
          <a:xfrm>
            <a:off x="5952789" y="5575035"/>
            <a:ext cx="114169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Deactivate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4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CBFD-C37C-41B1-B25C-3F45BD85E2A9}"/>
              </a:ext>
            </a:extLst>
          </p:cNvPr>
          <p:cNvSpPr/>
          <p:nvPr/>
        </p:nvSpPr>
        <p:spPr>
          <a:xfrm>
            <a:off x="1199497" y="985344"/>
            <a:ext cx="8429297" cy="5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04BF-244C-4D00-A4B2-AF1AD148C136}"/>
              </a:ext>
            </a:extLst>
          </p:cNvPr>
          <p:cNvSpPr/>
          <p:nvPr/>
        </p:nvSpPr>
        <p:spPr>
          <a:xfrm>
            <a:off x="1617276" y="2287156"/>
            <a:ext cx="6875083" cy="2238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1628-3345-46D2-8130-03B57E3BCE56}"/>
              </a:ext>
            </a:extLst>
          </p:cNvPr>
          <p:cNvSpPr/>
          <p:nvPr/>
        </p:nvSpPr>
        <p:spPr>
          <a:xfrm>
            <a:off x="1534511" y="2287155"/>
            <a:ext cx="7262648" cy="3745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5E9B8-70BD-462B-9D07-E5C04B036C86}"/>
              </a:ext>
            </a:extLst>
          </p:cNvPr>
          <p:cNvSpPr txBox="1"/>
          <p:nvPr/>
        </p:nvSpPr>
        <p:spPr>
          <a:xfrm>
            <a:off x="2848303" y="616012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 Deactivate  Company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83280-91C0-481D-9216-C5E73690E0A5}"/>
              </a:ext>
            </a:extLst>
          </p:cNvPr>
          <p:cNvSpPr txBox="1"/>
          <p:nvPr/>
        </p:nvSpPr>
        <p:spPr>
          <a:xfrm>
            <a:off x="1617276" y="1464718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Import Data</a:t>
            </a:r>
            <a:endParaRPr lang="zh-CN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1694B-5052-4B50-BBA7-FBAD7C17C5EB}"/>
              </a:ext>
            </a:extLst>
          </p:cNvPr>
          <p:cNvSpPr txBox="1"/>
          <p:nvPr/>
        </p:nvSpPr>
        <p:spPr>
          <a:xfrm>
            <a:off x="3245067" y="1457928"/>
            <a:ext cx="14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Company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F9090-463F-471C-92AD-EA78B437C784}"/>
              </a:ext>
            </a:extLst>
          </p:cNvPr>
          <p:cNvSpPr txBox="1"/>
          <p:nvPr/>
        </p:nvSpPr>
        <p:spPr>
          <a:xfrm>
            <a:off x="4997665" y="1435047"/>
            <a:ext cx="160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Manage Exchanges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7982-6294-4B96-B35C-6A3D63BA3CF1}"/>
              </a:ext>
            </a:extLst>
          </p:cNvPr>
          <p:cNvSpPr txBox="1"/>
          <p:nvPr/>
        </p:nvSpPr>
        <p:spPr>
          <a:xfrm>
            <a:off x="8247993" y="1464718"/>
            <a:ext cx="1161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Missing Data</a:t>
            </a:r>
            <a:endParaRPr lang="zh-CN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7FEE3-AB41-4C39-9CC3-BFBE1617B3E8}"/>
              </a:ext>
            </a:extLst>
          </p:cNvPr>
          <p:cNvSpPr txBox="1"/>
          <p:nvPr/>
        </p:nvSpPr>
        <p:spPr>
          <a:xfrm>
            <a:off x="8881243" y="114567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Logout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D0DC-627E-4E5C-966C-84B4FE470BA5}"/>
              </a:ext>
            </a:extLst>
          </p:cNvPr>
          <p:cNvSpPr txBox="1"/>
          <p:nvPr/>
        </p:nvSpPr>
        <p:spPr>
          <a:xfrm>
            <a:off x="1963265" y="2852092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Company Name      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AD6F7-2FE1-41BF-A9CC-C11A1A837C79}"/>
              </a:ext>
            </a:extLst>
          </p:cNvPr>
          <p:cNvSpPr txBox="1"/>
          <p:nvPr/>
        </p:nvSpPr>
        <p:spPr>
          <a:xfrm>
            <a:off x="4103138" y="2456631"/>
            <a:ext cx="260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Company  Details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E6140E-3EB4-4E6E-B1B3-F70CCD9C4A9E}"/>
              </a:ext>
            </a:extLst>
          </p:cNvPr>
          <p:cNvSpPr/>
          <p:nvPr/>
        </p:nvSpPr>
        <p:spPr>
          <a:xfrm>
            <a:off x="2885085" y="5602877"/>
            <a:ext cx="966952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Activate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221B1-4579-426D-8195-49576DEDB8EB}"/>
              </a:ext>
            </a:extLst>
          </p:cNvPr>
          <p:cNvSpPr txBox="1"/>
          <p:nvPr/>
        </p:nvSpPr>
        <p:spPr>
          <a:xfrm>
            <a:off x="6921060" y="1473260"/>
            <a:ext cx="10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Details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DBA23-2ACC-4F4D-928B-881618BB3644}"/>
              </a:ext>
            </a:extLst>
          </p:cNvPr>
          <p:cNvSpPr/>
          <p:nvPr/>
        </p:nvSpPr>
        <p:spPr>
          <a:xfrm>
            <a:off x="4103138" y="2852092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C60DF-6E4E-413D-AABC-6CDBE83E9F2E}"/>
              </a:ext>
            </a:extLst>
          </p:cNvPr>
          <p:cNvSpPr txBox="1"/>
          <p:nvPr/>
        </p:nvSpPr>
        <p:spPr>
          <a:xfrm>
            <a:off x="1963265" y="3175185"/>
            <a:ext cx="146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CEO </a:t>
            </a:r>
            <a:r>
              <a:rPr lang="en-US" altLang="zh-CN" sz="1200" dirty="0" err="1"/>
              <a:t>Name&amp;Board</a:t>
            </a:r>
            <a:r>
              <a:rPr lang="en-US" altLang="zh-CN" sz="1200" dirty="0"/>
              <a:t> Members      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F1C68-E728-4769-A453-82EC25C0FF92}"/>
              </a:ext>
            </a:extLst>
          </p:cNvPr>
          <p:cNvSpPr/>
          <p:nvPr/>
        </p:nvSpPr>
        <p:spPr>
          <a:xfrm>
            <a:off x="4122841" y="3227735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7CD97-3EEC-48DB-9286-870CED8465B7}"/>
              </a:ext>
            </a:extLst>
          </p:cNvPr>
          <p:cNvSpPr txBox="1"/>
          <p:nvPr/>
        </p:nvSpPr>
        <p:spPr>
          <a:xfrm>
            <a:off x="1982968" y="3681855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TurnOver</a:t>
            </a:r>
            <a:r>
              <a:rPr lang="en-US" altLang="zh-CN" sz="1200" dirty="0"/>
              <a:t>      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7C679-E368-41C4-ABDF-33F30E26949F}"/>
              </a:ext>
            </a:extLst>
          </p:cNvPr>
          <p:cNvSpPr/>
          <p:nvPr/>
        </p:nvSpPr>
        <p:spPr>
          <a:xfrm>
            <a:off x="4122841" y="3650325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3FEF6-D3AE-47AA-B146-F83141AEA239}"/>
              </a:ext>
            </a:extLst>
          </p:cNvPr>
          <p:cNvSpPr txBox="1"/>
          <p:nvPr/>
        </p:nvSpPr>
        <p:spPr>
          <a:xfrm>
            <a:off x="1982968" y="404041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Brief Description     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4663A-A1B9-46E1-83C2-1DDB87BE51BF}"/>
              </a:ext>
            </a:extLst>
          </p:cNvPr>
          <p:cNvSpPr/>
          <p:nvPr/>
        </p:nvSpPr>
        <p:spPr>
          <a:xfrm>
            <a:off x="4122841" y="4040411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B2D27-87AD-45F4-AE23-9781A2AC59AF}"/>
              </a:ext>
            </a:extLst>
          </p:cNvPr>
          <p:cNvSpPr txBox="1"/>
          <p:nvPr/>
        </p:nvSpPr>
        <p:spPr>
          <a:xfrm>
            <a:off x="1963265" y="4433781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IPO Date     </a:t>
            </a:r>
            <a:endParaRPr lang="zh-CN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5FABA-9D4A-46A9-B1F5-65C51097EB9F}"/>
              </a:ext>
            </a:extLst>
          </p:cNvPr>
          <p:cNvSpPr/>
          <p:nvPr/>
        </p:nvSpPr>
        <p:spPr>
          <a:xfrm>
            <a:off x="4124158" y="4412761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2057B-6119-4DFB-B19A-E0C66DC9C692}"/>
              </a:ext>
            </a:extLst>
          </p:cNvPr>
          <p:cNvSpPr txBox="1"/>
          <p:nvPr/>
        </p:nvSpPr>
        <p:spPr>
          <a:xfrm>
            <a:off x="1951437" y="478044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Industry</a:t>
            </a:r>
            <a:endParaRPr lang="zh-CN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D9ABAF-16C7-4DB0-9A34-AA4C6D43787E}"/>
              </a:ext>
            </a:extLst>
          </p:cNvPr>
          <p:cNvSpPr/>
          <p:nvPr/>
        </p:nvSpPr>
        <p:spPr>
          <a:xfrm>
            <a:off x="4101820" y="4780440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945F1-128D-4FC9-B0D9-3699116D4142}"/>
              </a:ext>
            </a:extLst>
          </p:cNvPr>
          <p:cNvSpPr txBox="1"/>
          <p:nvPr/>
        </p:nvSpPr>
        <p:spPr>
          <a:xfrm>
            <a:off x="1963265" y="5129690"/>
            <a:ext cx="128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Sector</a:t>
            </a:r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A974-3FE8-4FCC-9AB5-5A9FBF134B63}"/>
              </a:ext>
            </a:extLst>
          </p:cNvPr>
          <p:cNvSpPr/>
          <p:nvPr/>
        </p:nvSpPr>
        <p:spPr>
          <a:xfrm>
            <a:off x="4103138" y="5129690"/>
            <a:ext cx="2817922" cy="258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E580E2-CE4D-40C9-B570-E410716F4B28}"/>
              </a:ext>
            </a:extLst>
          </p:cNvPr>
          <p:cNvSpPr/>
          <p:nvPr/>
        </p:nvSpPr>
        <p:spPr>
          <a:xfrm>
            <a:off x="5952789" y="5575035"/>
            <a:ext cx="114169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Deactivate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1195</Words>
  <Application>Microsoft Office PowerPoint</Application>
  <PresentationFormat>Widescreen</PresentationFormat>
  <Paragraphs>460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Jin</dc:creator>
  <cp:lastModifiedBy>Xiao Jin</cp:lastModifiedBy>
  <cp:revision>54</cp:revision>
  <dcterms:created xsi:type="dcterms:W3CDTF">2020-04-13T13:05:27Z</dcterms:created>
  <dcterms:modified xsi:type="dcterms:W3CDTF">2020-04-14T14:27:39Z</dcterms:modified>
</cp:coreProperties>
</file>