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0"/>
  </p:normalViewPr>
  <p:slideViewPr>
    <p:cSldViewPr snapToGrid="0" snapToObjects="1">
      <p:cViewPr>
        <p:scale>
          <a:sx n="110" d="100"/>
          <a:sy n="110" d="100"/>
        </p:scale>
        <p:origin x="2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B8943-8E5B-AD4E-AED4-2D3E00DA5D2B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C375-E8DA-E64E-B55F-0F81BA7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8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5100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63433" y="4807974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Xia</a:t>
            </a:r>
            <a:r>
              <a:rPr lang="en-US" altLang="zh-CN" dirty="0" smtClean="0"/>
              <a:t>o</a:t>
            </a:r>
            <a:r>
              <a:rPr lang="en-US" dirty="0" smtClean="0"/>
              <a:t>fan </a:t>
            </a:r>
            <a:r>
              <a:rPr lang="en-US" dirty="0" smtClean="0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73215"/>
            <a:ext cx="9603275" cy="580539"/>
          </a:xfrm>
        </p:spPr>
        <p:txBody>
          <a:bodyPr/>
          <a:lstStyle/>
          <a:p>
            <a:pPr algn="ctr"/>
            <a:r>
              <a:rPr lang="en-US" smtClean="0"/>
              <a:t>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45460" y="2043837"/>
            <a:ext cx="9815512" cy="3617912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Text cleaning methods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remove </a:t>
            </a:r>
            <a:r>
              <a:rPr lang="en-US" dirty="0"/>
              <a:t>the newline and tab </a:t>
            </a:r>
            <a:r>
              <a:rPr lang="en-US" dirty="0" smtClean="0"/>
              <a:t>tokens, numbers, all </a:t>
            </a:r>
            <a:r>
              <a:rPr lang="en-US" dirty="0"/>
              <a:t>punctuation, </a:t>
            </a:r>
            <a:r>
              <a:rPr lang="en-US" dirty="0" smtClean="0"/>
              <a:t>all English </a:t>
            </a:r>
            <a:r>
              <a:rPr lang="en-US" dirty="0"/>
              <a:t>stop words, </a:t>
            </a:r>
            <a:r>
              <a:rPr lang="en-US" dirty="0" smtClean="0"/>
              <a:t>and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multiple whitespaces. Lower </a:t>
            </a:r>
            <a:r>
              <a:rPr lang="en-US" dirty="0"/>
              <a:t>case all </a:t>
            </a:r>
            <a:r>
              <a:rPr lang="en-US" dirty="0" smtClean="0"/>
              <a:t>letters.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5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9" y="1296365"/>
            <a:ext cx="9603275" cy="557389"/>
          </a:xfrm>
        </p:spPr>
        <p:txBody>
          <a:bodyPr/>
          <a:lstStyle/>
          <a:p>
            <a:pPr algn="ctr"/>
            <a:r>
              <a:rPr lang="en-US" altLang="zh-CN" smtClean="0"/>
              <a:t>Feature choice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79493"/>
            <a:ext cx="5539530" cy="2797621"/>
          </a:xfrm>
        </p:spPr>
      </p:pic>
      <p:sp>
        <p:nvSpPr>
          <p:cNvPr id="6" name="TextBox 5"/>
          <p:cNvSpPr txBox="1"/>
          <p:nvPr/>
        </p:nvSpPr>
        <p:spPr>
          <a:xfrm>
            <a:off x="7403691" y="2638718"/>
            <a:ext cx="3111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b="1" dirty="0"/>
              <a:t>Feature</a:t>
            </a:r>
            <a:endParaRPr lang="en-US" sz="2000" dirty="0" smtClean="0"/>
          </a:p>
          <a:p>
            <a:r>
              <a:rPr lang="en-US" sz="2000" dirty="0" smtClean="0"/>
              <a:t>Only </a:t>
            </a:r>
            <a:r>
              <a:rPr lang="en-US" sz="2000" dirty="0"/>
              <a:t>comments are useful </a:t>
            </a:r>
            <a:r>
              <a:rPr lang="en-US" sz="2000" dirty="0" smtClean="0"/>
              <a:t>training </a:t>
            </a:r>
            <a:r>
              <a:rPr lang="en-US" sz="2000" dirty="0"/>
              <a:t>feature.</a:t>
            </a:r>
          </a:p>
          <a:p>
            <a:r>
              <a:rPr lang="en-US" sz="2000" dirty="0" smtClean="0"/>
              <a:t>Used N-gram</a:t>
            </a:r>
            <a:r>
              <a:rPr lang="en-US" sz="2000" dirty="0"/>
              <a:t>, </a:t>
            </a:r>
            <a:r>
              <a:rPr lang="en-US" sz="2000" dirty="0" smtClean="0"/>
              <a:t>and. word </a:t>
            </a:r>
            <a:r>
              <a:rPr lang="en-US" sz="2000" dirty="0"/>
              <a:t>level works better.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710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1579" y="1307939"/>
            <a:ext cx="9603275" cy="545815"/>
          </a:xfrm>
        </p:spPr>
        <p:txBody>
          <a:bodyPr/>
          <a:lstStyle/>
          <a:p>
            <a:pPr algn="ctr"/>
            <a:r>
              <a:rPr lang="en-US" altLang="zh-CN" dirty="0" smtClean="0"/>
              <a:t>Classifier and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0479" y="2027700"/>
            <a:ext cx="9604375" cy="344963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b="1" dirty="0"/>
              <a:t>Logistic </a:t>
            </a:r>
            <a:r>
              <a:rPr lang="en-US" b="1" dirty="0" smtClean="0"/>
              <a:t>regression: </a:t>
            </a:r>
          </a:p>
          <a:p>
            <a:pPr marL="0" indent="0" algn="ctr">
              <a:buNone/>
            </a:pPr>
            <a:r>
              <a:rPr lang="pt-BR" dirty="0" smtClean="0"/>
              <a:t>Test </a:t>
            </a:r>
            <a:r>
              <a:rPr lang="pt-BR" dirty="0"/>
              <a:t>ROC AUC: </a:t>
            </a:r>
            <a:r>
              <a:rPr lang="pt-BR" dirty="0" smtClean="0"/>
              <a:t>0.954,     </a:t>
            </a:r>
            <a:r>
              <a:rPr lang="en-US" dirty="0" smtClean="0"/>
              <a:t>Confusion </a:t>
            </a:r>
            <a:r>
              <a:rPr lang="en-US" dirty="0"/>
              <a:t>matrix </a:t>
            </a:r>
            <a:r>
              <a:rPr lang="pt-BR" dirty="0" smtClean="0"/>
              <a:t>: </a:t>
            </a:r>
            <a:r>
              <a:rPr lang="pt-BR" dirty="0"/>
              <a:t>[[</a:t>
            </a:r>
            <a:r>
              <a:rPr lang="pt-BR" dirty="0" smtClean="0"/>
              <a:t>20291  131</a:t>
            </a:r>
            <a:r>
              <a:rPr lang="pt-BR" dirty="0"/>
              <a:t>] [ 1254 </a:t>
            </a:r>
            <a:r>
              <a:rPr lang="pt-BR" dirty="0" smtClean="0"/>
              <a:t> 1502</a:t>
            </a:r>
            <a:r>
              <a:rPr lang="pt-BR" dirty="0"/>
              <a:t>]]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Multinomial </a:t>
            </a:r>
            <a:r>
              <a:rPr lang="en-US" b="1" dirty="0"/>
              <a:t>naive </a:t>
            </a:r>
            <a:r>
              <a:rPr lang="en-US" b="1" dirty="0" err="1" smtClean="0"/>
              <a:t>bayes</a:t>
            </a:r>
            <a:r>
              <a:rPr lang="en-US" b="1" dirty="0" smtClean="0"/>
              <a:t>:</a:t>
            </a:r>
          </a:p>
          <a:p>
            <a:pPr marL="0" indent="0" algn="ctr">
              <a:buNone/>
            </a:pPr>
            <a:r>
              <a:rPr lang="pt-BR" dirty="0"/>
              <a:t>Test ROC AUC: </a:t>
            </a:r>
            <a:r>
              <a:rPr lang="pt-BR" dirty="0" smtClean="0"/>
              <a:t>0.937,     </a:t>
            </a:r>
            <a:r>
              <a:rPr lang="en-US" dirty="0" smtClean="0"/>
              <a:t>Confusion matrix </a:t>
            </a:r>
            <a:r>
              <a:rPr lang="pt-BR" dirty="0" smtClean="0"/>
              <a:t>: </a:t>
            </a:r>
            <a:r>
              <a:rPr lang="pt-BR" dirty="0"/>
              <a:t>[[</a:t>
            </a:r>
            <a:r>
              <a:rPr lang="pt-BR" dirty="0" smtClean="0"/>
              <a:t>20310  112</a:t>
            </a:r>
            <a:r>
              <a:rPr lang="pt-BR" dirty="0"/>
              <a:t>] [ </a:t>
            </a:r>
            <a:r>
              <a:rPr lang="pt-BR" dirty="0" smtClean="0"/>
              <a:t>1425  1331</a:t>
            </a:r>
            <a:r>
              <a:rPr lang="pt-BR" dirty="0"/>
              <a:t>]]</a:t>
            </a:r>
            <a:endParaRPr lang="en-US" b="1" dirty="0" smtClean="0"/>
          </a:p>
          <a:p>
            <a:pPr algn="ctr"/>
            <a:r>
              <a:rPr lang="en-US" b="1" dirty="0" smtClean="0"/>
              <a:t>Random forest:</a:t>
            </a:r>
          </a:p>
          <a:p>
            <a:pPr marL="0" indent="0" algn="ctr">
              <a:buNone/>
            </a:pPr>
            <a:r>
              <a:rPr lang="en-US" dirty="0"/>
              <a:t>Test ROC AUC: </a:t>
            </a:r>
            <a:r>
              <a:rPr lang="en-US" dirty="0" smtClean="0"/>
              <a:t>0.909,     Confusion matrix : </a:t>
            </a:r>
            <a:r>
              <a:rPr lang="en-US" dirty="0"/>
              <a:t>[[</a:t>
            </a:r>
            <a:r>
              <a:rPr lang="en-US" dirty="0" smtClean="0"/>
              <a:t>20114  </a:t>
            </a:r>
            <a:r>
              <a:rPr lang="en-US" dirty="0"/>
              <a:t>308] [ </a:t>
            </a:r>
            <a:r>
              <a:rPr lang="en-US" dirty="0" smtClean="0"/>
              <a:t>1136  </a:t>
            </a:r>
            <a:r>
              <a:rPr lang="en-US" dirty="0"/>
              <a:t>1620]]</a:t>
            </a:r>
            <a:endParaRPr lang="en-US" b="1" dirty="0" smtClean="0"/>
          </a:p>
          <a:p>
            <a:pPr algn="ctr"/>
            <a:r>
              <a:rPr lang="en-US" b="1" dirty="0" smtClean="0"/>
              <a:t>SVC:</a:t>
            </a:r>
          </a:p>
          <a:p>
            <a:pPr marL="0" indent="0" algn="ctr">
              <a:buNone/>
            </a:pPr>
            <a:r>
              <a:rPr lang="en-US" dirty="0"/>
              <a:t>Test ROC AUC: </a:t>
            </a:r>
            <a:r>
              <a:rPr lang="en-US" dirty="0" smtClean="0"/>
              <a:t>0.944,     Confusion matrix : </a:t>
            </a:r>
            <a:r>
              <a:rPr lang="en-US" dirty="0"/>
              <a:t>[[</a:t>
            </a:r>
            <a:r>
              <a:rPr lang="en-US" dirty="0" smtClean="0"/>
              <a:t>20155  </a:t>
            </a:r>
            <a:r>
              <a:rPr lang="en-US" dirty="0"/>
              <a:t>267] [ 1030 </a:t>
            </a:r>
            <a:r>
              <a:rPr lang="en-US" dirty="0" smtClean="0"/>
              <a:t> 1726</a:t>
            </a:r>
            <a:r>
              <a:rPr lang="en-US" dirty="0"/>
              <a:t>]]</a:t>
            </a:r>
            <a:endParaRPr lang="en-US" b="1" dirty="0" smtClean="0"/>
          </a:p>
          <a:p>
            <a:pPr algn="ctr"/>
            <a:r>
              <a:rPr lang="en-US" b="1" dirty="0" smtClean="0"/>
              <a:t>MLP:</a:t>
            </a:r>
          </a:p>
          <a:p>
            <a:pPr marL="0" indent="0" algn="ctr">
              <a:buNone/>
            </a:pPr>
            <a:r>
              <a:rPr lang="en-US" dirty="0"/>
              <a:t>Test ROC AUC: 0.915, </a:t>
            </a:r>
            <a:r>
              <a:rPr lang="en-US" dirty="0" smtClean="0"/>
              <a:t>    take </a:t>
            </a:r>
            <a:r>
              <a:rPr lang="en-US" dirty="0"/>
              <a:t>too long to run, </a:t>
            </a:r>
            <a:r>
              <a:rPr lang="en-US" dirty="0" smtClean="0"/>
              <a:t>interrupted.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6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58410"/>
            <a:ext cx="9603275" cy="39534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/>
              <a:t>Result for Multinomial </a:t>
            </a:r>
            <a:r>
              <a:rPr lang="en-US" sz="2000" dirty="0"/>
              <a:t>naive </a:t>
            </a:r>
            <a:r>
              <a:rPr lang="en-US" sz="2000" dirty="0" err="1" smtClean="0"/>
              <a:t>bayes</a:t>
            </a:r>
            <a:r>
              <a:rPr lang="en-US" sz="2000" dirty="0" smtClean="0"/>
              <a:t> </a:t>
            </a:r>
            <a:r>
              <a:rPr lang="en-US" sz="2000" dirty="0"/>
              <a:t>and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1579" y="2013613"/>
            <a:ext cx="9604375" cy="389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			MNB			   Logistic regression</a:t>
            </a:r>
          </a:p>
          <a:p>
            <a:r>
              <a:rPr lang="en-US" dirty="0" smtClean="0"/>
              <a:t>Logarithmic Loss:  </a:t>
            </a:r>
            <a:r>
              <a:rPr lang="is-IS" dirty="0" smtClean="0"/>
              <a:t>0.17863265929936847		 </a:t>
            </a:r>
            <a:r>
              <a:rPr lang="is-IS" dirty="0"/>
              <a:t>0.16062548538532079</a:t>
            </a:r>
          </a:p>
          <a:p>
            <a:r>
              <a:rPr lang="en-US" dirty="0" smtClean="0"/>
              <a:t>Precision: 		</a:t>
            </a:r>
            <a:r>
              <a:rPr lang="nb-NO" dirty="0"/>
              <a:t>0.48</a:t>
            </a:r>
            <a:r>
              <a:rPr lang="nb-NO" dirty="0" smtClean="0"/>
              <a:t>				</a:t>
            </a:r>
            <a:r>
              <a:rPr lang="hr-HR" dirty="0"/>
              <a:t> </a:t>
            </a:r>
            <a:r>
              <a:rPr lang="nb-NO" dirty="0"/>
              <a:t>0.54</a:t>
            </a:r>
            <a:endParaRPr lang="en-US" dirty="0" smtClean="0"/>
          </a:p>
          <a:p>
            <a:r>
              <a:rPr lang="en-US" dirty="0" smtClean="0"/>
              <a:t>Recall:      		</a:t>
            </a:r>
            <a:r>
              <a:rPr lang="nb-NO" dirty="0" smtClean="0"/>
              <a:t>0.9</a:t>
            </a:r>
            <a:r>
              <a:rPr lang="en-US" altLang="zh-CN" dirty="0" smtClean="0"/>
              <a:t>2</a:t>
            </a:r>
            <a:r>
              <a:rPr lang="nb-NO" dirty="0" smtClean="0"/>
              <a:t>				 </a:t>
            </a:r>
            <a:r>
              <a:rPr lang="nb-NO" dirty="0"/>
              <a:t>0.92</a:t>
            </a:r>
            <a:endParaRPr lang="en-US" dirty="0" smtClean="0"/>
          </a:p>
          <a:p>
            <a:r>
              <a:rPr lang="en-US" dirty="0" smtClean="0"/>
              <a:t>F1 Score:  		</a:t>
            </a:r>
            <a:r>
              <a:rPr lang="en-US" altLang="zh-CN" dirty="0" smtClean="0"/>
              <a:t>0.63</a:t>
            </a:r>
            <a:r>
              <a:rPr lang="it-IT" dirty="0" smtClean="0"/>
              <a:t>				</a:t>
            </a:r>
            <a:r>
              <a:rPr lang="hr-HR" dirty="0"/>
              <a:t> </a:t>
            </a:r>
            <a:r>
              <a:rPr lang="en-US" altLang="zh-CN" dirty="0" smtClean="0"/>
              <a:t>0.68</a:t>
            </a:r>
            <a:endParaRPr lang="en-US" dirty="0" smtClean="0"/>
          </a:p>
          <a:p>
            <a:r>
              <a:rPr lang="en-US" sz="1600" dirty="0" smtClean="0"/>
              <a:t>Cross-validation(accuracy)</a:t>
            </a:r>
            <a:r>
              <a:rPr lang="en-US" dirty="0" smtClean="0"/>
              <a:t>:    0.934 (+ / -  0.007)		</a:t>
            </a:r>
            <a:r>
              <a:rPr lang="en-US" dirty="0"/>
              <a:t> </a:t>
            </a:r>
            <a:r>
              <a:rPr lang="mr-IN" dirty="0" smtClean="0"/>
              <a:t>0.940 </a:t>
            </a:r>
            <a:r>
              <a:rPr lang="mr-IN" dirty="0"/>
              <a:t>(+/- 0.004)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9711" y="5393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51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231</TotalTime>
  <Words>165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Gill Sans MT</vt:lpstr>
      <vt:lpstr>Mangal</vt:lpstr>
      <vt:lpstr>等线</vt:lpstr>
      <vt:lpstr>等线 Light</vt:lpstr>
      <vt:lpstr>Arial</vt:lpstr>
      <vt:lpstr>Gallery</vt:lpstr>
      <vt:lpstr>CS 5100 presentation</vt:lpstr>
      <vt:lpstr>Preprocessing</vt:lpstr>
      <vt:lpstr>Feature choice</vt:lpstr>
      <vt:lpstr>Classifier and matrix</vt:lpstr>
      <vt:lpstr>Result for Multinomial naive bayes and Logistic regression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5100 prensentation</dc:title>
  <dc:creator>Xiaofan Jin</dc:creator>
  <cp:lastModifiedBy>Xiaofan Jin</cp:lastModifiedBy>
  <cp:revision>61</cp:revision>
  <dcterms:created xsi:type="dcterms:W3CDTF">2018-04-12T13:48:02Z</dcterms:created>
  <dcterms:modified xsi:type="dcterms:W3CDTF">2018-04-13T02:08:01Z</dcterms:modified>
</cp:coreProperties>
</file>