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8" r:id="rId11"/>
    <p:sldId id="267" r:id="rId12"/>
    <p:sldId id="264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25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67202-FB4D-44E4-9E02-46B41884A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30710F-C85A-483A-B910-8DBE7B160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98F18-79FF-4667-B595-EFE97F9F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C43-20FD-45B8-867C-A2EC0C72E5E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5865B-F054-45A9-A6C5-2349C4FE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8BEC6-B5F3-4E85-A49D-40E0CE89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4CA9-8FAB-4007-A1DC-8F4A6356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9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E3BF5-79B2-461B-99A2-DCD48BE8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5B8F0-B4EE-40CE-B29D-2CAAE1522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B34DB-527F-465F-A6D7-F0EB41A9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C43-20FD-45B8-867C-A2EC0C72E5E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3AAA5-6010-49A4-948C-933A1843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F98FA-3980-4665-8217-3357A430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4CA9-8FAB-4007-A1DC-8F4A6356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96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B0F8A3-9C35-41FE-AB07-D7F3D82E1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01BF9-C0EA-4F91-A768-DE789BB99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EC2D6-F4BA-43C4-BDD7-B5EF23B8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C43-20FD-45B8-867C-A2EC0C72E5E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CDC59-242A-43A1-9E0A-D5887AE0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81474-59BE-4743-A3AA-ED25E908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4CA9-8FAB-4007-A1DC-8F4A6356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4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46BE-5FED-4E2B-B554-231DEA63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EFB44-8B76-4CD0-95AC-151F9D83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456A6-2697-47D7-985D-524A0B9F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C43-20FD-45B8-867C-A2EC0C72E5E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E59E7-D34E-42BA-8734-8743DF1E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4A55D-1949-4692-B111-1674AE78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4CA9-8FAB-4007-A1DC-8F4A6356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6165F-F432-434C-BE91-5AEEF2BE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B9C212-7B15-4837-89D3-52B4DBF6C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44DE5-DCDD-44EC-9E29-55598F2F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C43-20FD-45B8-867C-A2EC0C72E5E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A85D9-AF5F-4DE9-90D6-8905D5F1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BA3BC-AA00-40BC-9DA7-39304BFD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4CA9-8FAB-4007-A1DC-8F4A6356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95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6E89E-C4F7-4AF6-BD4C-E99D8B0E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22AEF-3EA7-4659-9B26-F6C36F8F6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8B0B95-6A95-44D2-85EB-D5084972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6005CB-6FCF-4CB1-A8F9-E2115707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C43-20FD-45B8-867C-A2EC0C72E5E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A19823-E6AE-4329-B6B9-0CB60DAE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910C8A-C30E-4D5F-BB80-D2EAB962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4CA9-8FAB-4007-A1DC-8F4A6356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62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20DB9-920B-403C-90D8-DA9FC213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0A493-78CA-4FAB-9B8F-3A5E2D827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398BA1-B548-4E37-8A07-44533CA3B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AC75DF-6922-406D-A48A-EC1AEF8CF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61E44-FABA-4F4D-BDC3-97A2803F7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DD3D78-BF09-4F29-9235-03B5B639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C43-20FD-45B8-867C-A2EC0C72E5E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EE6488-70CC-4C4A-A8A9-26F1F34D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857E66-EE37-42FC-8F84-4F050CA6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4CA9-8FAB-4007-A1DC-8F4A6356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7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7245C-4471-4640-A496-62C14931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AC5950-985B-404C-B291-BC198597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C43-20FD-45B8-867C-A2EC0C72E5E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A5C978-8471-4E48-8206-D192A5CE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BD382C-273B-4395-A041-B7838ABD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4CA9-8FAB-4007-A1DC-8F4A6356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2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068916-7303-41CA-8CB0-99E143CD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C43-20FD-45B8-867C-A2EC0C72E5E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C29A7C-DAE5-4FBB-B234-7A42A3BA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73011-3677-4490-8E42-D075509C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4CA9-8FAB-4007-A1DC-8F4A6356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90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E2887-C715-4329-9B8A-FF92D67C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DF83F0-7EAE-43AC-9833-B4065278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55686F-8A37-41E7-BE21-807F4DCF1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D266C5-3D2D-4E34-9128-79DAC04A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C43-20FD-45B8-867C-A2EC0C72E5E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71B1DC-C30F-4426-A435-7972B4DF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BEFB1-DC98-4A66-8D15-09B71C9F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4CA9-8FAB-4007-A1DC-8F4A6356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27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91186-C48B-41B2-BA1B-7B41999B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E83F90-E7BF-4064-8513-947295E06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1275E9-3DB2-4C30-9386-81771CC62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3DED43-9816-4663-9244-FC0BC13D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5C43-20FD-45B8-867C-A2EC0C72E5E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0C463-99D1-4FCE-9842-EA73E90B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A10060-49A3-41AC-941E-14A577C6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4CA9-8FAB-4007-A1DC-8F4A6356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3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109170-C56C-472E-BC0E-6DB6C3D3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71C3B-4C71-4B65-A571-E6B3F4333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B7B2F-87AD-4815-9F4C-20F5218C9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15C43-20FD-45B8-867C-A2EC0C72E5E7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9A700-3220-4D97-A1C1-D91600825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47D3B-9AFF-418E-9045-1116A38D2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4CA9-8FAB-4007-A1DC-8F4A6356B2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63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82BA8-04C0-49E6-904A-877E43406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92" y="734518"/>
            <a:ext cx="11548416" cy="2411934"/>
          </a:xfrm>
        </p:spPr>
        <p:txBody>
          <a:bodyPr>
            <a:normAutofit/>
          </a:bodyPr>
          <a:lstStyle/>
          <a:p>
            <a:r>
              <a:rPr lang="ko-KR" altLang="en-US" sz="7200" b="1" dirty="0">
                <a:latin typeface="+mj-ea"/>
              </a:rPr>
              <a:t>공공 </a:t>
            </a:r>
            <a:r>
              <a:rPr lang="en-US" altLang="ko-KR" sz="7200" b="1" dirty="0">
                <a:latin typeface="+mj-ea"/>
              </a:rPr>
              <a:t>CCTV</a:t>
            </a:r>
            <a:r>
              <a:rPr lang="ko-KR" altLang="en-US" sz="7200" b="1" dirty="0">
                <a:latin typeface="+mj-ea"/>
              </a:rPr>
              <a:t> 효용성 검증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DEDC5E-46CB-4D56-85F9-94104BD45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타지역과 제주시 데이터 비교를 통한</a:t>
            </a:r>
            <a:endParaRPr lang="en-US" altLang="ko-KR" sz="3600" dirty="0"/>
          </a:p>
          <a:p>
            <a:r>
              <a:rPr lang="ko-KR" altLang="en-US" sz="3600" dirty="0"/>
              <a:t>시도별 효율 순위 산정</a:t>
            </a:r>
          </a:p>
        </p:txBody>
      </p:sp>
    </p:spTree>
    <p:extLst>
      <p:ext uri="{BB962C8B-B14F-4D97-AF65-F5344CB8AC3E}">
        <p14:creationId xmlns:p14="http://schemas.microsoft.com/office/powerpoint/2010/main" val="1446830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95663-E43A-4DA0-8BC6-86E10FA7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045E3-1E0C-4AB3-A883-75FBF939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96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60D44-8664-4822-B554-2272CBB63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가설 결과 </a:t>
            </a:r>
            <a:r>
              <a:rPr lang="en-US" altLang="ko-KR" dirty="0"/>
              <a:t>Case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따른 추가적</a:t>
            </a:r>
            <a:r>
              <a:rPr lang="en-US" altLang="ko-KR" dirty="0"/>
              <a:t> </a:t>
            </a:r>
            <a:r>
              <a:rPr lang="ko-KR" altLang="en-US" dirty="0"/>
              <a:t>질의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5DFA6-1710-453A-A89C-CF181634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IF) CCTV</a:t>
            </a:r>
            <a:r>
              <a:rPr lang="ko-KR" altLang="en-US" dirty="0"/>
              <a:t>는 기대효과에 효율적으로 부응한다</a:t>
            </a:r>
            <a:endParaRPr lang="en-US" altLang="ko-KR" dirty="0"/>
          </a:p>
          <a:p>
            <a:pPr lvl="1"/>
            <a:r>
              <a:rPr lang="ko-KR" altLang="en-US" dirty="0"/>
              <a:t>제주를 비롯한 특정 지역에서만 기대효과에 부응하는 것 아닌가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IF) CCTV</a:t>
            </a:r>
            <a:r>
              <a:rPr lang="ko-KR" altLang="en-US" dirty="0"/>
              <a:t>는 기대효과에 부응하지않는다</a:t>
            </a:r>
            <a:endParaRPr lang="en-US" altLang="ko-KR" dirty="0"/>
          </a:p>
          <a:p>
            <a:pPr lvl="1"/>
            <a:r>
              <a:rPr lang="ko-KR" altLang="en-US" dirty="0"/>
              <a:t>사람들이 </a:t>
            </a:r>
            <a:r>
              <a:rPr lang="en-US" altLang="ko-KR" dirty="0"/>
              <a:t>CCTV</a:t>
            </a:r>
            <a:r>
              <a:rPr lang="ko-KR" altLang="en-US" dirty="0"/>
              <a:t>에 대한 사람들의 인식은 </a:t>
            </a:r>
            <a:r>
              <a:rPr lang="ko-KR" altLang="en-US" dirty="0" err="1"/>
              <a:t>어떠한가</a:t>
            </a:r>
            <a:endParaRPr lang="en-US" altLang="ko-KR" dirty="0"/>
          </a:p>
          <a:p>
            <a:pPr lvl="1"/>
            <a:r>
              <a:rPr lang="ko-KR" altLang="en-US" dirty="0"/>
              <a:t>기대효과에 영향을 미칠만큼의 </a:t>
            </a:r>
            <a:r>
              <a:rPr lang="en-US" altLang="ko-KR" dirty="0"/>
              <a:t>CCTV </a:t>
            </a:r>
            <a:r>
              <a:rPr lang="ko-KR" altLang="en-US" dirty="0"/>
              <a:t>보급이 되어 있지 않았기 때문인가</a:t>
            </a:r>
            <a:endParaRPr lang="en-US" altLang="ko-KR" dirty="0"/>
          </a:p>
          <a:p>
            <a:pPr lvl="1"/>
            <a:r>
              <a:rPr lang="ko-KR" altLang="en-US" dirty="0"/>
              <a:t>애초에 </a:t>
            </a:r>
            <a:r>
              <a:rPr lang="en-US" altLang="ko-KR" dirty="0"/>
              <a:t>CCTV</a:t>
            </a:r>
            <a:r>
              <a:rPr lang="ko-KR" altLang="en-US" dirty="0"/>
              <a:t>의 필요성이 없을 정도로 </a:t>
            </a:r>
            <a:r>
              <a:rPr lang="ko-KR" altLang="en-US" dirty="0" err="1"/>
              <a:t>범죄율</a:t>
            </a:r>
            <a:r>
              <a:rPr lang="en-US" altLang="ko-KR" dirty="0"/>
              <a:t>, </a:t>
            </a:r>
            <a:r>
              <a:rPr lang="ko-KR" altLang="en-US" dirty="0"/>
              <a:t>교통량</a:t>
            </a:r>
            <a:r>
              <a:rPr lang="en-US" altLang="ko-KR" dirty="0"/>
              <a:t>, </a:t>
            </a:r>
            <a:r>
              <a:rPr lang="ko-KR" altLang="en-US" dirty="0"/>
              <a:t>쓰레기 배출량이 낮아 해당 가정에서 벗어나는 </a:t>
            </a:r>
            <a:r>
              <a:rPr lang="en-US" altLang="ko-KR" dirty="0"/>
              <a:t>case</a:t>
            </a:r>
            <a:r>
              <a:rPr lang="ko-KR" altLang="en-US" dirty="0"/>
              <a:t>는 없는가</a:t>
            </a:r>
            <a:endParaRPr lang="en-US" altLang="ko-KR" dirty="0"/>
          </a:p>
          <a:p>
            <a:pPr lvl="1"/>
            <a:r>
              <a:rPr lang="ko-KR" altLang="en-US" dirty="0"/>
              <a:t>인구대비 </a:t>
            </a:r>
            <a:r>
              <a:rPr lang="en-US" altLang="ko-KR" dirty="0"/>
              <a:t>CCTV</a:t>
            </a:r>
            <a:r>
              <a:rPr lang="ko-KR" altLang="en-US" dirty="0"/>
              <a:t>보급수가 실험에 적합하지 않은 지표는 아니었는가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986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E1A31-EFF4-42FC-9C99-B2468AA9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414"/>
            <a:ext cx="10515600" cy="1325563"/>
          </a:xfrm>
        </p:spPr>
        <p:txBody>
          <a:bodyPr/>
          <a:lstStyle/>
          <a:p>
            <a:r>
              <a:rPr lang="ko-KR" altLang="en-US" dirty="0"/>
              <a:t>피드백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A8F6F-3B68-4DED-AB40-DB5091540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736777"/>
            <a:ext cx="11226800" cy="46179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pc="-300" dirty="0"/>
              <a:t>1. </a:t>
            </a:r>
            <a:r>
              <a:rPr lang="ko-KR" altLang="en-US" spc="-300" dirty="0"/>
              <a:t>분석 범위를 광범위하게 정해서 </a:t>
            </a:r>
            <a:r>
              <a:rPr lang="ko-KR" altLang="en-US" b="1" spc="-300" dirty="0"/>
              <a:t>데이터 탐색 및 </a:t>
            </a:r>
            <a:r>
              <a:rPr lang="ko-KR" altLang="en-US" b="1" spc="-300" dirty="0" err="1"/>
              <a:t>전처리</a:t>
            </a:r>
            <a:r>
              <a:rPr lang="ko-KR" altLang="en-US" b="1" spc="-300" dirty="0"/>
              <a:t> 과정에 시간을 대부분 소모</a:t>
            </a:r>
            <a:endParaRPr lang="en-US" altLang="ko-KR" b="1" spc="-300" dirty="0"/>
          </a:p>
          <a:p>
            <a:pPr marL="0" indent="0">
              <a:buNone/>
            </a:pPr>
            <a:r>
              <a:rPr lang="en-US" altLang="ko-KR" spc="-300" dirty="0"/>
              <a:t>&gt; </a:t>
            </a:r>
            <a:r>
              <a:rPr lang="ko-KR" altLang="en-US" spc="-300" dirty="0"/>
              <a:t>데이터가 커 </a:t>
            </a:r>
            <a:r>
              <a:rPr lang="en-US" altLang="ko-KR" spc="-300" dirty="0"/>
              <a:t>Memory overflow </a:t>
            </a:r>
            <a:r>
              <a:rPr lang="ko-KR" altLang="en-US" spc="-300" dirty="0"/>
              <a:t>발생 </a:t>
            </a:r>
            <a:r>
              <a:rPr lang="en-US" altLang="ko-KR" spc="-300" dirty="0"/>
              <a:t>[ xlsx </a:t>
            </a:r>
            <a:r>
              <a:rPr lang="ko-KR" altLang="en-US" spc="-300" dirty="0"/>
              <a:t>보다 </a:t>
            </a:r>
            <a:r>
              <a:rPr lang="en-US" altLang="ko-KR" spc="-300" dirty="0"/>
              <a:t>csv</a:t>
            </a:r>
            <a:r>
              <a:rPr lang="ko-KR" altLang="en-US" spc="-300" dirty="0"/>
              <a:t>나 </a:t>
            </a:r>
            <a:r>
              <a:rPr lang="en-US" altLang="ko-KR" spc="-300" dirty="0"/>
              <a:t>txt</a:t>
            </a:r>
            <a:r>
              <a:rPr lang="ko-KR" altLang="en-US" spc="-300" dirty="0"/>
              <a:t>가 메모리 부담이 적음 </a:t>
            </a:r>
            <a:r>
              <a:rPr lang="en-US" altLang="ko-KR" spc="-300" dirty="0"/>
              <a:t>]</a:t>
            </a:r>
            <a:r>
              <a:rPr lang="ko-KR" altLang="en-US" spc="-300" dirty="0"/>
              <a:t> </a:t>
            </a:r>
            <a:endParaRPr lang="en-US" altLang="ko-KR" spc="-300" dirty="0"/>
          </a:p>
          <a:p>
            <a:pPr marL="0" indent="0">
              <a:buNone/>
            </a:pPr>
            <a:r>
              <a:rPr lang="en-US" altLang="ko-KR" spc="-300" dirty="0"/>
              <a:t>&gt; Data </a:t>
            </a:r>
            <a:r>
              <a:rPr lang="ko-KR" altLang="en-US" spc="-300" dirty="0"/>
              <a:t>분할 및 재조합 과정에 시간 소모</a:t>
            </a:r>
            <a:endParaRPr lang="en-US" altLang="ko-KR" spc="-300" dirty="0"/>
          </a:p>
          <a:p>
            <a:pPr marL="0" indent="0">
              <a:buNone/>
            </a:pPr>
            <a:r>
              <a:rPr lang="en-US" altLang="ko-KR" spc="-300" dirty="0"/>
              <a:t>&gt; </a:t>
            </a:r>
            <a:r>
              <a:rPr lang="ko-KR" altLang="en-US" spc="-300" dirty="0"/>
              <a:t>현실적으로 본인이 감당할 수 있는 선 안에서 프로젝트를 진행해야</a:t>
            </a:r>
            <a:r>
              <a:rPr lang="en-US" altLang="ko-KR" spc="-300" dirty="0"/>
              <a:t> </a:t>
            </a:r>
            <a:r>
              <a:rPr lang="ko-KR" altLang="en-US" spc="-300" dirty="0"/>
              <a:t>프로젝트 완성이 가능함</a:t>
            </a:r>
            <a:endParaRPr lang="en-US" altLang="ko-KR" spc="-300" dirty="0"/>
          </a:p>
          <a:p>
            <a:pPr marL="0" indent="0">
              <a:buNone/>
            </a:pPr>
            <a:r>
              <a:rPr lang="en-US" altLang="ko-KR" spc="-300" dirty="0"/>
              <a:t>&gt; </a:t>
            </a:r>
            <a:r>
              <a:rPr lang="ko-KR" altLang="en-US" spc="-300" dirty="0"/>
              <a:t>필요한 데이터의 존재유무</a:t>
            </a:r>
            <a:r>
              <a:rPr lang="en-US" altLang="ko-KR" spc="-300" dirty="0"/>
              <a:t>, </a:t>
            </a:r>
            <a:r>
              <a:rPr lang="ko-KR" altLang="en-US" spc="-300" dirty="0"/>
              <a:t>발견유무가 본 프로젝트에 영향이 크게 끼침</a:t>
            </a:r>
            <a:endParaRPr lang="en-US" altLang="ko-KR" spc="-300" dirty="0"/>
          </a:p>
          <a:p>
            <a:pPr marL="0" indent="0">
              <a:buNone/>
            </a:pPr>
            <a:r>
              <a:rPr lang="en-US" altLang="ko-KR" spc="-300" dirty="0"/>
              <a:t>&gt; </a:t>
            </a:r>
            <a:r>
              <a:rPr lang="ko-KR" altLang="en-US" spc="-300" dirty="0"/>
              <a:t>공공 </a:t>
            </a:r>
            <a:r>
              <a:rPr lang="en-US" altLang="ko-KR" spc="-300" dirty="0"/>
              <a:t>Data</a:t>
            </a:r>
            <a:r>
              <a:rPr lang="ko-KR" altLang="en-US" spc="-300" dirty="0"/>
              <a:t>에도 논리적으로 수용 불가능한 데이터가 들어 있으므로 주의하여 분석해야</a:t>
            </a:r>
            <a:endParaRPr lang="en-US" altLang="ko-KR" spc="-300" dirty="0"/>
          </a:p>
          <a:p>
            <a:pPr marL="0" indent="0">
              <a:buNone/>
            </a:pPr>
            <a:endParaRPr lang="en-US" altLang="ko-KR" spc="-300" dirty="0"/>
          </a:p>
          <a:p>
            <a:pPr marL="0" indent="0">
              <a:buNone/>
            </a:pPr>
            <a:endParaRPr lang="en-US" altLang="ko-KR" spc="-300" dirty="0"/>
          </a:p>
          <a:p>
            <a:pPr marL="0" indent="0">
              <a:buNone/>
            </a:pPr>
            <a:r>
              <a:rPr lang="en-US" altLang="ko-KR" spc="-300" dirty="0"/>
              <a:t>2.. </a:t>
            </a:r>
            <a:r>
              <a:rPr lang="ko-KR" altLang="en-US" spc="-300" dirty="0"/>
              <a:t>가정에 대한 결과를 도출하였더라도 귀납법대신</a:t>
            </a:r>
            <a:r>
              <a:rPr lang="en-US" altLang="ko-KR" spc="-300" dirty="0"/>
              <a:t> </a:t>
            </a:r>
            <a:r>
              <a:rPr lang="ko-KR" altLang="en-US" spc="-300" dirty="0"/>
              <a:t>연역적인 방향으로 잡았으므로 </a:t>
            </a:r>
            <a:r>
              <a:rPr lang="ko-KR" altLang="en-US" b="1" spc="-300" dirty="0"/>
              <a:t>다소 신뢰성이 떨어짐</a:t>
            </a:r>
            <a:endParaRPr lang="en-US" altLang="ko-KR" b="1" spc="-300" dirty="0"/>
          </a:p>
          <a:p>
            <a:pPr marL="0" indent="0">
              <a:buNone/>
            </a:pPr>
            <a:r>
              <a:rPr lang="en-US" altLang="ko-KR" spc="-300" dirty="0"/>
              <a:t>&gt; </a:t>
            </a:r>
            <a:r>
              <a:rPr lang="ko-KR" altLang="en-US" spc="-300" dirty="0"/>
              <a:t>모두의 가정들이 모두 강한 상관관계 결과를 보였더라도 논리구조가 연역적이라 한계가 있다고 생각</a:t>
            </a:r>
            <a:r>
              <a:rPr lang="en-US" altLang="ko-KR" spc="-300" dirty="0"/>
              <a:t>. </a:t>
            </a:r>
          </a:p>
          <a:p>
            <a:pPr marL="0" indent="0">
              <a:buNone/>
            </a:pPr>
            <a:r>
              <a:rPr lang="en-US" altLang="ko-KR" spc="-300" dirty="0"/>
              <a:t>&gt; </a:t>
            </a:r>
            <a:r>
              <a:rPr lang="ko-KR" altLang="en-US" spc="-300" dirty="0"/>
              <a:t>다음 프로젝트 때는 분석범위는 좁히되</a:t>
            </a:r>
            <a:r>
              <a:rPr lang="en-US" altLang="ko-KR" spc="-300" dirty="0"/>
              <a:t>, </a:t>
            </a:r>
            <a:r>
              <a:rPr lang="ko-KR" altLang="en-US" spc="-300" dirty="0"/>
              <a:t>논리적 결합성에 중점을 둘 것</a:t>
            </a:r>
            <a:endParaRPr lang="en-US" altLang="ko-KR" spc="-300" dirty="0"/>
          </a:p>
          <a:p>
            <a:pPr marL="0" indent="0">
              <a:buNone/>
            </a:pPr>
            <a:endParaRPr lang="en-US" altLang="ko-KR" spc="-300" dirty="0"/>
          </a:p>
          <a:p>
            <a:pPr marL="0" indent="0">
              <a:buNone/>
            </a:pPr>
            <a:endParaRPr lang="en-US" altLang="ko-KR" spc="-300" dirty="0"/>
          </a:p>
        </p:txBody>
      </p:sp>
    </p:spTree>
    <p:extLst>
      <p:ext uri="{BB962C8B-B14F-4D97-AF65-F5344CB8AC3E}">
        <p14:creationId xmlns:p14="http://schemas.microsoft.com/office/powerpoint/2010/main" val="837773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55C4E-D64D-4513-BFF1-E70F219E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 및 도구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F5B9CB-56DC-4560-8E77-D5687891B0B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dirty="0" err="1"/>
              <a:t>로우데이터</a:t>
            </a:r>
            <a:r>
              <a:rPr lang="ko-KR" altLang="en-US" dirty="0"/>
              <a:t> 수집 </a:t>
            </a:r>
            <a:r>
              <a:rPr lang="en-US" altLang="ko-KR" dirty="0"/>
              <a:t>: [</a:t>
            </a:r>
            <a:r>
              <a:rPr lang="ko-KR" altLang="en-US" dirty="0" err="1"/>
              <a:t>공공데이터포털</a:t>
            </a:r>
            <a:r>
              <a:rPr lang="en-US" altLang="ko-KR" dirty="0"/>
              <a:t>] </a:t>
            </a:r>
            <a:r>
              <a:rPr lang="ko-KR" altLang="en-US" dirty="0"/>
              <a:t>전국</a:t>
            </a:r>
            <a:r>
              <a:rPr lang="en-US" altLang="ko-KR" dirty="0" err="1"/>
              <a:t>cctv</a:t>
            </a:r>
            <a:r>
              <a:rPr lang="ko-KR" altLang="en-US" dirty="0"/>
              <a:t>표준데이터</a:t>
            </a:r>
            <a:r>
              <a:rPr lang="en-US" altLang="ko-KR" dirty="0"/>
              <a:t>.XLS</a:t>
            </a:r>
          </a:p>
          <a:p>
            <a:pPr marL="0" indent="0">
              <a:buNone/>
            </a:pPr>
            <a:r>
              <a:rPr lang="en-US" altLang="ko-KR" dirty="0"/>
              <a:t>			[</a:t>
            </a:r>
            <a:r>
              <a:rPr lang="ko-KR" altLang="en-US" dirty="0"/>
              <a:t>통계청</a:t>
            </a:r>
            <a:r>
              <a:rPr lang="en-US" altLang="ko-KR" dirty="0"/>
              <a:t>] </a:t>
            </a:r>
            <a:r>
              <a:rPr lang="ko-KR" altLang="en-US" dirty="0"/>
              <a:t>주민등록인구</a:t>
            </a:r>
            <a:r>
              <a:rPr lang="en-US" altLang="ko-KR" dirty="0"/>
              <a:t>.XLSX</a:t>
            </a:r>
          </a:p>
          <a:p>
            <a:pPr marL="0" indent="0">
              <a:buNone/>
            </a:pPr>
            <a:r>
              <a:rPr lang="en-US" altLang="ko-KR" dirty="0"/>
              <a:t>			[]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67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5F3DF-448A-40C2-AB36-98073CCA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/>
              <a:t>공공 </a:t>
            </a:r>
            <a:r>
              <a:rPr lang="en-US" altLang="ko-KR" sz="5400" b="1" dirty="0"/>
              <a:t>CCTV </a:t>
            </a:r>
            <a:r>
              <a:rPr lang="ko-KR" altLang="en-US" sz="5400" b="1" dirty="0"/>
              <a:t>설치 시 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05C65-27CA-48F1-9C73-5E58858C1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2825"/>
            <a:ext cx="10515600" cy="4351338"/>
          </a:xfrm>
        </p:spPr>
        <p:txBody>
          <a:bodyPr/>
          <a:lstStyle/>
          <a:p>
            <a:r>
              <a:rPr lang="ko-KR" altLang="en-US" sz="3600" b="1" dirty="0"/>
              <a:t>범죄 사각지대를 줄여 </a:t>
            </a:r>
            <a:r>
              <a:rPr lang="ko-KR" altLang="en-US" sz="3600" b="1" dirty="0" err="1"/>
              <a:t>범죄율</a:t>
            </a:r>
            <a:r>
              <a:rPr lang="ko-KR" altLang="en-US" sz="3600" b="1" dirty="0"/>
              <a:t> 감소에 영향</a:t>
            </a:r>
            <a:endParaRPr lang="en-US" altLang="ko-KR" sz="3600" b="1" dirty="0"/>
          </a:p>
          <a:p>
            <a:endParaRPr lang="en-US" altLang="ko-KR" sz="3600" b="1" dirty="0"/>
          </a:p>
          <a:p>
            <a:r>
              <a:rPr lang="ko-KR" altLang="en-US" sz="3600" b="1" dirty="0"/>
              <a:t>교통 법규 준수</a:t>
            </a:r>
            <a:endParaRPr lang="en-US" altLang="ko-KR" sz="3600" b="1" dirty="0"/>
          </a:p>
          <a:p>
            <a:endParaRPr lang="en-US" altLang="ko-KR" sz="3600" b="1" dirty="0"/>
          </a:p>
          <a:p>
            <a:r>
              <a:rPr lang="ko-KR" altLang="en-US" sz="3600" b="1" dirty="0"/>
              <a:t>무단 투기 방지와 환경 보전</a:t>
            </a:r>
            <a:r>
              <a:rPr lang="en-US" altLang="ko-KR" sz="3600" b="1" dirty="0"/>
              <a:t>..</a:t>
            </a:r>
            <a:r>
              <a:rPr lang="en-US" altLang="ko-KR" sz="3600" b="1" dirty="0" err="1"/>
              <a:t>etc</a:t>
            </a:r>
            <a:endParaRPr lang="en-US" altLang="ko-KR" sz="3600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AE4F0-E6FB-4BC8-A34F-10960B015A33}"/>
              </a:ext>
            </a:extLst>
          </p:cNvPr>
          <p:cNvSpPr txBox="1"/>
          <p:nvPr/>
        </p:nvSpPr>
        <p:spPr>
          <a:xfrm>
            <a:off x="143264" y="7740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정의</a:t>
            </a:r>
          </a:p>
        </p:txBody>
      </p:sp>
    </p:spTree>
    <p:extLst>
      <p:ext uri="{BB962C8B-B14F-4D97-AF65-F5344CB8AC3E}">
        <p14:creationId xmlns:p14="http://schemas.microsoft.com/office/powerpoint/2010/main" val="69696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10FDFE-DCAA-498C-B44F-7BD182D72741}"/>
              </a:ext>
            </a:extLst>
          </p:cNvPr>
          <p:cNvSpPr/>
          <p:nvPr/>
        </p:nvSpPr>
        <p:spPr>
          <a:xfrm>
            <a:off x="1181100" y="2006600"/>
            <a:ext cx="9779000" cy="21733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818E03-6ADA-42B4-8B75-4FC08BF4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21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600" b="1" dirty="0"/>
              <a:t>가정</a:t>
            </a:r>
            <a:endParaRPr lang="ko-KR" altLang="en-US" sz="5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28EF1-88A9-44A1-AFE8-2A4451913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900" y="1750675"/>
            <a:ext cx="10515600" cy="24165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①</a:t>
            </a:r>
            <a:r>
              <a:rPr lang="ko-KR" altLang="en-US" dirty="0"/>
              <a:t> </a:t>
            </a:r>
            <a:r>
              <a:rPr lang="ko-KR" altLang="en-US" b="1" dirty="0"/>
              <a:t>연도별 교통 단속 지표</a:t>
            </a:r>
            <a:r>
              <a:rPr lang="ko-KR" altLang="en-US" dirty="0"/>
              <a:t>에 영향을 끼쳤을 것이다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② 연도별 불법 쓰레기 투기 감소</a:t>
            </a:r>
            <a:r>
              <a:rPr lang="ko-KR" altLang="en-US" dirty="0"/>
              <a:t>에 영향을 끼쳤을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③</a:t>
            </a:r>
            <a:r>
              <a:rPr lang="en-US" altLang="ko-KR" dirty="0"/>
              <a:t> </a:t>
            </a:r>
            <a:r>
              <a:rPr lang="ko-KR" altLang="en-US" dirty="0"/>
              <a:t>해당 지역의 </a:t>
            </a:r>
            <a:r>
              <a:rPr lang="ko-KR" altLang="en-US" b="1" dirty="0" err="1"/>
              <a:t>범죄율</a:t>
            </a:r>
            <a:r>
              <a:rPr lang="ko-KR" altLang="en-US" b="1" dirty="0"/>
              <a:t> 감소</a:t>
            </a:r>
            <a:r>
              <a:rPr lang="ko-KR" altLang="en-US" dirty="0"/>
              <a:t>에도 영향을 끼쳤을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B798299-046F-4FE0-A5BE-032602A65DA7}"/>
              </a:ext>
            </a:extLst>
          </p:cNvPr>
          <p:cNvSpPr/>
          <p:nvPr/>
        </p:nvSpPr>
        <p:spPr>
          <a:xfrm>
            <a:off x="4739182" y="4348395"/>
            <a:ext cx="2593298" cy="1004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3A48B96-C657-488F-8C70-33D97106680E}"/>
              </a:ext>
            </a:extLst>
          </p:cNvPr>
          <p:cNvSpPr txBox="1">
            <a:spLocks/>
          </p:cNvSpPr>
          <p:nvPr/>
        </p:nvSpPr>
        <p:spPr>
          <a:xfrm>
            <a:off x="838200" y="5519915"/>
            <a:ext cx="10515600" cy="1124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/>
              <a:t>“</a:t>
            </a:r>
            <a:r>
              <a:rPr lang="ko-KR" altLang="en-US" b="1" dirty="0"/>
              <a:t>지자체에서 설치한 </a:t>
            </a:r>
            <a:r>
              <a:rPr lang="en-US" altLang="ko-KR" b="1" dirty="0"/>
              <a:t>CCTV</a:t>
            </a:r>
            <a:r>
              <a:rPr lang="ko-KR" altLang="en-US" b="1" dirty="0"/>
              <a:t>가</a:t>
            </a:r>
            <a:endParaRPr lang="en-US" altLang="ko-KR" b="1" dirty="0"/>
          </a:p>
          <a:p>
            <a:pPr marL="0" indent="0" algn="ctr">
              <a:buNone/>
            </a:pPr>
            <a:r>
              <a:rPr lang="ko-KR" altLang="en-US" b="1" dirty="0"/>
              <a:t>상기 가정한 기대효과를 충족하고 있다고 할 수 있는가</a:t>
            </a:r>
            <a:r>
              <a:rPr lang="en-US" altLang="ko-KR" b="1" dirty="0"/>
              <a:t>”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836E4-2B98-4E5D-B169-E34C0F867BD5}"/>
              </a:ext>
            </a:extLst>
          </p:cNvPr>
          <p:cNvSpPr txBox="1"/>
          <p:nvPr/>
        </p:nvSpPr>
        <p:spPr>
          <a:xfrm>
            <a:off x="2475938" y="1204457"/>
            <a:ext cx="7329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단위 인구당 </a:t>
            </a:r>
            <a:r>
              <a:rPr lang="en-US" altLang="ko-KR" sz="3200" dirty="0"/>
              <a:t>CCTV </a:t>
            </a:r>
            <a:r>
              <a:rPr lang="ko-KR" altLang="en-US" sz="3200" dirty="0"/>
              <a:t>설치</a:t>
            </a:r>
            <a:r>
              <a:rPr lang="en-US" altLang="ko-KR" sz="3200" dirty="0"/>
              <a:t> </a:t>
            </a:r>
            <a:r>
              <a:rPr lang="ko-KR" altLang="en-US" sz="3200" dirty="0"/>
              <a:t>비율이 높다면</a:t>
            </a:r>
            <a:r>
              <a:rPr lang="en-US" altLang="ko-KR" sz="3200" dirty="0"/>
              <a:t>,</a:t>
            </a:r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1BA73-CCA3-4918-A082-64C6CE07AFEB}"/>
              </a:ext>
            </a:extLst>
          </p:cNvPr>
          <p:cNvSpPr txBox="1"/>
          <p:nvPr/>
        </p:nvSpPr>
        <p:spPr>
          <a:xfrm>
            <a:off x="143264" y="77406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정의 </a:t>
            </a:r>
            <a:r>
              <a:rPr lang="en-US" altLang="ko-KR" dirty="0"/>
              <a:t>– </a:t>
            </a:r>
            <a:r>
              <a:rPr lang="ko-KR" altLang="en-US" dirty="0"/>
              <a:t>가설 설정</a:t>
            </a:r>
          </a:p>
        </p:txBody>
      </p:sp>
    </p:spTree>
    <p:extLst>
      <p:ext uri="{BB962C8B-B14F-4D97-AF65-F5344CB8AC3E}">
        <p14:creationId xmlns:p14="http://schemas.microsoft.com/office/powerpoint/2010/main" val="255882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EAE8F-946F-4542-ACDA-8845C3EA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86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sz="4900" b="1" dirty="0"/>
              <a:t>가정 ① 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ko-KR" altLang="en-US" b="1" dirty="0"/>
              <a:t>연도별 교통 단속 지표</a:t>
            </a:r>
            <a:r>
              <a:rPr lang="ko-KR" altLang="en-US" dirty="0"/>
              <a:t>에</a:t>
            </a:r>
            <a:br>
              <a:rPr lang="en-US" altLang="ko-KR" dirty="0"/>
            </a:br>
            <a:r>
              <a:rPr lang="en-US" altLang="ko-KR" dirty="0"/>
              <a:t>             </a:t>
            </a:r>
            <a:r>
              <a:rPr lang="ko-KR" altLang="en-US" dirty="0"/>
              <a:t>영향을 끼쳤을 것이다</a:t>
            </a:r>
            <a:r>
              <a:rPr lang="en-US" altLang="ko-KR" dirty="0"/>
              <a:t>.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843272A-2960-48BF-981B-CFE04480F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3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대      상 </a:t>
            </a:r>
            <a:r>
              <a:rPr lang="en-US" altLang="ko-KR" dirty="0"/>
              <a:t>:</a:t>
            </a:r>
            <a:r>
              <a:rPr lang="ko-KR" altLang="en-US" dirty="0"/>
              <a:t> 전국 시도별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기간범위 </a:t>
            </a:r>
            <a:r>
              <a:rPr lang="en-US" altLang="ko-KR" dirty="0"/>
              <a:t>: 1990 - 2019</a:t>
            </a:r>
            <a:r>
              <a:rPr lang="ko-KR" altLang="en-US" dirty="0"/>
              <a:t>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>
              <a:buFontTx/>
              <a:buChar char="-"/>
            </a:pPr>
            <a:r>
              <a:rPr lang="ko-KR" altLang="en-US" dirty="0"/>
              <a:t>분석개요 </a:t>
            </a:r>
            <a:r>
              <a:rPr lang="en-US" altLang="ko-KR" dirty="0"/>
              <a:t>: </a:t>
            </a:r>
            <a:r>
              <a:rPr lang="ko-KR" altLang="en-US" dirty="0"/>
              <a:t>연 단위 </a:t>
            </a:r>
            <a:r>
              <a:rPr lang="ko-KR" altLang="en-US" b="1" dirty="0"/>
              <a:t>교통 단속 지표</a:t>
            </a:r>
            <a:r>
              <a:rPr lang="ko-KR" altLang="en-US" dirty="0"/>
              <a:t>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연 단위 </a:t>
            </a:r>
            <a:r>
              <a:rPr lang="en-US" altLang="ko-KR" b="1" dirty="0"/>
              <a:t>CCTV</a:t>
            </a:r>
            <a:r>
              <a:rPr lang="ko-KR" altLang="en-US" b="1" dirty="0"/>
              <a:t>설치 수</a:t>
            </a:r>
            <a:r>
              <a:rPr lang="ko-KR" altLang="en-US" dirty="0"/>
              <a:t> 간의 상관관계 분석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E0B99-0A30-4F7C-9170-18807E7BE3B3}"/>
              </a:ext>
            </a:extLst>
          </p:cNvPr>
          <p:cNvSpPr txBox="1"/>
          <p:nvPr/>
        </p:nvSpPr>
        <p:spPr>
          <a:xfrm>
            <a:off x="143264" y="77406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정의 </a:t>
            </a:r>
            <a:r>
              <a:rPr lang="en-US" altLang="ko-KR" dirty="0"/>
              <a:t>– </a:t>
            </a:r>
            <a:r>
              <a:rPr lang="ko-KR" altLang="en-US" dirty="0"/>
              <a:t>가설 설정</a:t>
            </a:r>
          </a:p>
        </p:txBody>
      </p:sp>
    </p:spTree>
    <p:extLst>
      <p:ext uri="{BB962C8B-B14F-4D97-AF65-F5344CB8AC3E}">
        <p14:creationId xmlns:p14="http://schemas.microsoft.com/office/powerpoint/2010/main" val="246299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EAE8F-946F-4542-ACDA-8845C3EA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03" y="754866"/>
            <a:ext cx="10982794" cy="1325563"/>
          </a:xfrm>
        </p:spPr>
        <p:txBody>
          <a:bodyPr>
            <a:normAutofit fontScale="90000"/>
          </a:bodyPr>
          <a:lstStyle/>
          <a:p>
            <a:r>
              <a:rPr lang="ko-KR" altLang="en-US" sz="4900" b="1" dirty="0"/>
              <a:t>가정 ②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ko-KR" altLang="en-US" sz="3600" b="1" dirty="0"/>
              <a:t>연도별 불법 쓰레기 투기 적발 건수 감소에</a:t>
            </a:r>
            <a:br>
              <a:rPr lang="en-US" altLang="ko-KR" sz="3600" b="1" dirty="0"/>
            </a:br>
            <a:r>
              <a:rPr lang="en-US" altLang="ko-KR" sz="3600" b="1" dirty="0"/>
              <a:t>              </a:t>
            </a:r>
            <a:r>
              <a:rPr lang="ko-KR" altLang="en-US" sz="3600" dirty="0"/>
              <a:t>  영향을 끼쳤을 것이다</a:t>
            </a:r>
            <a:r>
              <a:rPr lang="en-US" altLang="ko-KR" sz="3600" dirty="0"/>
              <a:t>.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843272A-2960-48BF-981B-CFE04480F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51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대      상 </a:t>
            </a:r>
            <a:r>
              <a:rPr lang="en-US" altLang="ko-KR" dirty="0"/>
              <a:t>:</a:t>
            </a:r>
            <a:r>
              <a:rPr lang="ko-KR" altLang="en-US" dirty="0"/>
              <a:t> 전국 시도별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기간범위 </a:t>
            </a:r>
            <a:r>
              <a:rPr lang="en-US" altLang="ko-KR" dirty="0"/>
              <a:t>: 1990 - 2019</a:t>
            </a:r>
            <a:r>
              <a:rPr lang="ko-KR" altLang="en-US" dirty="0"/>
              <a:t>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>
              <a:buFontTx/>
              <a:buChar char="-"/>
            </a:pPr>
            <a:r>
              <a:rPr lang="ko-KR" altLang="en-US" dirty="0"/>
              <a:t>분석개요 </a:t>
            </a:r>
            <a:r>
              <a:rPr lang="en-US" altLang="ko-KR" dirty="0"/>
              <a:t>: </a:t>
            </a:r>
            <a:r>
              <a:rPr lang="ko-KR" altLang="en-US" dirty="0"/>
              <a:t>연 단위 </a:t>
            </a:r>
            <a:r>
              <a:rPr lang="ko-KR" altLang="en-US" b="1" dirty="0"/>
              <a:t>불법 쓰레기 투기 적발 건수</a:t>
            </a:r>
            <a:r>
              <a:rPr lang="ko-KR" altLang="en-US" dirty="0"/>
              <a:t>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연 단위 </a:t>
            </a:r>
            <a:r>
              <a:rPr lang="en-US" altLang="ko-KR" b="1" dirty="0"/>
              <a:t>CCTV</a:t>
            </a:r>
            <a:r>
              <a:rPr lang="ko-KR" altLang="en-US" b="1" dirty="0"/>
              <a:t>설치 수</a:t>
            </a:r>
            <a:r>
              <a:rPr lang="ko-KR" altLang="en-US" dirty="0"/>
              <a:t> 간의 상관관계 분석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9FF05-E2E5-4F0A-A22B-E1177263C480}"/>
              </a:ext>
            </a:extLst>
          </p:cNvPr>
          <p:cNvSpPr txBox="1"/>
          <p:nvPr/>
        </p:nvSpPr>
        <p:spPr>
          <a:xfrm>
            <a:off x="143264" y="77406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정의 </a:t>
            </a:r>
            <a:r>
              <a:rPr lang="en-US" altLang="ko-KR" dirty="0"/>
              <a:t>– </a:t>
            </a:r>
            <a:r>
              <a:rPr lang="ko-KR" altLang="en-US" dirty="0"/>
              <a:t>가설 설정</a:t>
            </a:r>
          </a:p>
        </p:txBody>
      </p:sp>
    </p:spTree>
    <p:extLst>
      <p:ext uri="{BB962C8B-B14F-4D97-AF65-F5344CB8AC3E}">
        <p14:creationId xmlns:p14="http://schemas.microsoft.com/office/powerpoint/2010/main" val="115214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9EAE8F-946F-4542-ACDA-8845C3EA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03" y="754866"/>
            <a:ext cx="10982794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가정 ③ 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ko-KR" altLang="en-US" sz="3600" dirty="0"/>
              <a:t>해당 지역의 </a:t>
            </a:r>
            <a:r>
              <a:rPr lang="ko-KR" altLang="en-US" sz="3600" b="1" dirty="0" err="1"/>
              <a:t>범죄율</a:t>
            </a:r>
            <a:r>
              <a:rPr lang="ko-KR" altLang="en-US" sz="3600" b="1" dirty="0"/>
              <a:t> 감소</a:t>
            </a:r>
            <a:r>
              <a:rPr lang="ko-KR" altLang="en-US" sz="3600" dirty="0"/>
              <a:t>에 영향을</a:t>
            </a:r>
            <a:br>
              <a:rPr lang="en-US" altLang="ko-KR" sz="3600" dirty="0"/>
            </a:br>
            <a:r>
              <a:rPr lang="en-US" altLang="ko-KR" sz="3600" dirty="0"/>
              <a:t>               </a:t>
            </a:r>
            <a:r>
              <a:rPr lang="ko-KR" altLang="en-US" sz="3600" dirty="0"/>
              <a:t>끼쳤을 것이다</a:t>
            </a:r>
            <a:r>
              <a:rPr lang="en-US" altLang="ko-KR" sz="3600" dirty="0"/>
              <a:t>.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843272A-2960-48BF-981B-CFE04480F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51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대      상 </a:t>
            </a:r>
            <a:r>
              <a:rPr lang="en-US" altLang="ko-KR" dirty="0"/>
              <a:t>:</a:t>
            </a:r>
            <a:r>
              <a:rPr lang="ko-KR" altLang="en-US" dirty="0"/>
              <a:t> 전국 시도별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기간범위 </a:t>
            </a:r>
            <a:r>
              <a:rPr lang="en-US" altLang="ko-KR" dirty="0"/>
              <a:t>: 1990 - 2019</a:t>
            </a:r>
            <a:r>
              <a:rPr lang="ko-KR" altLang="en-US" dirty="0"/>
              <a:t>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>
              <a:buFontTx/>
              <a:buChar char="-"/>
            </a:pPr>
            <a:r>
              <a:rPr lang="ko-KR" altLang="en-US" dirty="0"/>
              <a:t>분석개요 </a:t>
            </a:r>
            <a:r>
              <a:rPr lang="en-US" altLang="ko-KR" dirty="0"/>
              <a:t>: </a:t>
            </a:r>
            <a:r>
              <a:rPr lang="ko-KR" altLang="en-US" dirty="0"/>
              <a:t>연 단위 </a:t>
            </a:r>
            <a:r>
              <a:rPr lang="ko-KR" altLang="en-US" b="1" dirty="0"/>
              <a:t>범죄 발생 건수</a:t>
            </a:r>
            <a:r>
              <a:rPr lang="ko-KR" altLang="en-US" dirty="0"/>
              <a:t>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연 단위 </a:t>
            </a:r>
            <a:r>
              <a:rPr lang="en-US" altLang="ko-KR" b="1" dirty="0"/>
              <a:t>CCTV</a:t>
            </a:r>
            <a:r>
              <a:rPr lang="ko-KR" altLang="en-US" b="1" dirty="0"/>
              <a:t>설치 수</a:t>
            </a:r>
            <a:r>
              <a:rPr lang="ko-KR" altLang="en-US" dirty="0"/>
              <a:t> 간의 상관관계 분석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F7CE3-49F7-4990-9FEB-2487C12DA0CB}"/>
              </a:ext>
            </a:extLst>
          </p:cNvPr>
          <p:cNvSpPr txBox="1"/>
          <p:nvPr/>
        </p:nvSpPr>
        <p:spPr>
          <a:xfrm>
            <a:off x="143264" y="77406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정의 </a:t>
            </a:r>
            <a:r>
              <a:rPr lang="en-US" altLang="ko-KR" dirty="0"/>
              <a:t>– </a:t>
            </a:r>
            <a:r>
              <a:rPr lang="ko-KR" altLang="en-US" dirty="0"/>
              <a:t>가설 설정</a:t>
            </a:r>
          </a:p>
        </p:txBody>
      </p:sp>
    </p:spTree>
    <p:extLst>
      <p:ext uri="{BB962C8B-B14F-4D97-AF65-F5344CB8AC3E}">
        <p14:creationId xmlns:p14="http://schemas.microsoft.com/office/powerpoint/2010/main" val="189576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A9838-1831-4E80-8A9F-AAFAE272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90395"/>
            <a:ext cx="11688560" cy="849077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/>
              <a:t>데이터 </a:t>
            </a:r>
            <a:r>
              <a:rPr lang="ko-KR" altLang="en-US" sz="3600" b="1" dirty="0" err="1"/>
              <a:t>전처리</a:t>
            </a:r>
            <a:r>
              <a:rPr lang="ko-KR" altLang="en-US" sz="3600" b="1" dirty="0"/>
              <a:t> 및 이상치</a:t>
            </a:r>
            <a:r>
              <a:rPr lang="en-US" altLang="ko-KR" sz="3600" b="1" dirty="0"/>
              <a:t>, </a:t>
            </a:r>
            <a:r>
              <a:rPr lang="ko-KR" altLang="en-US" sz="3600" b="1" dirty="0" err="1"/>
              <a:t>결측치</a:t>
            </a:r>
            <a:r>
              <a:rPr lang="ko-KR" altLang="en-US" sz="3600" b="1" dirty="0"/>
              <a:t> 처리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F92A3B-0904-4396-8AAB-FC61F6BF9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40" y="1583129"/>
            <a:ext cx="10386320" cy="11057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7B4D9-5126-4DC9-B1A7-853AFAA53393}"/>
              </a:ext>
            </a:extLst>
          </p:cNvPr>
          <p:cNvSpPr txBox="1"/>
          <p:nvPr/>
        </p:nvSpPr>
        <p:spPr>
          <a:xfrm>
            <a:off x="5761537" y="6357862"/>
            <a:ext cx="62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로우데이터</a:t>
            </a:r>
            <a:r>
              <a:rPr lang="ko-KR" altLang="en-US" dirty="0"/>
              <a:t> 출처 </a:t>
            </a:r>
            <a:r>
              <a:rPr lang="en-US" altLang="ko-KR" dirty="0"/>
              <a:t>: [</a:t>
            </a:r>
            <a:r>
              <a:rPr lang="ko-KR" altLang="en-US" dirty="0" err="1"/>
              <a:t>공공데이터포털</a:t>
            </a:r>
            <a:r>
              <a:rPr lang="en-US" altLang="ko-KR" dirty="0"/>
              <a:t>] </a:t>
            </a:r>
            <a:r>
              <a:rPr lang="ko-KR" altLang="en-US" dirty="0"/>
              <a:t>전국</a:t>
            </a:r>
            <a:r>
              <a:rPr lang="en-US" altLang="ko-KR" dirty="0" err="1"/>
              <a:t>cctv</a:t>
            </a:r>
            <a:r>
              <a:rPr lang="ko-KR" altLang="en-US" dirty="0"/>
              <a:t>표준데이터</a:t>
            </a:r>
            <a:r>
              <a:rPr lang="en-US" altLang="ko-KR" dirty="0"/>
              <a:t>.</a:t>
            </a:r>
            <a:r>
              <a:rPr lang="en-US" altLang="ko-KR" dirty="0" err="1"/>
              <a:t>xls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056883F-7F29-4AAF-B135-B9F038C2999D}"/>
              </a:ext>
            </a:extLst>
          </p:cNvPr>
          <p:cNvCxnSpPr/>
          <p:nvPr/>
        </p:nvCxnSpPr>
        <p:spPr>
          <a:xfrm flipH="1">
            <a:off x="4213257" y="1473676"/>
            <a:ext cx="792000" cy="1584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0D8C52A-010B-402B-8692-F8F85482BABF}"/>
              </a:ext>
            </a:extLst>
          </p:cNvPr>
          <p:cNvCxnSpPr/>
          <p:nvPr/>
        </p:nvCxnSpPr>
        <p:spPr>
          <a:xfrm flipH="1">
            <a:off x="1028097" y="1344013"/>
            <a:ext cx="792000" cy="1584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AC1308-0CC5-466E-9049-4A7327E6E097}"/>
              </a:ext>
            </a:extLst>
          </p:cNvPr>
          <p:cNvCxnSpPr/>
          <p:nvPr/>
        </p:nvCxnSpPr>
        <p:spPr>
          <a:xfrm flipH="1">
            <a:off x="1645317" y="1344013"/>
            <a:ext cx="792000" cy="1584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7BD2AD-0AA1-4BB8-8780-E41B349F8D79}"/>
              </a:ext>
            </a:extLst>
          </p:cNvPr>
          <p:cNvCxnSpPr/>
          <p:nvPr/>
        </p:nvCxnSpPr>
        <p:spPr>
          <a:xfrm flipH="1">
            <a:off x="4787268" y="1473676"/>
            <a:ext cx="792000" cy="1584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037C79A-A037-4696-A73E-1232D3A4A2A6}"/>
              </a:ext>
            </a:extLst>
          </p:cNvPr>
          <p:cNvCxnSpPr/>
          <p:nvPr/>
        </p:nvCxnSpPr>
        <p:spPr>
          <a:xfrm flipH="1">
            <a:off x="5362947" y="1473676"/>
            <a:ext cx="792000" cy="1584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743C78F-5360-483E-95E9-79D8AFD531C8}"/>
              </a:ext>
            </a:extLst>
          </p:cNvPr>
          <p:cNvCxnSpPr/>
          <p:nvPr/>
        </p:nvCxnSpPr>
        <p:spPr>
          <a:xfrm flipH="1">
            <a:off x="7298427" y="1473676"/>
            <a:ext cx="792000" cy="1584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6E4344D-08AD-4B35-B529-0D5CFF05DACF}"/>
              </a:ext>
            </a:extLst>
          </p:cNvPr>
          <p:cNvCxnSpPr/>
          <p:nvPr/>
        </p:nvCxnSpPr>
        <p:spPr>
          <a:xfrm flipH="1">
            <a:off x="7900407" y="1473676"/>
            <a:ext cx="792000" cy="1584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4421EFD-2641-4576-B09E-8F918A1918AB}"/>
              </a:ext>
            </a:extLst>
          </p:cNvPr>
          <p:cNvCxnSpPr/>
          <p:nvPr/>
        </p:nvCxnSpPr>
        <p:spPr>
          <a:xfrm flipH="1">
            <a:off x="6671814" y="1473676"/>
            <a:ext cx="792000" cy="1584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E57E4EF-2BAC-4F6E-9A3D-82D79CD1DF74}"/>
              </a:ext>
            </a:extLst>
          </p:cNvPr>
          <p:cNvCxnSpPr/>
          <p:nvPr/>
        </p:nvCxnSpPr>
        <p:spPr>
          <a:xfrm flipH="1">
            <a:off x="8596803" y="1473676"/>
            <a:ext cx="792000" cy="1584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BEC252E-B19D-42AE-9A89-A9C6030B0AFD}"/>
              </a:ext>
            </a:extLst>
          </p:cNvPr>
          <p:cNvCxnSpPr/>
          <p:nvPr/>
        </p:nvCxnSpPr>
        <p:spPr>
          <a:xfrm flipH="1">
            <a:off x="9246585" y="1473676"/>
            <a:ext cx="792000" cy="1584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4A12207-648E-4BAD-99E8-30720E5B19DE}"/>
              </a:ext>
            </a:extLst>
          </p:cNvPr>
          <p:cNvCxnSpPr/>
          <p:nvPr/>
        </p:nvCxnSpPr>
        <p:spPr>
          <a:xfrm flipH="1">
            <a:off x="9867984" y="1473676"/>
            <a:ext cx="792000" cy="158400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내용 개체 틀 4">
            <a:extLst>
              <a:ext uri="{FF2B5EF4-FFF2-40B4-BE49-F238E27FC236}">
                <a16:creationId xmlns:a16="http://schemas.microsoft.com/office/drawing/2014/main" id="{3F20032F-FE07-4F0F-84BF-5D7BBD8E1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4" y="2928369"/>
            <a:ext cx="3735892" cy="3511739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E8DFF28-8F53-472D-856D-2C068D4D9D8B}"/>
              </a:ext>
            </a:extLst>
          </p:cNvPr>
          <p:cNvCxnSpPr>
            <a:cxnSpLocks/>
          </p:cNvCxnSpPr>
          <p:nvPr/>
        </p:nvCxnSpPr>
        <p:spPr>
          <a:xfrm flipH="1" flipV="1">
            <a:off x="2346489" y="3429001"/>
            <a:ext cx="1745679" cy="6667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45CE069-447C-40DA-8D6C-29CD7E71EAE9}"/>
              </a:ext>
            </a:extLst>
          </p:cNvPr>
          <p:cNvCxnSpPr>
            <a:cxnSpLocks/>
          </p:cNvCxnSpPr>
          <p:nvPr/>
        </p:nvCxnSpPr>
        <p:spPr>
          <a:xfrm flipH="1">
            <a:off x="2346489" y="3750661"/>
            <a:ext cx="1745679" cy="194585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A1A4DE4-D5B6-432F-8B77-18A83245879F}"/>
              </a:ext>
            </a:extLst>
          </p:cNvPr>
          <p:cNvSpPr txBox="1"/>
          <p:nvPr/>
        </p:nvSpPr>
        <p:spPr>
          <a:xfrm>
            <a:off x="4277069" y="3353812"/>
            <a:ext cx="3046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CCTV </a:t>
            </a:r>
            <a:r>
              <a:rPr lang="ko-KR" altLang="en-US" sz="1600" dirty="0"/>
              <a:t>설치 연도의 이상치 기준</a:t>
            </a:r>
            <a:endParaRPr lang="en-US" altLang="ko-KR" sz="1600" dirty="0"/>
          </a:p>
          <a:p>
            <a:r>
              <a:rPr lang="en-US" altLang="ko-KR" sz="1600" dirty="0"/>
              <a:t> =&gt; 1990</a:t>
            </a:r>
            <a:r>
              <a:rPr lang="ko-KR" altLang="en-US" sz="1600" dirty="0"/>
              <a:t>년 미만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2019</a:t>
            </a:r>
            <a:r>
              <a:rPr lang="ko-KR" altLang="en-US" sz="1600" dirty="0"/>
              <a:t>년 초과</a:t>
            </a:r>
            <a:endParaRPr lang="en-US" altLang="ko-KR" sz="16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39C9B44-B59B-40D9-97C9-E30548A8F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227" y="2842644"/>
            <a:ext cx="3735894" cy="351174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AEAD3AA-CC43-4707-9D0B-3CDC51765786}"/>
              </a:ext>
            </a:extLst>
          </p:cNvPr>
          <p:cNvSpPr txBox="1"/>
          <p:nvPr/>
        </p:nvSpPr>
        <p:spPr>
          <a:xfrm>
            <a:off x="4092896" y="4844433"/>
            <a:ext cx="3959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카메라 대수는 이상치 처리 </a:t>
            </a:r>
            <a:r>
              <a:rPr lang="en-US" altLang="ko-KR" sz="1600" dirty="0"/>
              <a:t>X</a:t>
            </a:r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관할 기관 이름으로 묶인 경우</a:t>
            </a:r>
            <a:endParaRPr lang="en-US" altLang="ko-KR" sz="1600" dirty="0"/>
          </a:p>
          <a:p>
            <a:r>
              <a:rPr lang="en-US" altLang="ko-KR" sz="1600" dirty="0"/>
              <a:t>-&gt; </a:t>
            </a:r>
            <a:r>
              <a:rPr lang="ko-KR" altLang="en-US" sz="1600" dirty="0"/>
              <a:t>특수한 곳인 경우 카메라대수가 많음</a:t>
            </a:r>
            <a:endParaRPr lang="en-US" altLang="ko-KR" sz="1600" dirty="0"/>
          </a:p>
          <a:p>
            <a:r>
              <a:rPr lang="en-US" altLang="ko-KR" sz="1600" dirty="0"/>
              <a:t>	Ex) </a:t>
            </a:r>
            <a:r>
              <a:rPr lang="ko-KR" altLang="en-US" sz="1600" dirty="0"/>
              <a:t>강원랜드</a:t>
            </a:r>
            <a:endParaRPr lang="en-US" altLang="ko-KR" sz="16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D26EDE5-C68E-4C9A-A7E0-A8F5ECDCCE80}"/>
              </a:ext>
            </a:extLst>
          </p:cNvPr>
          <p:cNvCxnSpPr>
            <a:cxnSpLocks/>
          </p:cNvCxnSpPr>
          <p:nvPr/>
        </p:nvCxnSpPr>
        <p:spPr>
          <a:xfrm flipV="1">
            <a:off x="7463814" y="3391701"/>
            <a:ext cx="2366746" cy="1770849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F0245B5-5F6E-453F-8056-FF5A260B5F87}"/>
              </a:ext>
            </a:extLst>
          </p:cNvPr>
          <p:cNvSpPr txBox="1"/>
          <p:nvPr/>
        </p:nvSpPr>
        <p:spPr>
          <a:xfrm>
            <a:off x="143264" y="77406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분석 과정 </a:t>
            </a:r>
            <a:r>
              <a:rPr lang="en-US" altLang="ko-KR" dirty="0"/>
              <a:t>–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11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433881C-E097-4E77-B45B-C0FCDEAAF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36" y="-21005"/>
            <a:ext cx="8135410" cy="666914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619FE0-7B4E-424D-84A3-3B27031FE546}"/>
              </a:ext>
            </a:extLst>
          </p:cNvPr>
          <p:cNvSpPr txBox="1"/>
          <p:nvPr/>
        </p:nvSpPr>
        <p:spPr>
          <a:xfrm>
            <a:off x="5861159" y="6415792"/>
            <a:ext cx="62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로우데이터</a:t>
            </a:r>
            <a:r>
              <a:rPr lang="ko-KR" altLang="en-US" dirty="0"/>
              <a:t> 출처 </a:t>
            </a:r>
            <a:r>
              <a:rPr lang="en-US" altLang="ko-KR" dirty="0"/>
              <a:t>: [</a:t>
            </a:r>
            <a:r>
              <a:rPr lang="ko-KR" altLang="en-US" dirty="0" err="1"/>
              <a:t>공공데이터포털</a:t>
            </a:r>
            <a:r>
              <a:rPr lang="en-US" altLang="ko-KR" dirty="0"/>
              <a:t>] </a:t>
            </a:r>
            <a:r>
              <a:rPr lang="ko-KR" altLang="en-US" dirty="0"/>
              <a:t>전국</a:t>
            </a:r>
            <a:r>
              <a:rPr lang="en-US" altLang="ko-KR" dirty="0" err="1"/>
              <a:t>cctv</a:t>
            </a:r>
            <a:r>
              <a:rPr lang="ko-KR" altLang="en-US" dirty="0"/>
              <a:t>표준데이터</a:t>
            </a:r>
            <a:r>
              <a:rPr lang="en-US" altLang="ko-KR" dirty="0"/>
              <a:t>.</a:t>
            </a:r>
            <a:r>
              <a:rPr lang="en-US" altLang="ko-KR" dirty="0" err="1"/>
              <a:t>xls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2F5DB-B236-4A03-AAAF-29688D13F570}"/>
              </a:ext>
            </a:extLst>
          </p:cNvPr>
          <p:cNvSpPr txBox="1"/>
          <p:nvPr/>
        </p:nvSpPr>
        <p:spPr>
          <a:xfrm>
            <a:off x="2367814" y="177806"/>
            <a:ext cx="699826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2019</a:t>
            </a:r>
            <a:r>
              <a:rPr lang="ko-KR" altLang="en-US" sz="3200" b="1" dirty="0"/>
              <a:t>년 지역별 공공 </a:t>
            </a:r>
            <a:r>
              <a:rPr lang="en-US" altLang="ko-KR" sz="3200" b="1" dirty="0"/>
              <a:t>CCTV </a:t>
            </a:r>
            <a:r>
              <a:rPr lang="ko-KR" altLang="en-US" sz="3200" b="1" dirty="0"/>
              <a:t>설치 현황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428D5-7EB6-4C78-A940-7A6D6DCAE5CE}"/>
              </a:ext>
            </a:extLst>
          </p:cNvPr>
          <p:cNvSpPr txBox="1"/>
          <p:nvPr/>
        </p:nvSpPr>
        <p:spPr>
          <a:xfrm>
            <a:off x="143264" y="7740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분석 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742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ED70B85-FCBC-4C61-B9F7-B43707606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7" y="550626"/>
            <a:ext cx="7205274" cy="59066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8AAA71-B41C-48FA-8B4D-E71EA702A5B0}"/>
              </a:ext>
            </a:extLst>
          </p:cNvPr>
          <p:cNvSpPr txBox="1"/>
          <p:nvPr/>
        </p:nvSpPr>
        <p:spPr>
          <a:xfrm>
            <a:off x="894096" y="295796"/>
            <a:ext cx="5404043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2019</a:t>
            </a:r>
            <a:r>
              <a:rPr lang="ko-KR" altLang="en-US" sz="3200" b="1" dirty="0"/>
              <a:t>년 지역별 단위 인구 당</a:t>
            </a:r>
            <a:endParaRPr lang="en-US" altLang="ko-KR" sz="3200" b="1" dirty="0"/>
          </a:p>
          <a:p>
            <a:pPr algn="ctr"/>
            <a:r>
              <a:rPr lang="ko-KR" altLang="en-US" sz="3200" b="1" dirty="0"/>
              <a:t>공공 </a:t>
            </a:r>
            <a:r>
              <a:rPr lang="en-US" altLang="ko-KR" sz="3200" b="1" dirty="0"/>
              <a:t>CCTV </a:t>
            </a:r>
            <a:r>
              <a:rPr lang="ko-KR" altLang="en-US" sz="3200" b="1" dirty="0"/>
              <a:t>설치 비율 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63E14-69DA-4832-8626-ED2159DD8AE9}"/>
              </a:ext>
            </a:extLst>
          </p:cNvPr>
          <p:cNvSpPr txBox="1"/>
          <p:nvPr/>
        </p:nvSpPr>
        <p:spPr>
          <a:xfrm>
            <a:off x="6902599" y="2901930"/>
            <a:ext cx="5061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그래프를 통해 제주시는 타지역과 비교 시</a:t>
            </a:r>
            <a:endParaRPr lang="en-US" altLang="ko-KR" dirty="0"/>
          </a:p>
          <a:p>
            <a:pPr algn="ctr"/>
            <a:r>
              <a:rPr lang="ko-KR" altLang="en-US" dirty="0"/>
              <a:t>인구에 비해 </a:t>
            </a:r>
            <a:r>
              <a:rPr lang="en-US" altLang="ko-KR" dirty="0"/>
              <a:t>CCTV</a:t>
            </a:r>
            <a:r>
              <a:rPr lang="ko-KR" altLang="en-US" dirty="0"/>
              <a:t>를 많이 설치하고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F20360-803D-4DD5-8B65-9B4AB4E31883}"/>
              </a:ext>
            </a:extLst>
          </p:cNvPr>
          <p:cNvSpPr txBox="1"/>
          <p:nvPr/>
        </p:nvSpPr>
        <p:spPr>
          <a:xfrm>
            <a:off x="6833980" y="4832275"/>
            <a:ext cx="5273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/>
              <a:t>제주시는 타지역보다 지역인구대비</a:t>
            </a:r>
            <a:endParaRPr lang="en-US" altLang="ko-KR" sz="2400" spc="-300" dirty="0"/>
          </a:p>
          <a:p>
            <a:pPr algn="ctr"/>
            <a:r>
              <a:rPr lang="en-US" altLang="ko-KR" sz="2400" spc="-300" dirty="0"/>
              <a:t>CCTV</a:t>
            </a:r>
            <a:r>
              <a:rPr lang="ko-KR" altLang="en-US" sz="2400" spc="-300" dirty="0"/>
              <a:t>를 많이 설치하여 얻은 효과가 있는가</a:t>
            </a:r>
            <a:r>
              <a:rPr lang="en-US" altLang="ko-KR" sz="2400" spc="-300" dirty="0"/>
              <a:t>?</a:t>
            </a:r>
            <a:endParaRPr lang="ko-KR" altLang="en-US" sz="2400" spc="-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152D1-C4A7-4F65-BDA5-8259A8D0DD57}"/>
              </a:ext>
            </a:extLst>
          </p:cNvPr>
          <p:cNvSpPr txBox="1"/>
          <p:nvPr/>
        </p:nvSpPr>
        <p:spPr>
          <a:xfrm>
            <a:off x="5651293" y="6130982"/>
            <a:ext cx="647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로우데이터</a:t>
            </a:r>
            <a:r>
              <a:rPr lang="ko-KR" altLang="en-US" dirty="0"/>
              <a:t> 출처 </a:t>
            </a:r>
            <a:r>
              <a:rPr lang="en-US" altLang="ko-KR" dirty="0"/>
              <a:t>: [</a:t>
            </a:r>
            <a:r>
              <a:rPr lang="ko-KR" altLang="en-US" dirty="0" err="1"/>
              <a:t>공공데이터포털</a:t>
            </a:r>
            <a:r>
              <a:rPr lang="en-US" altLang="ko-KR" dirty="0"/>
              <a:t>] </a:t>
            </a:r>
            <a:r>
              <a:rPr lang="ko-KR" altLang="en-US" dirty="0"/>
              <a:t>전국</a:t>
            </a:r>
            <a:r>
              <a:rPr lang="en-US" altLang="ko-KR" dirty="0" err="1"/>
              <a:t>cctv</a:t>
            </a:r>
            <a:r>
              <a:rPr lang="ko-KR" altLang="en-US" dirty="0"/>
              <a:t>표준데이터</a:t>
            </a:r>
            <a:r>
              <a:rPr lang="en-US" altLang="ko-KR" dirty="0"/>
              <a:t>.XLS</a:t>
            </a:r>
          </a:p>
          <a:p>
            <a:r>
              <a:rPr lang="en-US" altLang="ko-KR" dirty="0"/>
              <a:t>		[</a:t>
            </a:r>
            <a:r>
              <a:rPr lang="ko-KR" altLang="en-US" dirty="0"/>
              <a:t>통계청</a:t>
            </a:r>
            <a:r>
              <a:rPr lang="en-US" altLang="ko-KR" dirty="0"/>
              <a:t>] </a:t>
            </a:r>
            <a:r>
              <a:rPr lang="ko-KR" altLang="en-US" dirty="0"/>
              <a:t>주민등록인구</a:t>
            </a:r>
            <a:r>
              <a:rPr lang="en-US" altLang="ko-KR" dirty="0"/>
              <a:t>.XLSX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A4E172-E3A9-4D08-AD48-F4459FADD787}"/>
                  </a:ext>
                </a:extLst>
              </p:cNvPr>
              <p:cNvSpPr txBox="1"/>
              <p:nvPr/>
            </p:nvSpPr>
            <p:spPr>
              <a:xfrm>
                <a:off x="7531557" y="723955"/>
                <a:ext cx="3571555" cy="820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𝑅𝑎𝑡𝑖𝑜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𝐶𝐶𝑇𝑉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수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인</m:t>
                              </m:r>
                              <m:r>
                                <a:rPr lang="ko-KR" altLang="en-US" sz="2400" i="1" smtClean="0">
                                  <a:latin typeface="Cambria Math" panose="02040503050406030204" pitchFamily="18" charset="0"/>
                                </a:rPr>
                                <m:t>구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A4E172-E3A9-4D08-AD48-F4459FADD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557" y="723955"/>
                <a:ext cx="3571555" cy="820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2BF6105-259F-44ED-97ED-EE8D29B682DB}"/>
              </a:ext>
            </a:extLst>
          </p:cNvPr>
          <p:cNvSpPr txBox="1"/>
          <p:nvPr/>
        </p:nvSpPr>
        <p:spPr>
          <a:xfrm>
            <a:off x="7140004" y="1591997"/>
            <a:ext cx="458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Ratio : </a:t>
            </a:r>
            <a:r>
              <a:rPr lang="ko-KR" altLang="en-US" sz="1200" dirty="0"/>
              <a:t>해당지역별</a:t>
            </a:r>
            <a:r>
              <a:rPr lang="en-US" altLang="ko-KR" sz="1200" dirty="0"/>
              <a:t> </a:t>
            </a:r>
            <a:r>
              <a:rPr lang="ko-KR" altLang="en-US" sz="1200" dirty="0"/>
              <a:t>인구 대비 </a:t>
            </a:r>
            <a:r>
              <a:rPr lang="en-US" altLang="ko-KR" sz="1200" dirty="0"/>
              <a:t>CCTV </a:t>
            </a:r>
            <a:r>
              <a:rPr lang="ko-KR" altLang="en-US" sz="1200" dirty="0"/>
              <a:t>설치 비율 </a:t>
            </a:r>
            <a:r>
              <a:rPr lang="en-US" altLang="ko-KR" sz="1200" dirty="0"/>
              <a:t>[ </a:t>
            </a:r>
            <a:r>
              <a:rPr lang="ko-KR" altLang="en-US" sz="1200" dirty="0"/>
              <a:t>≒ </a:t>
            </a:r>
            <a:r>
              <a:rPr lang="en-US" altLang="ko-KR" sz="1200" dirty="0"/>
              <a:t>CCTV</a:t>
            </a:r>
            <a:r>
              <a:rPr lang="ko-KR" altLang="en-US" sz="1200" dirty="0"/>
              <a:t>보급률 </a:t>
            </a:r>
            <a:r>
              <a:rPr lang="en-US" altLang="ko-KR" sz="1200" dirty="0"/>
              <a:t>]</a:t>
            </a:r>
          </a:p>
          <a:p>
            <a:endParaRPr lang="ko-KR" altLang="en-US" sz="1200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C265C0F4-BC5D-4298-8243-0AF7DBCB6311}"/>
              </a:ext>
            </a:extLst>
          </p:cNvPr>
          <p:cNvSpPr/>
          <p:nvPr/>
        </p:nvSpPr>
        <p:spPr>
          <a:xfrm>
            <a:off x="8849462" y="3686176"/>
            <a:ext cx="1227252" cy="92362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551427-1578-4D01-AC95-266D13ACD53F}"/>
              </a:ext>
            </a:extLst>
          </p:cNvPr>
          <p:cNvSpPr txBox="1"/>
          <p:nvPr/>
        </p:nvSpPr>
        <p:spPr>
          <a:xfrm>
            <a:off x="143264" y="7740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분석 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033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537</Words>
  <Application>Microsoft Office PowerPoint</Application>
  <PresentationFormat>와이드스크린</PresentationFormat>
  <Paragraphs>90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공공 CCTV 효용성 검증</vt:lpstr>
      <vt:lpstr>공공 CCTV 설치 시 기대효과</vt:lpstr>
      <vt:lpstr>가정</vt:lpstr>
      <vt:lpstr>가정 ① : 연도별 교통 단속 지표에              영향을 끼쳤을 것이다.  </vt:lpstr>
      <vt:lpstr>가정 ② : 연도별 불법 쓰레기 투기 적발 건수 감소에                 영향을 끼쳤을 것이다.</vt:lpstr>
      <vt:lpstr>가정 ③ : 해당 지역의 범죄율 감소에 영향을                끼쳤을 것이다.</vt:lpstr>
      <vt:lpstr>데이터 전처리 및 이상치, 결측치 처리</vt:lpstr>
      <vt:lpstr>PowerPoint 프레젠테이션</vt:lpstr>
      <vt:lpstr>PowerPoint 프레젠테이션</vt:lpstr>
      <vt:lpstr>PowerPoint 프레젠테이션</vt:lpstr>
      <vt:lpstr>가설 결과 Case에 따른 추가적 질의</vt:lpstr>
      <vt:lpstr>피드백</vt:lpstr>
      <vt:lpstr>참고자료 및 도구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공공 CCTV 효용성 검증</dc:title>
  <dc:creator>ICT01_03</dc:creator>
  <cp:lastModifiedBy>ICT01_03</cp:lastModifiedBy>
  <cp:revision>30</cp:revision>
  <dcterms:created xsi:type="dcterms:W3CDTF">2019-12-06T00:44:53Z</dcterms:created>
  <dcterms:modified xsi:type="dcterms:W3CDTF">2019-12-06T02:50:04Z</dcterms:modified>
</cp:coreProperties>
</file>