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2" r:id="rId6"/>
    <p:sldId id="269" r:id="rId7"/>
    <p:sldId id="268" r:id="rId8"/>
    <p:sldId id="271" r:id="rId9"/>
    <p:sldId id="272" r:id="rId10"/>
    <p:sldId id="275" r:id="rId11"/>
    <p:sldId id="277" r:id="rId12"/>
    <p:sldId id="278" r:id="rId13"/>
    <p:sldId id="279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1A413-A802-4310-AFF2-C9D3FE30BAE0}" v="86" dt="2019-03-08T04:53:04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xing lim" userId="f58758432ee774ac" providerId="LiveId" clId="{F441A413-A802-4310-AFF2-C9D3FE30BAE0}"/>
    <pc:docChg chg="custSel modSld">
      <pc:chgData name="jin xing lim" userId="f58758432ee774ac" providerId="LiveId" clId="{F441A413-A802-4310-AFF2-C9D3FE30BAE0}" dt="2019-03-08T04:53:04.585" v="82" actId="20577"/>
      <pc:docMkLst>
        <pc:docMk/>
      </pc:docMkLst>
      <pc:sldChg chg="modSp">
        <pc:chgData name="jin xing lim" userId="f58758432ee774ac" providerId="LiveId" clId="{F441A413-A802-4310-AFF2-C9D3FE30BAE0}" dt="2019-03-08T04:53:04.585" v="82" actId="20577"/>
        <pc:sldMkLst>
          <pc:docMk/>
          <pc:sldMk cId="102427245" sldId="257"/>
        </pc:sldMkLst>
        <pc:spChg chg="mod">
          <ac:chgData name="jin xing lim" userId="f58758432ee774ac" providerId="LiveId" clId="{F441A413-A802-4310-AFF2-C9D3FE30BAE0}" dt="2019-03-08T04:53:04.585" v="82" actId="20577"/>
          <ac:spMkLst>
            <pc:docMk/>
            <pc:sldMk cId="102427245" sldId="257"/>
            <ac:spMk id="3" creationId="{A3A9E1B1-7E27-4CC9-9196-A063D667D5FA}"/>
          </ac:spMkLst>
        </pc:spChg>
      </pc:sldChg>
      <pc:sldChg chg="modSp">
        <pc:chgData name="jin xing lim" userId="f58758432ee774ac" providerId="LiveId" clId="{F441A413-A802-4310-AFF2-C9D3FE30BAE0}" dt="2019-03-08T04:47:42.958" v="4" actId="20577"/>
        <pc:sldMkLst>
          <pc:docMk/>
          <pc:sldMk cId="3350577607" sldId="258"/>
        </pc:sldMkLst>
        <pc:spChg chg="mod">
          <ac:chgData name="jin xing lim" userId="f58758432ee774ac" providerId="LiveId" clId="{F441A413-A802-4310-AFF2-C9D3FE30BAE0}" dt="2019-03-08T04:47:42.958" v="4" actId="20577"/>
          <ac:spMkLst>
            <pc:docMk/>
            <pc:sldMk cId="3350577607" sldId="258"/>
            <ac:spMk id="3" creationId="{70B6B189-8A60-4609-8790-E16136E782EF}"/>
          </ac:spMkLst>
        </pc:spChg>
      </pc:sldChg>
      <pc:sldChg chg="modSp">
        <pc:chgData name="jin xing lim" userId="f58758432ee774ac" providerId="LiveId" clId="{F441A413-A802-4310-AFF2-C9D3FE30BAE0}" dt="2019-03-08T04:48:33.746" v="16" actId="20577"/>
        <pc:sldMkLst>
          <pc:docMk/>
          <pc:sldMk cId="2560113118" sldId="262"/>
        </pc:sldMkLst>
        <pc:spChg chg="mod">
          <ac:chgData name="jin xing lim" userId="f58758432ee774ac" providerId="LiveId" clId="{F441A413-A802-4310-AFF2-C9D3FE30BAE0}" dt="2019-03-08T04:48:33.746" v="16" actId="20577"/>
          <ac:spMkLst>
            <pc:docMk/>
            <pc:sldMk cId="2560113118" sldId="262"/>
            <ac:spMk id="5" creationId="{25C15843-59EF-4391-87EA-7CCF9D2E6B15}"/>
          </ac:spMkLst>
        </pc:spChg>
      </pc:sldChg>
      <pc:sldChg chg="modSp">
        <pc:chgData name="jin xing lim" userId="f58758432ee774ac" providerId="LiveId" clId="{F441A413-A802-4310-AFF2-C9D3FE30BAE0}" dt="2019-03-08T04:48:15.983" v="12" actId="20577"/>
        <pc:sldMkLst>
          <pc:docMk/>
          <pc:sldMk cId="3980883412" sldId="268"/>
        </pc:sldMkLst>
        <pc:spChg chg="mod">
          <ac:chgData name="jin xing lim" userId="f58758432ee774ac" providerId="LiveId" clId="{F441A413-A802-4310-AFF2-C9D3FE30BAE0}" dt="2019-03-08T04:48:12.530" v="8" actId="20577"/>
          <ac:spMkLst>
            <pc:docMk/>
            <pc:sldMk cId="3980883412" sldId="268"/>
            <ac:spMk id="2" creationId="{3240D61E-8CAF-434D-ABD2-693453327604}"/>
          </ac:spMkLst>
        </pc:spChg>
        <pc:spChg chg="mod">
          <ac:chgData name="jin xing lim" userId="f58758432ee774ac" providerId="LiveId" clId="{F441A413-A802-4310-AFF2-C9D3FE30BAE0}" dt="2019-03-08T04:48:15.983" v="12" actId="20577"/>
          <ac:spMkLst>
            <pc:docMk/>
            <pc:sldMk cId="3980883412" sldId="268"/>
            <ac:spMk id="4" creationId="{67C9B6B1-AC3A-46CD-A303-99D9A0F3C81D}"/>
          </ac:spMkLst>
        </pc:spChg>
      </pc:sldChg>
      <pc:sldChg chg="modSp">
        <pc:chgData name="jin xing lim" userId="f58758432ee774ac" providerId="LiveId" clId="{F441A413-A802-4310-AFF2-C9D3FE30BAE0}" dt="2019-03-08T04:50:31.982" v="54" actId="20577"/>
        <pc:sldMkLst>
          <pc:docMk/>
          <pc:sldMk cId="3112763152" sldId="269"/>
        </pc:sldMkLst>
        <pc:spChg chg="mod">
          <ac:chgData name="jin xing lim" userId="f58758432ee774ac" providerId="LiveId" clId="{F441A413-A802-4310-AFF2-C9D3FE30BAE0}" dt="2019-03-08T04:50:25.493" v="50" actId="313"/>
          <ac:spMkLst>
            <pc:docMk/>
            <pc:sldMk cId="3112763152" sldId="269"/>
            <ac:spMk id="5" creationId="{697337B3-B71A-4D7D-BAFF-C2167EFB9379}"/>
          </ac:spMkLst>
        </pc:spChg>
        <pc:spChg chg="mod">
          <ac:chgData name="jin xing lim" userId="f58758432ee774ac" providerId="LiveId" clId="{F441A413-A802-4310-AFF2-C9D3FE30BAE0}" dt="2019-03-08T04:50:31.982" v="54" actId="20577"/>
          <ac:spMkLst>
            <pc:docMk/>
            <pc:sldMk cId="3112763152" sldId="269"/>
            <ac:spMk id="6" creationId="{814B646B-9C3D-4B23-A13F-AB658B4F3EC7}"/>
          </ac:spMkLst>
        </pc:spChg>
      </pc:sldChg>
      <pc:sldChg chg="modSp">
        <pc:chgData name="jin xing lim" userId="f58758432ee774ac" providerId="LiveId" clId="{F441A413-A802-4310-AFF2-C9D3FE30BAE0}" dt="2019-03-08T04:50:47.871" v="58" actId="20577"/>
        <pc:sldMkLst>
          <pc:docMk/>
          <pc:sldMk cId="2408820009" sldId="272"/>
        </pc:sldMkLst>
        <pc:spChg chg="mod">
          <ac:chgData name="jin xing lim" userId="f58758432ee774ac" providerId="LiveId" clId="{F441A413-A802-4310-AFF2-C9D3FE30BAE0}" dt="2019-03-08T04:50:47.871" v="58" actId="20577"/>
          <ac:spMkLst>
            <pc:docMk/>
            <pc:sldMk cId="2408820009" sldId="272"/>
            <ac:spMk id="9" creationId="{717CA001-E222-4784-B442-D712D4CF38BD}"/>
          </ac:spMkLst>
        </pc:spChg>
      </pc:sldChg>
      <pc:sldChg chg="modSp">
        <pc:chgData name="jin xing lim" userId="f58758432ee774ac" providerId="LiveId" clId="{F441A413-A802-4310-AFF2-C9D3FE30BAE0}" dt="2019-03-08T04:51:19.076" v="66"/>
        <pc:sldMkLst>
          <pc:docMk/>
          <pc:sldMk cId="910402273" sldId="278"/>
        </pc:sldMkLst>
        <pc:graphicFrameChg chg="mod">
          <ac:chgData name="jin xing lim" userId="f58758432ee774ac" providerId="LiveId" clId="{F441A413-A802-4310-AFF2-C9D3FE30BAE0}" dt="2019-03-08T04:51:19.076" v="66"/>
          <ac:graphicFrameMkLst>
            <pc:docMk/>
            <pc:sldMk cId="910402273" sldId="278"/>
            <ac:graphicFrameMk id="4" creationId="{5820E481-29E8-4167-A1C3-BF4D6B5D2B12}"/>
          </ac:graphicFrameMkLst>
        </pc:graphicFrameChg>
      </pc:sldChg>
      <pc:sldChg chg="addSp modSp">
        <pc:chgData name="jin xing lim" userId="f58758432ee774ac" providerId="LiveId" clId="{F441A413-A802-4310-AFF2-C9D3FE30BAE0}" dt="2019-03-08T04:52:26.447" v="80" actId="207"/>
        <pc:sldMkLst>
          <pc:docMk/>
          <pc:sldMk cId="3639699770" sldId="279"/>
        </pc:sldMkLst>
        <pc:spChg chg="mod">
          <ac:chgData name="jin xing lim" userId="f58758432ee774ac" providerId="LiveId" clId="{F441A413-A802-4310-AFF2-C9D3FE30BAE0}" dt="2019-03-08T04:50:08.654" v="44" actId="20577"/>
          <ac:spMkLst>
            <pc:docMk/>
            <pc:sldMk cId="3639699770" sldId="279"/>
            <ac:spMk id="3" creationId="{8C7AF099-6C07-4671-BED7-84470053D3E6}"/>
          </ac:spMkLst>
        </pc:spChg>
        <pc:spChg chg="add mod">
          <ac:chgData name="jin xing lim" userId="f58758432ee774ac" providerId="LiveId" clId="{F441A413-A802-4310-AFF2-C9D3FE30BAE0}" dt="2019-03-08T04:52:26.447" v="80" actId="207"/>
          <ac:spMkLst>
            <pc:docMk/>
            <pc:sldMk cId="3639699770" sldId="279"/>
            <ac:spMk id="4" creationId="{05A94401-F845-479F-A7BD-DBE71C6E6952}"/>
          </ac:spMkLst>
        </pc:spChg>
      </pc:sldChg>
      <pc:sldChg chg="modSp">
        <pc:chgData name="jin xing lim" userId="f58758432ee774ac" providerId="LiveId" clId="{F441A413-A802-4310-AFF2-C9D3FE30BAE0}" dt="2019-03-08T04:51:38.053" v="68" actId="113"/>
        <pc:sldMkLst>
          <pc:docMk/>
          <pc:sldMk cId="766785602" sldId="280"/>
        </pc:sldMkLst>
        <pc:spChg chg="mod">
          <ac:chgData name="jin xing lim" userId="f58758432ee774ac" providerId="LiveId" clId="{F441A413-A802-4310-AFF2-C9D3FE30BAE0}" dt="2019-03-08T04:51:38.053" v="68" actId="113"/>
          <ac:spMkLst>
            <pc:docMk/>
            <pc:sldMk cId="766785602" sldId="280"/>
            <ac:spMk id="3" creationId="{1CCA9300-22D6-49B5-9D7C-244F95C0AD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D596A-9D09-4570-9F3F-483B0528C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BC15B-B7E1-44B2-B011-DBD84455A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CA39-71C0-4CFD-B0DC-0EB2831F0DAD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3FEA-DB42-4B7A-A135-F2D278A2AE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3620-998B-4DCD-9A99-6C3A7F5117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96DB-5B6B-4AD8-A462-C4628991F3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47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7D94-6EA0-4AF6-9721-D26CCC99971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997BD-A3F5-44F0-8A8A-E2B2DDC31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4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C74-88EE-4A0C-ACB4-30AD760C6985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5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0B6B-C1E7-4942-BAF2-991F1D40C87C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2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CD8-2050-4F44-AD38-097C7EAC6365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6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E02EC6D-DCAD-4381-B60A-02A6CEBF9E3C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8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64D-34D4-49B0-8827-B4B0141D015F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4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3CC-12B2-43F3-AB19-3088FE39E954}" type="datetime1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2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0A74-4C38-441B-9E39-B8505A81125F}" type="datetime1">
              <a:rPr lang="en-SG" smtClean="0"/>
              <a:t>8/3/2019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3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C210-C9C8-447F-93C3-5C6531F844B5}" type="datetime1">
              <a:rPr lang="en-SG" smtClean="0"/>
              <a:t>8/3/2019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41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6FC-437E-4B96-8C81-A9278463339E}" type="datetime1">
              <a:rPr lang="en-SG" smtClean="0"/>
              <a:t>8/3/2019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8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481-92EA-4864-8964-31BAAC94E4F6}" type="datetime1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8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30399C1-F30C-42AF-85EC-7700F774B5BE}" type="datetime1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1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D44C-8389-4A7B-B5E1-B79E5EED4B81}" type="datetime1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76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E41-4FEA-4A66-9F54-56980829A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5200" b="1" dirty="0"/>
              <a:t>Game Theoretical Approach on Multi-Agent Reinforcement Leaning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1BF8AF-6FD8-49D3-80B9-89EDEAFF8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Lim Jin Xing </a:t>
            </a:r>
          </a:p>
          <a:p>
            <a:r>
              <a:rPr lang="en-SG" dirty="0"/>
              <a:t>Sai Ganesh Nagarajan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64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DF2D-7062-4E4F-A673-72828B59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533412"/>
          </a:xfrm>
        </p:spPr>
        <p:txBody>
          <a:bodyPr/>
          <a:lstStyle/>
          <a:p>
            <a:r>
              <a:rPr lang="en-SG" b="1" dirty="0"/>
              <a:t>Experiments (2-Players Laser Tag)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D670-F1C6-4722-ABBC-100987FD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52" y="1782074"/>
            <a:ext cx="4645152" cy="41178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b="1" dirty="0"/>
              <a:t>What each agent can see:</a:t>
            </a:r>
          </a:p>
          <a:p>
            <a:r>
              <a:rPr lang="en-SG" dirty="0"/>
              <a:t>All spaces in front and sides</a:t>
            </a:r>
          </a:p>
          <a:p>
            <a:r>
              <a:rPr lang="en-SG" dirty="0"/>
              <a:t>2 spaces behind</a:t>
            </a:r>
          </a:p>
          <a:p>
            <a:pPr marL="0" indent="0">
              <a:buNone/>
            </a:pPr>
            <a:r>
              <a:rPr lang="en-SG" b="1" dirty="0"/>
              <a:t>Actions:</a:t>
            </a:r>
          </a:p>
          <a:p>
            <a:r>
              <a:rPr lang="en-SG" dirty="0"/>
              <a:t>Turn left or right</a:t>
            </a:r>
          </a:p>
          <a:p>
            <a:r>
              <a:rPr lang="en-SG" dirty="0"/>
              <a:t>Step forward, backward, left, right or remain stationary</a:t>
            </a:r>
          </a:p>
          <a:p>
            <a:r>
              <a:rPr lang="en-SG" dirty="0"/>
              <a:t>Cast endless laser beam in its current direction</a:t>
            </a:r>
          </a:p>
          <a:p>
            <a:pPr marL="0" indent="0">
              <a:buNone/>
            </a:pPr>
            <a:r>
              <a:rPr lang="en-SG" b="1" dirty="0"/>
              <a:t>Each episode: </a:t>
            </a:r>
            <a:r>
              <a:rPr lang="en-SG" dirty="0"/>
              <a:t>1000 steps of simulation</a:t>
            </a:r>
          </a:p>
          <a:p>
            <a:pPr marL="0" indent="0">
              <a:buNone/>
            </a:pPr>
            <a:r>
              <a:rPr lang="en-SG" b="1" dirty="0"/>
              <a:t>Winner: </a:t>
            </a:r>
            <a:r>
              <a:rPr lang="en-SG" dirty="0"/>
              <a:t>Tag opponent twice (1 point)</a:t>
            </a:r>
          </a:p>
          <a:p>
            <a:pPr marL="0" indent="0">
              <a:buNone/>
            </a:pPr>
            <a:r>
              <a:rPr lang="en-SG" b="1" dirty="0"/>
              <a:t>Loser: </a:t>
            </a:r>
            <a:r>
              <a:rPr lang="en-SG" dirty="0"/>
              <a:t>Respawn at one of the spawn point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FCD947-43ED-4ACC-A2A9-9E84E4BE6D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002846"/>
              </p:ext>
            </p:extLst>
          </p:nvPr>
        </p:nvGraphicFramePr>
        <p:xfrm>
          <a:off x="6091238" y="1782762"/>
          <a:ext cx="4357780" cy="383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40">
                  <a:extLst>
                    <a:ext uri="{9D8B030D-6E8A-4147-A177-3AD203B41FA5}">
                      <a16:colId xmlns:a16="http://schemas.microsoft.com/office/drawing/2014/main" val="525383930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1066928557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1441831354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816387524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3744600300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2250841404"/>
                    </a:ext>
                  </a:extLst>
                </a:gridCol>
                <a:gridCol w="622540">
                  <a:extLst>
                    <a:ext uri="{9D8B030D-6E8A-4147-A177-3AD203B41FA5}">
                      <a16:colId xmlns:a16="http://schemas.microsoft.com/office/drawing/2014/main" val="2074691386"/>
                    </a:ext>
                  </a:extLst>
                </a:gridCol>
              </a:tblGrid>
              <a:tr h="54811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89916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950914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736732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4814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53494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92782"/>
                  </a:ext>
                </a:extLst>
              </a:tr>
              <a:tr h="548115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172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A39B2E-7790-4153-8B2D-CE2FFECAE182}"/>
              </a:ext>
            </a:extLst>
          </p:cNvPr>
          <p:cNvSpPr txBox="1"/>
          <p:nvPr/>
        </p:nvSpPr>
        <p:spPr>
          <a:xfrm>
            <a:off x="6864935" y="5619567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Map of Laser Tag Environment</a:t>
            </a:r>
          </a:p>
        </p:txBody>
      </p:sp>
    </p:spTree>
    <p:extLst>
      <p:ext uri="{BB962C8B-B14F-4D97-AF65-F5344CB8AC3E}">
        <p14:creationId xmlns:p14="http://schemas.microsoft.com/office/powerpoint/2010/main" val="30772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F778-9E28-48BD-96A1-579927F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551167"/>
          </a:xfrm>
        </p:spPr>
        <p:txBody>
          <a:bodyPr/>
          <a:lstStyle/>
          <a:p>
            <a:r>
              <a:rPr lang="en-SG" b="1" dirty="0"/>
              <a:t>Joint Policy Correlation (JPC)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770C1-FDA3-4581-AB72-31305CCBB3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1509204"/>
                <a:ext cx="4645152" cy="395026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G" b="1" dirty="0"/>
                  <a:t>JPC Matrix: </a:t>
                </a:r>
                <a:r>
                  <a:rPr lang="en-SG" dirty="0"/>
                  <a:t>Measure effect of overfitting in </a:t>
                </a:r>
                <a:r>
                  <a:rPr lang="en-SG" dirty="0" err="1"/>
                  <a:t>InRL</a:t>
                </a:r>
                <a:endParaRPr lang="en-SG" dirty="0"/>
              </a:p>
              <a:p>
                <a:r>
                  <a:rPr lang="en-SG" dirty="0"/>
                  <a:t>Values obtained by running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dirty="0"/>
                  <a:t> instances of the same experiment (differing only in the seed used in initializing random number generators)</a:t>
                </a:r>
              </a:p>
              <a:p>
                <a:r>
                  <a:rPr lang="en-SG" dirty="0"/>
                  <a:t>Each experiment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∈[</m:t>
                    </m:r>
                    <m:d>
                      <m:dPr>
                        <m:begChr m:val="["/>
                        <m:endChr m:val="]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(after many training episodes) produces policies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Each entry shows mean return over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SG" dirty="0"/>
                  <a:t> episodes,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SG" dirty="0"/>
                  <a:t>, obtained when player 1 uses row policy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SG" dirty="0"/>
                  <a:t> and player 2 uses column policy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endParaRPr lang="en-SG" dirty="0"/>
              </a:p>
              <a:p>
                <a:r>
                  <a:rPr lang="en-SG" b="1" dirty="0"/>
                  <a:t>Entries on diagonals: </a:t>
                </a:r>
                <a:r>
                  <a:rPr lang="en-SG" dirty="0"/>
                  <a:t>Returns for policies that learned together (in same instances)</a:t>
                </a:r>
                <a:br>
                  <a:rPr lang="en-SG" dirty="0"/>
                </a:br>
                <a:r>
                  <a:rPr lang="en-SG" b="1" dirty="0"/>
                  <a:t>Entries on off-diagonals: </a:t>
                </a:r>
                <a:r>
                  <a:rPr lang="en-SG" dirty="0"/>
                  <a:t>Returns for policies that trained in separate instances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770C1-FDA3-4581-AB72-31305CCB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1509204"/>
                <a:ext cx="4645152" cy="3950269"/>
              </a:xfrm>
              <a:blipFill>
                <a:blip r:embed="rId2"/>
                <a:stretch>
                  <a:fillRect l="-131" t="-309" r="-2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EBF1A2-0620-4D3E-9B33-834E33836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5557"/>
            <a:ext cx="4645025" cy="33964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1AD55-3647-4C42-8BE6-4865948225D6}"/>
              </a:ext>
            </a:extLst>
          </p:cNvPr>
          <p:cNvSpPr txBox="1"/>
          <p:nvPr/>
        </p:nvSpPr>
        <p:spPr>
          <a:xfrm>
            <a:off x="7533494" y="518198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JPC matrix for </a:t>
            </a:r>
            <a:r>
              <a:rPr lang="en-SG" sz="1400" dirty="0" err="1"/>
              <a:t>InRL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69703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F6D-3B1F-4584-AADA-C016BFE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55880"/>
          </a:xfrm>
        </p:spPr>
        <p:txBody>
          <a:bodyPr/>
          <a:lstStyle/>
          <a:p>
            <a:r>
              <a:rPr lang="en-SG" b="1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C8F69-68B6-4AE1-B83B-6C1AC9B15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731146"/>
                <a:ext cx="9603275" cy="3735199"/>
              </a:xfrm>
            </p:spPr>
            <p:txBody>
              <a:bodyPr/>
              <a:lstStyle/>
              <a:p>
                <a:r>
                  <a:rPr lang="en-SG" dirty="0"/>
                  <a:t>Average proportional loss in reward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)/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SG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SG" b="0" dirty="0"/>
                  <a:t>: mean value of the diagonals</a:t>
                </a:r>
                <a:br>
                  <a:rPr lang="en-SG" b="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SG" dirty="0"/>
                  <a:t>: mean value of the off-diagonals</a:t>
                </a:r>
                <a:endParaRPr lang="en-SG" b="0" dirty="0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⇒ ↑</m:t>
                    </m:r>
                  </m:oMath>
                </a14:m>
                <a:r>
                  <a:rPr lang="en-SG" dirty="0"/>
                  <a:t> overfitting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C8F69-68B6-4AE1-B83B-6C1AC9B15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731146"/>
                <a:ext cx="9603275" cy="3735199"/>
              </a:xfrm>
              <a:blipFill>
                <a:blip r:embed="rId2"/>
                <a:stretch>
                  <a:fillRect l="-571" t="-3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0E481-29E8-4167-A1C3-BF4D6B5D2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35518"/>
                  </p:ext>
                </p:extLst>
              </p:nvPr>
            </p:nvGraphicFramePr>
            <p:xfrm>
              <a:off x="1130270" y="3835728"/>
              <a:ext cx="960327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897">
                      <a:extLst>
                        <a:ext uri="{9D8B030D-6E8A-4147-A177-3AD203B41FA5}">
                          <a16:colId xmlns:a16="http://schemas.microsoft.com/office/drawing/2014/main" val="803702983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133354827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449157455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551741058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54730088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3333068443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17745610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SG" dirty="0" err="1">
                              <a:solidFill>
                                <a:schemeClr val="tx1"/>
                              </a:solidFill>
                            </a:rPr>
                            <a:t>InRL</a:t>
                          </a:r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DCH (Reactor, 2, 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JPC Reduction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139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30.44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0.342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28.20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26.63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0.055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28.7%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5384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0E481-29E8-4167-A1C3-BF4D6B5D2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35518"/>
                  </p:ext>
                </p:extLst>
              </p:nvPr>
            </p:nvGraphicFramePr>
            <p:xfrm>
              <a:off x="1130270" y="3835728"/>
              <a:ext cx="960327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897">
                      <a:extLst>
                        <a:ext uri="{9D8B030D-6E8A-4147-A177-3AD203B41FA5}">
                          <a16:colId xmlns:a16="http://schemas.microsoft.com/office/drawing/2014/main" val="803702983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133354827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449157455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551741058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54730088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3333068443"/>
                        </a:ext>
                      </a:extLst>
                    </a:gridCol>
                    <a:gridCol w="1371897">
                      <a:extLst>
                        <a:ext uri="{9D8B030D-6E8A-4147-A177-3AD203B41FA5}">
                          <a16:colId xmlns:a16="http://schemas.microsoft.com/office/drawing/2014/main" val="117745610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SG" dirty="0" err="1">
                              <a:solidFill>
                                <a:schemeClr val="tx1"/>
                              </a:solidFill>
                            </a:rPr>
                            <a:t>InRL</a:t>
                          </a:r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DCH (Reactor, 2, 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JPC Reduction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4" t="-108197" r="-601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44" t="-108197" r="-501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4" t="-108197" r="-401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115" t="-108197" r="-2995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889" t="-108197" r="-2008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889" t="-108197" r="-100889" b="-1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139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30.44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0.342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28.20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26.63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0.055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>
                              <a:solidFill>
                                <a:schemeClr val="tx1"/>
                              </a:solidFill>
                            </a:rPr>
                            <a:t>28.7%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53840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04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650F-E1AB-4B4C-B17E-C85A1F83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F099-6C07-4671-BED7-84470053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 multi agent in RL one key problem is to set the reward structure that will enable the system to reach the desired behavior.</a:t>
            </a:r>
          </a:p>
          <a:p>
            <a:r>
              <a:rPr lang="en-SG" dirty="0"/>
              <a:t>We need to understand how much rewards can a system obtain in an episodic whilst learning in a normal form game.</a:t>
            </a:r>
          </a:p>
          <a:p>
            <a:r>
              <a:rPr lang="en-SG" dirty="0"/>
              <a:t>How do we measure the learning progress of all the agents in each episode?</a:t>
            </a:r>
          </a:p>
          <a:p>
            <a:r>
              <a:rPr lang="en-SG" dirty="0"/>
              <a:t>This is non-trivial especially when the game is a symmetric zero-sum game [</a:t>
            </a:r>
            <a:r>
              <a:rPr lang="en-SG" dirty="0" err="1"/>
              <a:t>Balduzzi</a:t>
            </a:r>
            <a:r>
              <a:rPr lang="en-SG" dirty="0"/>
              <a:t>, et al ‘19]. 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4401-F845-479F-A7BD-DBE71C6E6952}"/>
              </a:ext>
            </a:extLst>
          </p:cNvPr>
          <p:cNvSpPr txBox="1"/>
          <p:nvPr/>
        </p:nvSpPr>
        <p:spPr>
          <a:xfrm>
            <a:off x="1130269" y="6152225"/>
            <a:ext cx="960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/>
                </a:solidFill>
              </a:rPr>
              <a:t>Balduzzi</a:t>
            </a:r>
            <a:r>
              <a:rPr lang="en-SG" sz="1100" dirty="0">
                <a:solidFill>
                  <a:schemeClr val="bg1"/>
                </a:solidFill>
              </a:rPr>
              <a:t>, David, et al. "Open-ended Learning in Symmetric Zero-sum Games." </a:t>
            </a:r>
            <a:r>
              <a:rPr lang="en-SG" sz="1100" dirty="0" err="1">
                <a:solidFill>
                  <a:schemeClr val="bg1"/>
                </a:solidFill>
              </a:rPr>
              <a:t>arXiv</a:t>
            </a:r>
            <a:r>
              <a:rPr lang="en-SG" sz="1100" dirty="0">
                <a:solidFill>
                  <a:schemeClr val="bg1"/>
                </a:solidFill>
              </a:rPr>
              <a:t> preprint arXiv:1901.08106 (2019)</a:t>
            </a:r>
          </a:p>
        </p:txBody>
      </p:sp>
    </p:spTree>
    <p:extLst>
      <p:ext uri="{BB962C8B-B14F-4D97-AF65-F5344CB8AC3E}">
        <p14:creationId xmlns:p14="http://schemas.microsoft.com/office/powerpoint/2010/main" val="363969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to understand how the “game dynamics” behave in reinforcement learning settings.</a:t>
            </a:r>
          </a:p>
          <a:p>
            <a:r>
              <a:rPr lang="en-US" dirty="0"/>
              <a:t>The agent behavior and the rewards accrued will thus depend heavily on the behavior of these dynamics.</a:t>
            </a:r>
          </a:p>
          <a:p>
            <a:r>
              <a:rPr lang="en-US" dirty="0"/>
              <a:t>We view it more in terms of a “controllability” problem or a “dynamical mechanism design”</a:t>
            </a:r>
          </a:p>
          <a:p>
            <a:r>
              <a:rPr lang="en-US" dirty="0"/>
              <a:t>RL slightly deviates from traditional game theoretic or online learning settings as the agents may be enforced with a correlated policies while training, however traditionally we look at individual deviations and selfish actions.</a:t>
            </a:r>
          </a:p>
        </p:txBody>
      </p:sp>
    </p:spTree>
    <p:extLst>
      <p:ext uri="{BB962C8B-B14F-4D97-AF65-F5344CB8AC3E}">
        <p14:creationId xmlns:p14="http://schemas.microsoft.com/office/powerpoint/2010/main" val="315070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3461-DB99-42AB-80F2-25985762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SG" b="1" dirty="0"/>
              <a:t>Further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9300-22D6-49B5-9D7C-244F95C0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K. </a:t>
            </a:r>
            <a:r>
              <a:rPr lang="en-SG" dirty="0" err="1"/>
              <a:t>Tuyls</a:t>
            </a:r>
            <a:r>
              <a:rPr lang="en-SG" dirty="0"/>
              <a:t>, J. </a:t>
            </a:r>
            <a:r>
              <a:rPr lang="en-SG" dirty="0" err="1"/>
              <a:t>Perolat</a:t>
            </a:r>
            <a:r>
              <a:rPr lang="en-SG" dirty="0"/>
              <a:t>, M. </a:t>
            </a:r>
            <a:r>
              <a:rPr lang="en-SG" dirty="0" err="1"/>
              <a:t>Lanctot</a:t>
            </a:r>
            <a:r>
              <a:rPr lang="en-SG" dirty="0"/>
              <a:t>, J. Z. </a:t>
            </a:r>
            <a:r>
              <a:rPr lang="en-SG" dirty="0" err="1"/>
              <a:t>Leibo</a:t>
            </a:r>
            <a:r>
              <a:rPr lang="en-SG" dirty="0"/>
              <a:t>, and T. Graepel, “A Generalised Method for Empirical Game Theoretic Analysis ,” in AAMAS, 2018.</a:t>
            </a:r>
          </a:p>
          <a:p>
            <a:r>
              <a:rPr lang="en-SG" dirty="0"/>
              <a:t>K. </a:t>
            </a:r>
            <a:r>
              <a:rPr lang="en-SG" dirty="0" err="1"/>
              <a:t>Tuyls</a:t>
            </a:r>
            <a:r>
              <a:rPr lang="en-SG" dirty="0"/>
              <a:t> and A. </a:t>
            </a:r>
            <a:r>
              <a:rPr lang="en-SG" dirty="0" err="1"/>
              <a:t>Now´e</a:t>
            </a:r>
            <a:r>
              <a:rPr lang="en-SG" dirty="0"/>
              <a:t>. Evolutionary game theory and multi-agent reinforcement learning. The Knowledge Engineering Review, 20(1):63–90, March 2006.</a:t>
            </a:r>
          </a:p>
          <a:p>
            <a:r>
              <a:rPr lang="en-SG" dirty="0"/>
              <a:t>Y. Yang, R. Luo, M. Li, M. Zhou, W. Zhang, and J. Wang, “Mean field multi-agent reinforcement learning,” in Proc. of the 35th ICML (J. Dy and A. Krause, eds.), vol. 80 of Proc. of Machine Learning Research, (</a:t>
            </a:r>
            <a:r>
              <a:rPr lang="en-SG" dirty="0" err="1"/>
              <a:t>Stockholmsmassan</a:t>
            </a:r>
            <a:r>
              <a:rPr lang="en-SG" dirty="0"/>
              <a:t>, Stockholm Sweden), pp. 5571– ¨ 5580, PMLR, July 2018.</a:t>
            </a:r>
          </a:p>
          <a:p>
            <a:r>
              <a:rPr lang="en-SG" dirty="0"/>
              <a:t>Balduzzi, David, et al. "Open-ended Learning in Symmetric Zero-sum Games." arXiv preprint arXiv:1901.08106 (2019).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67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D0A6-17D9-4FAB-91EC-A20061A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11492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E1B1-7E27-4CC9-9196-A063D667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99821"/>
            <a:ext cx="9603275" cy="3566524"/>
          </a:xfrm>
        </p:spPr>
        <p:txBody>
          <a:bodyPr/>
          <a:lstStyle/>
          <a:p>
            <a:r>
              <a:rPr lang="en-SG" dirty="0"/>
              <a:t>Introduction of Reinforcement Learning (RL) and Multi Agent Reinforcement Learning (MARL)</a:t>
            </a:r>
          </a:p>
          <a:p>
            <a:r>
              <a:rPr lang="en-SG" dirty="0"/>
              <a:t>Challenges in MARL</a:t>
            </a:r>
          </a:p>
          <a:p>
            <a:r>
              <a:rPr lang="en-SG" dirty="0"/>
              <a:t>Game Theoretical Approach on MARL with example</a:t>
            </a:r>
          </a:p>
          <a:p>
            <a:r>
              <a:rPr lang="en-SG"/>
              <a:t>Aim - Understanding </a:t>
            </a:r>
            <a:r>
              <a:rPr lang="en-SG" dirty="0"/>
              <a:t>Reward Structure in MARL settings</a:t>
            </a:r>
          </a:p>
        </p:txBody>
      </p:sp>
    </p:spTree>
    <p:extLst>
      <p:ext uri="{BB962C8B-B14F-4D97-AF65-F5344CB8AC3E}">
        <p14:creationId xmlns:p14="http://schemas.microsoft.com/office/powerpoint/2010/main" val="1024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12D4-02A8-4527-8EAE-BC575D7E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SG" b="1" dirty="0"/>
              <a:t>Reinforcement Learning (RL)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6B189-8A60-4609-8790-E16136E78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58175"/>
                <a:ext cx="4345401" cy="33081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SG" sz="1700" b="1" dirty="0"/>
                  <a:t>Reinforcement Learning (RL)</a:t>
                </a:r>
                <a:r>
                  <a:rPr lang="en-SG" sz="1700" dirty="0"/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SG" sz="1700" dirty="0"/>
                  <a:t>(In simple terms) agent learns through feedbacks from the environment, whose aim is to maximize the expected long term rewards</a:t>
                </a:r>
              </a:p>
              <a:p>
                <a:r>
                  <a:rPr lang="en-SG" sz="1800" b="1" dirty="0"/>
                  <a:t>Policy (</a:t>
                </a:r>
                <a14:m>
                  <m:oMath xmlns:m="http://schemas.openxmlformats.org/officeDocument/2006/math">
                    <m:r>
                      <a:rPr lang="en-SG" sz="18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SG" sz="1800" b="1" dirty="0"/>
                  <a:t>): </a:t>
                </a:r>
                <a:r>
                  <a:rPr lang="en-SG" sz="1800" dirty="0"/>
                  <a:t>function that maps from each state to an action</a:t>
                </a:r>
              </a:p>
              <a:p>
                <a:r>
                  <a:rPr lang="en-SG" sz="1800" b="1" dirty="0"/>
                  <a:t>Goal: </a:t>
                </a:r>
                <a:r>
                  <a:rPr lang="en-SG" sz="1800" dirty="0"/>
                  <a:t>compute an optimal policy that maximizes the expected utility (i.e. the action that the car takes in any state is chosen with the idea of maximizing the future rewards)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SG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6B189-8A60-4609-8790-E16136E78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58175"/>
                <a:ext cx="4345401" cy="3308172"/>
              </a:xfrm>
              <a:blipFill>
                <a:blip r:embed="rId2"/>
                <a:stretch>
                  <a:fillRect l="-421" t="-368" b="-1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6E1371-12D8-4F40-851F-71EC6313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12" y="2553459"/>
            <a:ext cx="5228845" cy="1751082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605EA261-4656-424E-B1BB-BF0839083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7325" y="3832488"/>
            <a:ext cx="524311" cy="524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BC7BE-A4DA-47B5-B3DC-517839EB256A}"/>
              </a:ext>
            </a:extLst>
          </p:cNvPr>
          <p:cNvSpPr txBox="1"/>
          <p:nvPr/>
        </p:nvSpPr>
        <p:spPr>
          <a:xfrm>
            <a:off x="7314968" y="4294534"/>
            <a:ext cx="18213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500" dirty="0"/>
              <a:t>An example of RL</a:t>
            </a:r>
          </a:p>
        </p:txBody>
      </p:sp>
    </p:spTree>
    <p:extLst>
      <p:ext uri="{BB962C8B-B14F-4D97-AF65-F5344CB8AC3E}">
        <p14:creationId xmlns:p14="http://schemas.microsoft.com/office/powerpoint/2010/main" val="335057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8A9-DF0D-451A-9973-A5B86457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Multi-Agent Reinforcement Learning (MARL)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6E3-5BBE-4978-A951-4BE142B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852173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SG" sz="1800" b="1" dirty="0"/>
              <a:t>Multi-Agent Reinforcement Learning (MARL):</a:t>
            </a:r>
          </a:p>
          <a:p>
            <a:r>
              <a:rPr lang="en-SG" sz="1800" dirty="0"/>
              <a:t>(In simple terms) agents (more than 1) share the same environment and each agent tries to maximize its own expected long term rewards, which is subjected to state of the environment </a:t>
            </a:r>
            <a:r>
              <a:rPr lang="en-SG" sz="1800" b="1" dirty="0"/>
              <a:t>and actions taken by other agents</a:t>
            </a:r>
          </a:p>
          <a:p>
            <a:endParaRPr lang="en-SG" b="1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097F73B-555A-4761-969D-5C6CCAA0E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145239"/>
              </p:ext>
            </p:extLst>
          </p:nvPr>
        </p:nvGraphicFramePr>
        <p:xfrm>
          <a:off x="1978306" y="3634065"/>
          <a:ext cx="7907200" cy="190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800">
                  <a:extLst>
                    <a:ext uri="{9D8B030D-6E8A-4147-A177-3AD203B41FA5}">
                      <a16:colId xmlns:a16="http://schemas.microsoft.com/office/drawing/2014/main" val="1923927488"/>
                    </a:ext>
                  </a:extLst>
                </a:gridCol>
                <a:gridCol w="1976800">
                  <a:extLst>
                    <a:ext uri="{9D8B030D-6E8A-4147-A177-3AD203B41FA5}">
                      <a16:colId xmlns:a16="http://schemas.microsoft.com/office/drawing/2014/main" val="2212258418"/>
                    </a:ext>
                  </a:extLst>
                </a:gridCol>
                <a:gridCol w="1976800">
                  <a:extLst>
                    <a:ext uri="{9D8B030D-6E8A-4147-A177-3AD203B41FA5}">
                      <a16:colId xmlns:a16="http://schemas.microsoft.com/office/drawing/2014/main" val="2557834493"/>
                    </a:ext>
                  </a:extLst>
                </a:gridCol>
                <a:gridCol w="1976800">
                  <a:extLst>
                    <a:ext uri="{9D8B030D-6E8A-4147-A177-3AD203B41FA5}">
                      <a16:colId xmlns:a16="http://schemas.microsoft.com/office/drawing/2014/main" val="3322239923"/>
                    </a:ext>
                  </a:extLst>
                </a:gridCol>
              </a:tblGrid>
              <a:tr h="624291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START (Car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FINISH (Car B)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(-1, 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358368"/>
                  </a:ext>
                </a:extLst>
              </a:tr>
              <a:tr h="624291"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FINISH (Car A)</a:t>
                      </a:r>
                    </a:p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(+1, 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751017"/>
                  </a:ext>
                </a:extLst>
              </a:tr>
              <a:tr h="624291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START (Car 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85084"/>
                  </a:ext>
                </a:extLst>
              </a:tr>
            </a:tbl>
          </a:graphicData>
        </a:graphic>
      </p:graphicFrame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58CDCB8A-96F0-49F0-9418-13B15ECD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9270" y="3789607"/>
            <a:ext cx="613717" cy="613717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A06A2375-A31F-47A0-93CA-2AC1AE1FB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9269" y="5080341"/>
            <a:ext cx="613717" cy="61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B6834-B0E2-43C3-9801-A904ADF98B59}"/>
              </a:ext>
            </a:extLst>
          </p:cNvPr>
          <p:cNvSpPr txBox="1"/>
          <p:nvPr/>
        </p:nvSpPr>
        <p:spPr>
          <a:xfrm>
            <a:off x="2815088" y="4010955"/>
            <a:ext cx="24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chemeClr val="bg1"/>
                </a:solidFill>
              </a:rPr>
              <a:t>A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45CEA-CEAF-4FC9-AD46-5EB55F97844B}"/>
              </a:ext>
            </a:extLst>
          </p:cNvPr>
          <p:cNvSpPr txBox="1"/>
          <p:nvPr/>
        </p:nvSpPr>
        <p:spPr>
          <a:xfrm>
            <a:off x="2812097" y="5298800"/>
            <a:ext cx="24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chemeClr val="bg1"/>
                </a:solidFill>
              </a:rPr>
              <a:t>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5C63B-6A26-4A0C-86BC-1BC0B348BD58}"/>
              </a:ext>
            </a:extLst>
          </p:cNvPr>
          <p:cNvSpPr txBox="1"/>
          <p:nvPr/>
        </p:nvSpPr>
        <p:spPr>
          <a:xfrm>
            <a:off x="4666175" y="552963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An example of MARL</a:t>
            </a:r>
          </a:p>
        </p:txBody>
      </p:sp>
    </p:spTree>
    <p:extLst>
      <p:ext uri="{BB962C8B-B14F-4D97-AF65-F5344CB8AC3E}">
        <p14:creationId xmlns:p14="http://schemas.microsoft.com/office/powerpoint/2010/main" val="132300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52AE-33A0-40E3-9955-1210E62A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Challenges in MARL </a:t>
            </a:r>
            <a:r>
              <a:rPr lang="en-SG" dirty="0"/>
              <a:t>[Kapoor ‘18]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AE942-42AA-4540-AA2A-C878FEF9F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68" y="1633554"/>
                <a:ext cx="9603275" cy="42711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b="1" dirty="0"/>
                  <a:t>Curse of Dimensionality:</a:t>
                </a:r>
                <a:br>
                  <a:rPr lang="en-SG" b="1" dirty="0"/>
                </a:br>
                <a:r>
                  <a:rPr lang="en-SG" sz="1600" dirty="0"/>
                  <a:t>exponentially dependent on the joint actions taken by all the agents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1600" dirty="0"/>
                  <a:t> computationally hard</a:t>
                </a:r>
              </a:p>
              <a:p>
                <a:r>
                  <a:rPr lang="en-SG" b="1" dirty="0"/>
                  <a:t>Game-Theoretical Effects:</a:t>
                </a:r>
                <a:br>
                  <a:rPr lang="en-SG" dirty="0"/>
                </a:br>
                <a:r>
                  <a:rPr lang="en-SG" sz="1600" dirty="0"/>
                  <a:t>Need for stochastic optimal policy due to the agent’s uncertainty in other agents’ actions (</a:t>
                </a:r>
                <a:r>
                  <a:rPr lang="en-SG" sz="1600" dirty="0" err="1"/>
                  <a:t>eg.</a:t>
                </a:r>
                <a:r>
                  <a:rPr lang="en-SG" sz="1600" dirty="0"/>
                  <a:t> RPS: Optimal policy = Nash </a:t>
                </a:r>
                <a:r>
                  <a:rPr lang="en-SG" sz="1600" dirty="0" err="1"/>
                  <a:t>Eq</a:t>
                </a:r>
                <a:r>
                  <a:rPr lang="en-SG" sz="1600" dirty="0"/>
                  <a:t> (1/3, 1/3, 1/3))</a:t>
                </a:r>
                <a:endParaRPr lang="en-SG" dirty="0"/>
              </a:p>
              <a:p>
                <a:r>
                  <a:rPr lang="en-SG" b="1" dirty="0"/>
                  <a:t>Credit Assignment Problem:</a:t>
                </a:r>
                <a:br>
                  <a:rPr lang="en-SG" dirty="0"/>
                </a:br>
                <a:r>
                  <a:rPr lang="en-SG" sz="1600" dirty="0"/>
                  <a:t>Difficult to assign rewards to different system components in order for the overall system to be successful</a:t>
                </a:r>
              </a:p>
              <a:p>
                <a:r>
                  <a:rPr lang="en-SG" b="1" dirty="0"/>
                  <a:t>Lazy Agent Problem (usually in cooperative environments):</a:t>
                </a:r>
                <a:br>
                  <a:rPr lang="en-SG" dirty="0"/>
                </a:br>
                <a:r>
                  <a:rPr lang="en-SG" sz="1600" dirty="0"/>
                  <a:t>Learning fails when one agent becomes inactive due to the success of the other agent’s useful policy</a:t>
                </a:r>
              </a:p>
              <a:p>
                <a:r>
                  <a:rPr lang="en-SG" b="1" dirty="0"/>
                  <a:t>Non-Markovian Nature of Environment:</a:t>
                </a:r>
                <a:br>
                  <a:rPr lang="en-SG" dirty="0"/>
                </a:br>
                <a:r>
                  <a:rPr lang="en-SG" sz="1600" dirty="0"/>
                  <a:t>each agent may need to take other agents’ past actions in order to formulate the optimal policy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AE942-42AA-4540-AA2A-C878FEF9F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68" y="1633554"/>
                <a:ext cx="9603275" cy="4271122"/>
              </a:xfrm>
              <a:blipFill>
                <a:blip r:embed="rId2"/>
                <a:stretch>
                  <a:fillRect l="-444" t="-713" r="-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1553D37-34D8-4A18-8DDC-5EA8119BE436}"/>
              </a:ext>
            </a:extLst>
          </p:cNvPr>
          <p:cNvSpPr txBox="1"/>
          <p:nvPr/>
        </p:nvSpPr>
        <p:spPr>
          <a:xfrm>
            <a:off x="1130270" y="6152225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15843-59EF-4391-87EA-7CCF9D2E6B15}"/>
              </a:ext>
            </a:extLst>
          </p:cNvPr>
          <p:cNvSpPr txBox="1"/>
          <p:nvPr/>
        </p:nvSpPr>
        <p:spPr>
          <a:xfrm>
            <a:off x="1130269" y="6152225"/>
            <a:ext cx="960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Kapoor, S. (2018). Multi-Agent Reinforcement Learning: A Report on Challenges and Approaches. </a:t>
            </a:r>
          </a:p>
        </p:txBody>
      </p:sp>
    </p:spTree>
    <p:extLst>
      <p:ext uri="{BB962C8B-B14F-4D97-AF65-F5344CB8AC3E}">
        <p14:creationId xmlns:p14="http://schemas.microsoft.com/office/powerpoint/2010/main" val="256011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DF9-FC45-4E10-BFD3-63D7324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SG" b="1" dirty="0"/>
              <a:t>Why Use Game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E50-25C3-4769-B0DE-0DB5A100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167151"/>
            <a:ext cx="6196900" cy="3299196"/>
          </a:xfrm>
        </p:spPr>
        <p:txBody>
          <a:bodyPr>
            <a:normAutofit/>
          </a:bodyPr>
          <a:lstStyle/>
          <a:p>
            <a:r>
              <a:rPr lang="en-SG" sz="1900" b="1" dirty="0"/>
              <a:t>Game Theory:</a:t>
            </a:r>
            <a:br>
              <a:rPr lang="en-SG" sz="1900" dirty="0"/>
            </a:br>
            <a:r>
              <a:rPr lang="en-SG" sz="1900" dirty="0"/>
              <a:t>(Wikipedia) </a:t>
            </a:r>
            <a:r>
              <a:rPr lang="en-US" sz="1900" dirty="0"/>
              <a:t>study of mathematical models of strategic interaction between rational decision-makers (maximize utility or minimize cost)</a:t>
            </a:r>
          </a:p>
          <a:p>
            <a:r>
              <a:rPr lang="en-US" sz="1900" dirty="0"/>
              <a:t>Similar to what each agent is trying to achieve in MARL</a:t>
            </a:r>
          </a:p>
          <a:p>
            <a:r>
              <a:rPr lang="en-US" sz="1900" dirty="0"/>
              <a:t>So are there example(s) on game theoretical approach on MARL?</a:t>
            </a:r>
            <a:endParaRPr lang="en-SG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B5136-50A9-4A10-A9DA-919438DA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55" y="1790041"/>
            <a:ext cx="3766030" cy="342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337B3-B71A-4D7D-BAFF-C2167EFB9379}"/>
              </a:ext>
            </a:extLst>
          </p:cNvPr>
          <p:cNvSpPr txBox="1"/>
          <p:nvPr/>
        </p:nvSpPr>
        <p:spPr>
          <a:xfrm>
            <a:off x="7807445" y="5261607"/>
            <a:ext cx="2921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MARL algorithms based on type of task [L. </a:t>
            </a:r>
            <a:r>
              <a:rPr lang="en-SG" sz="1050" dirty="0" err="1"/>
              <a:t>Bus¸oniu</a:t>
            </a:r>
            <a:r>
              <a:rPr lang="en-SG" sz="1050" dirty="0"/>
              <a:t>, et al ‘08]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646B-9C3D-4B23-A13F-AB658B4F3EC7}"/>
              </a:ext>
            </a:extLst>
          </p:cNvPr>
          <p:cNvSpPr txBox="1"/>
          <p:nvPr/>
        </p:nvSpPr>
        <p:spPr>
          <a:xfrm>
            <a:off x="1130269" y="6169980"/>
            <a:ext cx="9598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L. Bus¸oniu, R. </a:t>
            </a:r>
            <a:r>
              <a:rPr lang="en-US" sz="1100" dirty="0" err="1">
                <a:solidFill>
                  <a:schemeClr val="bg1"/>
                </a:solidFill>
              </a:rPr>
              <a:t>Babuˇska</a:t>
            </a:r>
            <a:r>
              <a:rPr lang="en-US" sz="1100" dirty="0">
                <a:solidFill>
                  <a:schemeClr val="bg1"/>
                </a:solidFill>
              </a:rPr>
              <a:t>, and B. De </a:t>
            </a:r>
            <a:r>
              <a:rPr lang="en-US" sz="1100" dirty="0" err="1">
                <a:solidFill>
                  <a:schemeClr val="bg1"/>
                </a:solidFill>
              </a:rPr>
              <a:t>Schutter</a:t>
            </a:r>
            <a:r>
              <a:rPr lang="en-US" sz="1100" dirty="0">
                <a:solidFill>
                  <a:schemeClr val="bg1"/>
                </a:solidFill>
              </a:rPr>
              <a:t>, “A comprehensive survey of multi-agent reinforcement learning,” </a:t>
            </a:r>
            <a:r>
              <a:rPr lang="en-US" sz="1100" i="1" dirty="0">
                <a:solidFill>
                  <a:schemeClr val="bg1"/>
                </a:solidFill>
              </a:rPr>
              <a:t>IEEE Transactions on Systems, Man, and Cybernetics, Part C: Applications and Reviews</a:t>
            </a:r>
            <a:r>
              <a:rPr lang="en-US" sz="1100" dirty="0">
                <a:solidFill>
                  <a:schemeClr val="bg1"/>
                </a:solidFill>
              </a:rPr>
              <a:t>, vol. 38, no. 2, pp. 156–172, Mar. 2008.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6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61E-8CAF-434D-ABD2-69345332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A Unified Game-Theoretic Approach to Multiagent Reinforcement Learning</a:t>
            </a:r>
            <a:endParaRPr lang="en-SG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34F12-D4C8-4517-AC4D-3C33B211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Marc </a:t>
            </a:r>
            <a:r>
              <a:rPr lang="en-SG" dirty="0" err="1"/>
              <a:t>Lanctot</a:t>
            </a:r>
            <a:r>
              <a:rPr lang="en-SG" dirty="0"/>
              <a:t>, Vinicius </a:t>
            </a:r>
            <a:r>
              <a:rPr lang="en-SG" dirty="0" err="1"/>
              <a:t>Zambaldi</a:t>
            </a:r>
            <a:r>
              <a:rPr lang="en-SG" dirty="0"/>
              <a:t>, </a:t>
            </a:r>
            <a:r>
              <a:rPr lang="en-SG" dirty="0" err="1"/>
              <a:t>Audrunas</a:t>
            </a:r>
            <a:r>
              <a:rPr lang="en-SG" dirty="0"/>
              <a:t> </a:t>
            </a:r>
            <a:r>
              <a:rPr lang="en-SG" dirty="0" err="1"/>
              <a:t>Gruslys</a:t>
            </a:r>
            <a:r>
              <a:rPr lang="en-SG" dirty="0"/>
              <a:t>, </a:t>
            </a:r>
            <a:r>
              <a:rPr lang="en-SG" dirty="0" err="1"/>
              <a:t>Angeliki</a:t>
            </a:r>
            <a:r>
              <a:rPr lang="en-SG" dirty="0"/>
              <a:t> </a:t>
            </a:r>
            <a:r>
              <a:rPr lang="en-SG" dirty="0" err="1"/>
              <a:t>Lazaridou</a:t>
            </a:r>
            <a:r>
              <a:rPr lang="en-SG" dirty="0"/>
              <a:t>, Karl</a:t>
            </a:r>
          </a:p>
          <a:p>
            <a:r>
              <a:rPr lang="en-SG" dirty="0" err="1"/>
              <a:t>Tuyls</a:t>
            </a:r>
            <a:r>
              <a:rPr lang="en-SG" dirty="0"/>
              <a:t>, Julien </a:t>
            </a:r>
            <a:r>
              <a:rPr lang="en-SG" dirty="0" err="1"/>
              <a:t>Perolat</a:t>
            </a:r>
            <a:r>
              <a:rPr lang="en-SG" dirty="0"/>
              <a:t>, David Silver, and </a:t>
            </a:r>
            <a:r>
              <a:rPr lang="en-SG" dirty="0" err="1"/>
              <a:t>Thore</a:t>
            </a:r>
            <a:r>
              <a:rPr lang="en-SG" dirty="0"/>
              <a:t> Graepel. 2017.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9B6B1-AC3A-46CD-A303-99D9A0F3C81D}"/>
              </a:ext>
            </a:extLst>
          </p:cNvPr>
          <p:cNvSpPr txBox="1"/>
          <p:nvPr/>
        </p:nvSpPr>
        <p:spPr>
          <a:xfrm>
            <a:off x="1129166" y="6161103"/>
            <a:ext cx="9692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Marc </a:t>
            </a:r>
            <a:r>
              <a:rPr lang="en-SG" sz="1100" dirty="0" err="1">
                <a:solidFill>
                  <a:schemeClr val="bg1"/>
                </a:solidFill>
              </a:rPr>
              <a:t>Lanctot</a:t>
            </a:r>
            <a:r>
              <a:rPr lang="en-SG" sz="1100" dirty="0">
                <a:solidFill>
                  <a:schemeClr val="bg1"/>
                </a:solidFill>
              </a:rPr>
              <a:t>, Vinicius </a:t>
            </a:r>
            <a:r>
              <a:rPr lang="en-SG" sz="1100" dirty="0" err="1">
                <a:solidFill>
                  <a:schemeClr val="bg1"/>
                </a:solidFill>
              </a:rPr>
              <a:t>Zambaldi</a:t>
            </a:r>
            <a:r>
              <a:rPr lang="en-SG" sz="1100" dirty="0">
                <a:solidFill>
                  <a:schemeClr val="bg1"/>
                </a:solidFill>
              </a:rPr>
              <a:t>, </a:t>
            </a:r>
            <a:r>
              <a:rPr lang="en-SG" sz="1100" dirty="0" err="1">
                <a:solidFill>
                  <a:schemeClr val="bg1"/>
                </a:solidFill>
              </a:rPr>
              <a:t>Audrunas</a:t>
            </a:r>
            <a:r>
              <a:rPr lang="en-SG" sz="1100" dirty="0">
                <a:solidFill>
                  <a:schemeClr val="bg1"/>
                </a:solidFill>
              </a:rPr>
              <a:t> </a:t>
            </a:r>
            <a:r>
              <a:rPr lang="en-SG" sz="1100" dirty="0" err="1">
                <a:solidFill>
                  <a:schemeClr val="bg1"/>
                </a:solidFill>
              </a:rPr>
              <a:t>Gruslys</a:t>
            </a:r>
            <a:r>
              <a:rPr lang="en-SG" sz="1100" dirty="0">
                <a:solidFill>
                  <a:schemeClr val="bg1"/>
                </a:solidFill>
              </a:rPr>
              <a:t>, </a:t>
            </a:r>
            <a:r>
              <a:rPr lang="en-SG" sz="1100" dirty="0" err="1">
                <a:solidFill>
                  <a:schemeClr val="bg1"/>
                </a:solidFill>
              </a:rPr>
              <a:t>Angeliki</a:t>
            </a:r>
            <a:r>
              <a:rPr lang="en-SG" sz="1100" dirty="0">
                <a:solidFill>
                  <a:schemeClr val="bg1"/>
                </a:solidFill>
              </a:rPr>
              <a:t> </a:t>
            </a:r>
            <a:r>
              <a:rPr lang="en-SG" sz="1100" dirty="0" err="1">
                <a:solidFill>
                  <a:schemeClr val="bg1"/>
                </a:solidFill>
              </a:rPr>
              <a:t>Lazaridou</a:t>
            </a:r>
            <a:r>
              <a:rPr lang="en-SG" sz="1100" dirty="0">
                <a:solidFill>
                  <a:schemeClr val="bg1"/>
                </a:solidFill>
              </a:rPr>
              <a:t>, Karl </a:t>
            </a:r>
            <a:r>
              <a:rPr lang="en-SG" sz="1100" dirty="0" err="1">
                <a:solidFill>
                  <a:schemeClr val="bg1"/>
                </a:solidFill>
              </a:rPr>
              <a:t>Tuyls</a:t>
            </a:r>
            <a:r>
              <a:rPr lang="en-SG" sz="1100" dirty="0">
                <a:solidFill>
                  <a:schemeClr val="bg1"/>
                </a:solidFill>
              </a:rPr>
              <a:t>, Julien </a:t>
            </a:r>
            <a:r>
              <a:rPr lang="en-SG" sz="1100" dirty="0" err="1">
                <a:solidFill>
                  <a:schemeClr val="bg1"/>
                </a:solidFill>
              </a:rPr>
              <a:t>Perolat</a:t>
            </a:r>
            <a:r>
              <a:rPr lang="en-SG" sz="1100" dirty="0">
                <a:solidFill>
                  <a:schemeClr val="bg1"/>
                </a:solidFill>
              </a:rPr>
              <a:t>, David Silver, and </a:t>
            </a:r>
            <a:r>
              <a:rPr lang="en-SG" sz="1100" dirty="0" err="1">
                <a:solidFill>
                  <a:schemeClr val="bg1"/>
                </a:solidFill>
              </a:rPr>
              <a:t>Thore</a:t>
            </a:r>
            <a:r>
              <a:rPr lang="en-SG" sz="1100" dirty="0">
                <a:solidFill>
                  <a:schemeClr val="bg1"/>
                </a:solidFill>
              </a:rPr>
              <a:t> Graepel. 2017. A Unified Game-Theoretic Approach to Multiagent Reinforcement Learning. In Advances in Neural Information Processing Systems 30, I. Guyon, U. V. </a:t>
            </a:r>
            <a:r>
              <a:rPr lang="en-SG" sz="1100" dirty="0" err="1">
                <a:solidFill>
                  <a:schemeClr val="bg1"/>
                </a:solidFill>
              </a:rPr>
              <a:t>Luxburg</a:t>
            </a:r>
            <a:r>
              <a:rPr lang="en-SG" sz="1100" dirty="0">
                <a:solidFill>
                  <a:schemeClr val="bg1"/>
                </a:solidFill>
              </a:rPr>
              <a:t>, S. </a:t>
            </a:r>
            <a:r>
              <a:rPr lang="en-SG" sz="1100" dirty="0" err="1">
                <a:solidFill>
                  <a:schemeClr val="bg1"/>
                </a:solidFill>
              </a:rPr>
              <a:t>Bengio</a:t>
            </a:r>
            <a:r>
              <a:rPr lang="en-SG" sz="1100" dirty="0">
                <a:solidFill>
                  <a:schemeClr val="bg1"/>
                </a:solidFill>
              </a:rPr>
              <a:t>, H. Wallach, R. Fergus, S. </a:t>
            </a:r>
            <a:r>
              <a:rPr lang="en-SG" sz="1100" dirty="0" err="1">
                <a:solidFill>
                  <a:schemeClr val="bg1"/>
                </a:solidFill>
              </a:rPr>
              <a:t>Vishwanathan</a:t>
            </a:r>
            <a:r>
              <a:rPr lang="en-SG" sz="1100" dirty="0">
                <a:solidFill>
                  <a:schemeClr val="bg1"/>
                </a:solidFill>
              </a:rPr>
              <a:t>, and R. Garnett (Eds.). 4190–4203.</a:t>
            </a:r>
          </a:p>
        </p:txBody>
      </p:sp>
    </p:spTree>
    <p:extLst>
      <p:ext uri="{BB962C8B-B14F-4D97-AF65-F5344CB8AC3E}">
        <p14:creationId xmlns:p14="http://schemas.microsoft.com/office/powerpoint/2010/main" val="39808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C746-920A-4158-9670-14136E6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Independent RL VS Policy-Space Response Oracles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ED3A-5BCA-4817-8293-6CAB2DD0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2570697"/>
            <a:ext cx="4645152" cy="801943"/>
          </a:xfrm>
        </p:spPr>
        <p:txBody>
          <a:bodyPr>
            <a:normAutofit/>
          </a:bodyPr>
          <a:lstStyle/>
          <a:p>
            <a:r>
              <a:rPr lang="en-SG" b="1" dirty="0"/>
              <a:t>Independent RL (</a:t>
            </a:r>
            <a:r>
              <a:rPr lang="en-SG" b="1" dirty="0" err="1"/>
              <a:t>InRL</a:t>
            </a:r>
            <a:r>
              <a:rPr lang="en-SG" b="1" dirty="0"/>
              <a:t>)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0787-A834-4254-8AE9-9B6F55BFC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Simplest form of MARL</a:t>
            </a:r>
          </a:p>
          <a:p>
            <a:r>
              <a:rPr lang="en-US" dirty="0"/>
              <a:t>Each agent is oblivious to the </a:t>
            </a:r>
            <a:r>
              <a:rPr lang="en-US"/>
              <a:t>other agents </a:t>
            </a:r>
            <a:r>
              <a:rPr lang="en-US" dirty="0"/>
              <a:t>and simply treats all the interactions between them as part of its “localized” environment</a:t>
            </a:r>
          </a:p>
          <a:p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A3154-1DB9-4A74-A09F-1A6D8271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675" y="2626763"/>
            <a:ext cx="4645152" cy="802237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/>
              <a:t>Policy-Space Response Oracles (PSRO) *NEW*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DDD70-51EB-4F73-9D17-FA412DF308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/>
              <a:t>Uses empirical game theoretical analysis to compute meta-strategies for policy selection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3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624-01F8-4FB9-9C7B-B5399068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PSRO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3E9E9-5EE0-40A7-B374-227A872FC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661865"/>
                <a:ext cx="9603275" cy="334070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u="sng" dirty="0"/>
                  <a:t>Input:</a:t>
                </a:r>
                <a:r>
                  <a:rPr lang="en-SG" sz="2300" dirty="0"/>
                  <a:t> Initial policy sets for all players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Compute expected utilities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SG" sz="2300" dirty="0"/>
                  <a:t> for each joint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Initialize meta-strategies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𝑈𝑁𝐼𝐹𝑂𝑅𝑀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dirty="0"/>
                  <a:t>while</a:t>
                </a:r>
                <a:r>
                  <a:rPr lang="en-SG" sz="2300" dirty="0"/>
                  <a:t> epoch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SG" sz="2300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SG" sz="23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</a:t>
                </a:r>
                <a:r>
                  <a:rPr lang="en-SG" sz="2300" b="1" dirty="0"/>
                  <a:t>for</a:t>
                </a:r>
                <a:r>
                  <a:rPr lang="en-SG" sz="2300" dirty="0"/>
                  <a:t> each player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3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</a:t>
                </a:r>
                <a:r>
                  <a:rPr lang="en-SG" sz="2300" b="1" dirty="0"/>
                  <a:t>for</a:t>
                </a:r>
                <a:r>
                  <a:rPr lang="en-SG" sz="2300" dirty="0"/>
                  <a:t> many episodes: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	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SG" sz="2300" dirty="0"/>
                </a:br>
                <a:r>
                  <a:rPr lang="en-SG" sz="2300" dirty="0"/>
                  <a:t>			Train oracle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SG" sz="2300" dirty="0"/>
                  <a:t> over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SG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Compute missing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SG" sz="2300" b="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Compute a meta-strategy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2300" b="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u="sng" dirty="0"/>
                  <a:t>Output:</a:t>
                </a:r>
                <a:r>
                  <a:rPr lang="en-SG" sz="2300" dirty="0"/>
                  <a:t> Current solution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300" b="0" dirty="0"/>
                  <a:t> for player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G" sz="2300" b="0" dirty="0"/>
              </a:p>
              <a:p>
                <a:pPr marL="0" indent="0">
                  <a:buNone/>
                </a:pPr>
                <a:endParaRPr lang="en-SG" sz="16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3E9E9-5EE0-40A7-B374-227A872F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661865"/>
                <a:ext cx="9603275" cy="3340702"/>
              </a:xfrm>
              <a:blipFill>
                <a:blip r:embed="rId2"/>
                <a:stretch>
                  <a:fillRect l="-63" t="-1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D36065-4B4F-4B19-AB00-4B69795BDF0A}"/>
              </a:ext>
            </a:extLst>
          </p:cNvPr>
          <p:cNvCxnSpPr/>
          <p:nvPr/>
        </p:nvCxnSpPr>
        <p:spPr>
          <a:xfrm flipH="1">
            <a:off x="6454066" y="3657600"/>
            <a:ext cx="577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211B-3876-4F9C-93F7-B6C7B16466B8}"/>
              </a:ext>
            </a:extLst>
          </p:cNvPr>
          <p:cNvSpPr txBox="1"/>
          <p:nvPr/>
        </p:nvSpPr>
        <p:spPr>
          <a:xfrm>
            <a:off x="7031114" y="3511406"/>
            <a:ext cx="2832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RL Process (Reactor [Gruslys, et al ‘17])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CA001-E222-4784-B442-D712D4CF38BD}"/>
              </a:ext>
            </a:extLst>
          </p:cNvPr>
          <p:cNvSpPr txBox="1"/>
          <p:nvPr/>
        </p:nvSpPr>
        <p:spPr>
          <a:xfrm>
            <a:off x="1130270" y="6152225"/>
            <a:ext cx="9603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/>
                </a:solidFill>
              </a:rPr>
              <a:t>Audrunas</a:t>
            </a:r>
            <a:r>
              <a:rPr lang="en-SG" sz="1100" dirty="0">
                <a:solidFill>
                  <a:schemeClr val="bg1"/>
                </a:solidFill>
              </a:rPr>
              <a:t> </a:t>
            </a:r>
            <a:r>
              <a:rPr lang="en-SG" sz="1100" dirty="0" err="1">
                <a:solidFill>
                  <a:schemeClr val="bg1"/>
                </a:solidFill>
              </a:rPr>
              <a:t>Gruslys</a:t>
            </a:r>
            <a:r>
              <a:rPr lang="en-SG" sz="1100" dirty="0">
                <a:solidFill>
                  <a:schemeClr val="bg1"/>
                </a:solidFill>
              </a:rPr>
              <a:t>, Mohammad </a:t>
            </a:r>
            <a:r>
              <a:rPr lang="en-SG" sz="1100" dirty="0" err="1">
                <a:solidFill>
                  <a:schemeClr val="bg1"/>
                </a:solidFill>
              </a:rPr>
              <a:t>Gheshlaghi</a:t>
            </a:r>
            <a:r>
              <a:rPr lang="en-SG" sz="1100" dirty="0">
                <a:solidFill>
                  <a:schemeClr val="bg1"/>
                </a:solidFill>
              </a:rPr>
              <a:t> Azar, Marc G. Bellemare, and Remi </a:t>
            </a:r>
            <a:r>
              <a:rPr lang="en-SG" sz="1100" dirty="0" err="1">
                <a:solidFill>
                  <a:schemeClr val="bg1"/>
                </a:solidFill>
              </a:rPr>
              <a:t>Munos</a:t>
            </a:r>
            <a:r>
              <a:rPr lang="en-SG" sz="1100" dirty="0">
                <a:solidFill>
                  <a:schemeClr val="bg1"/>
                </a:solidFill>
              </a:rPr>
              <a:t>. The Reactor: A sample-efficient actor-critic architecture. </a:t>
            </a:r>
            <a:r>
              <a:rPr lang="en-SG" sz="1100" dirty="0" err="1">
                <a:solidFill>
                  <a:schemeClr val="bg1"/>
                </a:solidFill>
              </a:rPr>
              <a:t>CoRR</a:t>
            </a:r>
            <a:r>
              <a:rPr lang="en-SG" sz="1100" dirty="0">
                <a:solidFill>
                  <a:schemeClr val="bg1"/>
                </a:solidFill>
              </a:rPr>
              <a:t>, abs/1704.04651, 2017.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ED566-DF40-449B-AAA5-6EC0BC2BB4C1}"/>
              </a:ext>
            </a:extLst>
          </p:cNvPr>
          <p:cNvCxnSpPr/>
          <p:nvPr/>
        </p:nvCxnSpPr>
        <p:spPr>
          <a:xfrm flipH="1">
            <a:off x="5157926" y="4518733"/>
            <a:ext cx="53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2689F-2419-412C-87AC-F090ACF6D7B1}"/>
              </a:ext>
            </a:extLst>
          </p:cNvPr>
          <p:cNvSpPr txBox="1"/>
          <p:nvPr/>
        </p:nvSpPr>
        <p:spPr>
          <a:xfrm>
            <a:off x="5690586" y="4360983"/>
            <a:ext cx="4954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Meta-Strategy Solver (empirical game-theoretic analysis):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Regret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Hedge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Projected Replicator Dynamics (PRD) *NEW*</a:t>
            </a:r>
          </a:p>
        </p:txBody>
      </p:sp>
    </p:spTree>
    <p:extLst>
      <p:ext uri="{BB962C8B-B14F-4D97-AF65-F5344CB8AC3E}">
        <p14:creationId xmlns:p14="http://schemas.microsoft.com/office/powerpoint/2010/main" val="2408820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1214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Gallery</vt:lpstr>
      <vt:lpstr>Game Theoretical Approach on Multi-Agent Reinforcement Leaning</vt:lpstr>
      <vt:lpstr>Contents</vt:lpstr>
      <vt:lpstr>Reinforcement Learning (RL)</vt:lpstr>
      <vt:lpstr>Multi-Agent Reinforcement Learning (MARL)</vt:lpstr>
      <vt:lpstr>Challenges in MARL [Kapoor ‘18]</vt:lpstr>
      <vt:lpstr>Why Use Game Theory?</vt:lpstr>
      <vt:lpstr>A Unified Game-Theoretic Approach to Multiagent Reinforcement Learning</vt:lpstr>
      <vt:lpstr>Independent RL VS Policy-Space Response Oracles</vt:lpstr>
      <vt:lpstr>PSRO Algorithm</vt:lpstr>
      <vt:lpstr>Experiments (2-Players Laser Tag)</vt:lpstr>
      <vt:lpstr>Joint Policy Correlation (JPC)</vt:lpstr>
      <vt:lpstr>Results</vt:lpstr>
      <vt:lpstr>Aims</vt:lpstr>
      <vt:lpstr>High Level Ideas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Theoretical Approach on Multi-Agent Reinforcement Leaning</dc:title>
  <dc:creator>jin xing lim</dc:creator>
  <cp:lastModifiedBy>jin xing lim</cp:lastModifiedBy>
  <cp:revision>53</cp:revision>
  <dcterms:created xsi:type="dcterms:W3CDTF">2019-03-04T12:29:18Z</dcterms:created>
  <dcterms:modified xsi:type="dcterms:W3CDTF">2019-03-08T04:53:07Z</dcterms:modified>
</cp:coreProperties>
</file>