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Glacial Indifference" panose="020B0604020202020204" charset="0"/>
      <p:regular r:id="rId17"/>
    </p:embeddedFont>
    <p:embeddedFont>
      <p:font typeface="Glacial Indifference Bold" panose="020B0604020202020204" charset="0"/>
      <p:regular r:id="rId18"/>
    </p:embeddedFont>
    <p:embeddedFont>
      <p:font typeface="Knewave"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54" y="10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3744634" y="1035703"/>
            <a:ext cx="257702" cy="8229600"/>
          </a:xfrm>
          <a:prstGeom prst="rect">
            <a:avLst/>
          </a:prstGeom>
          <a:solidFill>
            <a:srgbClr val="FFDB15"/>
          </a:solidFill>
        </p:spPr>
      </p:sp>
      <p:pic>
        <p:nvPicPr>
          <p:cNvPr id="3" name="Picture 3"/>
          <p:cNvPicPr>
            <a:picLocks noChangeAspect="1"/>
          </p:cNvPicPr>
          <p:nvPr/>
        </p:nvPicPr>
        <p:blipFill>
          <a:blip r:embed="rId2"/>
          <a:srcRect/>
          <a:stretch>
            <a:fillRect/>
          </a:stretch>
        </p:blipFill>
        <p:spPr>
          <a:xfrm>
            <a:off x="1256487" y="4075297"/>
            <a:ext cx="1463438" cy="2136406"/>
          </a:xfrm>
          <a:prstGeom prst="rect">
            <a:avLst/>
          </a:prstGeom>
        </p:spPr>
      </p:pic>
      <p:sp>
        <p:nvSpPr>
          <p:cNvPr id="4" name="AutoShape 4"/>
          <p:cNvSpPr/>
          <p:nvPr/>
        </p:nvSpPr>
        <p:spPr>
          <a:xfrm>
            <a:off x="18002863" y="-233785"/>
            <a:ext cx="567624" cy="10768576"/>
          </a:xfrm>
          <a:prstGeom prst="rect">
            <a:avLst/>
          </a:prstGeom>
          <a:solidFill>
            <a:srgbClr val="FFDB15"/>
          </a:solidFill>
        </p:spPr>
      </p:sp>
      <p:grpSp>
        <p:nvGrpSpPr>
          <p:cNvPr id="5" name="Group 5"/>
          <p:cNvGrpSpPr/>
          <p:nvPr/>
        </p:nvGrpSpPr>
        <p:grpSpPr>
          <a:xfrm>
            <a:off x="14682509" y="6681509"/>
            <a:ext cx="2576791" cy="2576791"/>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DB15"/>
            </a:solidFill>
          </p:spPr>
        </p:sp>
      </p:grpSp>
      <p:pic>
        <p:nvPicPr>
          <p:cNvPr id="7" name="Picture 7"/>
          <p:cNvPicPr>
            <a:picLocks noChangeAspect="1"/>
          </p:cNvPicPr>
          <p:nvPr/>
        </p:nvPicPr>
        <p:blipFill>
          <a:blip r:embed="rId3"/>
          <a:srcRect b="21272"/>
          <a:stretch>
            <a:fillRect/>
          </a:stretch>
        </p:blipFill>
        <p:spPr>
          <a:xfrm>
            <a:off x="14842529" y="6831369"/>
            <a:ext cx="2256751" cy="1776691"/>
          </a:xfrm>
          <a:prstGeom prst="rect">
            <a:avLst/>
          </a:prstGeom>
        </p:spPr>
      </p:pic>
      <p:sp>
        <p:nvSpPr>
          <p:cNvPr id="8" name="TextBox 8"/>
          <p:cNvSpPr txBox="1"/>
          <p:nvPr/>
        </p:nvSpPr>
        <p:spPr>
          <a:xfrm>
            <a:off x="5133778" y="4509629"/>
            <a:ext cx="10871752" cy="1947545"/>
          </a:xfrm>
          <a:prstGeom prst="rect">
            <a:avLst/>
          </a:prstGeom>
        </p:spPr>
        <p:txBody>
          <a:bodyPr lIns="0" tIns="0" rIns="0" bIns="0" rtlCol="0" anchor="t">
            <a:spAutoFit/>
          </a:bodyPr>
          <a:lstStyle/>
          <a:p>
            <a:pPr>
              <a:lnSpc>
                <a:spcPts val="10000"/>
              </a:lnSpc>
            </a:pPr>
            <a:r>
              <a:rPr lang="en-US" sz="10000" dirty="0">
                <a:solidFill>
                  <a:srgbClr val="FFDB15"/>
                </a:solidFill>
                <a:latin typeface="League Spartan Bold"/>
              </a:rPr>
              <a:t>PROJECT WORK</a:t>
            </a:r>
          </a:p>
          <a:p>
            <a:pPr algn="l">
              <a:lnSpc>
                <a:spcPts val="4800"/>
              </a:lnSpc>
            </a:pPr>
            <a:r>
              <a:rPr lang="en-US" sz="4800" dirty="0">
                <a:solidFill>
                  <a:srgbClr val="FFDB15"/>
                </a:solidFill>
                <a:latin typeface="League Spartan Bold"/>
              </a:rPr>
              <a:t>CYBAZE</a:t>
            </a:r>
          </a:p>
        </p:txBody>
      </p:sp>
      <p:sp>
        <p:nvSpPr>
          <p:cNvPr id="9" name="TextBox 9"/>
          <p:cNvSpPr txBox="1"/>
          <p:nvPr/>
        </p:nvSpPr>
        <p:spPr>
          <a:xfrm>
            <a:off x="5133778" y="1057275"/>
            <a:ext cx="9964019" cy="611505"/>
          </a:xfrm>
          <a:prstGeom prst="rect">
            <a:avLst/>
          </a:prstGeom>
        </p:spPr>
        <p:txBody>
          <a:bodyPr lIns="0" tIns="0" rIns="0" bIns="0" rtlCol="0" anchor="t">
            <a:spAutoFit/>
          </a:bodyPr>
          <a:lstStyle/>
          <a:p>
            <a:pPr algn="l">
              <a:lnSpc>
                <a:spcPts val="4620"/>
              </a:lnSpc>
            </a:pPr>
            <a:r>
              <a:rPr lang="en-US" sz="4200" spc="264">
                <a:solidFill>
                  <a:srgbClr val="FFDB15"/>
                </a:solidFill>
                <a:latin typeface="Glacial Indifference Bold"/>
              </a:rPr>
              <a:t>ITS TECH TALENT FACTORY</a:t>
            </a:r>
          </a:p>
        </p:txBody>
      </p:sp>
      <p:sp>
        <p:nvSpPr>
          <p:cNvPr id="10" name="TextBox 10"/>
          <p:cNvSpPr txBox="1"/>
          <p:nvPr/>
        </p:nvSpPr>
        <p:spPr>
          <a:xfrm>
            <a:off x="5133778" y="8532495"/>
            <a:ext cx="9206532" cy="725805"/>
          </a:xfrm>
          <a:prstGeom prst="rect">
            <a:avLst/>
          </a:prstGeom>
        </p:spPr>
        <p:txBody>
          <a:bodyPr lIns="0" tIns="0" rIns="0" bIns="0" rtlCol="0" anchor="t">
            <a:spAutoFit/>
          </a:bodyPr>
          <a:lstStyle/>
          <a:p>
            <a:pPr algn="l">
              <a:lnSpc>
                <a:spcPts val="5880"/>
              </a:lnSpc>
            </a:pPr>
            <a:r>
              <a:rPr lang="en-US" sz="4200">
                <a:solidFill>
                  <a:srgbClr val="FFDB15"/>
                </a:solidFill>
                <a:latin typeface="Glacial Indifference"/>
              </a:rPr>
              <a:t>Luca Longhi</a:t>
            </a:r>
          </a:p>
        </p:txBody>
      </p:sp>
      <p:sp>
        <p:nvSpPr>
          <p:cNvPr id="11" name="TextBox 11"/>
          <p:cNvSpPr txBox="1"/>
          <p:nvPr/>
        </p:nvSpPr>
        <p:spPr>
          <a:xfrm>
            <a:off x="12399847" y="8646160"/>
            <a:ext cx="7211366" cy="292100"/>
          </a:xfrm>
          <a:prstGeom prst="rect">
            <a:avLst/>
          </a:prstGeom>
        </p:spPr>
        <p:txBody>
          <a:bodyPr lIns="0" tIns="0" rIns="0" bIns="0" rtlCol="0" anchor="t">
            <a:spAutoFit/>
          </a:bodyPr>
          <a:lstStyle/>
          <a:p>
            <a:pPr algn="ctr">
              <a:lnSpc>
                <a:spcPts val="2200"/>
              </a:lnSpc>
            </a:pPr>
            <a:r>
              <a:rPr lang="en-US" sz="2200">
                <a:solidFill>
                  <a:srgbClr val="020301"/>
                </a:solidFill>
                <a:latin typeface="Knewave"/>
              </a:rPr>
              <a:t>360° SCANNER</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88"/>
          <a:stretch>
            <a:fillRect/>
          </a:stretch>
        </p:blipFill>
        <p:spPr>
          <a:xfrm>
            <a:off x="8323420" y="1028700"/>
            <a:ext cx="1641160" cy="2395854"/>
          </a:xfrm>
          <a:prstGeom prst="rect">
            <a:avLst/>
          </a:prstGeom>
        </p:spPr>
      </p:pic>
      <p:grpSp>
        <p:nvGrpSpPr>
          <p:cNvPr id="3" name="Group 3"/>
          <p:cNvGrpSpPr/>
          <p:nvPr/>
        </p:nvGrpSpPr>
        <p:grpSpPr>
          <a:xfrm>
            <a:off x="3284289" y="4103205"/>
            <a:ext cx="11719423" cy="5155095"/>
            <a:chOff x="0" y="0"/>
            <a:chExt cx="15625897" cy="6873460"/>
          </a:xfrm>
        </p:grpSpPr>
        <p:sp>
          <p:nvSpPr>
            <p:cNvPr id="4" name="TextBox 4"/>
            <p:cNvSpPr txBox="1"/>
            <p:nvPr/>
          </p:nvSpPr>
          <p:spPr>
            <a:xfrm>
              <a:off x="0" y="57150"/>
              <a:ext cx="15625897" cy="5219277"/>
            </a:xfrm>
            <a:prstGeom prst="rect">
              <a:avLst/>
            </a:prstGeom>
          </p:spPr>
          <p:txBody>
            <a:bodyPr lIns="0" tIns="0" rIns="0" bIns="0" rtlCol="0" anchor="t">
              <a:spAutoFit/>
            </a:bodyPr>
            <a:lstStyle/>
            <a:p>
              <a:pPr algn="ctr">
                <a:lnSpc>
                  <a:spcPts val="6160"/>
                </a:lnSpc>
              </a:pPr>
              <a:r>
                <a:rPr lang="en-US" sz="5600" spc="112">
                  <a:solidFill>
                    <a:srgbClr val="FFDB15"/>
                  </a:solidFill>
                  <a:latin typeface="League Spartan Bold"/>
                </a:rPr>
                <a:t>“I bravi programmatori sanno cosa scrivere.</a:t>
              </a:r>
            </a:p>
            <a:p>
              <a:pPr algn="ctr">
                <a:lnSpc>
                  <a:spcPts val="6160"/>
                </a:lnSpc>
              </a:pPr>
              <a:r>
                <a:rPr lang="en-US" sz="5600" spc="112">
                  <a:solidFill>
                    <a:srgbClr val="FFDB15"/>
                  </a:solidFill>
                  <a:latin typeface="League Spartan Bold"/>
                </a:rPr>
                <a:t> I migliori invece, sanno cosa riscrivere.”</a:t>
              </a:r>
            </a:p>
            <a:p>
              <a:pPr algn="ctr">
                <a:lnSpc>
                  <a:spcPts val="6160"/>
                </a:lnSpc>
              </a:pPr>
              <a:endParaRPr lang="en-US" sz="5600" spc="112">
                <a:solidFill>
                  <a:srgbClr val="FFDB15"/>
                </a:solidFill>
                <a:latin typeface="League Spartan Bold"/>
              </a:endParaRPr>
            </a:p>
          </p:txBody>
        </p:sp>
        <p:sp>
          <p:nvSpPr>
            <p:cNvPr id="5" name="TextBox 5"/>
            <p:cNvSpPr txBox="1"/>
            <p:nvPr/>
          </p:nvSpPr>
          <p:spPr>
            <a:xfrm>
              <a:off x="2107225" y="5991064"/>
              <a:ext cx="11411446" cy="882396"/>
            </a:xfrm>
            <a:prstGeom prst="rect">
              <a:avLst/>
            </a:prstGeom>
          </p:spPr>
          <p:txBody>
            <a:bodyPr lIns="0" tIns="0" rIns="0" bIns="0" rtlCol="0" anchor="t">
              <a:spAutoFit/>
            </a:bodyPr>
            <a:lstStyle/>
            <a:p>
              <a:pPr algn="ctr">
                <a:lnSpc>
                  <a:spcPts val="5334"/>
                </a:lnSpc>
              </a:pPr>
              <a:r>
                <a:rPr lang="en-US" sz="4200" spc="260">
                  <a:solidFill>
                    <a:srgbClr val="F3F5F9"/>
                  </a:solidFill>
                  <a:latin typeface="Glacial Indifference"/>
                </a:rPr>
                <a:t>ERIC STEVEN RAYMOND</a:t>
              </a:r>
            </a:p>
          </p:txBody>
        </p: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03317"/>
            <a:ext cx="9357380" cy="1898650"/>
            <a:chOff x="0" y="0"/>
            <a:chExt cx="12476506" cy="2531533"/>
          </a:xfrm>
        </p:grpSpPr>
        <p:sp>
          <p:nvSpPr>
            <p:cNvPr id="3" name="TextBox 3"/>
            <p:cNvSpPr txBox="1"/>
            <p:nvPr/>
          </p:nvSpPr>
          <p:spPr>
            <a:xfrm>
              <a:off x="0" y="57150"/>
              <a:ext cx="12476506" cy="1239943"/>
            </a:xfrm>
            <a:prstGeom prst="rect">
              <a:avLst/>
            </a:prstGeom>
          </p:spPr>
          <p:txBody>
            <a:bodyPr lIns="0" tIns="0" rIns="0" bIns="0" rtlCol="0" anchor="t">
              <a:spAutoFit/>
            </a:bodyPr>
            <a:lstStyle/>
            <a:p>
              <a:pPr algn="l">
                <a:lnSpc>
                  <a:spcPts val="7040"/>
                </a:lnSpc>
              </a:pPr>
              <a:r>
                <a:rPr lang="en-US" sz="6400" spc="224">
                  <a:solidFill>
                    <a:srgbClr val="FFDB15"/>
                  </a:solidFill>
                  <a:latin typeface="League Spartan Bold"/>
                </a:rPr>
                <a:t>CONTATTI</a:t>
              </a:r>
            </a:p>
          </p:txBody>
        </p:sp>
        <p:sp>
          <p:nvSpPr>
            <p:cNvPr id="4" name="TextBox 4"/>
            <p:cNvSpPr txBox="1"/>
            <p:nvPr/>
          </p:nvSpPr>
          <p:spPr>
            <a:xfrm>
              <a:off x="0" y="1630468"/>
              <a:ext cx="11749569" cy="901065"/>
            </a:xfrm>
            <a:prstGeom prst="rect">
              <a:avLst/>
            </a:prstGeom>
          </p:spPr>
          <p:txBody>
            <a:bodyPr lIns="0" tIns="0" rIns="0" bIns="0" rtlCol="0" anchor="t">
              <a:spAutoFit/>
            </a:bodyPr>
            <a:lstStyle/>
            <a:p>
              <a:pPr algn="l">
                <a:lnSpc>
                  <a:spcPts val="5460"/>
                </a:lnSpc>
              </a:pPr>
              <a:r>
                <a:rPr lang="en-US" sz="4200" spc="151">
                  <a:solidFill>
                    <a:srgbClr val="F3F5F9"/>
                  </a:solidFill>
                  <a:latin typeface="League Spartan Bold"/>
                </a:rPr>
                <a:t>E CODICE OPEN SOURCE</a:t>
              </a:r>
            </a:p>
          </p:txBody>
        </p:sp>
      </p:grpSp>
      <p:grpSp>
        <p:nvGrpSpPr>
          <p:cNvPr id="5" name="Group 5"/>
          <p:cNvGrpSpPr/>
          <p:nvPr/>
        </p:nvGrpSpPr>
        <p:grpSpPr>
          <a:xfrm>
            <a:off x="1028700" y="4196334"/>
            <a:ext cx="7058181" cy="5061966"/>
            <a:chOff x="0" y="0"/>
            <a:chExt cx="9410908" cy="6749288"/>
          </a:xfrm>
        </p:grpSpPr>
        <p:sp>
          <p:nvSpPr>
            <p:cNvPr id="6" name="TextBox 6"/>
            <p:cNvSpPr txBox="1"/>
            <p:nvPr/>
          </p:nvSpPr>
          <p:spPr>
            <a:xfrm>
              <a:off x="0" y="-38100"/>
              <a:ext cx="9379446" cy="882396"/>
            </a:xfrm>
            <a:prstGeom prst="rect">
              <a:avLst/>
            </a:prstGeom>
          </p:spPr>
          <p:txBody>
            <a:bodyPr lIns="0" tIns="0" rIns="0" bIns="0" rtlCol="0" anchor="t">
              <a:spAutoFit/>
            </a:bodyPr>
            <a:lstStyle/>
            <a:p>
              <a:pPr algn="l">
                <a:lnSpc>
                  <a:spcPts val="5334"/>
                </a:lnSpc>
              </a:pPr>
              <a:r>
                <a:rPr lang="en-US" sz="4200" spc="260">
                  <a:solidFill>
                    <a:srgbClr val="FFDB15"/>
                  </a:solidFill>
                  <a:latin typeface="Glacial Indifference Bold"/>
                </a:rPr>
                <a:t>INDIRIZZO MAIL</a:t>
              </a:r>
            </a:p>
          </p:txBody>
        </p:sp>
        <p:sp>
          <p:nvSpPr>
            <p:cNvPr id="7" name="TextBox 7"/>
            <p:cNvSpPr txBox="1"/>
            <p:nvPr/>
          </p:nvSpPr>
          <p:spPr>
            <a:xfrm>
              <a:off x="0" y="1041146"/>
              <a:ext cx="9410908" cy="700617"/>
            </a:xfrm>
            <a:prstGeom prst="rect">
              <a:avLst/>
            </a:prstGeom>
          </p:spPr>
          <p:txBody>
            <a:bodyPr lIns="0" tIns="0" rIns="0" bIns="0" rtlCol="0" anchor="t">
              <a:spAutoFit/>
            </a:bodyPr>
            <a:lstStyle/>
            <a:p>
              <a:pPr algn="l">
                <a:lnSpc>
                  <a:spcPts val="4480"/>
                </a:lnSpc>
              </a:pPr>
              <a:r>
                <a:rPr lang="en-US" sz="3200" spc="96">
                  <a:solidFill>
                    <a:srgbClr val="F3F5F9"/>
                  </a:solidFill>
                  <a:latin typeface="Glacial Indifference"/>
                </a:rPr>
                <a:t>lucalonghi18@yahoo.it</a:t>
              </a:r>
            </a:p>
          </p:txBody>
        </p:sp>
        <p:sp>
          <p:nvSpPr>
            <p:cNvPr id="8" name="TextBox 8"/>
            <p:cNvSpPr txBox="1"/>
            <p:nvPr/>
          </p:nvSpPr>
          <p:spPr>
            <a:xfrm>
              <a:off x="0" y="2465663"/>
              <a:ext cx="9379446" cy="882396"/>
            </a:xfrm>
            <a:prstGeom prst="rect">
              <a:avLst/>
            </a:prstGeom>
          </p:spPr>
          <p:txBody>
            <a:bodyPr lIns="0" tIns="0" rIns="0" bIns="0" rtlCol="0" anchor="t">
              <a:spAutoFit/>
            </a:bodyPr>
            <a:lstStyle/>
            <a:p>
              <a:pPr algn="l">
                <a:lnSpc>
                  <a:spcPts val="5334"/>
                </a:lnSpc>
              </a:pPr>
              <a:r>
                <a:rPr lang="en-US" sz="4200" spc="260">
                  <a:solidFill>
                    <a:srgbClr val="FFDB15"/>
                  </a:solidFill>
                  <a:latin typeface="Glacial Indifference Bold"/>
                </a:rPr>
                <a:t>SITO WEB</a:t>
              </a:r>
            </a:p>
          </p:txBody>
        </p:sp>
        <p:sp>
          <p:nvSpPr>
            <p:cNvPr id="9" name="TextBox 9"/>
            <p:cNvSpPr txBox="1"/>
            <p:nvPr/>
          </p:nvSpPr>
          <p:spPr>
            <a:xfrm>
              <a:off x="0" y="3544909"/>
              <a:ext cx="9410908" cy="700617"/>
            </a:xfrm>
            <a:prstGeom prst="rect">
              <a:avLst/>
            </a:prstGeom>
          </p:spPr>
          <p:txBody>
            <a:bodyPr lIns="0" tIns="0" rIns="0" bIns="0" rtlCol="0" anchor="t">
              <a:spAutoFit/>
            </a:bodyPr>
            <a:lstStyle/>
            <a:p>
              <a:pPr algn="l">
                <a:lnSpc>
                  <a:spcPts val="4480"/>
                </a:lnSpc>
              </a:pPr>
              <a:r>
                <a:rPr lang="en-US" sz="3200" spc="96">
                  <a:solidFill>
                    <a:srgbClr val="F3F5F9"/>
                  </a:solidFill>
                  <a:latin typeface="Glacial Indifference"/>
                </a:rPr>
                <a:t>www.lucalonghi.cloud</a:t>
              </a:r>
            </a:p>
          </p:txBody>
        </p:sp>
        <p:sp>
          <p:nvSpPr>
            <p:cNvPr id="10" name="TextBox 10"/>
            <p:cNvSpPr txBox="1"/>
            <p:nvPr/>
          </p:nvSpPr>
          <p:spPr>
            <a:xfrm>
              <a:off x="3057" y="4969425"/>
              <a:ext cx="9379446" cy="882396"/>
            </a:xfrm>
            <a:prstGeom prst="rect">
              <a:avLst/>
            </a:prstGeom>
          </p:spPr>
          <p:txBody>
            <a:bodyPr lIns="0" tIns="0" rIns="0" bIns="0" rtlCol="0" anchor="t">
              <a:spAutoFit/>
            </a:bodyPr>
            <a:lstStyle/>
            <a:p>
              <a:pPr algn="l">
                <a:lnSpc>
                  <a:spcPts val="5334"/>
                </a:lnSpc>
              </a:pPr>
              <a:r>
                <a:rPr lang="en-US" sz="4200" spc="260">
                  <a:solidFill>
                    <a:srgbClr val="FFDB15"/>
                  </a:solidFill>
                  <a:latin typeface="Glacial Indifference Bold"/>
                </a:rPr>
                <a:t>GITHUB REPOSITORY</a:t>
              </a:r>
            </a:p>
          </p:txBody>
        </p:sp>
        <p:sp>
          <p:nvSpPr>
            <p:cNvPr id="11" name="TextBox 11"/>
            <p:cNvSpPr txBox="1"/>
            <p:nvPr/>
          </p:nvSpPr>
          <p:spPr>
            <a:xfrm>
              <a:off x="0" y="6048671"/>
              <a:ext cx="9385508" cy="700617"/>
            </a:xfrm>
            <a:prstGeom prst="rect">
              <a:avLst/>
            </a:prstGeom>
          </p:spPr>
          <p:txBody>
            <a:bodyPr lIns="0" tIns="0" rIns="0" bIns="0" rtlCol="0" anchor="t">
              <a:spAutoFit/>
            </a:bodyPr>
            <a:lstStyle/>
            <a:p>
              <a:pPr algn="l">
                <a:lnSpc>
                  <a:spcPts val="4480"/>
                </a:lnSpc>
              </a:pPr>
              <a:r>
                <a:rPr lang="en-US" sz="3200" spc="96">
                  <a:solidFill>
                    <a:srgbClr val="F3F5F9"/>
                  </a:solidFill>
                  <a:latin typeface="Glacial Indifference"/>
                </a:rPr>
                <a:t>www.github.com/jinxo71i</a:t>
              </a:r>
            </a:p>
          </p:txBody>
        </p:sp>
      </p:grpSp>
      <p:sp>
        <p:nvSpPr>
          <p:cNvPr id="12" name="AutoShape 12"/>
          <p:cNvSpPr/>
          <p:nvPr/>
        </p:nvSpPr>
        <p:spPr>
          <a:xfrm>
            <a:off x="18002863" y="-233785"/>
            <a:ext cx="567624" cy="10768576"/>
          </a:xfrm>
          <a:prstGeom prst="rect">
            <a:avLst/>
          </a:prstGeom>
          <a:solidFill>
            <a:srgbClr val="FFDB15"/>
          </a:solidFill>
        </p:spPr>
      </p:sp>
      <p:pic>
        <p:nvPicPr>
          <p:cNvPr id="13" name="Picture 13"/>
          <p:cNvPicPr>
            <a:picLocks noChangeAspect="1"/>
          </p:cNvPicPr>
          <p:nvPr/>
        </p:nvPicPr>
        <p:blipFill>
          <a:blip r:embed="rId2">
            <a:alphaModFix amt="9999"/>
          </a:blip>
          <a:srcRect/>
          <a:stretch>
            <a:fillRect/>
          </a:stretch>
        </p:blipFill>
        <p:spPr>
          <a:xfrm>
            <a:off x="14668500" y="4572903"/>
            <a:ext cx="4605767" cy="6723747"/>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DB15"/>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2405380" cy="2923540"/>
            <a:chOff x="0" y="0"/>
            <a:chExt cx="16540506" cy="3898053"/>
          </a:xfrm>
        </p:grpSpPr>
        <p:sp>
          <p:nvSpPr>
            <p:cNvPr id="3" name="TextBox 3"/>
            <p:cNvSpPr txBox="1"/>
            <p:nvPr/>
          </p:nvSpPr>
          <p:spPr>
            <a:xfrm>
              <a:off x="0" y="57150"/>
              <a:ext cx="16540506" cy="2428663"/>
            </a:xfrm>
            <a:prstGeom prst="rect">
              <a:avLst/>
            </a:prstGeom>
          </p:spPr>
          <p:txBody>
            <a:bodyPr lIns="0" tIns="0" rIns="0" bIns="0" rtlCol="0" anchor="t">
              <a:spAutoFit/>
            </a:bodyPr>
            <a:lstStyle/>
            <a:p>
              <a:pPr algn="l">
                <a:lnSpc>
                  <a:spcPts val="7040"/>
                </a:lnSpc>
              </a:pPr>
              <a:r>
                <a:rPr lang="en-US" sz="6400" spc="224" dirty="0">
                  <a:solidFill>
                    <a:srgbClr val="020301"/>
                  </a:solidFill>
                  <a:latin typeface="League Spartan Bold"/>
                </a:rPr>
                <a:t>REALIZZAZIONE DEL PROGETTO</a:t>
              </a:r>
            </a:p>
          </p:txBody>
        </p:sp>
        <p:sp>
          <p:nvSpPr>
            <p:cNvPr id="4" name="TextBox 4"/>
            <p:cNvSpPr txBox="1"/>
            <p:nvPr/>
          </p:nvSpPr>
          <p:spPr>
            <a:xfrm>
              <a:off x="0" y="2996988"/>
              <a:ext cx="13679969" cy="901065"/>
            </a:xfrm>
            <a:prstGeom prst="rect">
              <a:avLst/>
            </a:prstGeom>
          </p:spPr>
          <p:txBody>
            <a:bodyPr lIns="0" tIns="0" rIns="0" bIns="0" rtlCol="0" anchor="t">
              <a:spAutoFit/>
            </a:bodyPr>
            <a:lstStyle/>
            <a:p>
              <a:pPr algn="l">
                <a:lnSpc>
                  <a:spcPts val="5460"/>
                </a:lnSpc>
              </a:pPr>
              <a:r>
                <a:rPr lang="en-US" sz="4200" spc="151">
                  <a:solidFill>
                    <a:srgbClr val="020301"/>
                  </a:solidFill>
                  <a:latin typeface="League Spartan Bold"/>
                </a:rPr>
                <a:t>360° SCANNER</a:t>
              </a:r>
            </a:p>
          </p:txBody>
        </p:sp>
      </p:grpSp>
      <p:sp>
        <p:nvSpPr>
          <p:cNvPr id="5" name="TextBox 5"/>
          <p:cNvSpPr txBox="1"/>
          <p:nvPr/>
        </p:nvSpPr>
        <p:spPr>
          <a:xfrm>
            <a:off x="1028700" y="8835390"/>
            <a:ext cx="6661716" cy="422910"/>
          </a:xfrm>
          <a:prstGeom prst="rect">
            <a:avLst/>
          </a:prstGeom>
        </p:spPr>
        <p:txBody>
          <a:bodyPr lIns="0" tIns="0" rIns="0" bIns="0" rtlCol="0" anchor="t">
            <a:spAutoFit/>
          </a:bodyPr>
          <a:lstStyle/>
          <a:p>
            <a:pPr algn="l">
              <a:lnSpc>
                <a:spcPts val="3359"/>
              </a:lnSpc>
            </a:pPr>
            <a:r>
              <a:rPr lang="en-US" sz="2400">
                <a:solidFill>
                  <a:srgbClr val="020301"/>
                </a:solidFill>
                <a:latin typeface="Glacial Indifference"/>
              </a:rPr>
              <a:t>Luca Longhi | ITS Tech Talent Factory x Cybaze</a:t>
            </a:r>
          </a:p>
        </p:txBody>
      </p:sp>
      <p:pic>
        <p:nvPicPr>
          <p:cNvPr id="6" name="Picture 6"/>
          <p:cNvPicPr>
            <a:picLocks noChangeAspect="1"/>
          </p:cNvPicPr>
          <p:nvPr/>
        </p:nvPicPr>
        <p:blipFill>
          <a:blip r:embed="rId2">
            <a:alphaModFix amt="5000"/>
          </a:blip>
          <a:srcRect/>
          <a:stretch>
            <a:fillRect/>
          </a:stretch>
        </p:blipFill>
        <p:spPr>
          <a:xfrm>
            <a:off x="14363700" y="-1218297"/>
            <a:ext cx="4605767" cy="6723747"/>
          </a:xfrm>
          <a:prstGeom prst="rect">
            <a:avLst/>
          </a:prstGeom>
        </p:spPr>
      </p:pic>
      <p:sp>
        <p:nvSpPr>
          <p:cNvPr id="7" name="AutoShape 7"/>
          <p:cNvSpPr/>
          <p:nvPr/>
        </p:nvSpPr>
        <p:spPr>
          <a:xfrm>
            <a:off x="-762000" y="4783532"/>
            <a:ext cx="19812000" cy="152400"/>
          </a:xfrm>
          <a:prstGeom prst="rect">
            <a:avLst/>
          </a:prstGeom>
          <a:solidFill>
            <a:srgbClr val="020301"/>
          </a:solidFill>
        </p:spPr>
      </p:sp>
      <p:grpSp>
        <p:nvGrpSpPr>
          <p:cNvPr id="8" name="Group 8"/>
          <p:cNvGrpSpPr/>
          <p:nvPr/>
        </p:nvGrpSpPr>
        <p:grpSpPr>
          <a:xfrm>
            <a:off x="1244430" y="4631132"/>
            <a:ext cx="4558085" cy="3613213"/>
            <a:chOff x="0" y="0"/>
            <a:chExt cx="6077446" cy="4817618"/>
          </a:xfrm>
        </p:grpSpPr>
        <p:sp>
          <p:nvSpPr>
            <p:cNvPr id="9" name="TextBox 9"/>
            <p:cNvSpPr txBox="1"/>
            <p:nvPr/>
          </p:nvSpPr>
          <p:spPr>
            <a:xfrm>
              <a:off x="0" y="1574800"/>
              <a:ext cx="6077446" cy="748538"/>
            </a:xfrm>
            <a:prstGeom prst="rect">
              <a:avLst/>
            </a:prstGeom>
          </p:spPr>
          <p:txBody>
            <a:bodyPr lIns="0" tIns="0" rIns="0" bIns="0" rtlCol="0" anchor="t">
              <a:spAutoFit/>
            </a:bodyPr>
            <a:lstStyle/>
            <a:p>
              <a:pPr algn="ctr">
                <a:lnSpc>
                  <a:spcPts val="4572"/>
                </a:lnSpc>
              </a:pPr>
              <a:r>
                <a:rPr lang="en-US" sz="3600" spc="223">
                  <a:solidFill>
                    <a:srgbClr val="020301"/>
                  </a:solidFill>
                  <a:latin typeface="Glacial Indifference Bold"/>
                </a:rPr>
                <a:t>PROGETTAZIONE</a:t>
              </a:r>
            </a:p>
          </p:txBody>
        </p:sp>
        <p:sp>
          <p:nvSpPr>
            <p:cNvPr id="10" name="TextBox 10"/>
            <p:cNvSpPr txBox="1"/>
            <p:nvPr/>
          </p:nvSpPr>
          <p:spPr>
            <a:xfrm>
              <a:off x="426728" y="2415413"/>
              <a:ext cx="5215398" cy="2402205"/>
            </a:xfrm>
            <a:prstGeom prst="rect">
              <a:avLst/>
            </a:prstGeom>
          </p:spPr>
          <p:txBody>
            <a:bodyPr lIns="0" tIns="0" rIns="0" bIns="0" rtlCol="0" anchor="t">
              <a:spAutoFit/>
            </a:bodyPr>
            <a:lstStyle/>
            <a:p>
              <a:pPr algn="ctr">
                <a:lnSpc>
                  <a:spcPts val="3600"/>
                </a:lnSpc>
              </a:pPr>
              <a:r>
                <a:rPr lang="en-US" sz="2400" spc="127">
                  <a:solidFill>
                    <a:srgbClr val="020301"/>
                  </a:solidFill>
                  <a:latin typeface="Glacial Indifference"/>
                </a:rPr>
                <a:t>Utilizzo di diagramma di flusso e mockup per la realizzazione della bozza di progetto</a:t>
              </a:r>
            </a:p>
          </p:txBody>
        </p:sp>
        <p:pic>
          <p:nvPicPr>
            <p:cNvPr id="11" name="Picture 11"/>
            <p:cNvPicPr>
              <a:picLocks noChangeAspect="1"/>
            </p:cNvPicPr>
            <p:nvPr/>
          </p:nvPicPr>
          <p:blipFill>
            <a:blip r:embed="rId3"/>
            <a:srcRect/>
            <a:stretch>
              <a:fillRect/>
            </a:stretch>
          </p:blipFill>
          <p:spPr>
            <a:xfrm>
              <a:off x="2689473" y="0"/>
              <a:ext cx="698500" cy="698500"/>
            </a:xfrm>
            <a:prstGeom prst="rect">
              <a:avLst/>
            </a:prstGeom>
          </p:spPr>
        </p:pic>
      </p:grpSp>
      <p:grpSp>
        <p:nvGrpSpPr>
          <p:cNvPr id="12" name="Group 12"/>
          <p:cNvGrpSpPr/>
          <p:nvPr/>
        </p:nvGrpSpPr>
        <p:grpSpPr>
          <a:xfrm>
            <a:off x="6758268" y="4631132"/>
            <a:ext cx="4558085" cy="3156013"/>
            <a:chOff x="0" y="0"/>
            <a:chExt cx="6077446" cy="4208018"/>
          </a:xfrm>
        </p:grpSpPr>
        <p:sp>
          <p:nvSpPr>
            <p:cNvPr id="13" name="TextBox 13"/>
            <p:cNvSpPr txBox="1"/>
            <p:nvPr/>
          </p:nvSpPr>
          <p:spPr>
            <a:xfrm>
              <a:off x="0" y="1574800"/>
              <a:ext cx="6077446" cy="748538"/>
            </a:xfrm>
            <a:prstGeom prst="rect">
              <a:avLst/>
            </a:prstGeom>
          </p:spPr>
          <p:txBody>
            <a:bodyPr lIns="0" tIns="0" rIns="0" bIns="0" rtlCol="0" anchor="t">
              <a:spAutoFit/>
            </a:bodyPr>
            <a:lstStyle/>
            <a:p>
              <a:pPr algn="ctr">
                <a:lnSpc>
                  <a:spcPts val="4572"/>
                </a:lnSpc>
              </a:pPr>
              <a:r>
                <a:rPr lang="en-US" sz="3600" spc="223">
                  <a:solidFill>
                    <a:srgbClr val="020301"/>
                  </a:solidFill>
                  <a:latin typeface="Glacial Indifference Bold"/>
                </a:rPr>
                <a:t>DOCUMENTAZIONE</a:t>
              </a:r>
            </a:p>
          </p:txBody>
        </p:sp>
        <p:sp>
          <p:nvSpPr>
            <p:cNvPr id="14" name="TextBox 14"/>
            <p:cNvSpPr txBox="1"/>
            <p:nvPr/>
          </p:nvSpPr>
          <p:spPr>
            <a:xfrm>
              <a:off x="426728" y="2415413"/>
              <a:ext cx="5215398" cy="1792605"/>
            </a:xfrm>
            <a:prstGeom prst="rect">
              <a:avLst/>
            </a:prstGeom>
          </p:spPr>
          <p:txBody>
            <a:bodyPr lIns="0" tIns="0" rIns="0" bIns="0" rtlCol="0" anchor="t">
              <a:spAutoFit/>
            </a:bodyPr>
            <a:lstStyle/>
            <a:p>
              <a:pPr algn="ctr">
                <a:lnSpc>
                  <a:spcPts val="3600"/>
                </a:lnSpc>
              </a:pPr>
              <a:r>
                <a:rPr lang="en-US" sz="2400" spc="127">
                  <a:solidFill>
                    <a:srgbClr val="020301"/>
                  </a:solidFill>
                  <a:latin typeface="Glacial Indifference"/>
                </a:rPr>
                <a:t>Studio del linguaggio di programmazione, ricerca delle librerie e dei moduli</a:t>
              </a:r>
            </a:p>
          </p:txBody>
        </p:sp>
        <p:pic>
          <p:nvPicPr>
            <p:cNvPr id="15" name="Picture 15"/>
            <p:cNvPicPr>
              <a:picLocks noChangeAspect="1"/>
            </p:cNvPicPr>
            <p:nvPr/>
          </p:nvPicPr>
          <p:blipFill>
            <a:blip r:embed="rId3"/>
            <a:srcRect/>
            <a:stretch>
              <a:fillRect/>
            </a:stretch>
          </p:blipFill>
          <p:spPr>
            <a:xfrm>
              <a:off x="2689473" y="0"/>
              <a:ext cx="698500" cy="698500"/>
            </a:xfrm>
            <a:prstGeom prst="rect">
              <a:avLst/>
            </a:prstGeom>
          </p:spPr>
        </p:pic>
      </p:grpSp>
      <p:grpSp>
        <p:nvGrpSpPr>
          <p:cNvPr id="16" name="Group 16"/>
          <p:cNvGrpSpPr/>
          <p:nvPr/>
        </p:nvGrpSpPr>
        <p:grpSpPr>
          <a:xfrm>
            <a:off x="12272106" y="4631132"/>
            <a:ext cx="4558085" cy="3156013"/>
            <a:chOff x="0" y="0"/>
            <a:chExt cx="6077446" cy="4208018"/>
          </a:xfrm>
        </p:grpSpPr>
        <p:sp>
          <p:nvSpPr>
            <p:cNvPr id="17" name="TextBox 17"/>
            <p:cNvSpPr txBox="1"/>
            <p:nvPr/>
          </p:nvSpPr>
          <p:spPr>
            <a:xfrm>
              <a:off x="0" y="1574800"/>
              <a:ext cx="6077446" cy="748538"/>
            </a:xfrm>
            <a:prstGeom prst="rect">
              <a:avLst/>
            </a:prstGeom>
          </p:spPr>
          <p:txBody>
            <a:bodyPr lIns="0" tIns="0" rIns="0" bIns="0" rtlCol="0" anchor="t">
              <a:spAutoFit/>
            </a:bodyPr>
            <a:lstStyle/>
            <a:p>
              <a:pPr algn="ctr">
                <a:lnSpc>
                  <a:spcPts val="4572"/>
                </a:lnSpc>
              </a:pPr>
              <a:r>
                <a:rPr lang="en-US" sz="3600" spc="223">
                  <a:solidFill>
                    <a:srgbClr val="020301"/>
                  </a:solidFill>
                  <a:latin typeface="Glacial Indifference Bold"/>
                </a:rPr>
                <a:t>REALIZZAZIONE</a:t>
              </a:r>
            </a:p>
          </p:txBody>
        </p:sp>
        <p:sp>
          <p:nvSpPr>
            <p:cNvPr id="18" name="TextBox 18"/>
            <p:cNvSpPr txBox="1"/>
            <p:nvPr/>
          </p:nvSpPr>
          <p:spPr>
            <a:xfrm>
              <a:off x="426728" y="2415413"/>
              <a:ext cx="5215398" cy="1792605"/>
            </a:xfrm>
            <a:prstGeom prst="rect">
              <a:avLst/>
            </a:prstGeom>
          </p:spPr>
          <p:txBody>
            <a:bodyPr lIns="0" tIns="0" rIns="0" bIns="0" rtlCol="0" anchor="t">
              <a:spAutoFit/>
            </a:bodyPr>
            <a:lstStyle/>
            <a:p>
              <a:pPr algn="ctr">
                <a:lnSpc>
                  <a:spcPts val="3600"/>
                </a:lnSpc>
              </a:pPr>
              <a:r>
                <a:rPr lang="en-US" sz="2400" spc="127">
                  <a:solidFill>
                    <a:srgbClr val="020301"/>
                  </a:solidFill>
                  <a:latin typeface="Glacial Indifference"/>
                </a:rPr>
                <a:t>Fase di programmazione e di test del programma e di ricerca degli errori</a:t>
              </a:r>
            </a:p>
          </p:txBody>
        </p:sp>
        <p:pic>
          <p:nvPicPr>
            <p:cNvPr id="19" name="Picture 19"/>
            <p:cNvPicPr>
              <a:picLocks noChangeAspect="1"/>
            </p:cNvPicPr>
            <p:nvPr/>
          </p:nvPicPr>
          <p:blipFill>
            <a:blip r:embed="rId3"/>
            <a:srcRect/>
            <a:stretch>
              <a:fillRect/>
            </a:stretch>
          </p:blipFill>
          <p:spPr>
            <a:xfrm>
              <a:off x="2685176" y="0"/>
              <a:ext cx="698500" cy="698500"/>
            </a:xfrm>
            <a:prstGeom prst="rect">
              <a:avLst/>
            </a:prstGeom>
          </p:spPr>
        </p:pic>
      </p:grpSp>
      <p:sp>
        <p:nvSpPr>
          <p:cNvPr id="20" name="AutoShape 20"/>
          <p:cNvSpPr/>
          <p:nvPr/>
        </p:nvSpPr>
        <p:spPr>
          <a:xfrm>
            <a:off x="18002863" y="-233785"/>
            <a:ext cx="567624" cy="10768576"/>
          </a:xfrm>
          <a:prstGeom prst="rect">
            <a:avLst/>
          </a:prstGeom>
          <a:solidFill>
            <a:srgbClr val="020301"/>
          </a:solidFill>
        </p:spPr>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9448800" y="1035703"/>
            <a:ext cx="210021" cy="8229600"/>
          </a:xfrm>
          <a:prstGeom prst="rect">
            <a:avLst/>
          </a:prstGeom>
          <a:solidFill>
            <a:srgbClr val="F3F5F9"/>
          </a:solidFill>
        </p:spPr>
      </p:sp>
      <p:pic>
        <p:nvPicPr>
          <p:cNvPr id="3" name="Picture 3"/>
          <p:cNvPicPr>
            <a:picLocks noChangeAspect="1"/>
          </p:cNvPicPr>
          <p:nvPr/>
        </p:nvPicPr>
        <p:blipFill>
          <a:blip r:embed="rId2"/>
          <a:srcRect/>
          <a:stretch>
            <a:fillRect/>
          </a:stretch>
        </p:blipFill>
        <p:spPr>
          <a:xfrm>
            <a:off x="-1606445" y="2798325"/>
            <a:ext cx="3212890" cy="4690351"/>
          </a:xfrm>
          <a:prstGeom prst="rect">
            <a:avLst/>
          </a:prstGeom>
        </p:spPr>
      </p:pic>
      <p:grpSp>
        <p:nvGrpSpPr>
          <p:cNvPr id="4" name="Group 4"/>
          <p:cNvGrpSpPr/>
          <p:nvPr/>
        </p:nvGrpSpPr>
        <p:grpSpPr>
          <a:xfrm>
            <a:off x="2420112" y="3866689"/>
            <a:ext cx="6239981" cy="2554681"/>
            <a:chOff x="0" y="0"/>
            <a:chExt cx="8319975" cy="3406241"/>
          </a:xfrm>
        </p:grpSpPr>
        <p:sp>
          <p:nvSpPr>
            <p:cNvPr id="5" name="TextBox 5"/>
            <p:cNvSpPr txBox="1"/>
            <p:nvPr/>
          </p:nvSpPr>
          <p:spPr>
            <a:xfrm>
              <a:off x="0" y="57150"/>
              <a:ext cx="8319975" cy="1073997"/>
            </a:xfrm>
            <a:prstGeom prst="rect">
              <a:avLst/>
            </a:prstGeom>
          </p:spPr>
          <p:txBody>
            <a:bodyPr lIns="0" tIns="0" rIns="0" bIns="0" rtlCol="0" anchor="t">
              <a:spAutoFit/>
            </a:bodyPr>
            <a:lstStyle/>
            <a:p>
              <a:pPr algn="l">
                <a:lnSpc>
                  <a:spcPts val="6160"/>
                </a:lnSpc>
              </a:pPr>
              <a:r>
                <a:rPr lang="en-US" sz="5600" spc="196">
                  <a:solidFill>
                    <a:srgbClr val="F3F5F9"/>
                  </a:solidFill>
                  <a:latin typeface="League Spartan Bold"/>
                </a:rPr>
                <a:t>360° SCANNER</a:t>
              </a:r>
            </a:p>
          </p:txBody>
        </p:sp>
        <p:sp>
          <p:nvSpPr>
            <p:cNvPr id="6" name="TextBox 6"/>
            <p:cNvSpPr txBox="1"/>
            <p:nvPr/>
          </p:nvSpPr>
          <p:spPr>
            <a:xfrm>
              <a:off x="0" y="1580616"/>
              <a:ext cx="8069400" cy="1825625"/>
            </a:xfrm>
            <a:prstGeom prst="rect">
              <a:avLst/>
            </a:prstGeom>
          </p:spPr>
          <p:txBody>
            <a:bodyPr lIns="0" tIns="0" rIns="0" bIns="0" rtlCol="0" anchor="t">
              <a:spAutoFit/>
            </a:bodyPr>
            <a:lstStyle/>
            <a:p>
              <a:pPr>
                <a:lnSpc>
                  <a:spcPts val="5460"/>
                </a:lnSpc>
              </a:pPr>
              <a:r>
                <a:rPr lang="en-US" sz="4200" spc="151">
                  <a:solidFill>
                    <a:srgbClr val="FFDB15"/>
                  </a:solidFill>
                  <a:latin typeface="League Spartan Bold"/>
                </a:rPr>
                <a:t>MORE FEATURES,</a:t>
              </a:r>
            </a:p>
            <a:p>
              <a:pPr algn="l">
                <a:lnSpc>
                  <a:spcPts val="5460"/>
                </a:lnSpc>
              </a:pPr>
              <a:r>
                <a:rPr lang="en-US" sz="4200" spc="151">
                  <a:solidFill>
                    <a:srgbClr val="FFDB15"/>
                  </a:solidFill>
                  <a:latin typeface="League Spartan Bold"/>
                </a:rPr>
                <a:t>ONE APP</a:t>
              </a:r>
            </a:p>
          </p:txBody>
        </p:sp>
      </p:grpSp>
      <p:sp>
        <p:nvSpPr>
          <p:cNvPr id="7" name="TextBox 7"/>
          <p:cNvSpPr txBox="1"/>
          <p:nvPr/>
        </p:nvSpPr>
        <p:spPr>
          <a:xfrm>
            <a:off x="1028700" y="8835390"/>
            <a:ext cx="6661716" cy="422910"/>
          </a:xfrm>
          <a:prstGeom prst="rect">
            <a:avLst/>
          </a:prstGeom>
        </p:spPr>
        <p:txBody>
          <a:bodyPr lIns="0" tIns="0" rIns="0" bIns="0" rtlCol="0" anchor="t">
            <a:spAutoFit/>
          </a:bodyPr>
          <a:lstStyle/>
          <a:p>
            <a:pPr algn="l">
              <a:lnSpc>
                <a:spcPts val="3359"/>
              </a:lnSpc>
            </a:pPr>
            <a:r>
              <a:rPr lang="en-US" sz="2400">
                <a:solidFill>
                  <a:srgbClr val="FFDB15"/>
                </a:solidFill>
                <a:latin typeface="Glacial Indifference"/>
              </a:rPr>
              <a:t>Luca Longhi | ITS Tech Talent Factory x Cybaze</a:t>
            </a:r>
          </a:p>
        </p:txBody>
      </p:sp>
      <p:sp>
        <p:nvSpPr>
          <p:cNvPr id="8" name="AutoShape 8"/>
          <p:cNvSpPr/>
          <p:nvPr/>
        </p:nvSpPr>
        <p:spPr>
          <a:xfrm>
            <a:off x="18002863" y="-233785"/>
            <a:ext cx="567624" cy="10768576"/>
          </a:xfrm>
          <a:prstGeom prst="rect">
            <a:avLst/>
          </a:prstGeom>
          <a:solidFill>
            <a:srgbClr val="FFDB15"/>
          </a:solidFill>
        </p:spPr>
      </p:sp>
      <p:sp>
        <p:nvSpPr>
          <p:cNvPr id="9" name="TextBox 9"/>
          <p:cNvSpPr txBox="1"/>
          <p:nvPr/>
        </p:nvSpPr>
        <p:spPr>
          <a:xfrm>
            <a:off x="10039350" y="3068320"/>
            <a:ext cx="7219950" cy="4055110"/>
          </a:xfrm>
          <a:prstGeom prst="rect">
            <a:avLst/>
          </a:prstGeom>
        </p:spPr>
        <p:txBody>
          <a:bodyPr lIns="0" tIns="0" rIns="0" bIns="0" rtlCol="0" anchor="t">
            <a:spAutoFit/>
          </a:bodyPr>
          <a:lstStyle/>
          <a:p>
            <a:pPr marL="993140" lvl="1" indent="-496570">
              <a:lnSpc>
                <a:spcPts val="6439"/>
              </a:lnSpc>
              <a:buFont typeface="Arial"/>
              <a:buChar char="•"/>
            </a:pPr>
            <a:r>
              <a:rPr lang="en-US" sz="4600" spc="138">
                <a:solidFill>
                  <a:srgbClr val="FFDB15"/>
                </a:solidFill>
                <a:latin typeface="Glacial Indifference Bold"/>
              </a:rPr>
              <a:t>IP Hunter &amp; Checker</a:t>
            </a:r>
          </a:p>
          <a:p>
            <a:pPr marL="993140" lvl="1" indent="-496570">
              <a:lnSpc>
                <a:spcPts val="6439"/>
              </a:lnSpc>
              <a:buFont typeface="Arial"/>
              <a:buChar char="•"/>
            </a:pPr>
            <a:r>
              <a:rPr lang="en-US" sz="4600" spc="138">
                <a:solidFill>
                  <a:srgbClr val="FFDB15"/>
                </a:solidFill>
                <a:latin typeface="Glacial Indifference Bold"/>
              </a:rPr>
              <a:t>DNS Resolver</a:t>
            </a:r>
          </a:p>
          <a:p>
            <a:pPr marL="993140" lvl="1" indent="-496570">
              <a:lnSpc>
                <a:spcPts val="6439"/>
              </a:lnSpc>
              <a:buFont typeface="Arial"/>
              <a:buChar char="•"/>
            </a:pPr>
            <a:r>
              <a:rPr lang="en-US" sz="4600" spc="138">
                <a:solidFill>
                  <a:srgbClr val="FFDB15"/>
                </a:solidFill>
                <a:latin typeface="Glacial Indifference Bold"/>
              </a:rPr>
              <a:t>Private IP Database</a:t>
            </a:r>
          </a:p>
          <a:p>
            <a:pPr marL="993140" lvl="1" indent="-496570">
              <a:lnSpc>
                <a:spcPts val="6439"/>
              </a:lnSpc>
              <a:buFont typeface="Arial"/>
              <a:buChar char="•"/>
            </a:pPr>
            <a:r>
              <a:rPr lang="en-US" sz="4600" spc="138">
                <a:solidFill>
                  <a:srgbClr val="FFDB15"/>
                </a:solidFill>
                <a:latin typeface="Glacial Indifference Bold"/>
              </a:rPr>
              <a:t>SSL Scanner</a:t>
            </a:r>
          </a:p>
          <a:p>
            <a:pPr marL="993140" lvl="1" indent="-496570" algn="l">
              <a:lnSpc>
                <a:spcPts val="6439"/>
              </a:lnSpc>
              <a:buFont typeface="Arial"/>
              <a:buChar char="•"/>
            </a:pPr>
            <a:r>
              <a:rPr lang="en-US" sz="4600" spc="138">
                <a:solidFill>
                  <a:srgbClr val="FFDB15"/>
                </a:solidFill>
                <a:latin typeface="Glacial Indifference Bold"/>
              </a:rPr>
              <a:t>Network Port Scanner</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B15"/>
        </a:solidFill>
        <a:effectLst/>
      </p:bgPr>
    </p:bg>
    <p:spTree>
      <p:nvGrpSpPr>
        <p:cNvPr id="1" name=""/>
        <p:cNvGrpSpPr/>
        <p:nvPr/>
      </p:nvGrpSpPr>
      <p:grpSpPr>
        <a:xfrm>
          <a:off x="0" y="0"/>
          <a:ext cx="0" cy="0"/>
          <a:chOff x="0" y="0"/>
          <a:chExt cx="0" cy="0"/>
        </a:xfrm>
      </p:grpSpPr>
      <p:sp>
        <p:nvSpPr>
          <p:cNvPr id="2" name="AutoShape 2"/>
          <p:cNvSpPr/>
          <p:nvPr/>
        </p:nvSpPr>
        <p:spPr>
          <a:xfrm>
            <a:off x="18002863" y="-233785"/>
            <a:ext cx="567624" cy="10768576"/>
          </a:xfrm>
          <a:prstGeom prst="rect">
            <a:avLst/>
          </a:prstGeom>
          <a:solidFill>
            <a:srgbClr val="020301"/>
          </a:solidFill>
        </p:spPr>
      </p:sp>
      <p:pic>
        <p:nvPicPr>
          <p:cNvPr id="3" name="Picture 3"/>
          <p:cNvPicPr>
            <a:picLocks noChangeAspect="1"/>
          </p:cNvPicPr>
          <p:nvPr/>
        </p:nvPicPr>
        <p:blipFill>
          <a:blip r:embed="rId2">
            <a:alphaModFix amt="9999"/>
          </a:blip>
          <a:srcRect/>
          <a:stretch>
            <a:fillRect/>
          </a:stretch>
        </p:blipFill>
        <p:spPr>
          <a:xfrm>
            <a:off x="-1076637" y="5368290"/>
            <a:ext cx="3852597" cy="5624229"/>
          </a:xfrm>
          <a:prstGeom prst="rect">
            <a:avLst/>
          </a:prstGeom>
        </p:spPr>
      </p:pic>
      <p:sp>
        <p:nvSpPr>
          <p:cNvPr id="4" name="TextBox 4"/>
          <p:cNvSpPr txBox="1"/>
          <p:nvPr/>
        </p:nvSpPr>
        <p:spPr>
          <a:xfrm>
            <a:off x="1028700" y="1085850"/>
            <a:ext cx="6880880" cy="1807210"/>
          </a:xfrm>
          <a:prstGeom prst="rect">
            <a:avLst/>
          </a:prstGeom>
        </p:spPr>
        <p:txBody>
          <a:bodyPr lIns="0" tIns="0" rIns="0" bIns="0" rtlCol="0" anchor="t">
            <a:spAutoFit/>
          </a:bodyPr>
          <a:lstStyle/>
          <a:p>
            <a:pPr algn="l">
              <a:lnSpc>
                <a:spcPts val="7040"/>
              </a:lnSpc>
            </a:pPr>
            <a:r>
              <a:rPr lang="en-US" sz="6400" spc="224">
                <a:solidFill>
                  <a:srgbClr val="020301"/>
                </a:solidFill>
                <a:latin typeface="League Spartan Bold"/>
              </a:rPr>
              <a:t>IP HUNTER &amp; CHECKER</a:t>
            </a:r>
          </a:p>
        </p:txBody>
      </p:sp>
      <p:sp>
        <p:nvSpPr>
          <p:cNvPr id="5" name="TextBox 5"/>
          <p:cNvSpPr txBox="1"/>
          <p:nvPr/>
        </p:nvSpPr>
        <p:spPr>
          <a:xfrm>
            <a:off x="9144000" y="3160395"/>
            <a:ext cx="7705881" cy="3890010"/>
          </a:xfrm>
          <a:prstGeom prst="rect">
            <a:avLst/>
          </a:prstGeom>
        </p:spPr>
        <p:txBody>
          <a:bodyPr lIns="0" tIns="0" rIns="0" bIns="0" rtlCol="0" anchor="t">
            <a:spAutoFit/>
          </a:bodyPr>
          <a:lstStyle/>
          <a:p>
            <a:pPr algn="l">
              <a:lnSpc>
                <a:spcPts val="4409"/>
              </a:lnSpc>
            </a:pPr>
            <a:r>
              <a:rPr lang="en-US" sz="3150" spc="94">
                <a:solidFill>
                  <a:srgbClr val="020301"/>
                </a:solidFill>
                <a:latin typeface="Glacial Indifference Bold"/>
              </a:rPr>
              <a:t>Scansione di un indirizzo IP per verificare se sia interno, determinando anche la classe di appartenenza dell'indirizzo IP, o esterno, salvando le informazioni di dominio pubblico su quell'indirizzo IP e per verificare l'abuso o meno dello stesso</a:t>
            </a:r>
          </a:p>
        </p:txBody>
      </p:sp>
      <p:sp>
        <p:nvSpPr>
          <p:cNvPr id="6" name="TextBox 6"/>
          <p:cNvSpPr txBox="1"/>
          <p:nvPr/>
        </p:nvSpPr>
        <p:spPr>
          <a:xfrm>
            <a:off x="1028700" y="8835390"/>
            <a:ext cx="6661716" cy="422910"/>
          </a:xfrm>
          <a:prstGeom prst="rect">
            <a:avLst/>
          </a:prstGeom>
        </p:spPr>
        <p:txBody>
          <a:bodyPr lIns="0" tIns="0" rIns="0" bIns="0" rtlCol="0" anchor="t">
            <a:spAutoFit/>
          </a:bodyPr>
          <a:lstStyle/>
          <a:p>
            <a:pPr algn="l">
              <a:lnSpc>
                <a:spcPts val="3359"/>
              </a:lnSpc>
            </a:pPr>
            <a:r>
              <a:rPr lang="en-US" sz="2400">
                <a:solidFill>
                  <a:srgbClr val="020301"/>
                </a:solidFill>
                <a:latin typeface="Glacial Indifference"/>
              </a:rPr>
              <a:t>Luca Longhi | ITS Tech Talent Factory x Cybaze</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4956417" y="4363353"/>
            <a:ext cx="4605767" cy="6723747"/>
          </a:xfrm>
          <a:prstGeom prst="rect">
            <a:avLst/>
          </a:prstGeom>
        </p:spPr>
      </p:pic>
      <p:sp>
        <p:nvSpPr>
          <p:cNvPr id="3" name="AutoShape 3"/>
          <p:cNvSpPr/>
          <p:nvPr/>
        </p:nvSpPr>
        <p:spPr>
          <a:xfrm>
            <a:off x="18002863" y="-233785"/>
            <a:ext cx="567624" cy="10768576"/>
          </a:xfrm>
          <a:prstGeom prst="rect">
            <a:avLst/>
          </a:prstGeom>
          <a:solidFill>
            <a:srgbClr val="FFDB15"/>
          </a:solidFill>
        </p:spPr>
      </p:sp>
      <p:sp>
        <p:nvSpPr>
          <p:cNvPr id="4" name="TextBox 4"/>
          <p:cNvSpPr txBox="1"/>
          <p:nvPr/>
        </p:nvSpPr>
        <p:spPr>
          <a:xfrm>
            <a:off x="10330884" y="8442960"/>
            <a:ext cx="6661716" cy="422910"/>
          </a:xfrm>
          <a:prstGeom prst="rect">
            <a:avLst/>
          </a:prstGeom>
        </p:spPr>
        <p:txBody>
          <a:bodyPr lIns="0" tIns="0" rIns="0" bIns="0" rtlCol="0" anchor="t">
            <a:spAutoFit/>
          </a:bodyPr>
          <a:lstStyle/>
          <a:p>
            <a:pPr algn="r">
              <a:lnSpc>
                <a:spcPts val="3359"/>
              </a:lnSpc>
            </a:pPr>
            <a:r>
              <a:rPr lang="en-US" sz="2400">
                <a:solidFill>
                  <a:srgbClr val="FFDB15"/>
                </a:solidFill>
                <a:latin typeface="Glacial Indifference"/>
              </a:rPr>
              <a:t>Luca Longhi | ITS Tech Talent Factory x Cybaze</a:t>
            </a:r>
          </a:p>
        </p:txBody>
      </p:sp>
      <p:sp>
        <p:nvSpPr>
          <p:cNvPr id="5" name="TextBox 5"/>
          <p:cNvSpPr txBox="1"/>
          <p:nvPr/>
        </p:nvSpPr>
        <p:spPr>
          <a:xfrm>
            <a:off x="10378420" y="1085850"/>
            <a:ext cx="6880880" cy="915670"/>
          </a:xfrm>
          <a:prstGeom prst="rect">
            <a:avLst/>
          </a:prstGeom>
        </p:spPr>
        <p:txBody>
          <a:bodyPr lIns="0" tIns="0" rIns="0" bIns="0" rtlCol="0" anchor="t">
            <a:spAutoFit/>
          </a:bodyPr>
          <a:lstStyle/>
          <a:p>
            <a:pPr algn="r">
              <a:lnSpc>
                <a:spcPts val="7040"/>
              </a:lnSpc>
            </a:pPr>
            <a:r>
              <a:rPr lang="en-US" sz="6400" spc="224">
                <a:solidFill>
                  <a:srgbClr val="FFDB15"/>
                </a:solidFill>
                <a:latin typeface="League Spartan Bold"/>
              </a:rPr>
              <a:t>DNS RESOLVER</a:t>
            </a:r>
          </a:p>
        </p:txBody>
      </p:sp>
      <p:sp>
        <p:nvSpPr>
          <p:cNvPr id="6" name="TextBox 6"/>
          <p:cNvSpPr txBox="1"/>
          <p:nvPr/>
        </p:nvSpPr>
        <p:spPr>
          <a:xfrm>
            <a:off x="1438119" y="2604135"/>
            <a:ext cx="7705881" cy="5002530"/>
          </a:xfrm>
          <a:prstGeom prst="rect">
            <a:avLst/>
          </a:prstGeom>
        </p:spPr>
        <p:txBody>
          <a:bodyPr lIns="0" tIns="0" rIns="0" bIns="0" rtlCol="0" anchor="t">
            <a:spAutoFit/>
          </a:bodyPr>
          <a:lstStyle/>
          <a:p>
            <a:pPr algn="l">
              <a:lnSpc>
                <a:spcPts val="4409"/>
              </a:lnSpc>
            </a:pPr>
            <a:r>
              <a:rPr lang="en-US" sz="3150" spc="94">
                <a:solidFill>
                  <a:srgbClr val="FFDB15"/>
                </a:solidFill>
                <a:latin typeface="Glacial Indifference Bold"/>
              </a:rPr>
              <a:t>Il DNS serve ad associare degli indirizzi IP numerici ad un dominio Web per renderlo facilmente raggiungibile e questo modulo serve a risalire all'indirizzo IP (o agli indirizzi IP) partendo dal nome del dominio web, per poi eventualmente verificare la presenza di un certificato SSL o i report legati a quell'indirizzo IP</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DB15"/>
        </a:solidFill>
        <a:effectLst/>
      </p:bgPr>
    </p:bg>
    <p:spTree>
      <p:nvGrpSpPr>
        <p:cNvPr id="1" name=""/>
        <p:cNvGrpSpPr/>
        <p:nvPr/>
      </p:nvGrpSpPr>
      <p:grpSpPr>
        <a:xfrm>
          <a:off x="0" y="0"/>
          <a:ext cx="0" cy="0"/>
          <a:chOff x="0" y="0"/>
          <a:chExt cx="0" cy="0"/>
        </a:xfrm>
      </p:grpSpPr>
      <p:sp>
        <p:nvSpPr>
          <p:cNvPr id="2" name="AutoShape 2"/>
          <p:cNvSpPr/>
          <p:nvPr/>
        </p:nvSpPr>
        <p:spPr>
          <a:xfrm>
            <a:off x="18002863" y="-233785"/>
            <a:ext cx="567624" cy="10768576"/>
          </a:xfrm>
          <a:prstGeom prst="rect">
            <a:avLst/>
          </a:prstGeom>
          <a:solidFill>
            <a:srgbClr val="020301"/>
          </a:solidFill>
        </p:spPr>
      </p:sp>
      <p:sp>
        <p:nvSpPr>
          <p:cNvPr id="3" name="TextBox 3"/>
          <p:cNvSpPr txBox="1"/>
          <p:nvPr/>
        </p:nvSpPr>
        <p:spPr>
          <a:xfrm>
            <a:off x="1028700" y="1085850"/>
            <a:ext cx="6880880" cy="1807210"/>
          </a:xfrm>
          <a:prstGeom prst="rect">
            <a:avLst/>
          </a:prstGeom>
        </p:spPr>
        <p:txBody>
          <a:bodyPr lIns="0" tIns="0" rIns="0" bIns="0" rtlCol="0" anchor="t">
            <a:spAutoFit/>
          </a:bodyPr>
          <a:lstStyle/>
          <a:p>
            <a:pPr algn="l">
              <a:lnSpc>
                <a:spcPts val="7040"/>
              </a:lnSpc>
            </a:pPr>
            <a:r>
              <a:rPr lang="en-US" sz="6400" spc="224">
                <a:solidFill>
                  <a:srgbClr val="020301"/>
                </a:solidFill>
                <a:latin typeface="League Spartan Bold"/>
              </a:rPr>
              <a:t>PRIVATE IP DATABASE</a:t>
            </a:r>
          </a:p>
        </p:txBody>
      </p:sp>
      <p:sp>
        <p:nvSpPr>
          <p:cNvPr id="4" name="TextBox 4"/>
          <p:cNvSpPr txBox="1"/>
          <p:nvPr/>
        </p:nvSpPr>
        <p:spPr>
          <a:xfrm>
            <a:off x="9144000" y="2293620"/>
            <a:ext cx="7705881" cy="6073140"/>
          </a:xfrm>
          <a:prstGeom prst="rect">
            <a:avLst/>
          </a:prstGeom>
        </p:spPr>
        <p:txBody>
          <a:bodyPr lIns="0" tIns="0" rIns="0" bIns="0" rtlCol="0" anchor="t">
            <a:spAutoFit/>
          </a:bodyPr>
          <a:lstStyle/>
          <a:p>
            <a:pPr algn="l">
              <a:lnSpc>
                <a:spcPts val="4409"/>
              </a:lnSpc>
            </a:pPr>
            <a:r>
              <a:rPr lang="en-US" sz="3150" spc="94">
                <a:solidFill>
                  <a:srgbClr val="020301"/>
                </a:solidFill>
                <a:latin typeface="Glacial Indifference Bold"/>
              </a:rPr>
              <a:t>Database ad accesso privato, utilizzabile solamente dopo la registrazione  e/o la login dell'utente, per poter immagazzinare informazioni riguardanti un indirizzo IP interno alla rete, come ad esempio i servizi esposti, il dominio e il cliente e il device a cui è associato in quel determinato momento l'indirizzo testato, classificandolo inoltre come indirizzo IP WHITELIST o BLACKLIST</a:t>
            </a:r>
          </a:p>
        </p:txBody>
      </p:sp>
      <p:pic>
        <p:nvPicPr>
          <p:cNvPr id="5" name="Picture 5"/>
          <p:cNvPicPr>
            <a:picLocks noChangeAspect="1"/>
          </p:cNvPicPr>
          <p:nvPr/>
        </p:nvPicPr>
        <p:blipFill>
          <a:blip r:embed="rId2">
            <a:alphaModFix amt="9999"/>
          </a:blip>
          <a:srcRect/>
          <a:stretch>
            <a:fillRect/>
          </a:stretch>
        </p:blipFill>
        <p:spPr>
          <a:xfrm>
            <a:off x="-1076637" y="5368290"/>
            <a:ext cx="3852597" cy="5624229"/>
          </a:xfrm>
          <a:prstGeom prst="rect">
            <a:avLst/>
          </a:prstGeom>
        </p:spPr>
      </p:pic>
      <p:sp>
        <p:nvSpPr>
          <p:cNvPr id="6" name="TextBox 6"/>
          <p:cNvSpPr txBox="1"/>
          <p:nvPr/>
        </p:nvSpPr>
        <p:spPr>
          <a:xfrm>
            <a:off x="1028700" y="8835390"/>
            <a:ext cx="6661716" cy="422910"/>
          </a:xfrm>
          <a:prstGeom prst="rect">
            <a:avLst/>
          </a:prstGeom>
        </p:spPr>
        <p:txBody>
          <a:bodyPr lIns="0" tIns="0" rIns="0" bIns="0" rtlCol="0" anchor="t">
            <a:spAutoFit/>
          </a:bodyPr>
          <a:lstStyle/>
          <a:p>
            <a:pPr algn="l">
              <a:lnSpc>
                <a:spcPts val="3359"/>
              </a:lnSpc>
            </a:pPr>
            <a:r>
              <a:rPr lang="en-US" sz="2400">
                <a:solidFill>
                  <a:srgbClr val="020301"/>
                </a:solidFill>
                <a:latin typeface="Glacial Indifference"/>
              </a:rPr>
              <a:t>Luca Longhi | ITS Tech Talent Factory x Cybaze</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9999"/>
          </a:blip>
          <a:srcRect/>
          <a:stretch>
            <a:fillRect/>
          </a:stretch>
        </p:blipFill>
        <p:spPr>
          <a:xfrm>
            <a:off x="14956417" y="4363353"/>
            <a:ext cx="4605767" cy="6723747"/>
          </a:xfrm>
          <a:prstGeom prst="rect">
            <a:avLst/>
          </a:prstGeom>
        </p:spPr>
      </p:pic>
      <p:sp>
        <p:nvSpPr>
          <p:cNvPr id="3" name="AutoShape 3"/>
          <p:cNvSpPr/>
          <p:nvPr/>
        </p:nvSpPr>
        <p:spPr>
          <a:xfrm>
            <a:off x="18002863" y="-233785"/>
            <a:ext cx="567624" cy="10768576"/>
          </a:xfrm>
          <a:prstGeom prst="rect">
            <a:avLst/>
          </a:prstGeom>
          <a:solidFill>
            <a:srgbClr val="FFDB15"/>
          </a:solidFill>
        </p:spPr>
      </p:sp>
      <p:sp>
        <p:nvSpPr>
          <p:cNvPr id="4" name="TextBox 4"/>
          <p:cNvSpPr txBox="1"/>
          <p:nvPr/>
        </p:nvSpPr>
        <p:spPr>
          <a:xfrm>
            <a:off x="10330884" y="8442960"/>
            <a:ext cx="6661716" cy="422910"/>
          </a:xfrm>
          <a:prstGeom prst="rect">
            <a:avLst/>
          </a:prstGeom>
        </p:spPr>
        <p:txBody>
          <a:bodyPr lIns="0" tIns="0" rIns="0" bIns="0" rtlCol="0" anchor="t">
            <a:spAutoFit/>
          </a:bodyPr>
          <a:lstStyle/>
          <a:p>
            <a:pPr algn="r">
              <a:lnSpc>
                <a:spcPts val="3359"/>
              </a:lnSpc>
            </a:pPr>
            <a:r>
              <a:rPr lang="en-US" sz="2400">
                <a:solidFill>
                  <a:srgbClr val="FFDB15"/>
                </a:solidFill>
                <a:latin typeface="Glacial Indifference"/>
              </a:rPr>
              <a:t>Luca Longhi | ITS Tech Talent Factory x Cybaze</a:t>
            </a:r>
          </a:p>
        </p:txBody>
      </p:sp>
      <p:sp>
        <p:nvSpPr>
          <p:cNvPr id="5" name="TextBox 5"/>
          <p:cNvSpPr txBox="1"/>
          <p:nvPr/>
        </p:nvSpPr>
        <p:spPr>
          <a:xfrm>
            <a:off x="10378420" y="1085850"/>
            <a:ext cx="6880880" cy="915670"/>
          </a:xfrm>
          <a:prstGeom prst="rect">
            <a:avLst/>
          </a:prstGeom>
        </p:spPr>
        <p:txBody>
          <a:bodyPr lIns="0" tIns="0" rIns="0" bIns="0" rtlCol="0" anchor="t">
            <a:spAutoFit/>
          </a:bodyPr>
          <a:lstStyle/>
          <a:p>
            <a:pPr algn="r">
              <a:lnSpc>
                <a:spcPts val="7040"/>
              </a:lnSpc>
            </a:pPr>
            <a:r>
              <a:rPr lang="en-US" sz="6400" spc="224">
                <a:solidFill>
                  <a:srgbClr val="FFDB15"/>
                </a:solidFill>
                <a:latin typeface="League Spartan Bold"/>
              </a:rPr>
              <a:t>SSL SCANNER</a:t>
            </a:r>
          </a:p>
        </p:txBody>
      </p:sp>
      <p:sp>
        <p:nvSpPr>
          <p:cNvPr id="6" name="TextBox 6"/>
          <p:cNvSpPr txBox="1"/>
          <p:nvPr/>
        </p:nvSpPr>
        <p:spPr>
          <a:xfrm>
            <a:off x="1438119" y="3716655"/>
            <a:ext cx="7705881" cy="2777490"/>
          </a:xfrm>
          <a:prstGeom prst="rect">
            <a:avLst/>
          </a:prstGeom>
        </p:spPr>
        <p:txBody>
          <a:bodyPr lIns="0" tIns="0" rIns="0" bIns="0" rtlCol="0" anchor="t">
            <a:spAutoFit/>
          </a:bodyPr>
          <a:lstStyle/>
          <a:p>
            <a:pPr algn="l">
              <a:lnSpc>
                <a:spcPts val="4409"/>
              </a:lnSpc>
            </a:pPr>
            <a:r>
              <a:rPr lang="en-US" sz="3150" spc="94">
                <a:solidFill>
                  <a:srgbClr val="FFDB15"/>
                </a:solidFill>
                <a:latin typeface="Glacial Indifference Bold"/>
              </a:rPr>
              <a:t>Scansione di un indirizzo IP o di un indirizzo web per poter verificare la presenza di un certificato SSL che certifichi l'attendibilità (o presunta tale) del sito verificato.</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B15"/>
        </a:solidFill>
        <a:effectLst/>
      </p:bgPr>
    </p:bg>
    <p:spTree>
      <p:nvGrpSpPr>
        <p:cNvPr id="1" name=""/>
        <p:cNvGrpSpPr/>
        <p:nvPr/>
      </p:nvGrpSpPr>
      <p:grpSpPr>
        <a:xfrm>
          <a:off x="0" y="0"/>
          <a:ext cx="0" cy="0"/>
          <a:chOff x="0" y="0"/>
          <a:chExt cx="0" cy="0"/>
        </a:xfrm>
      </p:grpSpPr>
      <p:sp>
        <p:nvSpPr>
          <p:cNvPr id="2" name="AutoShape 2"/>
          <p:cNvSpPr/>
          <p:nvPr/>
        </p:nvSpPr>
        <p:spPr>
          <a:xfrm>
            <a:off x="18002863" y="-233785"/>
            <a:ext cx="567624" cy="10768576"/>
          </a:xfrm>
          <a:prstGeom prst="rect">
            <a:avLst/>
          </a:prstGeom>
          <a:solidFill>
            <a:srgbClr val="020301"/>
          </a:solidFill>
        </p:spPr>
      </p:sp>
      <p:sp>
        <p:nvSpPr>
          <p:cNvPr id="3" name="TextBox 3"/>
          <p:cNvSpPr txBox="1"/>
          <p:nvPr/>
        </p:nvSpPr>
        <p:spPr>
          <a:xfrm>
            <a:off x="1028700" y="1076325"/>
            <a:ext cx="6880880" cy="1753235"/>
          </a:xfrm>
          <a:prstGeom prst="rect">
            <a:avLst/>
          </a:prstGeom>
        </p:spPr>
        <p:txBody>
          <a:bodyPr lIns="0" tIns="0" rIns="0" bIns="0" rtlCol="0" anchor="t">
            <a:spAutoFit/>
          </a:bodyPr>
          <a:lstStyle/>
          <a:p>
            <a:pPr algn="l">
              <a:lnSpc>
                <a:spcPts val="6820"/>
              </a:lnSpc>
            </a:pPr>
            <a:r>
              <a:rPr lang="en-US" sz="6200" spc="217">
                <a:solidFill>
                  <a:srgbClr val="020301"/>
                </a:solidFill>
                <a:latin typeface="League Spartan Bold"/>
              </a:rPr>
              <a:t>NETWORK PORT SCANNER</a:t>
            </a:r>
          </a:p>
        </p:txBody>
      </p:sp>
      <p:sp>
        <p:nvSpPr>
          <p:cNvPr id="4" name="TextBox 4"/>
          <p:cNvSpPr txBox="1"/>
          <p:nvPr/>
        </p:nvSpPr>
        <p:spPr>
          <a:xfrm>
            <a:off x="9144000" y="2604135"/>
            <a:ext cx="7705881" cy="5002530"/>
          </a:xfrm>
          <a:prstGeom prst="rect">
            <a:avLst/>
          </a:prstGeom>
        </p:spPr>
        <p:txBody>
          <a:bodyPr lIns="0" tIns="0" rIns="0" bIns="0" rtlCol="0" anchor="t">
            <a:spAutoFit/>
          </a:bodyPr>
          <a:lstStyle/>
          <a:p>
            <a:pPr algn="l">
              <a:lnSpc>
                <a:spcPts val="4409"/>
              </a:lnSpc>
            </a:pPr>
            <a:r>
              <a:rPr lang="en-US" sz="3150" spc="94">
                <a:solidFill>
                  <a:srgbClr val="020301"/>
                </a:solidFill>
                <a:latin typeface="Glacial Indifference Bold"/>
              </a:rPr>
              <a:t>Scansione di tutte le porte di un host interno alla rete per verificare quali porte sono aperte e a quali servizi sono associate quelle porte, in modo da poter verificare in tempo reale eventuali malfunzionamenti nella gestione di servizi  oppure possibili falle di sicurezza dove ci siano delle porte aperte non volute.</a:t>
            </a:r>
          </a:p>
        </p:txBody>
      </p:sp>
      <p:pic>
        <p:nvPicPr>
          <p:cNvPr id="5" name="Picture 5"/>
          <p:cNvPicPr>
            <a:picLocks noChangeAspect="1"/>
          </p:cNvPicPr>
          <p:nvPr/>
        </p:nvPicPr>
        <p:blipFill>
          <a:blip r:embed="rId2">
            <a:alphaModFix amt="9999"/>
          </a:blip>
          <a:srcRect/>
          <a:stretch>
            <a:fillRect/>
          </a:stretch>
        </p:blipFill>
        <p:spPr>
          <a:xfrm>
            <a:off x="-1076637" y="5368290"/>
            <a:ext cx="3852597" cy="5624229"/>
          </a:xfrm>
          <a:prstGeom prst="rect">
            <a:avLst/>
          </a:prstGeom>
        </p:spPr>
      </p:pic>
      <p:sp>
        <p:nvSpPr>
          <p:cNvPr id="6" name="TextBox 6"/>
          <p:cNvSpPr txBox="1"/>
          <p:nvPr/>
        </p:nvSpPr>
        <p:spPr>
          <a:xfrm>
            <a:off x="1028700" y="8835390"/>
            <a:ext cx="6661716" cy="422910"/>
          </a:xfrm>
          <a:prstGeom prst="rect">
            <a:avLst/>
          </a:prstGeom>
        </p:spPr>
        <p:txBody>
          <a:bodyPr lIns="0" tIns="0" rIns="0" bIns="0" rtlCol="0" anchor="t">
            <a:spAutoFit/>
          </a:bodyPr>
          <a:lstStyle/>
          <a:p>
            <a:pPr algn="l">
              <a:lnSpc>
                <a:spcPts val="3359"/>
              </a:lnSpc>
            </a:pPr>
            <a:r>
              <a:rPr lang="en-US" sz="2400">
                <a:solidFill>
                  <a:srgbClr val="020301"/>
                </a:solidFill>
                <a:latin typeface="Glacial Indifference"/>
              </a:rPr>
              <a:t>Luca Longhi | ITS Tech Talent Factory x Cybaze</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0301"/>
        </a:solidFill>
        <a:effectLst/>
      </p:bgPr>
    </p:bg>
    <p:spTree>
      <p:nvGrpSpPr>
        <p:cNvPr id="1" name=""/>
        <p:cNvGrpSpPr/>
        <p:nvPr/>
      </p:nvGrpSpPr>
      <p:grpSpPr>
        <a:xfrm>
          <a:off x="0" y="0"/>
          <a:ext cx="0" cy="0"/>
          <a:chOff x="0" y="0"/>
          <a:chExt cx="0" cy="0"/>
        </a:xfrm>
      </p:grpSpPr>
      <p:sp>
        <p:nvSpPr>
          <p:cNvPr id="2" name="AutoShape 2"/>
          <p:cNvSpPr/>
          <p:nvPr/>
        </p:nvSpPr>
        <p:spPr>
          <a:xfrm>
            <a:off x="13405436" y="3123668"/>
            <a:ext cx="3853864" cy="6113232"/>
          </a:xfrm>
          <a:prstGeom prst="rect">
            <a:avLst/>
          </a:prstGeom>
          <a:solidFill>
            <a:srgbClr val="F3F5F9"/>
          </a:solidFill>
        </p:spPr>
      </p:sp>
      <p:pic>
        <p:nvPicPr>
          <p:cNvPr id="3" name="Picture 3"/>
          <p:cNvPicPr>
            <a:picLocks noChangeAspect="1"/>
          </p:cNvPicPr>
          <p:nvPr/>
        </p:nvPicPr>
        <p:blipFill>
          <a:blip r:embed="rId2">
            <a:alphaModFix amt="9999"/>
          </a:blip>
          <a:srcRect/>
          <a:stretch>
            <a:fillRect/>
          </a:stretch>
        </p:blipFill>
        <p:spPr>
          <a:xfrm>
            <a:off x="-1143000" y="4706253"/>
            <a:ext cx="4605767" cy="6723747"/>
          </a:xfrm>
          <a:prstGeom prst="rect">
            <a:avLst/>
          </a:prstGeom>
        </p:spPr>
      </p:pic>
      <p:sp>
        <p:nvSpPr>
          <p:cNvPr id="4" name="AutoShape 4"/>
          <p:cNvSpPr/>
          <p:nvPr/>
        </p:nvSpPr>
        <p:spPr>
          <a:xfrm>
            <a:off x="1028700" y="3145068"/>
            <a:ext cx="3853864" cy="6113232"/>
          </a:xfrm>
          <a:prstGeom prst="rect">
            <a:avLst/>
          </a:prstGeom>
          <a:solidFill>
            <a:srgbClr val="F3F5F9"/>
          </a:solidFill>
        </p:spPr>
      </p:sp>
      <p:sp>
        <p:nvSpPr>
          <p:cNvPr id="5" name="AutoShape 5"/>
          <p:cNvSpPr/>
          <p:nvPr/>
        </p:nvSpPr>
        <p:spPr>
          <a:xfrm>
            <a:off x="5156190" y="3145068"/>
            <a:ext cx="3853864" cy="6113232"/>
          </a:xfrm>
          <a:prstGeom prst="rect">
            <a:avLst/>
          </a:prstGeom>
          <a:solidFill>
            <a:srgbClr val="F3F5F9"/>
          </a:solidFill>
        </p:spPr>
      </p:sp>
      <p:sp>
        <p:nvSpPr>
          <p:cNvPr id="6" name="AutoShape 6"/>
          <p:cNvSpPr/>
          <p:nvPr/>
        </p:nvSpPr>
        <p:spPr>
          <a:xfrm>
            <a:off x="9277945" y="3123668"/>
            <a:ext cx="3853864" cy="6113232"/>
          </a:xfrm>
          <a:prstGeom prst="rect">
            <a:avLst/>
          </a:prstGeom>
          <a:solidFill>
            <a:srgbClr val="F3F5F9"/>
          </a:solidFill>
        </p:spPr>
      </p:sp>
      <p:sp>
        <p:nvSpPr>
          <p:cNvPr id="7" name="TextBox 7"/>
          <p:cNvSpPr txBox="1"/>
          <p:nvPr/>
        </p:nvSpPr>
        <p:spPr>
          <a:xfrm>
            <a:off x="3284289" y="1015683"/>
            <a:ext cx="11719423" cy="1568450"/>
          </a:xfrm>
          <a:prstGeom prst="rect">
            <a:avLst/>
          </a:prstGeom>
        </p:spPr>
        <p:txBody>
          <a:bodyPr lIns="0" tIns="0" rIns="0" bIns="0" rtlCol="0" anchor="t">
            <a:spAutoFit/>
          </a:bodyPr>
          <a:lstStyle/>
          <a:p>
            <a:pPr algn="ctr">
              <a:lnSpc>
                <a:spcPts val="6160"/>
              </a:lnSpc>
            </a:pPr>
            <a:r>
              <a:rPr lang="en-US" sz="5600" spc="112">
                <a:solidFill>
                  <a:srgbClr val="FFDB15"/>
                </a:solidFill>
                <a:latin typeface="League Spartan Bold"/>
              </a:rPr>
              <a:t>CARATTERISTICHE DEL PROGETTO</a:t>
            </a:r>
          </a:p>
        </p:txBody>
      </p:sp>
      <p:grpSp>
        <p:nvGrpSpPr>
          <p:cNvPr id="8" name="Group 8"/>
          <p:cNvGrpSpPr/>
          <p:nvPr/>
        </p:nvGrpSpPr>
        <p:grpSpPr>
          <a:xfrm>
            <a:off x="5397003" y="3842646"/>
            <a:ext cx="3372240" cy="4480394"/>
            <a:chOff x="0" y="0"/>
            <a:chExt cx="4496320" cy="5973859"/>
          </a:xfrm>
        </p:grpSpPr>
        <p:sp>
          <p:nvSpPr>
            <p:cNvPr id="9" name="TextBox 9"/>
            <p:cNvSpPr txBox="1"/>
            <p:nvPr/>
          </p:nvSpPr>
          <p:spPr>
            <a:xfrm>
              <a:off x="0" y="-19050"/>
              <a:ext cx="4496320" cy="604435"/>
            </a:xfrm>
            <a:prstGeom prst="rect">
              <a:avLst/>
            </a:prstGeom>
          </p:spPr>
          <p:txBody>
            <a:bodyPr lIns="0" tIns="0" rIns="0" bIns="0" rtlCol="0" anchor="t">
              <a:spAutoFit/>
            </a:bodyPr>
            <a:lstStyle/>
            <a:p>
              <a:pPr algn="ctr">
                <a:lnSpc>
                  <a:spcPts val="3683"/>
                </a:lnSpc>
              </a:pPr>
              <a:r>
                <a:rPr lang="en-US" sz="2900" spc="179">
                  <a:solidFill>
                    <a:srgbClr val="020301"/>
                  </a:solidFill>
                  <a:latin typeface="Glacial Indifference Bold"/>
                </a:rPr>
                <a:t>AGGIORNAMENTI</a:t>
              </a:r>
            </a:p>
          </p:txBody>
        </p:sp>
        <p:sp>
          <p:nvSpPr>
            <p:cNvPr id="10" name="TextBox 10"/>
            <p:cNvSpPr txBox="1"/>
            <p:nvPr/>
          </p:nvSpPr>
          <p:spPr>
            <a:xfrm>
              <a:off x="315709" y="1139203"/>
              <a:ext cx="3858544" cy="4834655"/>
            </a:xfrm>
            <a:prstGeom prst="rect">
              <a:avLst/>
            </a:prstGeom>
          </p:spPr>
          <p:txBody>
            <a:bodyPr lIns="0" tIns="0" rIns="0" bIns="0" rtlCol="0" anchor="t">
              <a:spAutoFit/>
            </a:bodyPr>
            <a:lstStyle/>
            <a:p>
              <a:pPr algn="ctr">
                <a:lnSpc>
                  <a:spcPts val="3600"/>
                </a:lnSpc>
              </a:pPr>
              <a:r>
                <a:rPr lang="en-US" sz="2400">
                  <a:solidFill>
                    <a:srgbClr val="020301"/>
                  </a:solidFill>
                  <a:latin typeface="Glacial Indifference"/>
                </a:rPr>
                <a:t>Sono previste nuove feature e uno snellimento del codice del programma per rendere più efficace e leggera l'app e una interfaccia Web</a:t>
              </a:r>
            </a:p>
          </p:txBody>
        </p:sp>
      </p:grpSp>
      <p:grpSp>
        <p:nvGrpSpPr>
          <p:cNvPr id="11" name="Group 11"/>
          <p:cNvGrpSpPr/>
          <p:nvPr/>
        </p:nvGrpSpPr>
        <p:grpSpPr>
          <a:xfrm>
            <a:off x="9518758" y="3825734"/>
            <a:ext cx="3372240" cy="4023752"/>
            <a:chOff x="0" y="0"/>
            <a:chExt cx="4496320" cy="5365002"/>
          </a:xfrm>
        </p:grpSpPr>
        <p:sp>
          <p:nvSpPr>
            <p:cNvPr id="12" name="TextBox 12"/>
            <p:cNvSpPr txBox="1"/>
            <p:nvPr/>
          </p:nvSpPr>
          <p:spPr>
            <a:xfrm>
              <a:off x="0" y="-19050"/>
              <a:ext cx="4496320" cy="604435"/>
            </a:xfrm>
            <a:prstGeom prst="rect">
              <a:avLst/>
            </a:prstGeom>
          </p:spPr>
          <p:txBody>
            <a:bodyPr lIns="0" tIns="0" rIns="0" bIns="0" rtlCol="0" anchor="t">
              <a:spAutoFit/>
            </a:bodyPr>
            <a:lstStyle/>
            <a:p>
              <a:pPr algn="ctr">
                <a:lnSpc>
                  <a:spcPts val="3683"/>
                </a:lnSpc>
              </a:pPr>
              <a:r>
                <a:rPr lang="en-US" sz="2900" spc="179">
                  <a:solidFill>
                    <a:srgbClr val="020301"/>
                  </a:solidFill>
                  <a:latin typeface="Glacial Indifference Bold"/>
                </a:rPr>
                <a:t>USER FRIENDLY</a:t>
              </a:r>
            </a:p>
          </p:txBody>
        </p:sp>
        <p:sp>
          <p:nvSpPr>
            <p:cNvPr id="13" name="TextBox 13"/>
            <p:cNvSpPr txBox="1"/>
            <p:nvPr/>
          </p:nvSpPr>
          <p:spPr>
            <a:xfrm>
              <a:off x="315709" y="1139203"/>
              <a:ext cx="3858544" cy="4225799"/>
            </a:xfrm>
            <a:prstGeom prst="rect">
              <a:avLst/>
            </a:prstGeom>
          </p:spPr>
          <p:txBody>
            <a:bodyPr lIns="0" tIns="0" rIns="0" bIns="0" rtlCol="0" anchor="t">
              <a:spAutoFit/>
            </a:bodyPr>
            <a:lstStyle/>
            <a:p>
              <a:pPr algn="ctr">
                <a:lnSpc>
                  <a:spcPts val="3600"/>
                </a:lnSpc>
              </a:pPr>
              <a:r>
                <a:rPr lang="en-US" sz="2400">
                  <a:solidFill>
                    <a:srgbClr val="020301"/>
                  </a:solidFill>
                  <a:latin typeface="Glacial Indifference"/>
                </a:rPr>
                <a:t>L'app è e sarà sempre il più intuitiva possibile in modo da garantire una estrema facilità nell'utilizzo che tu sia un esperto o meno</a:t>
              </a:r>
            </a:p>
          </p:txBody>
        </p:sp>
      </p:grpSp>
      <p:grpSp>
        <p:nvGrpSpPr>
          <p:cNvPr id="14" name="Group 14"/>
          <p:cNvGrpSpPr/>
          <p:nvPr/>
        </p:nvGrpSpPr>
        <p:grpSpPr>
          <a:xfrm>
            <a:off x="1269512" y="3842646"/>
            <a:ext cx="3372240" cy="4937036"/>
            <a:chOff x="0" y="0"/>
            <a:chExt cx="4496320" cy="6582715"/>
          </a:xfrm>
        </p:grpSpPr>
        <p:sp>
          <p:nvSpPr>
            <p:cNvPr id="15" name="TextBox 15"/>
            <p:cNvSpPr txBox="1"/>
            <p:nvPr/>
          </p:nvSpPr>
          <p:spPr>
            <a:xfrm>
              <a:off x="0" y="-19050"/>
              <a:ext cx="4496320" cy="604435"/>
            </a:xfrm>
            <a:prstGeom prst="rect">
              <a:avLst/>
            </a:prstGeom>
          </p:spPr>
          <p:txBody>
            <a:bodyPr lIns="0" tIns="0" rIns="0" bIns="0" rtlCol="0" anchor="t">
              <a:spAutoFit/>
            </a:bodyPr>
            <a:lstStyle/>
            <a:p>
              <a:pPr algn="ctr">
                <a:lnSpc>
                  <a:spcPts val="3683"/>
                </a:lnSpc>
              </a:pPr>
              <a:r>
                <a:rPr lang="en-US" sz="2900" spc="179">
                  <a:solidFill>
                    <a:srgbClr val="020301"/>
                  </a:solidFill>
                  <a:latin typeface="Glacial Indifference Bold"/>
                </a:rPr>
                <a:t>OPEN SOURCE</a:t>
              </a:r>
            </a:p>
          </p:txBody>
        </p:sp>
        <p:sp>
          <p:nvSpPr>
            <p:cNvPr id="16" name="TextBox 16"/>
            <p:cNvSpPr txBox="1"/>
            <p:nvPr/>
          </p:nvSpPr>
          <p:spPr>
            <a:xfrm>
              <a:off x="315709" y="1139203"/>
              <a:ext cx="3858544" cy="5443512"/>
            </a:xfrm>
            <a:prstGeom prst="rect">
              <a:avLst/>
            </a:prstGeom>
          </p:spPr>
          <p:txBody>
            <a:bodyPr lIns="0" tIns="0" rIns="0" bIns="0" rtlCol="0" anchor="t">
              <a:spAutoFit/>
            </a:bodyPr>
            <a:lstStyle/>
            <a:p>
              <a:pPr algn="ctr">
                <a:lnSpc>
                  <a:spcPts val="3600"/>
                </a:lnSpc>
              </a:pPr>
              <a:r>
                <a:rPr lang="en-US" sz="2400">
                  <a:solidFill>
                    <a:srgbClr val="020301"/>
                  </a:solidFill>
                  <a:latin typeface="Glacial Indifference"/>
                </a:rPr>
                <a:t>Il progetto non è protetto da nessun copyright ed il codice è disponibile gratuitamente per eventuali miglioramenti e modifiche anche da parte degli utenti.</a:t>
              </a:r>
            </a:p>
          </p:txBody>
        </p:sp>
      </p:grpSp>
      <p:grpSp>
        <p:nvGrpSpPr>
          <p:cNvPr id="17" name="Group 17"/>
          <p:cNvGrpSpPr/>
          <p:nvPr/>
        </p:nvGrpSpPr>
        <p:grpSpPr>
          <a:xfrm>
            <a:off x="13646248" y="3825734"/>
            <a:ext cx="3372240" cy="4480394"/>
            <a:chOff x="0" y="0"/>
            <a:chExt cx="4496320" cy="5973859"/>
          </a:xfrm>
        </p:grpSpPr>
        <p:sp>
          <p:nvSpPr>
            <p:cNvPr id="18" name="TextBox 18"/>
            <p:cNvSpPr txBox="1"/>
            <p:nvPr/>
          </p:nvSpPr>
          <p:spPr>
            <a:xfrm>
              <a:off x="0" y="-19050"/>
              <a:ext cx="4496320" cy="604435"/>
            </a:xfrm>
            <a:prstGeom prst="rect">
              <a:avLst/>
            </a:prstGeom>
          </p:spPr>
          <p:txBody>
            <a:bodyPr lIns="0" tIns="0" rIns="0" bIns="0" rtlCol="0" anchor="t">
              <a:spAutoFit/>
            </a:bodyPr>
            <a:lstStyle/>
            <a:p>
              <a:pPr algn="ctr">
                <a:lnSpc>
                  <a:spcPts val="3683"/>
                </a:lnSpc>
              </a:pPr>
              <a:r>
                <a:rPr lang="en-US" sz="2900" spc="179">
                  <a:solidFill>
                    <a:srgbClr val="020301"/>
                  </a:solidFill>
                  <a:latin typeface="Glacial Indifference Bold"/>
                </a:rPr>
                <a:t>SICUREZZA</a:t>
              </a:r>
            </a:p>
          </p:txBody>
        </p:sp>
        <p:sp>
          <p:nvSpPr>
            <p:cNvPr id="19" name="TextBox 19"/>
            <p:cNvSpPr txBox="1"/>
            <p:nvPr/>
          </p:nvSpPr>
          <p:spPr>
            <a:xfrm>
              <a:off x="315709" y="1139203"/>
              <a:ext cx="3858544" cy="4834655"/>
            </a:xfrm>
            <a:prstGeom prst="rect">
              <a:avLst/>
            </a:prstGeom>
          </p:spPr>
          <p:txBody>
            <a:bodyPr lIns="0" tIns="0" rIns="0" bIns="0" rtlCol="0" anchor="t">
              <a:spAutoFit/>
            </a:bodyPr>
            <a:lstStyle/>
            <a:p>
              <a:pPr algn="ctr">
                <a:lnSpc>
                  <a:spcPts val="3600"/>
                </a:lnSpc>
              </a:pPr>
              <a:r>
                <a:rPr lang="en-US" sz="2400">
                  <a:solidFill>
                    <a:srgbClr val="020301"/>
                  </a:solidFill>
                  <a:latin typeface="Glacial Indifference"/>
                </a:rPr>
                <a:t>Saranno implementate caratteristiche di sicurezza per quanto riguarda la gestione dei database e dell'hashing delle password</a:t>
              </a:r>
            </a:p>
          </p:txBody>
        </p:sp>
      </p:gr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546</Words>
  <Application>Microsoft Office PowerPoint</Application>
  <PresentationFormat>Personalizzato</PresentationFormat>
  <Paragraphs>58</Paragraphs>
  <Slides>11</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11</vt:i4>
      </vt:variant>
    </vt:vector>
  </HeadingPairs>
  <TitlesOfParts>
    <vt:vector size="18" baseType="lpstr">
      <vt:lpstr>Calibri</vt:lpstr>
      <vt:lpstr>League Spartan Bold</vt:lpstr>
      <vt:lpstr>Glacial Indifference Bold</vt:lpstr>
      <vt:lpstr>Knewave</vt:lpstr>
      <vt:lpstr>Glacial Indifference</vt:lpstr>
      <vt:lpstr>Arial</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project work cybaze</dc:title>
  <cp:lastModifiedBy>Luca Luca</cp:lastModifiedBy>
  <cp:revision>2</cp:revision>
  <dcterms:created xsi:type="dcterms:W3CDTF">2006-08-16T00:00:00Z</dcterms:created>
  <dcterms:modified xsi:type="dcterms:W3CDTF">2020-09-25T10:29:31Z</dcterms:modified>
  <dc:identifier>DAEIn6ry-2o</dc:identifier>
</cp:coreProperties>
</file>