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86" r:id="rId3"/>
    <p:sldId id="285" r:id="rId4"/>
    <p:sldId id="318" r:id="rId5"/>
    <p:sldId id="319" r:id="rId6"/>
    <p:sldId id="287" r:id="rId7"/>
    <p:sldId id="316" r:id="rId8"/>
    <p:sldId id="270" r:id="rId9"/>
    <p:sldId id="314" r:id="rId10"/>
    <p:sldId id="279" r:id="rId11"/>
    <p:sldId id="291" r:id="rId12"/>
    <p:sldId id="292" r:id="rId13"/>
    <p:sldId id="290" r:id="rId14"/>
    <p:sldId id="299" r:id="rId15"/>
    <p:sldId id="300" r:id="rId16"/>
    <p:sldId id="301" r:id="rId17"/>
    <p:sldId id="306" r:id="rId18"/>
    <p:sldId id="303" r:id="rId19"/>
    <p:sldId id="302" r:id="rId20"/>
    <p:sldId id="280" r:id="rId21"/>
    <p:sldId id="294" r:id="rId22"/>
    <p:sldId id="298" r:id="rId23"/>
    <p:sldId id="293" r:id="rId24"/>
    <p:sldId id="295" r:id="rId25"/>
    <p:sldId id="283" r:id="rId26"/>
    <p:sldId id="282" r:id="rId27"/>
    <p:sldId id="315" r:id="rId28"/>
    <p:sldId id="313" r:id="rId29"/>
    <p:sldId id="284" r:id="rId30"/>
    <p:sldId id="310" r:id="rId31"/>
    <p:sldId id="311" r:id="rId32"/>
    <p:sldId id="312" r:id="rId33"/>
    <p:sldId id="268" r:id="rId34"/>
    <p:sldId id="307" r:id="rId35"/>
    <p:sldId id="308" r:id="rId36"/>
    <p:sldId id="309" r:id="rId37"/>
    <p:sldId id="266" r:id="rId38"/>
    <p:sldId id="267" r:id="rId39"/>
    <p:sldId id="31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73" autoAdjust="0"/>
  </p:normalViewPr>
  <p:slideViewPr>
    <p:cSldViewPr snapToGrid="0" snapToObjects="1">
      <p:cViewPr>
        <p:scale>
          <a:sx n="100" d="100"/>
          <a:sy n="100" d="100"/>
        </p:scale>
        <p:origin x="-946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A6EE7-F9B5-45B4-BC4D-C930626856E6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9F1AB-F879-4E82-92BF-0171397163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70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9F1AB-F879-4E82-92BF-01713971635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94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9F1AB-F879-4E82-92BF-01713971635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9F1AB-F879-4E82-92BF-01713971635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55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9F1AB-F879-4E82-92BF-01713971635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9F1AB-F879-4E82-92BF-01713971635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55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9F1AB-F879-4E82-92BF-01713971635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9F1AB-F879-4E82-92BF-01713971635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9F1AB-F879-4E82-92BF-01713971635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9F1AB-F879-4E82-92BF-01713971635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92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9F1AB-F879-4E82-92BF-01713971635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9F1AB-F879-4E82-92BF-01713971635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92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9F1AB-F879-4E82-92BF-01713971635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10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9F1AB-F879-4E82-92BF-01713971635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9F1AB-F879-4E82-92BF-01713971635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74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9F1AB-F879-4E82-92BF-01713971635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9F1AB-F879-4E82-92BF-01713971635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264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9F1AB-F879-4E82-92BF-01713971635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68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9F1AB-F879-4E82-92BF-01713971635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4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9F1AB-F879-4E82-92BF-01713971635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4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432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9F1AB-F879-4E82-92BF-01713971635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923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9F1AB-F879-4E82-92BF-01713971635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9F1AB-F879-4E82-92BF-01713971635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860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531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321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367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9F1AB-F879-4E82-92BF-01713971635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726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9F1AB-F879-4E82-92BF-01713971635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174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9F1AB-F879-4E82-92BF-01713971635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695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9F1AB-F879-4E82-92BF-01713971635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788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9F1AB-F879-4E82-92BF-01713971635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968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9F1AB-F879-4E82-92BF-01713971635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4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9F1AB-F879-4E82-92BF-01713971635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9F1AB-F879-4E82-92BF-01713971635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87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9F1AB-F879-4E82-92BF-01713971635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87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9F1AB-F879-4E82-92BF-01713971635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91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9F1AB-F879-4E82-92BF-01713971635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13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9F1AB-F879-4E82-92BF-01713971635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9F1AB-F879-4E82-92BF-01713971635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8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Embo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012" y="1904999"/>
            <a:ext cx="6938963" cy="1582271"/>
          </a:xfrm>
        </p:spPr>
        <p:txBody>
          <a:bodyPr anchor="b" anchorCtr="0"/>
          <a:lstStyle>
            <a:lvl1pPr>
              <a:lnSpc>
                <a:spcPct val="95000"/>
              </a:lnSpc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013" y="3487271"/>
            <a:ext cx="6938961" cy="1143000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07741" y="5715000"/>
            <a:ext cx="2133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628EAFA9-7502-42D3-9B79-C38E938C236F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659" y="5715000"/>
            <a:ext cx="2895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5715000"/>
            <a:ext cx="4572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2D57B0AA-AC8E-4463-ADAC-E87D09B82E4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coverAccentBotto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686766"/>
            <a:ext cx="7315200" cy="400705"/>
          </a:xfrm>
          <a:prstGeom prst="rect">
            <a:avLst/>
          </a:prstGeom>
        </p:spPr>
      </p:pic>
      <p:pic>
        <p:nvPicPr>
          <p:cNvPr id="10" name="Picture 9" descr="coverAccentTo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619136"/>
            <a:ext cx="7315200" cy="39138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4754083" y="673398"/>
            <a:ext cx="742950" cy="361950"/>
          </a:xfrm>
          <a:prstGeom prst="rect">
            <a:avLst/>
          </a:prstGeom>
          <a:noFill/>
        </p:spPr>
      </p:pic>
      <p:pic>
        <p:nvPicPr>
          <p:cNvPr id="15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4754083" y="5636584"/>
            <a:ext cx="742950" cy="361950"/>
          </a:xfrm>
          <a:prstGeom prst="rect">
            <a:avLst/>
          </a:prstGeom>
          <a:noFill/>
        </p:spPr>
      </p:pic>
      <p:pic>
        <p:nvPicPr>
          <p:cNvPr id="4099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4169" y="5636584"/>
            <a:ext cx="742950" cy="361950"/>
          </a:xfrm>
          <a:prstGeom prst="rect">
            <a:avLst/>
          </a:prstGeom>
          <a:noFill/>
        </p:spPr>
      </p:pic>
      <p:pic>
        <p:nvPicPr>
          <p:cNvPr id="4098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4169" y="673398"/>
            <a:ext cx="742950" cy="3619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81121" y="914400"/>
            <a:ext cx="3108960" cy="4815841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500"/>
              </a:spcBef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buSzPct val="100000"/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aptionAcc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326341"/>
            <a:ext cx="3429000" cy="24030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1752600" y="565897"/>
            <a:ext cx="742950" cy="361950"/>
          </a:xfrm>
          <a:prstGeom prst="rect">
            <a:avLst/>
          </a:prstGeom>
          <a:noFill/>
        </p:spPr>
      </p:pic>
      <p:pic>
        <p:nvPicPr>
          <p:cNvPr id="15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752600" y="4128247"/>
            <a:ext cx="742950" cy="361950"/>
          </a:xfrm>
          <a:prstGeom prst="rect">
            <a:avLst/>
          </a:prstGeom>
          <a:noFill/>
        </p:spPr>
      </p:pic>
      <p:pic>
        <p:nvPicPr>
          <p:cNvPr id="4099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8450" y="4128247"/>
            <a:ext cx="742950" cy="361950"/>
          </a:xfrm>
          <a:prstGeom prst="rect">
            <a:avLst/>
          </a:prstGeom>
          <a:noFill/>
        </p:spPr>
      </p:pic>
      <p:pic>
        <p:nvPicPr>
          <p:cNvPr id="4098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8450" y="565897"/>
            <a:ext cx="742950" cy="3619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780826"/>
            <a:ext cx="45720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buSzPct val="100000"/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146" name="Picture 2" descr="captionLongAcc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90650" y="5204012"/>
            <a:ext cx="6362700" cy="2476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张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scrollwork-Bott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993402" y="4128247"/>
            <a:ext cx="742950" cy="361950"/>
          </a:xfrm>
          <a:prstGeom prst="rect">
            <a:avLst/>
          </a:prstGeom>
          <a:noFill/>
        </p:spPr>
      </p:pic>
      <p:pic>
        <p:nvPicPr>
          <p:cNvPr id="4099" name="Picture 3" descr="scrollwork-Bott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7649" y="4128247"/>
            <a:ext cx="742950" cy="361950"/>
          </a:xfrm>
          <a:prstGeom prst="rect">
            <a:avLst/>
          </a:prstGeom>
          <a:noFill/>
        </p:spPr>
      </p:pic>
      <p:pic>
        <p:nvPicPr>
          <p:cNvPr id="12" name="Picture 2" descr="scrollwork-To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93402" y="565897"/>
            <a:ext cx="742950" cy="361950"/>
          </a:xfrm>
          <a:prstGeom prst="rect">
            <a:avLst/>
          </a:prstGeom>
          <a:noFill/>
        </p:spPr>
      </p:pic>
      <p:pic>
        <p:nvPicPr>
          <p:cNvPr id="4098" name="Picture 2" descr="scrollwork-To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07649" y="565897"/>
            <a:ext cx="742950" cy="3619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buSzPct val="100000"/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146" name="Picture 2" descr="captionLongAcc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90650" y="5204012"/>
            <a:ext cx="6362700" cy="247650"/>
          </a:xfrm>
          <a:prstGeom prst="rect">
            <a:avLst/>
          </a:prstGeom>
          <a:noFill/>
        </p:spPr>
      </p:pic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4912659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084294"/>
            <a:ext cx="7543800" cy="3639670"/>
          </a:xfrm>
        </p:spPr>
        <p:txBody>
          <a:bodyPr vert="eaVert"/>
          <a:lstStyle>
            <a:lvl5pPr>
              <a:defRPr/>
            </a:lvl5pPr>
            <a:lvl6pPr marL="2286000">
              <a:defRPr/>
            </a:lvl6pPr>
            <a:lvl7pPr marL="2286000">
              <a:defRPr/>
            </a:lvl7pPr>
            <a:lvl8pPr marL="2286000">
              <a:defRPr/>
            </a:lvl8pPr>
            <a:lvl9pPr marL="2286000"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922048"/>
            <a:ext cx="1676400" cy="4814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22048"/>
            <a:ext cx="5638800" cy="481488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122" name="Picture 2" descr="verticalAcc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6225" y="860612"/>
            <a:ext cx="247364" cy="493776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Embo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519" y="4038600"/>
            <a:ext cx="6938963" cy="1174376"/>
          </a:xfrm>
        </p:spPr>
        <p:txBody>
          <a:bodyPr anchor="b" anchorCtr="0">
            <a:noAutofit/>
          </a:bodyPr>
          <a:lstStyle>
            <a:lvl1pPr>
              <a:lnSpc>
                <a:spcPct val="95000"/>
              </a:lnSpc>
              <a:defRPr sz="5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2520" y="5212977"/>
            <a:ext cx="6938961" cy="77544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07741" y="6214969"/>
            <a:ext cx="2133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628EAFA9-7502-42D3-9B79-C38E938C236F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2659" y="6214969"/>
            <a:ext cx="2895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6214969"/>
            <a:ext cx="4572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2D57B0AA-AC8E-4463-ADAC-E87D09B82E4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coverAccentBotto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915801"/>
            <a:ext cx="7315200" cy="400705"/>
          </a:xfrm>
          <a:prstGeom prst="rect">
            <a:avLst/>
          </a:prstGeom>
        </p:spPr>
      </p:pic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1188720" y="1004455"/>
            <a:ext cx="6766560" cy="2729345"/>
          </a:xfrm>
          <a:solidFill>
            <a:schemeClr val="bg2"/>
          </a:solidFill>
          <a:ln w="127000">
            <a:solidFill>
              <a:schemeClr val="tx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2" y="1904998"/>
            <a:ext cx="6938964" cy="158227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012" y="3487271"/>
            <a:ext cx="6938960" cy="11430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SzPct val="100000"/>
              <a:buFont typeface="Wingdings" pitchFamily="2" charset="2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SectionAccent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18488"/>
            <a:ext cx="7315200" cy="356382"/>
          </a:xfrm>
          <a:prstGeom prst="rect">
            <a:avLst/>
          </a:prstGeom>
          <a:noFill/>
        </p:spPr>
      </p:pic>
      <p:pic>
        <p:nvPicPr>
          <p:cNvPr id="1027" name="Picture 3" descr="SectionAccent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690872"/>
            <a:ext cx="7315200" cy="35638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6106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5013" indent="-282575">
              <a:defRPr sz="1800"/>
            </a:lvl7pPr>
            <a:lvl8pPr marL="2287588" indent="-282575">
              <a:defRPr sz="1800"/>
            </a:lvl8pPr>
            <a:lvl9pPr marL="2568575" indent="-2809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0" y="1839913"/>
            <a:ext cx="2743200" cy="903287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4163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9006" y="1839913"/>
            <a:ext cx="2743200" cy="903287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6106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 descr="comparisonRu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7775" y="2686050"/>
            <a:ext cx="2609850" cy="133350"/>
          </a:xfrm>
          <a:prstGeom prst="rect">
            <a:avLst/>
          </a:prstGeom>
          <a:noFill/>
        </p:spPr>
      </p:pic>
      <p:pic>
        <p:nvPicPr>
          <p:cNvPr id="12" name="Picture 2" descr="comparisonRu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5681" y="2686050"/>
            <a:ext cx="2609850" cy="1333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689847"/>
            <a:ext cx="7953375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106" y="914400"/>
            <a:ext cx="3429000" cy="4815841"/>
          </a:xfrm>
        </p:spPr>
        <p:txBody>
          <a:bodyPr>
            <a:normAutofit/>
          </a:bodyPr>
          <a:lstStyle>
            <a:lvl1pPr marL="341313" indent="-341313">
              <a:defRPr sz="2200"/>
            </a:lvl1pPr>
            <a:lvl2pPr marL="631825" indent="-284163">
              <a:defRPr sz="2000"/>
            </a:lvl2pPr>
            <a:lvl3pPr marL="914400" indent="-284163">
              <a:defRPr sz="1800"/>
            </a:lvl3pPr>
            <a:lvl4pPr marL="1196975" indent="-284163">
              <a:defRPr sz="1800"/>
            </a:lvl4pPr>
            <a:lvl5pPr marL="1487488" indent="-284163">
              <a:defRPr sz="1800"/>
            </a:lvl5pPr>
            <a:lvl6pPr marL="1770063" indent="-284163">
              <a:defRPr sz="1800"/>
            </a:lvl6pPr>
            <a:lvl7pPr marL="2060575" indent="-284163">
              <a:defRPr sz="1800"/>
            </a:lvl7pPr>
            <a:lvl8pPr marL="2344738" indent="-284163">
              <a:defRPr sz="1800"/>
            </a:lvl8pPr>
            <a:lvl9pPr marL="2627313" indent="-284163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AFA9-7502-42D3-9B79-C38E938C236F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074" name="Picture 2" descr="captionAcc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326341"/>
            <a:ext cx="3429000" cy="24030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Edging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381000"/>
            <a:ext cx="75438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84294"/>
            <a:ext cx="6949440" cy="3639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118412"/>
            <a:ext cx="2133600" cy="275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28EAFA9-7502-42D3-9B79-C38E938C236F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18412"/>
            <a:ext cx="2895600" cy="275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6118412"/>
            <a:ext cx="457200" cy="275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2D57B0AA-AC8E-4463-ADAC-E87D09B82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SzPct val="100000"/>
        <a:buFont typeface="Wingdings" pitchFamily="2" charset="2"/>
        <a:buChar char="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2" y="1897379"/>
            <a:ext cx="6938963" cy="1582271"/>
          </a:xfrm>
        </p:spPr>
        <p:txBody>
          <a:bodyPr>
            <a:normAutofit/>
          </a:bodyPr>
          <a:lstStyle/>
          <a:p>
            <a:r>
              <a:rPr lang="en-US" altLang="zh-CN" sz="5000" b="1" dirty="0"/>
              <a:t>Information Retrieval </a:t>
            </a:r>
            <a:br>
              <a:rPr lang="en-US" altLang="zh-CN" sz="5000" b="1" dirty="0"/>
            </a:br>
            <a:endParaRPr lang="zh-CN" altLang="en-US" sz="5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4" y="3703171"/>
            <a:ext cx="6938961" cy="1143000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Di Zhang</a:t>
            </a:r>
          </a:p>
          <a:p>
            <a:r>
              <a:rPr kumimoji="1" lang="en-US" altLang="zh-CN" dirty="0" smtClean="0"/>
              <a:t>Jinxuan Qu</a:t>
            </a:r>
          </a:p>
          <a:p>
            <a:r>
              <a:rPr kumimoji="1" lang="en-US" altLang="zh-CN" dirty="0"/>
              <a:t>Chao Huang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6633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5000" b="1" dirty="0" smtClean="0"/>
              <a:t>Speed factors</a:t>
            </a:r>
            <a:endParaRPr lang="zh-CN" altLang="en-US" sz="5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1205" y="1945394"/>
            <a:ext cx="2270972" cy="3980844"/>
          </a:xfrm>
        </p:spPr>
        <p:txBody>
          <a:bodyPr>
            <a:normAutofit/>
          </a:bodyPr>
          <a:lstStyle/>
          <a:p>
            <a:r>
              <a:rPr kumimoji="1" lang="en-US" altLang="zh-CN" sz="25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Speed</a:t>
            </a:r>
          </a:p>
          <a:p>
            <a:r>
              <a:rPr kumimoji="1" lang="en-US" altLang="zh-CN" sz="2500" b="1" dirty="0" smtClean="0">
                <a:latin typeface="Cambria" panose="02040503050406030204" pitchFamily="18" charset="0"/>
              </a:rPr>
              <a:t>Size</a:t>
            </a:r>
          </a:p>
          <a:p>
            <a:r>
              <a:rPr kumimoji="1" lang="en-US" altLang="zh-CN" sz="2500" b="1" dirty="0" smtClean="0">
                <a:latin typeface="Cambria" panose="02040503050406030204" pitchFamily="18" charset="0"/>
              </a:rPr>
              <a:t>Relevance</a:t>
            </a:r>
            <a:endParaRPr kumimoji="1" lang="zh-CN" altLang="en-US" sz="2500" b="1" dirty="0">
              <a:latin typeface="Cambria" panose="02040503050406030204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053390" y="1911517"/>
            <a:ext cx="5731795" cy="3639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SzPct val="100000"/>
              <a:buFont typeface="Wingdings" pitchFamily="2" charset="2"/>
              <a:buChar char="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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1500"/>
              </a:spcBef>
              <a:buSzPct val="100000"/>
              <a:buFont typeface="Wingdings" pitchFamily="2" charset="2"/>
              <a:buChar char="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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1500"/>
              </a:spcBef>
              <a:buSzPct val="100000"/>
              <a:buFont typeface="Wingdings" pitchFamily="2" charset="2"/>
              <a:buChar char="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-457200" algn="l" defTabSz="914400" rtl="0" eaLnBrk="1" latinLnBrk="0" hangingPunct="1"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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indent="-457200" algn="l" defTabSz="914400" rtl="0" eaLnBrk="1" latinLnBrk="0" hangingPunct="1">
              <a:spcBef>
                <a:spcPts val="1500"/>
              </a:spcBef>
              <a:buSzPct val="100000"/>
              <a:buFont typeface="Wingdings" pitchFamily="2" charset="2"/>
              <a:buChar char="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57200" algn="l" defTabSz="914400" rtl="0" eaLnBrk="1" latinLnBrk="0" hangingPunct="1"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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indent="-457200" algn="l" defTabSz="914400" rtl="0" eaLnBrk="1" latinLnBrk="0" hangingPunct="1">
              <a:spcBef>
                <a:spcPts val="1500"/>
              </a:spcBef>
              <a:buSzPct val="100000"/>
              <a:buFont typeface="Wingdings" pitchFamily="2" charset="2"/>
              <a:buChar char="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v"/>
            </a:pPr>
            <a:r>
              <a:rPr kumimoji="1" lang="en-US" altLang="zh-CN" sz="30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Different data structure</a:t>
            </a:r>
          </a:p>
          <a:p>
            <a:pPr lvl="1">
              <a:buFont typeface="Wingdings" charset="2"/>
              <a:buChar char="v"/>
            </a:pPr>
            <a:r>
              <a:rPr kumimoji="1" lang="en-US" altLang="zh-CN" sz="2500" b="1" dirty="0" smtClean="0">
                <a:latin typeface="Cambria" panose="02040503050406030204" pitchFamily="18" charset="0"/>
              </a:rPr>
              <a:t>No combiner &amp; hash table</a:t>
            </a:r>
          </a:p>
          <a:p>
            <a:pPr lvl="1">
              <a:buFont typeface="Wingdings" charset="2"/>
              <a:buChar char="v"/>
            </a:pPr>
            <a:r>
              <a:rPr kumimoji="1" lang="en-US" altLang="zh-CN" sz="2500" b="1" dirty="0" smtClean="0">
                <a:latin typeface="Cambria" panose="02040503050406030204" pitchFamily="18" charset="0"/>
              </a:rPr>
              <a:t>Make a heap for each node</a:t>
            </a:r>
          </a:p>
          <a:p>
            <a:pPr marL="0" indent="0">
              <a:buNone/>
            </a:pPr>
            <a:endParaRPr kumimoji="1" lang="en-US" altLang="zh-CN" sz="3000" b="1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66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Add Combiner</a:t>
            </a:r>
          </a:p>
        </p:txBody>
      </p:sp>
      <p:pic>
        <p:nvPicPr>
          <p:cNvPr id="19" name="Picture 2" descr="C:\Users\HC\Desktop\881 final ppt\mapreduce_diag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18" y="2994846"/>
            <a:ext cx="7162800" cy="233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2034541" y="1853777"/>
            <a:ext cx="5433057" cy="1075201"/>
            <a:chOff x="1565015" y="479455"/>
            <a:chExt cx="3505428" cy="1391501"/>
          </a:xfrm>
        </p:grpSpPr>
        <p:sp>
          <p:nvSpPr>
            <p:cNvPr id="31" name="Left Arrow 30"/>
            <p:cNvSpPr/>
            <p:nvPr/>
          </p:nvSpPr>
          <p:spPr>
            <a:xfrm rot="16200000">
              <a:off x="2877228" y="1430456"/>
              <a:ext cx="614783" cy="266217"/>
            </a:xfrm>
            <a:prstGeom prst="lef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65015" y="479455"/>
              <a:ext cx="3505428" cy="776718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sz="3300" b="1" dirty="0" smtClean="0">
                  <a:latin typeface="Calibri" panose="020F0502020204030204" pitchFamily="34" charset="0"/>
                </a:rPr>
                <a:t>Add a combiner in each node</a:t>
              </a:r>
              <a:endParaRPr lang="zh-CN" altLang="en-US" sz="3300" b="1" dirty="0">
                <a:latin typeface="Calibri" panose="020F0502020204030204" pitchFamily="34" charset="0"/>
              </a:endParaRPr>
            </a:p>
          </p:txBody>
        </p:sp>
      </p:grpSp>
      <p:pic>
        <p:nvPicPr>
          <p:cNvPr id="1027" name="Picture 3" descr="C:\Users\HC\Dropbox\881\881 final ppt\2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18" y="2994845"/>
            <a:ext cx="7162800" cy="233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347910" y="4663664"/>
            <a:ext cx="1727750" cy="1583376"/>
            <a:chOff x="2347910" y="4663664"/>
            <a:chExt cx="1727750" cy="1583376"/>
          </a:xfrm>
        </p:grpSpPr>
        <p:sp>
          <p:nvSpPr>
            <p:cNvPr id="33" name="Left Arrow 32"/>
            <p:cNvSpPr/>
            <p:nvPr/>
          </p:nvSpPr>
          <p:spPr>
            <a:xfrm rot="8083809">
              <a:off x="3314997" y="5114721"/>
              <a:ext cx="1211719" cy="309606"/>
            </a:xfrm>
            <a:prstGeom prst="lef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C:\Users\HC\Dropbox\881\881 final ppt\heap.pn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7910" y="5370740"/>
              <a:ext cx="1304925" cy="876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5858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5000" b="1" dirty="0"/>
              <a:t>Different Structure</a:t>
            </a:r>
            <a:endParaRPr lang="zh-CN" altLang="en-US" sz="5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1205" y="1945394"/>
            <a:ext cx="2270972" cy="3980844"/>
          </a:xfrm>
        </p:spPr>
        <p:txBody>
          <a:bodyPr>
            <a:normAutofit/>
          </a:bodyPr>
          <a:lstStyle/>
          <a:p>
            <a:r>
              <a:rPr kumimoji="1" lang="en-US" altLang="zh-CN" sz="25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Speed</a:t>
            </a:r>
          </a:p>
          <a:p>
            <a:r>
              <a:rPr kumimoji="1" lang="en-US" altLang="zh-CN" sz="2500" b="1" dirty="0" smtClean="0">
                <a:latin typeface="Cambria" panose="02040503050406030204" pitchFamily="18" charset="0"/>
              </a:rPr>
              <a:t>Size</a:t>
            </a:r>
          </a:p>
          <a:p>
            <a:r>
              <a:rPr kumimoji="1" lang="en-US" altLang="zh-CN" sz="2500" b="1" dirty="0" smtClean="0">
                <a:latin typeface="Cambria" panose="02040503050406030204" pitchFamily="18" charset="0"/>
              </a:rPr>
              <a:t>Relevance</a:t>
            </a:r>
            <a:endParaRPr kumimoji="1" lang="zh-CN" altLang="en-US" sz="2500" b="1" dirty="0">
              <a:latin typeface="Cambria" panose="02040503050406030204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053390" y="1911517"/>
            <a:ext cx="5731795" cy="3639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SzPct val="100000"/>
              <a:buFont typeface="Wingdings" pitchFamily="2" charset="2"/>
              <a:buChar char="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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1500"/>
              </a:spcBef>
              <a:buSzPct val="100000"/>
              <a:buFont typeface="Wingdings" pitchFamily="2" charset="2"/>
              <a:buChar char="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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1500"/>
              </a:spcBef>
              <a:buSzPct val="100000"/>
              <a:buFont typeface="Wingdings" pitchFamily="2" charset="2"/>
              <a:buChar char="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-457200" algn="l" defTabSz="914400" rtl="0" eaLnBrk="1" latinLnBrk="0" hangingPunct="1"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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indent="-457200" algn="l" defTabSz="914400" rtl="0" eaLnBrk="1" latinLnBrk="0" hangingPunct="1">
              <a:spcBef>
                <a:spcPts val="1500"/>
              </a:spcBef>
              <a:buSzPct val="100000"/>
              <a:buFont typeface="Wingdings" pitchFamily="2" charset="2"/>
              <a:buChar char="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57200" algn="l" defTabSz="914400" rtl="0" eaLnBrk="1" latinLnBrk="0" hangingPunct="1"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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indent="-457200" algn="l" defTabSz="914400" rtl="0" eaLnBrk="1" latinLnBrk="0" hangingPunct="1">
              <a:spcBef>
                <a:spcPts val="1500"/>
              </a:spcBef>
              <a:buSzPct val="100000"/>
              <a:buFont typeface="Wingdings" pitchFamily="2" charset="2"/>
              <a:buChar char="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v"/>
            </a:pPr>
            <a:r>
              <a:rPr kumimoji="1" lang="en-US" altLang="zh-CN" sz="3000" b="1" dirty="0" smtClean="0">
                <a:latin typeface="Cambria" panose="02040503050406030204" pitchFamily="18" charset="0"/>
              </a:rPr>
              <a:t>Different data structure</a:t>
            </a:r>
          </a:p>
          <a:p>
            <a:pPr lvl="1">
              <a:buFont typeface="Wingdings" charset="2"/>
              <a:buChar char="v"/>
            </a:pPr>
            <a:r>
              <a:rPr kumimoji="1" lang="en-US" altLang="zh-CN" sz="2500" b="1" dirty="0" smtClean="0">
                <a:latin typeface="Cambria" panose="02040503050406030204" pitchFamily="18" charset="0"/>
              </a:rPr>
              <a:t>Make a heap for each node</a:t>
            </a:r>
          </a:p>
          <a:p>
            <a:pPr lvl="1">
              <a:buFont typeface="Wingdings" charset="2"/>
              <a:buChar char="v"/>
            </a:pPr>
            <a:r>
              <a:rPr kumimoji="1" lang="en-US" altLang="zh-CN" sz="25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Make a new customized class</a:t>
            </a:r>
          </a:p>
          <a:p>
            <a:pPr marL="0" indent="0">
              <a:buNone/>
            </a:pPr>
            <a:endParaRPr kumimoji="1" lang="en-US" altLang="zh-CN" sz="3000" b="1" dirty="0" smtClean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05627" y="3894913"/>
            <a:ext cx="5227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mbria" panose="02040503050406030204" pitchFamily="18" charset="0"/>
              </a:rPr>
              <a:t>Problems:</a:t>
            </a:r>
          </a:p>
          <a:p>
            <a:endParaRPr lang="en-US" b="1" dirty="0" smtClean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mbria" panose="02040503050406030204" pitchFamily="18" charset="0"/>
              </a:rPr>
              <a:t>“word-doc” will be used as the key in mapper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mbria" panose="02040503050406030204" pitchFamily="18" charset="0"/>
              </a:rPr>
              <a:t>In the reducer, we have to split this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mbria" panose="02040503050406030204" pitchFamily="18" charset="0"/>
              </a:rPr>
              <a:t>Lots of construction methods will be called</a:t>
            </a:r>
            <a:endParaRPr lang="en-US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69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Customize Class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356651" y="4737378"/>
            <a:ext cx="1932972" cy="1041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592495" y="4737378"/>
            <a:ext cx="1932972" cy="1041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028213" y="4737378"/>
            <a:ext cx="1932972" cy="1041722"/>
            <a:chOff x="1387038" y="4540603"/>
            <a:chExt cx="1932972" cy="1041722"/>
          </a:xfrm>
        </p:grpSpPr>
        <p:sp>
          <p:nvSpPr>
            <p:cNvPr id="4" name="Rounded Rectangle 3"/>
            <p:cNvSpPr/>
            <p:nvPr/>
          </p:nvSpPr>
          <p:spPr>
            <a:xfrm>
              <a:off x="1387038" y="4540603"/>
              <a:ext cx="1932972" cy="10417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81558" y="4693398"/>
              <a:ext cx="17477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Word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56651" y="4900348"/>
            <a:ext cx="1747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Title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7826" y="4890698"/>
            <a:ext cx="2069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Position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358573" y="2591536"/>
            <a:ext cx="1932972" cy="1041722"/>
            <a:chOff x="1387038" y="4540603"/>
            <a:chExt cx="1932972" cy="1041722"/>
          </a:xfrm>
        </p:grpSpPr>
        <p:sp>
          <p:nvSpPr>
            <p:cNvPr id="13" name="Rounded Rectangle 12"/>
            <p:cNvSpPr/>
            <p:nvPr/>
          </p:nvSpPr>
          <p:spPr>
            <a:xfrm>
              <a:off x="1387038" y="4540603"/>
              <a:ext cx="1932972" cy="10417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81558" y="4693398"/>
              <a:ext cx="17477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Item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" name="Straight Arrow Connector 15"/>
          <p:cNvCxnSpPr>
            <a:stCxn id="13" idx="2"/>
            <a:endCxn id="4" idx="0"/>
          </p:cNvCxnSpPr>
          <p:nvPr/>
        </p:nvCxnSpPr>
        <p:spPr>
          <a:xfrm flipH="1">
            <a:off x="1994699" y="3633258"/>
            <a:ext cx="2330360" cy="1104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5" idx="0"/>
          </p:cNvCxnSpPr>
          <p:nvPr/>
        </p:nvCxnSpPr>
        <p:spPr>
          <a:xfrm flipH="1">
            <a:off x="4323137" y="3633258"/>
            <a:ext cx="1922" cy="1104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  <a:endCxn id="6" idx="0"/>
          </p:cNvCxnSpPr>
          <p:nvPr/>
        </p:nvCxnSpPr>
        <p:spPr>
          <a:xfrm>
            <a:off x="4325059" y="3633258"/>
            <a:ext cx="2233922" cy="1104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4803459" y="2066992"/>
            <a:ext cx="3831245" cy="894122"/>
            <a:chOff x="780718" y="2480014"/>
            <a:chExt cx="5046685" cy="1023021"/>
          </a:xfrm>
        </p:grpSpPr>
        <p:sp>
          <p:nvSpPr>
            <p:cNvPr id="27" name="Left Arrow 26"/>
            <p:cNvSpPr/>
            <p:nvPr/>
          </p:nvSpPr>
          <p:spPr>
            <a:xfrm rot="19095858">
              <a:off x="780718" y="3096373"/>
              <a:ext cx="2036862" cy="406662"/>
            </a:xfrm>
            <a:prstGeom prst="lef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93687" y="2480014"/>
              <a:ext cx="4833716" cy="54582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500" b="1" dirty="0" smtClean="0">
                  <a:latin typeface="Calibri" panose="020F0502020204030204" pitchFamily="34" charset="0"/>
                </a:rPr>
                <a:t>How to make it as a Key</a:t>
              </a:r>
              <a:endParaRPr lang="zh-CN" altLang="en-US" sz="25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271859" y="2709928"/>
            <a:ext cx="2316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mbria" panose="02040503050406030204" pitchFamily="18" charset="0"/>
              </a:rPr>
              <a:t>Item. Word</a:t>
            </a:r>
          </a:p>
          <a:p>
            <a:r>
              <a:rPr lang="en-US" b="1" dirty="0" smtClean="0">
                <a:latin typeface="Cambria" panose="02040503050406030204" pitchFamily="18" charset="0"/>
              </a:rPr>
              <a:t>Item. Title </a:t>
            </a:r>
          </a:p>
          <a:p>
            <a:r>
              <a:rPr lang="en-US" b="1" dirty="0" smtClean="0">
                <a:latin typeface="Cambria" panose="02040503050406030204" pitchFamily="18" charset="0"/>
              </a:rPr>
              <a:t>Item. Position</a:t>
            </a:r>
            <a:endParaRPr lang="en-US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4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5000" b="1" dirty="0"/>
              <a:t>Search Cache </a:t>
            </a:r>
            <a:endParaRPr lang="zh-CN" altLang="en-US" sz="5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1205" y="1945394"/>
            <a:ext cx="2270972" cy="3980844"/>
          </a:xfrm>
        </p:spPr>
        <p:txBody>
          <a:bodyPr>
            <a:normAutofit/>
          </a:bodyPr>
          <a:lstStyle/>
          <a:p>
            <a:r>
              <a:rPr kumimoji="1" lang="en-US" altLang="zh-CN" sz="25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Speed</a:t>
            </a:r>
          </a:p>
          <a:p>
            <a:r>
              <a:rPr kumimoji="1" lang="en-US" altLang="zh-CN" sz="2500" b="1" dirty="0" smtClean="0">
                <a:latin typeface="Cambria" panose="02040503050406030204" pitchFamily="18" charset="0"/>
              </a:rPr>
              <a:t>Size</a:t>
            </a:r>
          </a:p>
          <a:p>
            <a:r>
              <a:rPr kumimoji="1" lang="en-US" altLang="zh-CN" sz="2500" b="1" dirty="0" smtClean="0">
                <a:latin typeface="Cambria" panose="02040503050406030204" pitchFamily="18" charset="0"/>
              </a:rPr>
              <a:t>Relevance</a:t>
            </a:r>
            <a:endParaRPr kumimoji="1" lang="zh-CN" altLang="en-US" sz="2500" b="1" dirty="0">
              <a:latin typeface="Cambria" panose="02040503050406030204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053390" y="1911517"/>
            <a:ext cx="5731795" cy="3639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SzPct val="100000"/>
              <a:buFont typeface="Wingdings" pitchFamily="2" charset="2"/>
              <a:buChar char="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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1500"/>
              </a:spcBef>
              <a:buSzPct val="100000"/>
              <a:buFont typeface="Wingdings" pitchFamily="2" charset="2"/>
              <a:buChar char="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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1500"/>
              </a:spcBef>
              <a:buSzPct val="100000"/>
              <a:buFont typeface="Wingdings" pitchFamily="2" charset="2"/>
              <a:buChar char="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-457200" algn="l" defTabSz="914400" rtl="0" eaLnBrk="1" latinLnBrk="0" hangingPunct="1"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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indent="-457200" algn="l" defTabSz="914400" rtl="0" eaLnBrk="1" latinLnBrk="0" hangingPunct="1">
              <a:spcBef>
                <a:spcPts val="1500"/>
              </a:spcBef>
              <a:buSzPct val="100000"/>
              <a:buFont typeface="Wingdings" pitchFamily="2" charset="2"/>
              <a:buChar char="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57200" algn="l" defTabSz="914400" rtl="0" eaLnBrk="1" latinLnBrk="0" hangingPunct="1"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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indent="-457200" algn="l" defTabSz="914400" rtl="0" eaLnBrk="1" latinLnBrk="0" hangingPunct="1">
              <a:spcBef>
                <a:spcPts val="1500"/>
              </a:spcBef>
              <a:buSzPct val="100000"/>
              <a:buFont typeface="Wingdings" pitchFamily="2" charset="2"/>
              <a:buChar char="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v"/>
            </a:pPr>
            <a:r>
              <a:rPr kumimoji="1" lang="en-US" altLang="zh-CN" sz="3000" b="1" dirty="0" smtClean="0">
                <a:latin typeface="Cambria" panose="02040503050406030204" pitchFamily="18" charset="0"/>
              </a:rPr>
              <a:t>Search Cache (Ajax)</a:t>
            </a:r>
          </a:p>
          <a:p>
            <a:pPr lvl="1">
              <a:buFont typeface="Wingdings" charset="2"/>
              <a:buChar char="v"/>
            </a:pPr>
            <a:r>
              <a:rPr kumimoji="1" lang="en-US" altLang="zh-CN" sz="2800" b="1" dirty="0" smtClean="0">
                <a:latin typeface="Cambria" panose="02040503050406030204" pitchFamily="18" charset="0"/>
              </a:rPr>
              <a:t>Different search strategy</a:t>
            </a:r>
          </a:p>
          <a:p>
            <a:pPr lvl="2">
              <a:buFont typeface="Wingdings" charset="2"/>
              <a:buChar char="v"/>
            </a:pPr>
            <a:r>
              <a:rPr kumimoji="1" lang="en-US" altLang="zh-CN" sz="2600" b="1" dirty="0" smtClean="0">
                <a:latin typeface="Cambria" panose="02040503050406030204" pitchFamily="18" charset="0"/>
              </a:rPr>
              <a:t>1. search all first</a:t>
            </a:r>
          </a:p>
          <a:p>
            <a:pPr lvl="2">
              <a:buFont typeface="Wingdings" charset="2"/>
              <a:buChar char="v"/>
            </a:pPr>
            <a:r>
              <a:rPr kumimoji="1" lang="en-US" altLang="zh-CN" sz="2600" b="1" dirty="0" smtClean="0">
                <a:latin typeface="Cambria" panose="02040503050406030204" pitchFamily="18" charset="0"/>
              </a:rPr>
              <a:t>2. step by step</a:t>
            </a:r>
          </a:p>
        </p:txBody>
      </p:sp>
    </p:spTree>
    <p:extLst>
      <p:ext uri="{BB962C8B-B14F-4D97-AF65-F5344CB8AC3E}">
        <p14:creationId xmlns:p14="http://schemas.microsoft.com/office/powerpoint/2010/main" val="255985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 smtClean="0"/>
              <a:t>Search </a:t>
            </a:r>
            <a:r>
              <a:rPr lang="en-US" sz="5000" b="1" dirty="0"/>
              <a:t>A</a:t>
            </a:r>
            <a:r>
              <a:rPr lang="en-US" sz="5000" b="1" dirty="0" smtClean="0"/>
              <a:t>ll First</a:t>
            </a:r>
            <a:endParaRPr lang="en-US" sz="5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1. First time search cost longer time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70000" y="2724346"/>
            <a:ext cx="2346960" cy="31700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Hadoop 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Running:</a:t>
            </a:r>
          </a:p>
          <a:p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Get the index for local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endParaRPr lang="en-US" sz="2000" b="1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endParaRPr lang="en-US" sz="2000" b="1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endParaRPr lang="en-US" sz="2000" b="1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30800" y="2805626"/>
            <a:ext cx="2346960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Local java search</a:t>
            </a:r>
          </a:p>
          <a:p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30800" y="3913066"/>
            <a:ext cx="2346960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Local java search</a:t>
            </a:r>
          </a:p>
          <a:p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30800" y="5020506"/>
            <a:ext cx="2346960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Local java search</a:t>
            </a:r>
          </a:p>
          <a:p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cxnSp>
        <p:nvCxnSpPr>
          <p:cNvPr id="11" name="Straight Arrow Connector 10"/>
          <p:cNvCxnSpPr>
            <a:stCxn id="5" idx="3"/>
            <a:endCxn id="7" idx="1"/>
          </p:cNvCxnSpPr>
          <p:nvPr/>
        </p:nvCxnSpPr>
        <p:spPr>
          <a:xfrm flipV="1">
            <a:off x="3616960" y="3159569"/>
            <a:ext cx="1513840" cy="11498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8" idx="1"/>
          </p:cNvCxnSpPr>
          <p:nvPr/>
        </p:nvCxnSpPr>
        <p:spPr>
          <a:xfrm flipV="1">
            <a:off x="3616960" y="4267009"/>
            <a:ext cx="1513840" cy="423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9" idx="1"/>
          </p:cNvCxnSpPr>
          <p:nvPr/>
        </p:nvCxnSpPr>
        <p:spPr>
          <a:xfrm>
            <a:off x="3616960" y="4309396"/>
            <a:ext cx="1513840" cy="106505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10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 smtClean="0"/>
              <a:t>Search Cache</a:t>
            </a:r>
            <a:endParaRPr lang="en-US" sz="5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Only search for the first page</a:t>
            </a:r>
          </a:p>
          <a:p>
            <a:r>
              <a:rPr lang="en-US" b="1" dirty="0" smtClean="0"/>
              <a:t>Do the search in the backend while reading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70000" y="3345572"/>
            <a:ext cx="2346960" cy="132343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Hadoop 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Running:</a:t>
            </a:r>
          </a:p>
          <a:p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Search for top ten</a:t>
            </a:r>
          </a:p>
          <a:p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2880" y="5127769"/>
            <a:ext cx="2915920" cy="132343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Do next step search</a:t>
            </a:r>
          </a:p>
          <a:p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endParaRPr lang="en-US" sz="2000" b="1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cxnSp>
        <p:nvCxnSpPr>
          <p:cNvPr id="11" name="Straight Arrow Connector 10"/>
          <p:cNvCxnSpPr>
            <a:stCxn id="5" idx="3"/>
            <a:endCxn id="3074" idx="1"/>
          </p:cNvCxnSpPr>
          <p:nvPr/>
        </p:nvCxnSpPr>
        <p:spPr>
          <a:xfrm flipV="1">
            <a:off x="3616960" y="4004945"/>
            <a:ext cx="1724660" cy="234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8" idx="1"/>
          </p:cNvCxnSpPr>
          <p:nvPr/>
        </p:nvCxnSpPr>
        <p:spPr>
          <a:xfrm>
            <a:off x="3616960" y="4007292"/>
            <a:ext cx="1645920" cy="1782197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HC\Desktop\read scre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620" y="3157220"/>
            <a:ext cx="27051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480" y="3423402"/>
            <a:ext cx="3764713" cy="986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46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 smtClean="0"/>
              <a:t>Size of the Index</a:t>
            </a:r>
            <a:endParaRPr lang="en-US" sz="5000" b="1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097280" y="2084294"/>
            <a:ext cx="6949440" cy="3639670"/>
          </a:xfrm>
        </p:spPr>
        <p:txBody>
          <a:bodyPr>
            <a:normAutofit/>
          </a:bodyPr>
          <a:lstStyle/>
          <a:p>
            <a:r>
              <a:rPr kumimoji="1" lang="en-US" altLang="zh-CN" sz="3000" b="1" dirty="0" smtClean="0">
                <a:latin typeface="Cambria" panose="02040503050406030204" pitchFamily="18" charset="0"/>
              </a:rPr>
              <a:t>Speed of response</a:t>
            </a:r>
          </a:p>
          <a:p>
            <a:r>
              <a:rPr kumimoji="1" lang="en-US" altLang="zh-CN" sz="3000" b="1" dirty="0">
                <a:solidFill>
                  <a:srgbClr val="FF0000"/>
                </a:solidFill>
                <a:latin typeface="Cambria" panose="02040503050406030204" pitchFamily="18" charset="0"/>
              </a:rPr>
              <a:t>S</a:t>
            </a:r>
            <a:r>
              <a:rPr kumimoji="1" lang="en-US" altLang="zh-CN" sz="30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ize of the index</a:t>
            </a:r>
          </a:p>
          <a:p>
            <a:r>
              <a:rPr kumimoji="1" lang="en-US" altLang="zh-CN" sz="3000" b="1" dirty="0" smtClean="0">
                <a:latin typeface="Cambria" panose="02040503050406030204" pitchFamily="18" charset="0"/>
              </a:rPr>
              <a:t>Relevance of results</a:t>
            </a:r>
            <a:endParaRPr kumimoji="1" lang="zh-CN" altLang="en-US" sz="30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3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7740" y="381000"/>
            <a:ext cx="7543800" cy="1371600"/>
          </a:xfrm>
        </p:spPr>
        <p:txBody>
          <a:bodyPr>
            <a:normAutofit/>
          </a:bodyPr>
          <a:lstStyle/>
          <a:p>
            <a:r>
              <a:rPr lang="en-US" altLang="zh-CN" sz="5000" b="1" dirty="0"/>
              <a:t>Three </a:t>
            </a:r>
            <a:r>
              <a:rPr lang="en-US" altLang="zh-CN" sz="5000" b="1" dirty="0" smtClean="0"/>
              <a:t>Index Systems </a:t>
            </a:r>
            <a:endParaRPr lang="zh-CN" altLang="en-US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98265957"/>
                  </p:ext>
                </p:extLst>
              </p:nvPr>
            </p:nvGraphicFramePr>
            <p:xfrm>
              <a:off x="1135765" y="2453833"/>
              <a:ext cx="7012811" cy="3358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8908"/>
                    <a:gridCol w="5593903"/>
                  </a:tblGrid>
                  <a:tr h="10255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baseline="0" dirty="0" smtClean="0"/>
                            <a:t>   </a:t>
                          </a:r>
                          <a:r>
                            <a:rPr lang="en-US" sz="2200" b="1" dirty="0" smtClean="0"/>
                            <a:t>Boolean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 smtClean="0"/>
                            <a:t>True</a:t>
                          </a:r>
                          <a:r>
                            <a:rPr lang="en-US" sz="3000" b="1" baseline="0" dirty="0" smtClean="0"/>
                            <a:t> or False</a:t>
                          </a:r>
                          <a:endParaRPr lang="en-US" sz="3000" b="1" dirty="0"/>
                        </a:p>
                      </a:txBody>
                      <a:tcPr/>
                    </a:tc>
                  </a:tr>
                  <a:tr h="1025525"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dirty="0" smtClean="0"/>
                        </a:p>
                        <a:p>
                          <a:pPr algn="ctr"/>
                          <a:r>
                            <a:rPr lang="en-US" sz="2200" b="1" dirty="0" smtClean="0"/>
                            <a:t> Rank</a:t>
                          </a:r>
                          <a:endParaRPr lang="en-US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𝒕</m:t>
                                    </m:r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𝒅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000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en-US" sz="2000" b="1" i="1" smtClean="0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sz="2000" b="1" i="0" smtClean="0">
                                            <a:latin typeface="Cambria Math"/>
                                          </a:rPr>
                                          <m:t>𝐥𝐨𝐠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2000" b="1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1" i="1" smtClean="0">
                                                <a:latin typeface="Cambria Math"/>
                                              </a:rPr>
                                              <m:t>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000" b="1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1" i="1" smtClean="0">
                                                    <a:latin typeface="Cambria Math"/>
                                                  </a:rPr>
                                                  <m:t>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1" i="1" smtClean="0">
                                                    <a:latin typeface="Cambria Math"/>
                                                  </a:rPr>
                                                  <m:t>𝒕</m:t>
                                                </m:r>
                                                <m:r>
                                                  <a:rPr lang="en-US" sz="2000" b="1" i="1" smtClean="0">
                                                    <a:latin typeface="Cambria Math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2000" b="1" i="1" smtClean="0">
                                                    <a:latin typeface="Cambria Math"/>
                                                  </a:rPr>
                                                  <m:t>𝒅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∗</m:t>
                                </m:r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𝒍𝒐𝒈</m:t>
                                </m:r>
                                <m:f>
                                  <m:fPr>
                                    <m:ctrlPr>
                                      <a:rPr lang="en-US" sz="2000" b="1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𝑵</m:t>
                                    </m:r>
                                  </m:num>
                                  <m:den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𝒅</m:t>
                                    </m:r>
                                    <m:sSub>
                                      <m:sSubPr>
                                        <m:ctrlPr>
                                          <a:rPr lang="en-US" sz="2000" b="1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smtClean="0">
                                            <a:latin typeface="Cambria Math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latin typeface="Cambria Math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</a:tr>
                  <a:tr h="1025525"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dirty="0" smtClean="0"/>
                        </a:p>
                        <a:p>
                          <a:pPr algn="ctr"/>
                          <a:r>
                            <a:rPr lang="en-US" sz="2200" b="1" dirty="0" smtClean="0"/>
                            <a:t>  BM25</a:t>
                          </a:r>
                          <a:endParaRPr lang="en-US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b="1" i="1" smtClean="0">
                                    <a:latin typeface="Cambria Math"/>
                                  </a:rPr>
                                  <m:t> 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kumimoji="1" lang="en-US" altLang="zh-CN" b="1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b="1" i="1" smtClean="0">
                                        <a:latin typeface="Cambria Math"/>
                                      </a:rPr>
                                      <m:t>𝒕</m:t>
                                    </m:r>
                                    <m:r>
                                      <a:rPr kumimoji="1" lang="en-US" altLang="zh-CN" b="1" i="1" smtClean="0">
                                        <a:latin typeface="Cambria Math"/>
                                        <a:ea typeface="Cambria Math"/>
                                      </a:rPr>
                                      <m:t>∈</m:t>
                                    </m:r>
                                    <m:r>
                                      <a:rPr kumimoji="1" lang="en-US" altLang="zh-CN" b="1" i="1" smtClean="0">
                                        <a:latin typeface="Cambria Math"/>
                                        <a:ea typeface="Cambria Math"/>
                                      </a:rPr>
                                      <m:t>𝒒</m:t>
                                    </m:r>
                                  </m:sub>
                                  <m:sup/>
                                  <m:e>
                                    <m:func>
                                      <m:funcPr>
                                        <m:ctrlPr>
                                          <a:rPr kumimoji="1" lang="en-US" altLang="zh-CN" b="1" i="1" smtClean="0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kumimoji="1" lang="en-US" altLang="zh-CN" b="1" i="0" smtClean="0">
                                            <a:latin typeface="Cambria Math"/>
                                          </a:rPr>
                                          <m:t>𝐥𝐨𝐠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kumimoji="1" lang="en-US" altLang="zh-CN" b="1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kumimoji="1" lang="en-US" altLang="zh-CN" b="1" i="1" smtClean="0">
                                                    <a:latin typeface="Cambria Math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kumimoji="1" lang="en-US" altLang="zh-CN" b="1" i="1" smtClean="0">
                                                    <a:latin typeface="Cambria Math"/>
                                                  </a:rPr>
                                                  <m:t>𝑵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kumimoji="1" lang="en-US" altLang="zh-CN" b="1" i="1" smtClean="0">
                                                    <a:latin typeface="Cambria Math"/>
                                                  </a:rPr>
                                                  <m:t>𝒅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kumimoji="1" lang="en-US" altLang="zh-CN" b="1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kumimoji="1" lang="en-US" altLang="zh-CN" b="1" i="1" smtClean="0">
                                                        <a:latin typeface="Cambria Math"/>
                                                      </a:rPr>
                                                      <m:t>𝒇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kumimoji="1" lang="en-US" altLang="zh-CN" b="1" i="1" smtClean="0">
                                                        <a:latin typeface="Cambria Math"/>
                                                      </a:rPr>
                                                      <m:t>𝒕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func>
                                    <m:r>
                                      <a:rPr kumimoji="1" lang="en-US" altLang="zh-CN" b="1" i="1" smtClean="0">
                                        <a:latin typeface="Cambria Math"/>
                                      </a:rPr>
                                      <m:t>∗</m:t>
                                    </m:r>
                                    <m:f>
                                      <m:fPr>
                                        <m:ctrlPr>
                                          <a:rPr kumimoji="1" lang="en-US" altLang="zh-CN" b="1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kumimoji="1" lang="en-US" altLang="zh-CN" b="1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b="1" i="1" smtClean="0">
                                                <a:latin typeface="Cambria Math"/>
                                              </a:rPr>
                                              <m:t>(</m:t>
                                            </m:r>
                                            <m:r>
                                              <a:rPr kumimoji="1" lang="en-US" altLang="zh-CN" b="1" i="1" smtClean="0">
                                                <a:latin typeface="Cambria Math"/>
                                              </a:rPr>
                                              <m:t>𝒌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b="1" i="1" smtClean="0">
                                                <a:latin typeface="Cambria Math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zh-CN" b="1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kumimoji="1" lang="en-US" altLang="zh-CN" b="1" i="1" smtClean="0">
                                            <a:latin typeface="Cambria Math"/>
                                          </a:rPr>
                                          <m:t>𝟏</m:t>
                                        </m:r>
                                        <m:r>
                                          <a:rPr kumimoji="1" lang="en-US" altLang="zh-CN" b="1" i="1" smtClean="0">
                                            <a:latin typeface="Cambria Math"/>
                                          </a:rPr>
                                          <m:t>)</m:t>
                                        </m:r>
                                        <m:r>
                                          <a:rPr kumimoji="1" lang="en-US" altLang="zh-CN" b="1" i="1" smtClean="0">
                                            <a:latin typeface="Cambria Math"/>
                                          </a:rPr>
                                          <m:t>𝒕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zh-CN" b="1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b="1" i="1" smtClean="0">
                                                <a:latin typeface="Cambria Math"/>
                                              </a:rPr>
                                              <m:t>𝒇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b="1" i="1" smtClean="0">
                                                <a:latin typeface="Cambria Math"/>
                                              </a:rPr>
                                              <m:t>𝒕𝒅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kumimoji="1" lang="en-US" altLang="zh-CN" b="1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b="1" i="1" smtClean="0">
                                                <a:latin typeface="Cambria Math"/>
                                              </a:rPr>
                                              <m:t>𝒌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b="1" i="1" smtClean="0">
                                                <a:latin typeface="Cambria Math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kumimoji="1" lang="en-US" altLang="zh-CN" b="1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ctrlPr>
                                                  <a:rPr kumimoji="1" lang="en-US" altLang="zh-CN" b="1" i="1" smtClean="0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kumimoji="1" lang="en-US" altLang="zh-CN" b="1" i="1" smtClean="0">
                                                    <a:latin typeface="Cambria Math"/>
                                                  </a:rPr>
                                                  <m:t>𝟏</m:t>
                                                </m:r>
                                                <m:r>
                                                  <a:rPr kumimoji="1" lang="en-US" altLang="zh-CN" b="1" i="1" smtClean="0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kumimoji="1" lang="en-US" altLang="zh-CN" b="1" i="1" smtClean="0">
                                                    <a:latin typeface="Cambria Math"/>
                                                  </a:rPr>
                                                  <m:t>𝒃</m:t>
                                                </m:r>
                                              </m:e>
                                            </m:d>
                                            <m:r>
                                              <a:rPr kumimoji="1" lang="en-US" altLang="zh-CN" b="1" i="1" smtClean="0">
                                                <a:latin typeface="Cambria Math"/>
                                              </a:rPr>
                                              <m:t>+</m:t>
                                            </m:r>
                                            <m:r>
                                              <a:rPr kumimoji="1" lang="en-US" altLang="zh-CN" b="1" i="1" smtClean="0">
                                                <a:latin typeface="Cambria Math"/>
                                              </a:rPr>
                                              <m:t>𝒃</m:t>
                                            </m:r>
                                            <m:r>
                                              <a:rPr kumimoji="1" lang="en-US" altLang="zh-CN" b="1" i="1" smtClean="0">
                                                <a:latin typeface="Cambria Math"/>
                                              </a:rPr>
                                              <m:t>×</m:t>
                                            </m:r>
                                            <m:d>
                                              <m:dPr>
                                                <m:ctrlPr>
                                                  <a:rPr kumimoji="1" lang="en-US" altLang="zh-CN" b="1" i="1" smtClean="0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kumimoji="1" lang="en-US" altLang="zh-CN" b="1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sSub>
                                                      <m:sSubPr>
                                                        <m:ctrlPr>
                                                          <a:rPr kumimoji="1" lang="en-US" altLang="zh-CN" b="1" i="1" smtClean="0"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kumimoji="1" lang="en-US" altLang="zh-CN" b="1" i="1" smtClean="0">
                                                            <a:latin typeface="Cambria Math"/>
                                                          </a:rPr>
                                                          <m:t>𝑳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kumimoji="1" lang="en-US" altLang="zh-CN" b="1" i="1" smtClean="0">
                                                            <a:latin typeface="Cambria Math"/>
                                                          </a:rPr>
                                                          <m:t>𝑫</m:t>
                                                        </m:r>
                                                      </m:sub>
                                                    </m:sSub>
                                                  </m:num>
                                                  <m:den>
                                                    <m:sSub>
                                                      <m:sSubPr>
                                                        <m:ctrlPr>
                                                          <a:rPr kumimoji="1" lang="en-US" altLang="zh-CN" b="1" i="1" smtClean="0"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kumimoji="1" lang="en-US" altLang="zh-CN" b="1" i="1" smtClean="0">
                                                            <a:latin typeface="Cambria Math"/>
                                                          </a:rPr>
                                                          <m:t>𝑳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kumimoji="1" lang="en-US" altLang="zh-CN" b="1" i="1" smtClean="0">
                                                            <a:latin typeface="Cambria Math"/>
                                                          </a:rPr>
                                                          <m:t>𝒂𝒗𝒆</m:t>
                                                        </m:r>
                                                      </m:sub>
                                                    </m:sSub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</m:d>
                                        <m:r>
                                          <a:rPr kumimoji="1" lang="en-US" altLang="zh-CN" b="1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kumimoji="1" lang="en-US" altLang="zh-CN" b="1" i="1" smtClean="0">
                                            <a:latin typeface="Cambria Math"/>
                                          </a:rPr>
                                          <m:t>𝒕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zh-CN" b="1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b="1" i="1" smtClean="0">
                                                <a:latin typeface="Cambria Math"/>
                                              </a:rPr>
                                              <m:t>𝒇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b="1" i="1" smtClean="0">
                                                <a:latin typeface="Cambria Math"/>
                                              </a:rPr>
                                              <m:t>𝒕𝒅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kumimoji="1" lang="en-US" altLang="zh-CN" b="1" dirty="0" smtClean="0"/>
                        </a:p>
                        <a:p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1461526"/>
                  </p:ext>
                </p:extLst>
              </p:nvPr>
            </p:nvGraphicFramePr>
            <p:xfrm>
              <a:off x="1135765" y="2453833"/>
              <a:ext cx="7012811" cy="3358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8908"/>
                    <a:gridCol w="5593903"/>
                  </a:tblGrid>
                  <a:tr h="10255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baseline="0" dirty="0" smtClean="0"/>
                            <a:t>   </a:t>
                          </a:r>
                          <a:r>
                            <a:rPr lang="en-US" sz="2200" b="1" dirty="0" smtClean="0"/>
                            <a:t>Boolean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 smtClean="0"/>
                            <a:t>True</a:t>
                          </a:r>
                          <a:r>
                            <a:rPr lang="en-US" sz="3000" b="1" baseline="0" dirty="0" smtClean="0"/>
                            <a:t> or False</a:t>
                          </a:r>
                          <a:endParaRPr lang="en-US" sz="3000" b="1" dirty="0"/>
                        </a:p>
                      </a:txBody>
                      <a:tcPr/>
                    </a:tc>
                  </a:tr>
                  <a:tr h="1025525"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dirty="0" smtClean="0"/>
                        </a:p>
                        <a:p>
                          <a:pPr algn="ctr"/>
                          <a:r>
                            <a:rPr lang="en-US" sz="2200" b="1" dirty="0" smtClean="0"/>
                            <a:t> Rank</a:t>
                          </a:r>
                          <a:endParaRPr lang="en-US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5381" t="-107738" b="-127976"/>
                          </a:stretch>
                        </a:blipFill>
                      </a:tcPr>
                    </a:tc>
                  </a:tr>
                  <a:tr h="1307021">
                    <a:tc>
                      <a:txBody>
                        <a:bodyPr/>
                        <a:lstStyle/>
                        <a:p>
                          <a:pPr algn="ctr"/>
                          <a:endParaRPr lang="en-US" sz="2200" b="1" dirty="0" smtClean="0"/>
                        </a:p>
                        <a:p>
                          <a:pPr algn="ctr"/>
                          <a:r>
                            <a:rPr lang="en-US" sz="2200" b="1" dirty="0" smtClean="0"/>
                            <a:t>  BM25</a:t>
                          </a:r>
                          <a:endParaRPr lang="en-US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5381" t="-163084" b="-4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8" name="Group 7"/>
          <p:cNvGrpSpPr/>
          <p:nvPr/>
        </p:nvGrpSpPr>
        <p:grpSpPr>
          <a:xfrm>
            <a:off x="1481079" y="2414714"/>
            <a:ext cx="4949991" cy="1215703"/>
            <a:chOff x="74990" y="1975239"/>
            <a:chExt cx="4949991" cy="1215703"/>
          </a:xfrm>
        </p:grpSpPr>
        <p:sp>
          <p:nvSpPr>
            <p:cNvPr id="9" name="Left Arrow 8"/>
            <p:cNvSpPr/>
            <p:nvPr/>
          </p:nvSpPr>
          <p:spPr>
            <a:xfrm rot="16200000">
              <a:off x="2635731" y="2496417"/>
              <a:ext cx="856615" cy="532435"/>
            </a:xfrm>
            <a:prstGeom prst="lef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990" y="1975239"/>
              <a:ext cx="4949991" cy="553998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0" b="1" dirty="0" smtClean="0">
                  <a:latin typeface="Calibri" panose="020F0502020204030204" pitchFamily="34" charset="0"/>
                </a:rPr>
                <a:t>Doc1: Count – Doc2:Count</a:t>
              </a:r>
              <a:endParaRPr lang="zh-CN" altLang="en-US" sz="3000" b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008194" y="1712440"/>
            <a:ext cx="3632886" cy="1162840"/>
            <a:chOff x="1790893" y="2698565"/>
            <a:chExt cx="3632886" cy="1162840"/>
          </a:xfrm>
        </p:grpSpPr>
        <p:sp>
          <p:nvSpPr>
            <p:cNvPr id="6" name="Left Arrow 5"/>
            <p:cNvSpPr/>
            <p:nvPr/>
          </p:nvSpPr>
          <p:spPr>
            <a:xfrm rot="16200000">
              <a:off x="3321326" y="3200307"/>
              <a:ext cx="789761" cy="532435"/>
            </a:xfrm>
            <a:prstGeom prst="lef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90893" y="2698565"/>
              <a:ext cx="3632886" cy="60016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300" b="1" dirty="0" smtClean="0">
                  <a:latin typeface="Calibri" panose="020F0502020204030204" pitchFamily="34" charset="0"/>
                </a:rPr>
                <a:t>Word doc1,doc2</a:t>
              </a:r>
              <a:endParaRPr lang="zh-CN" altLang="en-US" sz="3300" b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585733" y="5243210"/>
            <a:ext cx="4727062" cy="807203"/>
            <a:chOff x="1442104" y="-568563"/>
            <a:chExt cx="4194171" cy="807203"/>
          </a:xfrm>
        </p:grpSpPr>
        <p:sp>
          <p:nvSpPr>
            <p:cNvPr id="12" name="Left Arrow 11"/>
            <p:cNvSpPr/>
            <p:nvPr/>
          </p:nvSpPr>
          <p:spPr>
            <a:xfrm rot="8332930">
              <a:off x="4600924" y="-568563"/>
              <a:ext cx="1035351" cy="532435"/>
            </a:xfrm>
            <a:prstGeom prst="lef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42104" y="-361524"/>
              <a:ext cx="3569343" cy="60016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300" b="1" dirty="0" smtClean="0">
                  <a:latin typeface="Calibri" panose="020F0502020204030204" pitchFamily="34" charset="0"/>
                </a:rPr>
                <a:t>doc1@len:count</a:t>
              </a:r>
              <a:endParaRPr lang="zh-CN" altLang="en-US" sz="3300" b="1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2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How to </a:t>
            </a:r>
            <a:r>
              <a:rPr lang="en-US" sz="5000" b="1" dirty="0" smtClean="0"/>
              <a:t>Save Memory</a:t>
            </a:r>
            <a:endParaRPr lang="en-US" sz="5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553" y="2994869"/>
            <a:ext cx="3764713" cy="986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80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000" b="1" dirty="0"/>
              <a:t>General</a:t>
            </a:r>
            <a:endParaRPr lang="zh-CN" altLang="en-US" sz="5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 smtClean="0">
                <a:latin typeface="Cambria" panose="02040503050406030204" pitchFamily="18" charset="0"/>
              </a:rPr>
              <a:t>Purpose</a:t>
            </a:r>
          </a:p>
          <a:p>
            <a:pPr lvl="1"/>
            <a:r>
              <a:rPr lang="en-US" altLang="zh-CN" b="1" dirty="0" smtClean="0">
                <a:latin typeface="Cambria" panose="02040503050406030204" pitchFamily="18" charset="0"/>
              </a:rPr>
              <a:t>Implement a Hadoop based IR system</a:t>
            </a:r>
          </a:p>
          <a:p>
            <a:r>
              <a:rPr kumimoji="1" lang="en-US" altLang="zh-CN" b="1" dirty="0" smtClean="0">
                <a:latin typeface="Cambria" panose="02040503050406030204" pitchFamily="18" charset="0"/>
              </a:rPr>
              <a:t>Data Description</a:t>
            </a:r>
          </a:p>
          <a:p>
            <a:pPr lvl="1"/>
            <a:r>
              <a:rPr kumimoji="1" lang="en-US" altLang="zh-CN" b="1" dirty="0" smtClean="0">
                <a:latin typeface="Cambria" panose="02040503050406030204" pitchFamily="18" charset="0"/>
              </a:rPr>
              <a:t>Dataset contains 802431 files</a:t>
            </a:r>
          </a:p>
          <a:p>
            <a:pPr lvl="1"/>
            <a:r>
              <a:rPr kumimoji="1" lang="zh-CN" altLang="zh-CN" b="1" dirty="0" smtClean="0">
                <a:latin typeface="Cambria" panose="02040503050406030204" pitchFamily="18" charset="0"/>
              </a:rPr>
              <a:t>T</a:t>
            </a:r>
            <a:r>
              <a:rPr kumimoji="1" lang="en-US" altLang="zh-CN" b="1" dirty="0" smtClean="0">
                <a:latin typeface="Cambria" panose="02040503050406030204" pitchFamily="18" charset="0"/>
              </a:rPr>
              <a:t>he</a:t>
            </a:r>
            <a:r>
              <a:rPr kumimoji="1" lang="zh-CN" altLang="en-US" b="1" dirty="0" smtClean="0">
                <a:latin typeface="Cambria" panose="02040503050406030204" pitchFamily="18" charset="0"/>
              </a:rPr>
              <a:t> </a:t>
            </a:r>
            <a:r>
              <a:rPr kumimoji="1" lang="en-US" altLang="zh-CN" b="1" dirty="0" smtClean="0">
                <a:latin typeface="Cambria" panose="02040503050406030204" pitchFamily="18" charset="0"/>
              </a:rPr>
              <a:t>Reuter</a:t>
            </a:r>
            <a:r>
              <a:rPr kumimoji="1" lang="zh-CN" altLang="en-US" b="1" dirty="0" smtClean="0">
                <a:latin typeface="Cambria" panose="02040503050406030204" pitchFamily="18" charset="0"/>
              </a:rPr>
              <a:t> </a:t>
            </a:r>
            <a:r>
              <a:rPr kumimoji="1" lang="en-US" altLang="zh-CN" b="1" dirty="0" smtClean="0">
                <a:latin typeface="Cambria" panose="02040503050406030204" pitchFamily="18" charset="0"/>
              </a:rPr>
              <a:t>new</a:t>
            </a:r>
            <a:r>
              <a:rPr kumimoji="1" lang="zh-CN" altLang="en-US" b="1" dirty="0" smtClean="0">
                <a:latin typeface="Cambria" panose="02040503050406030204" pitchFamily="18" charset="0"/>
              </a:rPr>
              <a:t>s </a:t>
            </a:r>
            <a:r>
              <a:rPr kumimoji="1" lang="zh-CN" altLang="zh-CN" b="1" dirty="0" smtClean="0">
                <a:latin typeface="Cambria" panose="02040503050406030204" pitchFamily="18" charset="0"/>
              </a:rPr>
              <a:t>f</a:t>
            </a:r>
            <a:r>
              <a:rPr kumimoji="1" lang="en-US" altLang="zh-CN" b="1" dirty="0" smtClean="0">
                <a:latin typeface="Cambria" panose="02040503050406030204" pitchFamily="18" charset="0"/>
              </a:rPr>
              <a:t>rom</a:t>
            </a:r>
            <a:r>
              <a:rPr kumimoji="1" lang="zh-CN" altLang="en-US" b="1" dirty="0" smtClean="0">
                <a:latin typeface="Cambria" panose="02040503050406030204" pitchFamily="18" charset="0"/>
              </a:rPr>
              <a:t> </a:t>
            </a:r>
            <a:r>
              <a:rPr kumimoji="1" lang="en-US" altLang="zh-CN" b="1" dirty="0" smtClean="0">
                <a:latin typeface="Cambria" panose="02040503050406030204" pitchFamily="18" charset="0"/>
              </a:rPr>
              <a:t>1996.8.20</a:t>
            </a:r>
            <a:r>
              <a:rPr kumimoji="1" lang="zh-CN" altLang="en-US" b="1" dirty="0" smtClean="0">
                <a:latin typeface="Cambria" panose="02040503050406030204" pitchFamily="18" charset="0"/>
              </a:rPr>
              <a:t> </a:t>
            </a:r>
            <a:r>
              <a:rPr kumimoji="1" lang="en-US" altLang="zh-CN" b="1" dirty="0" smtClean="0">
                <a:latin typeface="Cambria" panose="02040503050406030204" pitchFamily="18" charset="0"/>
              </a:rPr>
              <a:t>to</a:t>
            </a:r>
            <a:r>
              <a:rPr kumimoji="1" lang="zh-CN" altLang="en-US" b="1" dirty="0" smtClean="0">
                <a:latin typeface="Cambria" panose="02040503050406030204" pitchFamily="18" charset="0"/>
              </a:rPr>
              <a:t> </a:t>
            </a:r>
            <a:r>
              <a:rPr kumimoji="1" lang="en-US" altLang="zh-CN" b="1" dirty="0" smtClean="0">
                <a:latin typeface="Cambria" panose="02040503050406030204" pitchFamily="18" charset="0"/>
              </a:rPr>
              <a:t>1997.8.29</a:t>
            </a:r>
            <a:endParaRPr kumimoji="1" lang="en-US" altLang="zh-CN" b="1" dirty="0">
              <a:latin typeface="Cambria" panose="02040503050406030204" pitchFamily="18" charset="0"/>
            </a:endParaRPr>
          </a:p>
          <a:p>
            <a:pPr lvl="1"/>
            <a:r>
              <a:rPr kumimoji="1" lang="zh-CN" altLang="zh-CN" b="1" dirty="0" smtClean="0">
                <a:latin typeface="Cambria" panose="02040503050406030204" pitchFamily="18" charset="0"/>
              </a:rPr>
              <a:t>t</a:t>
            </a:r>
            <a:r>
              <a:rPr kumimoji="1" lang="en-US" altLang="zh-CN" b="1" dirty="0" smtClean="0">
                <a:latin typeface="Cambria" panose="02040503050406030204" pitchFamily="18" charset="0"/>
              </a:rPr>
              <a:t>he</a:t>
            </a:r>
            <a:r>
              <a:rPr kumimoji="1" lang="zh-CN" altLang="en-US" b="1" dirty="0" smtClean="0">
                <a:latin typeface="Cambria" panose="02040503050406030204" pitchFamily="18" charset="0"/>
              </a:rPr>
              <a:t> </a:t>
            </a:r>
            <a:r>
              <a:rPr kumimoji="1" lang="en-US" altLang="zh-CN" b="1" dirty="0" smtClean="0">
                <a:latin typeface="Cambria" panose="02040503050406030204" pitchFamily="18" charset="0"/>
              </a:rPr>
              <a:t>data</a:t>
            </a:r>
            <a:r>
              <a:rPr kumimoji="1" lang="zh-CN" altLang="en-US" b="1" dirty="0" smtClean="0">
                <a:latin typeface="Cambria" panose="02040503050406030204" pitchFamily="18" charset="0"/>
              </a:rPr>
              <a:t> </a:t>
            </a:r>
            <a:r>
              <a:rPr kumimoji="1" lang="zh-CN" altLang="zh-CN" b="1" dirty="0" smtClean="0">
                <a:latin typeface="Cambria" panose="02040503050406030204" pitchFamily="18" charset="0"/>
              </a:rPr>
              <a:t>f</a:t>
            </a:r>
            <a:r>
              <a:rPr kumimoji="1" lang="en-US" altLang="zh-CN" b="1" dirty="0" err="1" smtClean="0">
                <a:latin typeface="Cambria" panose="02040503050406030204" pitchFamily="18" charset="0"/>
              </a:rPr>
              <a:t>ormat</a:t>
            </a:r>
            <a:r>
              <a:rPr kumimoji="1" lang="en-US" altLang="zh-CN" b="1" dirty="0" smtClean="0">
                <a:latin typeface="Cambria" panose="02040503050406030204" pitchFamily="18" charset="0"/>
              </a:rPr>
              <a:t>: xml (easy to parse through Java)</a:t>
            </a:r>
            <a:endParaRPr kumimoji="1" lang="en-US" altLang="zh-CN" b="1" dirty="0">
              <a:latin typeface="Cambria" panose="02040503050406030204" pitchFamily="18" charset="0"/>
            </a:endParaRPr>
          </a:p>
          <a:p>
            <a:endParaRPr kumimoji="1" lang="en-US" altLang="zh-CN" b="1" dirty="0">
              <a:latin typeface="Cambria" panose="02040503050406030204" pitchFamily="18" charset="0"/>
            </a:endParaRPr>
          </a:p>
          <a:p>
            <a:pPr lvl="1"/>
            <a:endParaRPr kumimoji="1" lang="en-US" altLang="zh-CN" b="1" dirty="0" smtClean="0">
              <a:latin typeface="Cambria" panose="02040503050406030204" pitchFamily="18" charset="0"/>
            </a:endParaRPr>
          </a:p>
          <a:p>
            <a:pPr lvl="1"/>
            <a:endParaRPr kumimoji="1" lang="en-US" altLang="zh-CN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99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5000" b="1" dirty="0" smtClean="0"/>
              <a:t>Previous Problem</a:t>
            </a:r>
            <a:endParaRPr lang="zh-CN" altLang="en-US" sz="5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1205" y="1945394"/>
            <a:ext cx="2270972" cy="3980844"/>
          </a:xfrm>
        </p:spPr>
        <p:txBody>
          <a:bodyPr>
            <a:normAutofit/>
          </a:bodyPr>
          <a:lstStyle/>
          <a:p>
            <a:r>
              <a:rPr kumimoji="1" lang="en-US" altLang="zh-CN" sz="2500" b="1" dirty="0" smtClean="0">
                <a:latin typeface="Cambria" panose="02040503050406030204" pitchFamily="18" charset="0"/>
              </a:rPr>
              <a:t>Speed</a:t>
            </a:r>
          </a:p>
          <a:p>
            <a:r>
              <a:rPr kumimoji="1" lang="en-US" altLang="zh-CN" sz="25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Size</a:t>
            </a:r>
          </a:p>
          <a:p>
            <a:r>
              <a:rPr kumimoji="1" lang="en-US" altLang="zh-CN" sz="2500" b="1" dirty="0" smtClean="0">
                <a:latin typeface="Cambria" panose="02040503050406030204" pitchFamily="18" charset="0"/>
              </a:rPr>
              <a:t>Relevance</a:t>
            </a:r>
            <a:endParaRPr kumimoji="1" lang="zh-CN" altLang="en-US" sz="2500" b="1" dirty="0">
              <a:latin typeface="Cambria" panose="02040503050406030204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053390" y="1911517"/>
            <a:ext cx="5731795" cy="1220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SzPct val="100000"/>
              <a:buFont typeface="Wingdings" pitchFamily="2" charset="2"/>
              <a:buChar char="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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1500"/>
              </a:spcBef>
              <a:buSzPct val="100000"/>
              <a:buFont typeface="Wingdings" pitchFamily="2" charset="2"/>
              <a:buChar char="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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1500"/>
              </a:spcBef>
              <a:buSzPct val="100000"/>
              <a:buFont typeface="Wingdings" pitchFamily="2" charset="2"/>
              <a:buChar char="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-457200" algn="l" defTabSz="914400" rtl="0" eaLnBrk="1" latinLnBrk="0" hangingPunct="1"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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indent="-457200" algn="l" defTabSz="914400" rtl="0" eaLnBrk="1" latinLnBrk="0" hangingPunct="1">
              <a:spcBef>
                <a:spcPts val="1500"/>
              </a:spcBef>
              <a:buSzPct val="100000"/>
              <a:buFont typeface="Wingdings" pitchFamily="2" charset="2"/>
              <a:buChar char="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57200" algn="l" defTabSz="914400" rtl="0" eaLnBrk="1" latinLnBrk="0" hangingPunct="1"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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indent="-457200" algn="l" defTabSz="914400" rtl="0" eaLnBrk="1" latinLnBrk="0" hangingPunct="1">
              <a:spcBef>
                <a:spcPts val="1500"/>
              </a:spcBef>
              <a:buSzPct val="100000"/>
              <a:buFont typeface="Wingdings" pitchFamily="2" charset="2"/>
              <a:buChar char="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v"/>
            </a:pPr>
            <a:r>
              <a:rPr kumimoji="1" lang="en-US" altLang="zh-CN" sz="3000" b="1" dirty="0" smtClean="0">
                <a:latin typeface="Cambria" panose="02040503050406030204" pitchFamily="18" charset="0"/>
              </a:rPr>
              <a:t>Single index search </a:t>
            </a:r>
          </a:p>
          <a:p>
            <a:pPr lvl="1">
              <a:buFont typeface="Wingdings" charset="2"/>
              <a:buChar char="v"/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Problem</a:t>
            </a:r>
            <a:r>
              <a:rPr kumimoji="1" lang="en-US" altLang="zh-CN" sz="2800" b="1" dirty="0" smtClean="0">
                <a:latin typeface="Cambria" panose="02040503050406030204" pitchFamily="18" charset="0"/>
              </a:rPr>
              <a:t>:  </a:t>
            </a:r>
          </a:p>
          <a:p>
            <a:pPr lvl="2">
              <a:buFont typeface="Wingdings" charset="2"/>
              <a:buChar char="v"/>
            </a:pPr>
            <a:r>
              <a:rPr kumimoji="1" lang="en-US" altLang="zh-CN" sz="2600" b="1" dirty="0" smtClean="0">
                <a:latin typeface="Cambria" panose="02040503050406030204" pitchFamily="18" charset="0"/>
              </a:rPr>
              <a:t>Calculate the length of docs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857498" y="3225136"/>
            <a:ext cx="5562602" cy="1444978"/>
            <a:chOff x="2849881" y="3208720"/>
            <a:chExt cx="5562602" cy="1444978"/>
          </a:xfrm>
        </p:grpSpPr>
        <p:grpSp>
          <p:nvGrpSpPr>
            <p:cNvPr id="7" name="Group 6"/>
            <p:cNvGrpSpPr/>
            <p:nvPr/>
          </p:nvGrpSpPr>
          <p:grpSpPr>
            <a:xfrm>
              <a:off x="2849881" y="3208720"/>
              <a:ext cx="5562602" cy="617220"/>
              <a:chOff x="800100" y="5057911"/>
              <a:chExt cx="5562602" cy="61722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800100" y="5181855"/>
                <a:ext cx="556260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Cambria" panose="02040503050406030204" pitchFamily="18" charset="0"/>
                  </a:rPr>
                  <a:t>Word: Doc1(len1):Count1---Doc2(length2):Count2</a:t>
                </a:r>
                <a:endParaRPr lang="en-US" b="1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02745" y="5057911"/>
                <a:ext cx="538223" cy="61722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3243889" y="4287938"/>
              <a:ext cx="4145280" cy="3657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Hash Table(Docs, </a:t>
              </a:r>
              <a:r>
                <a:rPr lang="en-US" b="1" dirty="0" err="1" smtClean="0">
                  <a:solidFill>
                    <a:schemeClr val="tx1"/>
                  </a:solidFill>
                  <a:latin typeface="Cambria" panose="02040503050406030204" pitchFamily="18" charset="0"/>
                </a:rPr>
                <a:t>Docs_Length</a:t>
              </a:r>
              <a:r>
                <a:rPr lang="en-US" b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)</a:t>
              </a:r>
              <a:endParaRPr lang="en-US" b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13" name="Straight Arrow Connector 12"/>
            <p:cNvCxnSpPr>
              <a:stCxn id="9" idx="0"/>
            </p:cNvCxnSpPr>
            <p:nvPr/>
          </p:nvCxnSpPr>
          <p:spPr>
            <a:xfrm flipH="1" flipV="1">
              <a:off x="4521637" y="3825940"/>
              <a:ext cx="794892" cy="46199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880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Normal TFIDF Index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3662632"/>
            <a:ext cx="6950075" cy="116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1706880" y="2697479"/>
            <a:ext cx="3467100" cy="1366424"/>
            <a:chOff x="1706880" y="2697479"/>
            <a:chExt cx="3467100" cy="1366424"/>
          </a:xfrm>
        </p:grpSpPr>
        <p:sp>
          <p:nvSpPr>
            <p:cNvPr id="5" name="TextBox 4"/>
            <p:cNvSpPr txBox="1"/>
            <p:nvPr/>
          </p:nvSpPr>
          <p:spPr>
            <a:xfrm>
              <a:off x="1706880" y="2697479"/>
              <a:ext cx="346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ambria" panose="02040503050406030204" pitchFamily="18" charset="0"/>
                </a:rPr>
                <a:t>Use big hash to get this figure</a:t>
              </a:r>
              <a:endParaRPr lang="en-US" b="1" dirty="0">
                <a:latin typeface="Cambria" panose="02040503050406030204" pitchFamily="18" charset="0"/>
              </a:endParaRPr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2895600" y="3066811"/>
              <a:ext cx="544830" cy="59582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685097" y="3662632"/>
              <a:ext cx="421005" cy="401271"/>
            </a:xfrm>
            <a:prstGeom prst="ellipse">
              <a:avLst/>
            </a:prstGeom>
            <a:noFill/>
            <a:ln>
              <a:solidFill>
                <a:srgbClr val="FF0000">
                  <a:alpha val="9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828800" y="3939540"/>
            <a:ext cx="5958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mbria" panose="02040503050406030204" pitchFamily="18" charset="0"/>
              </a:rPr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mbria" panose="02040503050406030204" pitchFamily="18" charset="0"/>
              </a:rPr>
              <a:t>Speed, use one index will increase the speed of search</a:t>
            </a:r>
          </a:p>
          <a:p>
            <a:r>
              <a:rPr lang="en-US" b="1" dirty="0" smtClean="0">
                <a:latin typeface="Cambria" panose="02040503050406030204" pitchFamily="18" charset="0"/>
              </a:rPr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mbria" panose="02040503050406030204" pitchFamily="18" charset="0"/>
              </a:rPr>
              <a:t>Big hash table will be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mbria" panose="02040503050406030204" pitchFamily="18" charset="0"/>
              </a:rPr>
              <a:t>Not easy to update the index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28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 -0.19699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86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5000" b="1" dirty="0" smtClean="0"/>
              <a:t>Single Index</a:t>
            </a:r>
            <a:endParaRPr lang="zh-CN" altLang="en-US" sz="5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1205" y="1945394"/>
            <a:ext cx="2270972" cy="3980844"/>
          </a:xfrm>
        </p:spPr>
        <p:txBody>
          <a:bodyPr>
            <a:normAutofit/>
          </a:bodyPr>
          <a:lstStyle/>
          <a:p>
            <a:r>
              <a:rPr kumimoji="1" lang="en-US" altLang="zh-CN" sz="2500" b="1" dirty="0" smtClean="0">
                <a:latin typeface="Cambria" panose="02040503050406030204" pitchFamily="18" charset="0"/>
              </a:rPr>
              <a:t>Speed</a:t>
            </a:r>
          </a:p>
          <a:p>
            <a:r>
              <a:rPr kumimoji="1" lang="en-US" altLang="zh-CN" sz="25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Size</a:t>
            </a:r>
          </a:p>
          <a:p>
            <a:r>
              <a:rPr kumimoji="1" lang="en-US" altLang="zh-CN" sz="2500" b="1" dirty="0" smtClean="0">
                <a:latin typeface="Cambria" panose="02040503050406030204" pitchFamily="18" charset="0"/>
              </a:rPr>
              <a:t>Relevance</a:t>
            </a:r>
            <a:endParaRPr kumimoji="1" lang="zh-CN" altLang="en-US" sz="2500" b="1" dirty="0">
              <a:latin typeface="Cambria" panose="02040503050406030204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053390" y="1911517"/>
            <a:ext cx="5731795" cy="2325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SzPct val="100000"/>
              <a:buFont typeface="Wingdings" pitchFamily="2" charset="2"/>
              <a:buChar char="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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1500"/>
              </a:spcBef>
              <a:buSzPct val="100000"/>
              <a:buFont typeface="Wingdings" pitchFamily="2" charset="2"/>
              <a:buChar char="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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1500"/>
              </a:spcBef>
              <a:buSzPct val="100000"/>
              <a:buFont typeface="Wingdings" pitchFamily="2" charset="2"/>
              <a:buChar char="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-457200" algn="l" defTabSz="914400" rtl="0" eaLnBrk="1" latinLnBrk="0" hangingPunct="1"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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indent="-457200" algn="l" defTabSz="914400" rtl="0" eaLnBrk="1" latinLnBrk="0" hangingPunct="1">
              <a:spcBef>
                <a:spcPts val="1500"/>
              </a:spcBef>
              <a:buSzPct val="100000"/>
              <a:buFont typeface="Wingdings" pitchFamily="2" charset="2"/>
              <a:buChar char="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57200" algn="l" defTabSz="914400" rtl="0" eaLnBrk="1" latinLnBrk="0" hangingPunct="1"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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indent="-457200" algn="l" defTabSz="914400" rtl="0" eaLnBrk="1" latinLnBrk="0" hangingPunct="1">
              <a:spcBef>
                <a:spcPts val="1500"/>
              </a:spcBef>
              <a:buSzPct val="100000"/>
              <a:buFont typeface="Wingdings" pitchFamily="2" charset="2"/>
              <a:buChar char="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v"/>
            </a:pPr>
            <a:r>
              <a:rPr kumimoji="1" lang="en-US" altLang="zh-CN" sz="3000" b="1" dirty="0" smtClean="0">
                <a:latin typeface="Cambria" panose="02040503050406030204" pitchFamily="18" charset="0"/>
              </a:rPr>
              <a:t>Previous: Single index search </a:t>
            </a:r>
          </a:p>
          <a:p>
            <a:pPr lvl="1">
              <a:buFont typeface="Wingdings" charset="2"/>
              <a:buChar char="v"/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Problem</a:t>
            </a:r>
            <a:r>
              <a:rPr kumimoji="1" lang="en-US" altLang="zh-CN" sz="2800" b="1" dirty="0" smtClean="0">
                <a:latin typeface="Cambria" panose="02040503050406030204" pitchFamily="18" charset="0"/>
              </a:rPr>
              <a:t>:  </a:t>
            </a:r>
          </a:p>
          <a:p>
            <a:pPr lvl="2">
              <a:buFont typeface="Wingdings" charset="2"/>
              <a:buChar char="v"/>
            </a:pPr>
            <a:r>
              <a:rPr kumimoji="1" lang="en-US" altLang="zh-CN" sz="2600" b="1" dirty="0" smtClean="0">
                <a:latin typeface="Cambria" panose="02040503050406030204" pitchFamily="18" charset="0"/>
              </a:rPr>
              <a:t>Calculate the length of docs</a:t>
            </a:r>
          </a:p>
          <a:p>
            <a:pPr lvl="2">
              <a:buFont typeface="Wingdings" charset="2"/>
              <a:buChar char="v"/>
            </a:pPr>
            <a:r>
              <a:rPr kumimoji="1" lang="en-US" altLang="zh-CN" sz="2600" b="1" dirty="0" smtClean="0">
                <a:latin typeface="Cambria" panose="02040503050406030204" pitchFamily="18" charset="0"/>
              </a:rPr>
              <a:t>Hash table will cost too much space</a:t>
            </a:r>
          </a:p>
          <a:p>
            <a:pPr lvl="2">
              <a:buFont typeface="Wingdings" charset="2"/>
              <a:buChar char="v"/>
            </a:pPr>
            <a:r>
              <a:rPr kumimoji="1" lang="en-US" altLang="zh-CN" sz="2600" b="1" dirty="0" smtClean="0">
                <a:latin typeface="Cambria" panose="02040503050406030204" pitchFamily="18" charset="0"/>
              </a:rPr>
              <a:t>Inconvenient to update Index</a:t>
            </a:r>
            <a:endParaRPr kumimoji="1" lang="en-US" altLang="zh-CN" sz="2800" b="1" dirty="0" smtClean="0">
              <a:latin typeface="Cambria" panose="02040503050406030204" pitchFamily="18" charset="0"/>
            </a:endParaRPr>
          </a:p>
          <a:p>
            <a:pPr lvl="1">
              <a:buFont typeface="Wingdings" charset="2"/>
              <a:buChar char="v"/>
            </a:pPr>
            <a:endParaRPr kumimoji="1" lang="en-US" altLang="zh-CN" sz="2600" b="1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12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Chain Map &amp; Data Driven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4955" y="2313027"/>
            <a:ext cx="231648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Thread Map I: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Search </a:t>
            </a:r>
            <a:r>
              <a:rPr lang="en-US" b="1" dirty="0" err="1" smtClean="0">
                <a:solidFill>
                  <a:schemeClr val="bg1"/>
                </a:solidFill>
              </a:rPr>
              <a:t>tf-idf</a:t>
            </a:r>
            <a:r>
              <a:rPr lang="en-US" b="1" dirty="0" smtClean="0">
                <a:solidFill>
                  <a:schemeClr val="bg1"/>
                </a:solidFill>
              </a:rPr>
              <a:t> Index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3570327"/>
            <a:ext cx="2651759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Make a small hash table for </a:t>
            </a:r>
            <a:r>
              <a:rPr lang="en-US" b="1" dirty="0" smtClean="0">
                <a:solidFill>
                  <a:schemeClr val="bg1"/>
                </a:solidFill>
              </a:rPr>
              <a:t>‘necessary’ </a:t>
            </a:r>
            <a:r>
              <a:rPr lang="en-US" b="1" dirty="0">
                <a:solidFill>
                  <a:schemeClr val="bg1"/>
                </a:solidFill>
              </a:rPr>
              <a:t>docs</a:t>
            </a:r>
          </a:p>
        </p:txBody>
      </p: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 flipH="1">
            <a:off x="2697480" y="2959358"/>
            <a:ext cx="5715" cy="6109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544955" y="4216658"/>
            <a:ext cx="2316480" cy="1811297"/>
            <a:chOff x="1082040" y="4273450"/>
            <a:chExt cx="2316480" cy="1811297"/>
          </a:xfrm>
        </p:grpSpPr>
        <p:sp>
          <p:nvSpPr>
            <p:cNvPr id="8" name="TextBox 7"/>
            <p:cNvSpPr txBox="1"/>
            <p:nvPr/>
          </p:nvSpPr>
          <p:spPr>
            <a:xfrm>
              <a:off x="1082040" y="4884418"/>
              <a:ext cx="2316480" cy="120032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Thread </a:t>
              </a:r>
              <a:r>
                <a:rPr lang="en-US" b="1" dirty="0" smtClean="0">
                  <a:solidFill>
                    <a:schemeClr val="bg1"/>
                  </a:solidFill>
                </a:rPr>
                <a:t>Map II: </a:t>
              </a:r>
              <a:endParaRPr lang="en-US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Get the </a:t>
              </a:r>
              <a:r>
                <a:rPr lang="en-US" b="1" dirty="0" smtClean="0">
                  <a:solidFill>
                    <a:schemeClr val="bg1"/>
                  </a:solidFill>
                </a:rPr>
                <a:t>length of per doc from page info index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240280" y="4273450"/>
              <a:ext cx="0" cy="61096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/>
          <p:cNvCxnSpPr>
            <a:stCxn id="4" idx="3"/>
            <a:endCxn id="1027" idx="1"/>
          </p:cNvCxnSpPr>
          <p:nvPr/>
        </p:nvCxnSpPr>
        <p:spPr>
          <a:xfrm>
            <a:off x="3861435" y="2636193"/>
            <a:ext cx="1672590" cy="8748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HC\Desktop\stopsig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3082409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8" idx="3"/>
            <a:endCxn id="1027" idx="1"/>
          </p:cNvCxnSpPr>
          <p:nvPr/>
        </p:nvCxnSpPr>
        <p:spPr>
          <a:xfrm flipV="1">
            <a:off x="3861435" y="3511034"/>
            <a:ext cx="1672590" cy="19167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34025" y="3073613"/>
            <a:ext cx="1245870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Reduce: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Search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the result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021580" y="3939659"/>
            <a:ext cx="1882140" cy="1693840"/>
            <a:chOff x="4558665" y="3996451"/>
            <a:chExt cx="1882140" cy="1693840"/>
          </a:xfrm>
        </p:grpSpPr>
        <p:sp>
          <p:nvSpPr>
            <p:cNvPr id="23" name="TextBox 22"/>
            <p:cNvSpPr txBox="1"/>
            <p:nvPr/>
          </p:nvSpPr>
          <p:spPr>
            <a:xfrm>
              <a:off x="4558665" y="5320959"/>
              <a:ext cx="1882140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Basic Parameters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23" idx="0"/>
              <a:endCxn id="1027" idx="2"/>
            </p:cNvCxnSpPr>
            <p:nvPr/>
          </p:nvCxnSpPr>
          <p:spPr>
            <a:xfrm flipH="1" flipV="1">
              <a:off x="5492115" y="3996451"/>
              <a:ext cx="7620" cy="132450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745" y="3264842"/>
            <a:ext cx="3764713" cy="986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4638675" y="4469412"/>
            <a:ext cx="3827145" cy="1500496"/>
            <a:chOff x="4638675" y="4469412"/>
            <a:chExt cx="3827145" cy="1500496"/>
          </a:xfrm>
        </p:grpSpPr>
        <p:sp>
          <p:nvSpPr>
            <p:cNvPr id="12" name="Oval 11"/>
            <p:cNvSpPr/>
            <p:nvPr/>
          </p:nvSpPr>
          <p:spPr>
            <a:xfrm>
              <a:off x="4638675" y="4864473"/>
              <a:ext cx="2632710" cy="110543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97040" y="4469412"/>
              <a:ext cx="16687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ambria" panose="02040503050406030204" pitchFamily="18" charset="0"/>
                </a:rPr>
                <a:t>Data driven</a:t>
              </a:r>
              <a:endParaRPr lang="en-US" b="1" dirty="0">
                <a:latin typeface="Cambria" panose="02040503050406030204" pitchFamily="18" charset="0"/>
              </a:endParaRPr>
            </a:p>
          </p:txBody>
        </p:sp>
        <p:cxnSp>
          <p:nvCxnSpPr>
            <p:cNvPr id="21" name="Straight Arrow Connector 20"/>
            <p:cNvCxnSpPr>
              <a:stCxn id="14" idx="2"/>
            </p:cNvCxnSpPr>
            <p:nvPr/>
          </p:nvCxnSpPr>
          <p:spPr>
            <a:xfrm flipH="1">
              <a:off x="6391276" y="4838744"/>
              <a:ext cx="1240154" cy="42542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09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Update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77614"/>
            <a:ext cx="6949440" cy="3639670"/>
          </a:xfrm>
        </p:spPr>
        <p:txBody>
          <a:bodyPr/>
          <a:lstStyle/>
          <a:p>
            <a:r>
              <a:rPr lang="en-US" dirty="0" smtClean="0"/>
              <a:t>Update index:</a:t>
            </a:r>
          </a:p>
          <a:p>
            <a:pPr lvl="1"/>
            <a:r>
              <a:rPr lang="en-US" dirty="0" smtClean="0"/>
              <a:t>including insert or delete file</a:t>
            </a:r>
          </a:p>
          <a:p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818" y="3796840"/>
            <a:ext cx="3480652" cy="85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818" y="4996527"/>
            <a:ext cx="2514600" cy="149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818" y="3037840"/>
            <a:ext cx="43529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83910" y="3040697"/>
            <a:ext cx="231521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mbria" panose="02040503050406030204" pitchFamily="18" charset="0"/>
              </a:rPr>
              <a:t>Xml~newdoc:2</a:t>
            </a:r>
            <a:endParaRPr lang="en-US" sz="2000" b="1" dirty="0">
              <a:latin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37760" y="3807090"/>
            <a:ext cx="352044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mbria" panose="02040503050406030204" pitchFamily="18" charset="0"/>
              </a:rPr>
              <a:t>Xml~newdoc:408079	100</a:t>
            </a:r>
            <a:endParaRPr lang="en-US" sz="2000" b="1" dirty="0"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5036910"/>
            <a:ext cx="4343400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ambria" panose="02040503050406030204" pitchFamily="18" charset="0"/>
              </a:rPr>
              <a:t>Lav</a:t>
            </a:r>
            <a:r>
              <a:rPr lang="en-US" sz="2000" b="1" dirty="0" smtClean="0">
                <a:latin typeface="Cambria" panose="02040503050406030204" pitchFamily="18" charset="0"/>
              </a:rPr>
              <a:t> = (</a:t>
            </a:r>
            <a:r>
              <a:rPr lang="en-US" sz="2000" b="1" dirty="0" err="1" smtClean="0">
                <a:latin typeface="Cambria" panose="02040503050406030204" pitchFamily="18" charset="0"/>
              </a:rPr>
              <a:t>lav</a:t>
            </a:r>
            <a:r>
              <a:rPr lang="en-US" sz="2000" b="1" dirty="0" smtClean="0">
                <a:latin typeface="Cambria" panose="02040503050406030204" pitchFamily="18" charset="0"/>
              </a:rPr>
              <a:t>*</a:t>
            </a:r>
            <a:r>
              <a:rPr lang="en-US" sz="2000" b="1" dirty="0" err="1" smtClean="0">
                <a:latin typeface="Cambria" panose="02040503050406030204" pitchFamily="18" charset="0"/>
              </a:rPr>
              <a:t>nums+new</a:t>
            </a:r>
            <a:r>
              <a:rPr lang="en-US" sz="2000" b="1" dirty="0" smtClean="0">
                <a:latin typeface="Cambria" panose="02040503050406030204" pitchFamily="18" charset="0"/>
              </a:rPr>
              <a:t>)/(nums+1)</a:t>
            </a:r>
          </a:p>
          <a:p>
            <a:r>
              <a:rPr lang="en-US" sz="2000" b="1" dirty="0" err="1" smtClean="0">
                <a:latin typeface="Cambria" panose="02040503050406030204" pitchFamily="18" charset="0"/>
              </a:rPr>
              <a:t>Nums</a:t>
            </a:r>
            <a:r>
              <a:rPr lang="en-US" sz="2000" b="1" dirty="0" smtClean="0">
                <a:latin typeface="Cambria" panose="02040503050406030204" pitchFamily="18" charset="0"/>
              </a:rPr>
              <a:t> ++</a:t>
            </a:r>
            <a:endParaRPr lang="en-US" sz="2000" b="1" dirty="0">
              <a:latin typeface="Cambria" panose="020405030504060302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5365" y="2757330"/>
            <a:ext cx="2476500" cy="2279580"/>
            <a:chOff x="3565365" y="2757330"/>
            <a:chExt cx="2476500" cy="2279580"/>
          </a:xfrm>
        </p:grpSpPr>
        <p:sp>
          <p:nvSpPr>
            <p:cNvPr id="8" name="Curved Right Arrow 7"/>
            <p:cNvSpPr/>
            <p:nvPr/>
          </p:nvSpPr>
          <p:spPr>
            <a:xfrm rot="5400000">
              <a:off x="5559741" y="2599374"/>
              <a:ext cx="324167" cy="640080"/>
            </a:xfrm>
            <a:prstGeom prst="curved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urved Right Arrow 13"/>
            <p:cNvSpPr/>
            <p:nvPr/>
          </p:nvSpPr>
          <p:spPr>
            <a:xfrm rot="5400000">
              <a:off x="4607241" y="3324967"/>
              <a:ext cx="324167" cy="640080"/>
            </a:xfrm>
            <a:prstGeom prst="curved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Curved Right Arrow 14"/>
            <p:cNvSpPr/>
            <p:nvPr/>
          </p:nvSpPr>
          <p:spPr>
            <a:xfrm rot="5400000">
              <a:off x="3723321" y="4554787"/>
              <a:ext cx="324167" cy="640080"/>
            </a:xfrm>
            <a:prstGeom prst="curved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334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5000" b="1" dirty="0" smtClean="0"/>
              <a:t>Size of Index</a:t>
            </a:r>
            <a:endParaRPr lang="zh-CN" altLang="en-US" sz="5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1205" y="1945394"/>
            <a:ext cx="2270972" cy="3980844"/>
          </a:xfrm>
        </p:spPr>
        <p:txBody>
          <a:bodyPr>
            <a:normAutofit/>
          </a:bodyPr>
          <a:lstStyle/>
          <a:p>
            <a:r>
              <a:rPr kumimoji="1" lang="en-US" altLang="zh-CN" sz="2500" b="1" dirty="0" smtClean="0">
                <a:latin typeface="Cambria" panose="02040503050406030204" pitchFamily="18" charset="0"/>
              </a:rPr>
              <a:t>Speed</a:t>
            </a:r>
          </a:p>
          <a:p>
            <a:r>
              <a:rPr kumimoji="1" lang="en-US" altLang="zh-CN" sz="25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Size</a:t>
            </a:r>
          </a:p>
          <a:p>
            <a:r>
              <a:rPr kumimoji="1" lang="en-US" altLang="zh-CN" sz="2500" b="1" dirty="0" smtClean="0">
                <a:latin typeface="Cambria" panose="02040503050406030204" pitchFamily="18" charset="0"/>
              </a:rPr>
              <a:t>Relevance</a:t>
            </a:r>
            <a:endParaRPr kumimoji="1" lang="zh-CN" altLang="en-US" sz="2500" b="1" dirty="0">
              <a:latin typeface="Cambria" panose="02040503050406030204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053390" y="1911517"/>
            <a:ext cx="5731795" cy="3639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SzPct val="100000"/>
              <a:buFont typeface="Wingdings" pitchFamily="2" charset="2"/>
              <a:buChar char="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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1500"/>
              </a:spcBef>
              <a:buSzPct val="100000"/>
              <a:buFont typeface="Wingdings" pitchFamily="2" charset="2"/>
              <a:buChar char="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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1500"/>
              </a:spcBef>
              <a:buSzPct val="100000"/>
              <a:buFont typeface="Wingdings" pitchFamily="2" charset="2"/>
              <a:buChar char="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-457200" algn="l" defTabSz="914400" rtl="0" eaLnBrk="1" latinLnBrk="0" hangingPunct="1"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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indent="-457200" algn="l" defTabSz="914400" rtl="0" eaLnBrk="1" latinLnBrk="0" hangingPunct="1">
              <a:spcBef>
                <a:spcPts val="1500"/>
              </a:spcBef>
              <a:buSzPct val="100000"/>
              <a:buFont typeface="Wingdings" pitchFamily="2" charset="2"/>
              <a:buChar char="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57200" algn="l" defTabSz="914400" rtl="0" eaLnBrk="1" latinLnBrk="0" hangingPunct="1"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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indent="-457200" algn="l" defTabSz="914400" rtl="0" eaLnBrk="1" latinLnBrk="0" hangingPunct="1">
              <a:spcBef>
                <a:spcPts val="1500"/>
              </a:spcBef>
              <a:buSzPct val="100000"/>
              <a:buFont typeface="Wingdings" pitchFamily="2" charset="2"/>
              <a:buChar char="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v"/>
            </a:pPr>
            <a:r>
              <a:rPr kumimoji="1" lang="en-US" altLang="zh-CN" sz="3000" b="1" dirty="0" smtClean="0">
                <a:latin typeface="Cambria" panose="02040503050406030204" pitchFamily="18" charset="0"/>
              </a:rPr>
              <a:t>Index result (GB)</a:t>
            </a:r>
            <a:endParaRPr kumimoji="1" lang="en-US" altLang="zh-CN" sz="3000" b="1" dirty="0">
              <a:latin typeface="Cambria" panose="020405030504060302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932695"/>
              </p:ext>
            </p:extLst>
          </p:nvPr>
        </p:nvGraphicFramePr>
        <p:xfrm>
          <a:off x="2128520" y="2675037"/>
          <a:ext cx="6535420" cy="329438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33855"/>
                <a:gridCol w="1633855"/>
                <a:gridCol w="1633855"/>
                <a:gridCol w="1633855"/>
              </a:tblGrid>
              <a:tr h="539991">
                <a:tc>
                  <a:txBody>
                    <a:bodyPr/>
                    <a:lstStyle/>
                    <a:p>
                      <a:pPr algn="ctr"/>
                      <a:endParaRPr lang="zh-CN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 smtClean="0"/>
                        <a:t>Boolean</a:t>
                      </a:r>
                      <a:endParaRPr lang="zh-CN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 smtClean="0"/>
                        <a:t>TFIDF</a:t>
                      </a:r>
                      <a:endParaRPr lang="zh-CN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 smtClean="0"/>
                        <a:t>BM</a:t>
                      </a:r>
                      <a:r>
                        <a:rPr lang="en-US" altLang="zh-CN" sz="2500" baseline="0" dirty="0" smtClean="0"/>
                        <a:t>2.5</a:t>
                      </a:r>
                      <a:endParaRPr lang="zh-CN" altLang="en-US" sz="2500" dirty="0"/>
                    </a:p>
                  </a:txBody>
                  <a:tcPr/>
                </a:tc>
              </a:tr>
              <a:tr h="918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b="1" dirty="0" smtClean="0">
                          <a:latin typeface="Cambria" panose="02040503050406030204" pitchFamily="18" charset="0"/>
                        </a:rPr>
                        <a:t>chao</a:t>
                      </a:r>
                      <a:r>
                        <a:rPr lang="en-US" altLang="zh-CN" sz="2500" b="1" baseline="0" dirty="0" smtClean="0">
                          <a:latin typeface="Cambria" panose="02040503050406030204" pitchFamily="18" charset="0"/>
                        </a:rPr>
                        <a:t>h</a:t>
                      </a:r>
                      <a:endParaRPr lang="zh-CN" altLang="en-US" sz="25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b="1" dirty="0" smtClean="0"/>
                        <a:t>0.56</a:t>
                      </a:r>
                      <a:endParaRPr lang="zh-CN" alt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b="1" dirty="0" smtClean="0"/>
                        <a:t>1.5</a:t>
                      </a:r>
                      <a:endParaRPr lang="zh-CN" alt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b="1" dirty="0" smtClean="0"/>
                        <a:t>0.995+0.016</a:t>
                      </a:r>
                      <a:endParaRPr lang="zh-CN" altLang="en-US" sz="2300" b="1" dirty="0"/>
                    </a:p>
                  </a:txBody>
                  <a:tcPr/>
                </a:tc>
              </a:tr>
              <a:tr h="9181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5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jinxuanq</a:t>
                      </a:r>
                      <a:endParaRPr lang="zh-CN" altLang="en-US" sz="25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  <a:endParaRPr lang="zh-CN" altLang="en-US" sz="23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1.9</a:t>
                      </a:r>
                      <a:endParaRPr lang="zh-CN" altLang="en-US" sz="23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0.995+0.016</a:t>
                      </a:r>
                    </a:p>
                    <a:p>
                      <a:pPr algn="ctr"/>
                      <a:endParaRPr lang="zh-CN" altLang="en-US" sz="2500" dirty="0"/>
                    </a:p>
                  </a:txBody>
                  <a:tcPr/>
                </a:tc>
              </a:tr>
              <a:tr h="9181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5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dizhang</a:t>
                      </a:r>
                      <a:endParaRPr lang="zh-CN" altLang="en-US" sz="25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zh-CN" altLang="en-US" sz="23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2.3</a:t>
                      </a:r>
                      <a:endParaRPr lang="zh-CN" altLang="en-US" sz="23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0.995+0.016</a:t>
                      </a:r>
                    </a:p>
                    <a:p>
                      <a:pPr algn="ctr"/>
                      <a:endParaRPr lang="zh-CN" altLang="en-US" sz="2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04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5000" b="1" dirty="0"/>
              <a:t>Three </a:t>
            </a:r>
            <a:r>
              <a:rPr lang="en-US" altLang="zh-CN" sz="5000" b="1" dirty="0" smtClean="0"/>
              <a:t>factors</a:t>
            </a:r>
            <a:endParaRPr lang="zh-CN" altLang="en-US" sz="5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000" b="1" dirty="0" smtClean="0">
                <a:latin typeface="Cambria" panose="02040503050406030204" pitchFamily="18" charset="0"/>
              </a:rPr>
              <a:t>Speed of response</a:t>
            </a:r>
          </a:p>
          <a:p>
            <a:r>
              <a:rPr kumimoji="1" lang="en-US" altLang="zh-CN" sz="3000" b="1" dirty="0">
                <a:latin typeface="Cambria" panose="02040503050406030204" pitchFamily="18" charset="0"/>
              </a:rPr>
              <a:t>S</a:t>
            </a:r>
            <a:r>
              <a:rPr kumimoji="1" lang="en-US" altLang="zh-CN" sz="3000" b="1" dirty="0" smtClean="0">
                <a:latin typeface="Cambria" panose="02040503050406030204" pitchFamily="18" charset="0"/>
              </a:rPr>
              <a:t>ize of the index</a:t>
            </a:r>
          </a:p>
          <a:p>
            <a:r>
              <a:rPr kumimoji="1" lang="en-US" altLang="zh-CN" sz="30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Relevance of results</a:t>
            </a:r>
            <a:endParaRPr kumimoji="1" lang="zh-CN" altLang="en-US" sz="30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93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800100" y="381000"/>
            <a:ext cx="7543801" cy="13716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900" b="1">
                <a:solidFill>
                  <a:srgbClr val="534239"/>
                </a:solidFill>
              </a:rPr>
              <a:t>Result Measure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957580" y="2058894"/>
            <a:ext cx="6949441" cy="36396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rgbClr val="534239"/>
                </a:solidFill>
              </a:rPr>
              <a:t>Precision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100" dirty="0">
              <a:solidFill>
                <a:srgbClr val="53423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100" dirty="0">
              <a:solidFill>
                <a:srgbClr val="534239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rgbClr val="534239"/>
                </a:solidFill>
              </a:rPr>
              <a:t>Recall</a:t>
            </a:r>
          </a:p>
        </p:txBody>
      </p:sp>
      <p:pic>
        <p:nvPicPr>
          <p:cNvPr id="41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8749" y="2878534"/>
            <a:ext cx="4940301" cy="40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09700" y="4629150"/>
            <a:ext cx="4673601" cy="4064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3554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How to </a:t>
            </a:r>
            <a:r>
              <a:rPr lang="en-US" sz="5000" b="1" dirty="0" smtClean="0"/>
              <a:t>Improve Relevance</a:t>
            </a:r>
            <a:endParaRPr lang="en-US" sz="5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553" y="2994869"/>
            <a:ext cx="3764713" cy="986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09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5400" b="1" dirty="0" smtClean="0"/>
              <a:t>Relevance Improvement</a:t>
            </a:r>
            <a:endParaRPr kumimoji="1" lang="en-US" altLang="zh-CN" sz="5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1205" y="1945394"/>
            <a:ext cx="2270972" cy="3980844"/>
          </a:xfrm>
        </p:spPr>
        <p:txBody>
          <a:bodyPr>
            <a:normAutofit/>
          </a:bodyPr>
          <a:lstStyle/>
          <a:p>
            <a:r>
              <a:rPr kumimoji="1" lang="en-US" altLang="zh-CN" sz="2500" b="1" dirty="0" smtClean="0">
                <a:latin typeface="Cambria" panose="02040503050406030204" pitchFamily="18" charset="0"/>
              </a:rPr>
              <a:t>Speed</a:t>
            </a:r>
          </a:p>
          <a:p>
            <a:r>
              <a:rPr kumimoji="1" lang="en-US" altLang="zh-CN" sz="2500" b="1" dirty="0" smtClean="0">
                <a:latin typeface="Cambria" panose="02040503050406030204" pitchFamily="18" charset="0"/>
              </a:rPr>
              <a:t>Size</a:t>
            </a:r>
          </a:p>
          <a:p>
            <a:r>
              <a:rPr kumimoji="1" lang="en-US" altLang="zh-CN" sz="25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Relevance</a:t>
            </a:r>
            <a:endParaRPr kumimoji="1" lang="zh-CN" altLang="en-US" sz="25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053390" y="1911517"/>
            <a:ext cx="5731795" cy="3639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SzPct val="100000"/>
              <a:buFont typeface="Wingdings" pitchFamily="2" charset="2"/>
              <a:buChar char="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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1500"/>
              </a:spcBef>
              <a:buSzPct val="100000"/>
              <a:buFont typeface="Wingdings" pitchFamily="2" charset="2"/>
              <a:buChar char="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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1500"/>
              </a:spcBef>
              <a:buSzPct val="100000"/>
              <a:buFont typeface="Wingdings" pitchFamily="2" charset="2"/>
              <a:buChar char="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-457200" algn="l" defTabSz="914400" rtl="0" eaLnBrk="1" latinLnBrk="0" hangingPunct="1"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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indent="-457200" algn="l" defTabSz="914400" rtl="0" eaLnBrk="1" latinLnBrk="0" hangingPunct="1">
              <a:spcBef>
                <a:spcPts val="1500"/>
              </a:spcBef>
              <a:buSzPct val="100000"/>
              <a:buFont typeface="Wingdings" pitchFamily="2" charset="2"/>
              <a:buChar char="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57200" algn="l" defTabSz="914400" rtl="0" eaLnBrk="1" latinLnBrk="0" hangingPunct="1"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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indent="-457200" algn="l" defTabSz="914400" rtl="0" eaLnBrk="1" latinLnBrk="0" hangingPunct="1">
              <a:spcBef>
                <a:spcPts val="1500"/>
              </a:spcBef>
              <a:buSzPct val="100000"/>
              <a:buFont typeface="Wingdings" pitchFamily="2" charset="2"/>
              <a:buChar char="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v"/>
            </a:pPr>
            <a:r>
              <a:rPr kumimoji="1" lang="zh-CN" altLang="en-US" sz="3000" b="1" dirty="0" smtClean="0">
                <a:solidFill>
                  <a:srgbClr val="FF0000"/>
                </a:solidFill>
              </a:rPr>
              <a:t>Dynamic</a:t>
            </a:r>
            <a:r>
              <a:rPr kumimoji="1" lang="en-US" altLang="zh-CN" sz="3000" b="1" dirty="0" smtClean="0">
                <a:solidFill>
                  <a:srgbClr val="FF0000"/>
                </a:solidFill>
              </a:rPr>
              <a:t> abstract</a:t>
            </a:r>
          </a:p>
          <a:p>
            <a:pPr>
              <a:buFont typeface="Wingdings" charset="2"/>
              <a:buChar char="v"/>
            </a:pPr>
            <a:r>
              <a:rPr kumimoji="1" lang="en-US" altLang="zh-CN" sz="3000" b="1" dirty="0"/>
              <a:t>User Habit</a:t>
            </a:r>
          </a:p>
          <a:p>
            <a:pPr>
              <a:buNone/>
            </a:pP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53419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000" b="1" dirty="0"/>
              <a:t>Techniques </a:t>
            </a:r>
            <a:endParaRPr kumimoji="1" lang="zh-CN" altLang="en-US" sz="5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728019" y="3427418"/>
            <a:ext cx="5907771" cy="1549400"/>
            <a:chOff x="1780133" y="3405013"/>
            <a:chExt cx="5907771" cy="15494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0133" y="3405013"/>
              <a:ext cx="1549400" cy="15494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04761" y="3405013"/>
              <a:ext cx="4183143" cy="1549400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1225343" y="4179713"/>
            <a:ext cx="6735616" cy="1549401"/>
            <a:chOff x="1327981" y="5973281"/>
            <a:chExt cx="6735616" cy="154940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83855" y="5973281"/>
              <a:ext cx="2379742" cy="15494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27981" y="5995686"/>
              <a:ext cx="2176780" cy="152699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04761" y="5995686"/>
              <a:ext cx="2176780" cy="15269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272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58002E-6 L 1.66667E-6 -0.1424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title"/>
          </p:nvPr>
        </p:nvSpPr>
        <p:spPr>
          <a:xfrm>
            <a:off x="800100" y="381000"/>
            <a:ext cx="7543800" cy="1371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1" lang="zh-CN" altLang="en-US" sz="5400" b="1" dirty="0"/>
              <a:t>Dynamic</a:t>
            </a:r>
            <a:r>
              <a:rPr kumimoji="1" lang="en-US" altLang="zh-CN" sz="5400" b="1" dirty="0"/>
              <a:t> abstract</a:t>
            </a:r>
          </a:p>
        </p:txBody>
      </p:sp>
      <p:sp>
        <p:nvSpPr>
          <p:cNvPr id="261" name="Shape 261"/>
          <p:cNvSpPr/>
          <p:nvPr/>
        </p:nvSpPr>
        <p:spPr>
          <a:xfrm>
            <a:off x="800100" y="1803238"/>
            <a:ext cx="7543800" cy="2616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 algn="ctr">
              <a:defRPr sz="5600"/>
            </a:pPr>
            <a:endParaRPr/>
          </a:p>
        </p:txBody>
      </p:sp>
      <p:pic>
        <p:nvPicPr>
          <p:cNvPr id="262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0100" y="2155618"/>
            <a:ext cx="7543801" cy="1225642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Shape 263"/>
          <p:cNvSpPr/>
          <p:nvPr/>
        </p:nvSpPr>
        <p:spPr>
          <a:xfrm>
            <a:off x="830251" y="4602479"/>
            <a:ext cx="2718530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534239"/>
                </a:solidFill>
              </a:rPr>
              <a:t>Static summary</a:t>
            </a: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2800">
                <a:solidFill>
                  <a:srgbClr val="534239"/>
                </a:solidFill>
              </a:rPr>
              <a:t>Dynamic summary</a:t>
            </a:r>
          </a:p>
        </p:txBody>
      </p:sp>
      <p:grpSp>
        <p:nvGrpSpPr>
          <p:cNvPr id="270" name="Group 270"/>
          <p:cNvGrpSpPr/>
          <p:nvPr/>
        </p:nvGrpSpPr>
        <p:grpSpPr>
          <a:xfrm>
            <a:off x="3654555" y="4580174"/>
            <a:ext cx="2508732" cy="1561547"/>
            <a:chOff x="0" y="0"/>
            <a:chExt cx="2508730" cy="1561545"/>
          </a:xfrm>
        </p:grpSpPr>
        <p:sp>
          <p:nvSpPr>
            <p:cNvPr id="264" name="Shape 264"/>
            <p:cNvSpPr/>
            <p:nvPr/>
          </p:nvSpPr>
          <p:spPr>
            <a:xfrm>
              <a:off x="0" y="747475"/>
              <a:ext cx="359211" cy="1"/>
            </a:xfrm>
            <a:prstGeom prst="line">
              <a:avLst/>
            </a:prstGeom>
            <a:noFill/>
            <a:ln w="25400" cap="flat">
              <a:solidFill>
                <a:srgbClr val="897970">
                  <a:alpha val="9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 flipH="1" flipV="1">
              <a:off x="363384" y="267970"/>
              <a:ext cx="1" cy="1114506"/>
            </a:xfrm>
            <a:prstGeom prst="line">
              <a:avLst/>
            </a:prstGeom>
            <a:noFill/>
            <a:ln w="25400" cap="flat">
              <a:solidFill>
                <a:srgbClr val="897970">
                  <a:alpha val="9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 flipV="1">
              <a:off x="343117" y="280670"/>
              <a:ext cx="616435" cy="1"/>
            </a:xfrm>
            <a:prstGeom prst="line">
              <a:avLst/>
            </a:prstGeom>
            <a:noFill/>
            <a:ln w="25400" cap="flat">
              <a:solidFill>
                <a:srgbClr val="897970">
                  <a:alpha val="9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959544" y="0"/>
              <a:ext cx="1549188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534239"/>
                  </a:solidFill>
                </a:rPr>
                <a:t>positional factor</a:t>
              </a:r>
            </a:p>
          </p:txBody>
        </p:sp>
        <p:sp>
          <p:nvSpPr>
            <p:cNvPr id="268" name="Shape 268"/>
            <p:cNvSpPr/>
            <p:nvPr/>
          </p:nvSpPr>
          <p:spPr>
            <a:xfrm flipV="1">
              <a:off x="367028" y="1382475"/>
              <a:ext cx="568612" cy="1"/>
            </a:xfrm>
            <a:prstGeom prst="line">
              <a:avLst/>
            </a:prstGeom>
            <a:noFill/>
            <a:ln w="25400" cap="flat">
              <a:solidFill>
                <a:srgbClr val="897970">
                  <a:alpha val="9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959544" y="1203405"/>
              <a:ext cx="135630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534239"/>
                  </a:solidFill>
                </a:rPr>
                <a:t>content factor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21130" y="3565472"/>
            <a:ext cx="177546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ambria" panose="02040503050406030204" pitchFamily="18" charset="0"/>
              </a:rPr>
              <a:t>snippets</a:t>
            </a:r>
            <a:endParaRPr lang="en-US" b="1" dirty="0">
              <a:latin typeface="Cambria" panose="02040503050406030204" pitchFamily="18" charset="0"/>
            </a:endParaRPr>
          </a:p>
        </p:txBody>
      </p:sp>
      <p:cxnSp>
        <p:nvCxnSpPr>
          <p:cNvPr id="4" name="Straight Arrow Connector 3"/>
          <p:cNvCxnSpPr>
            <a:stCxn id="2" idx="0"/>
          </p:cNvCxnSpPr>
          <p:nvPr/>
        </p:nvCxnSpPr>
        <p:spPr>
          <a:xfrm flipV="1">
            <a:off x="2308860" y="3111338"/>
            <a:ext cx="251460" cy="4541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01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/>
          </p:cNvSpPr>
          <p:nvPr>
            <p:ph type="title"/>
          </p:nvPr>
        </p:nvSpPr>
        <p:spPr>
          <a:xfrm>
            <a:off x="800100" y="381000"/>
            <a:ext cx="7543800" cy="137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 b="1" dirty="0"/>
              <a:t>Dynamic Summaries</a:t>
            </a:r>
          </a:p>
        </p:txBody>
      </p:sp>
      <p:sp>
        <p:nvSpPr>
          <p:cNvPr id="273" name="Shape 273"/>
          <p:cNvSpPr/>
          <p:nvPr/>
        </p:nvSpPr>
        <p:spPr>
          <a:xfrm>
            <a:off x="800100" y="1803238"/>
            <a:ext cx="7543800" cy="2616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 algn="ctr">
              <a:defRPr sz="5600"/>
            </a:pPr>
            <a:endParaRPr/>
          </a:p>
        </p:txBody>
      </p:sp>
      <p:pic>
        <p:nvPicPr>
          <p:cNvPr id="274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9899" y="2302337"/>
            <a:ext cx="3403402" cy="1935826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Shape 275"/>
          <p:cNvSpPr/>
          <p:nvPr/>
        </p:nvSpPr>
        <p:spPr>
          <a:xfrm>
            <a:off x="436433" y="5434329"/>
            <a:ext cx="561570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sz="1500" dirty="0">
                <a:solidFill>
                  <a:srgbClr val="534239"/>
                </a:solidFill>
                <a:latin typeface="Cambria" panose="02040503050406030204" pitchFamily="18" charset="0"/>
              </a:rPr>
              <a:t>Reference: </a:t>
            </a:r>
            <a:r>
              <a:rPr sz="1500" b="1" i="1" dirty="0">
                <a:solidFill>
                  <a:srgbClr val="534239"/>
                </a:solidFill>
                <a:latin typeface="Cambria" panose="02040503050406030204" pitchFamily="18" charset="0"/>
                <a:ea typeface="Garamond-BoldItalic"/>
                <a:cs typeface="Garamond-BoldItalic"/>
                <a:sym typeface="Garamond-BoldItalic"/>
              </a:rPr>
              <a:t>Mining the Social Web: Analyzing Data from Facebook, </a:t>
            </a:r>
            <a:endParaRPr lang="en-US" sz="1500" b="1" i="1" dirty="0" smtClean="0">
              <a:solidFill>
                <a:srgbClr val="534239"/>
              </a:solidFill>
              <a:latin typeface="Cambria" panose="02040503050406030204" pitchFamily="18" charset="0"/>
              <a:ea typeface="Garamond-BoldItalic"/>
              <a:cs typeface="Garamond-BoldItalic"/>
              <a:sym typeface="Garamond-BoldItalic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500" b="1" i="1" dirty="0" smtClean="0">
                <a:solidFill>
                  <a:srgbClr val="534239"/>
                </a:solidFill>
                <a:latin typeface="Cambria" panose="02040503050406030204" pitchFamily="18" charset="0"/>
                <a:ea typeface="Garamond-BoldItalic"/>
                <a:cs typeface="Garamond-BoldItalic"/>
                <a:sym typeface="Garamond-BoldItalic"/>
              </a:rPr>
              <a:t>Twitter</a:t>
            </a:r>
            <a:r>
              <a:rPr sz="1500" b="1" i="1" dirty="0">
                <a:solidFill>
                  <a:srgbClr val="534239"/>
                </a:solidFill>
                <a:latin typeface="Cambria" panose="02040503050406030204" pitchFamily="18" charset="0"/>
                <a:ea typeface="Garamond-BoldItalic"/>
                <a:cs typeface="Garamond-BoldItalic"/>
                <a:sym typeface="Garamond-BoldItalic"/>
              </a:rPr>
              <a:t>, LinkedIn, </a:t>
            </a:r>
            <a:r>
              <a:rPr sz="1500" b="1" i="1" dirty="0" smtClean="0">
                <a:solidFill>
                  <a:srgbClr val="534239"/>
                </a:solidFill>
                <a:latin typeface="Cambria" panose="02040503050406030204" pitchFamily="18" charset="0"/>
                <a:ea typeface="Garamond-BoldItalic"/>
                <a:cs typeface="Garamond-BoldItalic"/>
                <a:sym typeface="Garamond-BoldItalic"/>
              </a:rPr>
              <a:t>and </a:t>
            </a:r>
            <a:r>
              <a:rPr sz="1500" b="1" i="1" dirty="0">
                <a:solidFill>
                  <a:srgbClr val="534239"/>
                </a:solidFill>
                <a:latin typeface="Cambria" panose="02040503050406030204" pitchFamily="18" charset="0"/>
                <a:ea typeface="Garamond-BoldItalic"/>
                <a:cs typeface="Garamond-BoldItalic"/>
                <a:sym typeface="Garamond-BoldItalic"/>
              </a:rPr>
              <a:t>Other Social Media Sites. 8th chapter.</a:t>
            </a:r>
          </a:p>
        </p:txBody>
      </p:sp>
      <p:sp>
        <p:nvSpPr>
          <p:cNvPr id="276" name="Shape 276"/>
          <p:cNvSpPr/>
          <p:nvPr/>
        </p:nvSpPr>
        <p:spPr>
          <a:xfrm>
            <a:off x="5032666" y="2477835"/>
            <a:ext cx="269900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sz="1500" b="1" i="1" dirty="0">
                <a:solidFill>
                  <a:srgbClr val="534239"/>
                </a:solidFill>
                <a:latin typeface="Cambria" panose="02040503050406030204" pitchFamily="18" charset="0"/>
                <a:ea typeface="Garamond-BoldItalic"/>
                <a:cs typeface="Garamond-BoldItalic"/>
              </a:rPr>
              <a:t>Cluster: </a:t>
            </a: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sz="1500" b="1" i="1" dirty="0">
                <a:solidFill>
                  <a:srgbClr val="534239"/>
                </a:solidFill>
                <a:latin typeface="Cambria" panose="02040503050406030204" pitchFamily="18" charset="0"/>
                <a:ea typeface="Garamond-BoldItalic"/>
                <a:cs typeface="Garamond-BoldItalic"/>
              </a:rPr>
              <a:t>sentences include search words</a:t>
            </a:r>
          </a:p>
        </p:txBody>
      </p:sp>
      <p:pic>
        <p:nvPicPr>
          <p:cNvPr id="277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32666" y="3225800"/>
            <a:ext cx="2933701" cy="406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6518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3490" y="2114549"/>
            <a:ext cx="2562220" cy="4140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02466" y="2895600"/>
            <a:ext cx="2933701" cy="406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702466" y="3704417"/>
            <a:ext cx="3403402" cy="1935826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260"/>
          <p:cNvSpPr>
            <a:spLocks noGrp="1"/>
          </p:cNvSpPr>
          <p:nvPr>
            <p:ph type="title"/>
          </p:nvPr>
        </p:nvSpPr>
        <p:spPr>
          <a:xfrm>
            <a:off x="800100" y="381000"/>
            <a:ext cx="7543800" cy="1371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1" lang="en-US" altLang="zh-CN" sz="5400" b="1" dirty="0" smtClean="0"/>
              <a:t>Processing</a:t>
            </a:r>
            <a:endParaRPr kumimoji="1" lang="en-US" altLang="zh-CN" sz="5400" b="1" dirty="0"/>
          </a:p>
        </p:txBody>
      </p:sp>
    </p:spTree>
    <p:extLst>
      <p:ext uri="{BB962C8B-B14F-4D97-AF65-F5344CB8AC3E}">
        <p14:creationId xmlns:p14="http://schemas.microsoft.com/office/powerpoint/2010/main" val="300032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000" b="1" dirty="0"/>
              <a:t>Much Better ?</a:t>
            </a:r>
            <a:endParaRPr lang="zh-CN" altLang="en-US" sz="50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92" y="2883393"/>
            <a:ext cx="3764713" cy="986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274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User Habit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00100" y="381000"/>
            <a:ext cx="75438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4000" b="1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00101" y="2164081"/>
            <a:ext cx="6522720" cy="32689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SzPct val="100000"/>
              <a:buFont typeface="Wingdings" pitchFamily="2" charset="2"/>
              <a:buChar char="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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1500"/>
              </a:spcBef>
              <a:buSzPct val="100000"/>
              <a:buFont typeface="Wingdings" pitchFamily="2" charset="2"/>
              <a:buChar char="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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1500"/>
              </a:spcBef>
              <a:buSzPct val="100000"/>
              <a:buFont typeface="Wingdings" pitchFamily="2" charset="2"/>
              <a:buChar char="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-457200" algn="l" defTabSz="914400" rtl="0" eaLnBrk="1" latinLnBrk="0" hangingPunct="1"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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indent="-457200" algn="l" defTabSz="914400" rtl="0" eaLnBrk="1" latinLnBrk="0" hangingPunct="1">
              <a:spcBef>
                <a:spcPts val="1500"/>
              </a:spcBef>
              <a:buSzPct val="100000"/>
              <a:buFont typeface="Wingdings" pitchFamily="2" charset="2"/>
              <a:buChar char="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57200" algn="l" defTabSz="914400" rtl="0" eaLnBrk="1" latinLnBrk="0" hangingPunct="1"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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indent="-457200" algn="l" defTabSz="914400" rtl="0" eaLnBrk="1" latinLnBrk="0" hangingPunct="1">
              <a:spcBef>
                <a:spcPts val="1500"/>
              </a:spcBef>
              <a:buSzPct val="100000"/>
              <a:buFont typeface="Wingdings" pitchFamily="2" charset="2"/>
              <a:buChar char="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v"/>
            </a:pPr>
            <a:r>
              <a:rPr kumimoji="1" lang="en-US" altLang="zh-CN" sz="3000" b="1" dirty="0" smtClean="0"/>
              <a:t>What a XML file include?</a:t>
            </a:r>
          </a:p>
          <a:p>
            <a:pPr>
              <a:buFont typeface="Arial"/>
              <a:buChar char="•"/>
            </a:pPr>
            <a:r>
              <a:rPr kumimoji="1" lang="en-US" altLang="zh-CN" sz="3000" b="1" dirty="0" smtClean="0"/>
              <a:t>  Title</a:t>
            </a:r>
          </a:p>
          <a:p>
            <a:pPr>
              <a:buFont typeface="Arial"/>
              <a:buChar char="•"/>
            </a:pPr>
            <a:r>
              <a:rPr kumimoji="1" lang="en-US" altLang="zh-CN" sz="3000" b="1" dirty="0" smtClean="0"/>
              <a:t>  Headline </a:t>
            </a:r>
          </a:p>
          <a:p>
            <a:pPr>
              <a:buFont typeface="Arial"/>
              <a:buChar char="•"/>
            </a:pPr>
            <a:r>
              <a:rPr kumimoji="1" lang="en-US" altLang="zh-CN" sz="3000" b="1" dirty="0" smtClean="0"/>
              <a:t>  Dateline </a:t>
            </a:r>
          </a:p>
          <a:p>
            <a:pPr>
              <a:buFont typeface="Arial"/>
              <a:buChar char="•"/>
            </a:pPr>
            <a:r>
              <a:rPr kumimoji="1" lang="en-US" altLang="zh-CN" sz="3000" b="1" dirty="0" smtClean="0"/>
              <a:t>  Text </a:t>
            </a:r>
          </a:p>
          <a:p>
            <a:pPr>
              <a:buFont typeface="Arial"/>
              <a:buChar char="•"/>
            </a:pPr>
            <a:r>
              <a:rPr kumimoji="1" lang="en-US" altLang="zh-CN" sz="3000" b="1" dirty="0" smtClean="0"/>
              <a:t>  </a:t>
            </a:r>
            <a:r>
              <a:rPr kumimoji="1" lang="en-US" altLang="zh-CN" sz="3000" b="1" dirty="0" smtClean="0">
                <a:solidFill>
                  <a:srgbClr val="FF0000"/>
                </a:solidFill>
              </a:rPr>
              <a:t>Metadata</a:t>
            </a:r>
          </a:p>
          <a:p>
            <a:pPr>
              <a:buNone/>
            </a:pP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81716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97280" y="2084294"/>
            <a:ext cx="6949440" cy="3639670"/>
          </a:xfrm>
        </p:spPr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060" y="1766614"/>
            <a:ext cx="5945980" cy="444199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424940" y="1766614"/>
            <a:ext cx="6240780" cy="3224486"/>
          </a:xfrm>
          <a:prstGeom prst="roundRect">
            <a:avLst/>
          </a:prstGeom>
          <a:noFill/>
          <a:ln>
            <a:solidFill>
              <a:srgbClr val="FF0000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00100" y="381000"/>
            <a:ext cx="7543800" cy="1371600"/>
          </a:xfrm>
        </p:spPr>
        <p:txBody>
          <a:bodyPr>
            <a:noAutofit/>
          </a:bodyPr>
          <a:lstStyle/>
          <a:p>
            <a:r>
              <a:rPr lang="en-US" altLang="zh-CN" sz="5000" b="1" dirty="0"/>
              <a:t>Something may be ignored</a:t>
            </a:r>
            <a:endParaRPr lang="zh-CN" altLang="en-US" sz="5000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72100" y="2118808"/>
            <a:ext cx="10732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465075" y="3238948"/>
            <a:ext cx="10732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65075" y="4168588"/>
            <a:ext cx="10732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57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Create a Region Index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34739" y="3619499"/>
            <a:ext cx="235915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Habit</a:t>
            </a:r>
          </a:p>
          <a:p>
            <a:pPr algn="ctr"/>
            <a:r>
              <a:rPr lang="en-US" sz="3000" b="1" dirty="0" smtClean="0"/>
              <a:t>Index</a:t>
            </a:r>
            <a:endParaRPr lang="en-US" sz="3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96340" y="3619500"/>
            <a:ext cx="235458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/>
              <a:t>Tf-Idf</a:t>
            </a:r>
            <a:endParaRPr lang="en-US" sz="3000" b="1" dirty="0"/>
          </a:p>
          <a:p>
            <a:pPr algn="ctr"/>
            <a:r>
              <a:rPr lang="en-US" sz="3000" b="1" dirty="0" smtClean="0"/>
              <a:t>Index</a:t>
            </a:r>
            <a:endParaRPr lang="en-US" sz="3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96340" y="4869180"/>
            <a:ext cx="235458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Page Info</a:t>
            </a:r>
            <a:endParaRPr lang="en-US" sz="3000" b="1" dirty="0"/>
          </a:p>
          <a:p>
            <a:pPr algn="ctr"/>
            <a:r>
              <a:rPr lang="en-US" sz="3000" b="1" dirty="0" smtClean="0"/>
              <a:t>Index</a:t>
            </a:r>
            <a:endParaRPr lang="en-US" sz="30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50920" y="2712720"/>
            <a:ext cx="2286000" cy="12573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550920" y="4084178"/>
            <a:ext cx="2286000" cy="35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36920" y="3423836"/>
            <a:ext cx="235458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3000" b="1" dirty="0" smtClean="0"/>
          </a:p>
          <a:p>
            <a:pPr algn="ctr"/>
            <a:r>
              <a:rPr lang="en-US" sz="3000" b="1" dirty="0" smtClean="0"/>
              <a:t>Result</a:t>
            </a:r>
          </a:p>
          <a:p>
            <a:pPr algn="ctr"/>
            <a:endParaRPr lang="en-US" sz="30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550920" y="4261924"/>
            <a:ext cx="2286000" cy="12145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15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-0.27239 -0.19745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28" y="-988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000" b="1" dirty="0"/>
              <a:t>Result</a:t>
            </a:r>
            <a:r>
              <a:rPr lang="zh-CN" altLang="en-US" sz="5000" b="1" dirty="0"/>
              <a:t> </a:t>
            </a:r>
            <a:r>
              <a:rPr lang="en-US" altLang="zh-CN" sz="5000" b="1" dirty="0"/>
              <a:t>Measure</a:t>
            </a:r>
            <a:endParaRPr lang="zh-CN" altLang="en-US" sz="5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Relevance </a:t>
            </a:r>
            <a:r>
              <a:rPr lang="en-US" altLang="zh-CN" dirty="0" smtClean="0"/>
              <a:t>of Result for “year”</a:t>
            </a:r>
            <a:endParaRPr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6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694884"/>
              </p:ext>
            </p:extLst>
          </p:nvPr>
        </p:nvGraphicFramePr>
        <p:xfrm>
          <a:off x="1922780" y="3388360"/>
          <a:ext cx="5353050" cy="12757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84350"/>
                <a:gridCol w="1784350"/>
                <a:gridCol w="1784350"/>
              </a:tblGrid>
              <a:tr h="398780">
                <a:tc>
                  <a:txBody>
                    <a:bodyPr/>
                    <a:lstStyle/>
                    <a:p>
                      <a:pPr algn="ctr"/>
                      <a:endParaRPr lang="zh-CN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 smtClean="0"/>
                        <a:t>Previous</a:t>
                      </a:r>
                      <a:endParaRPr lang="zh-CN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 smtClean="0"/>
                        <a:t>After</a:t>
                      </a:r>
                      <a:endParaRPr lang="zh-CN" altLang="en-US" sz="2500" dirty="0"/>
                    </a:p>
                  </a:txBody>
                  <a:tcPr/>
                </a:tc>
              </a:tr>
              <a:tr h="8032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b="1" dirty="0" smtClean="0">
                          <a:latin typeface="Cambria" panose="02040503050406030204" pitchFamily="18" charset="0"/>
                        </a:rPr>
                        <a:t>“year”</a:t>
                      </a:r>
                      <a:endParaRPr lang="zh-CN" altLang="en-US" sz="25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b="1" dirty="0" smtClean="0"/>
                        <a:t>20%</a:t>
                      </a:r>
                      <a:endParaRPr lang="zh-CN" alt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b="1" dirty="0" smtClean="0"/>
                        <a:t>100%</a:t>
                      </a:r>
                      <a:endParaRPr lang="zh-CN" altLang="en-US" sz="25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52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000" b="1" dirty="0"/>
              <a:t>Demo</a:t>
            </a:r>
            <a:endParaRPr lang="zh-CN" altLang="en-US" sz="5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274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000" b="1" dirty="0" smtClean="0"/>
              <a:t>Q &amp; A</a:t>
            </a:r>
            <a:endParaRPr lang="zh-CN" altLang="en-US" sz="5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61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Search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43" y="2094358"/>
            <a:ext cx="7757477" cy="381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89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Search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23" y="1981686"/>
            <a:ext cx="7899371" cy="4167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232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000" b="1" dirty="0"/>
              <a:t>Basic Framework</a:t>
            </a:r>
            <a:endParaRPr lang="zh-CN" altLang="en-US" sz="5000" b="1" dirty="0"/>
          </a:p>
        </p:txBody>
      </p:sp>
      <p:pic>
        <p:nvPicPr>
          <p:cNvPr id="1026" name="Picture 2" descr="C:\Users\HC\Desktop\881 final ppt\mapreduce_diag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18" y="2994846"/>
            <a:ext cx="7162800" cy="233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094477" y="2186933"/>
            <a:ext cx="5641752" cy="1882044"/>
            <a:chOff x="2995855" y="2221233"/>
            <a:chExt cx="5641752" cy="1882044"/>
          </a:xfrm>
        </p:grpSpPr>
        <p:sp>
          <p:nvSpPr>
            <p:cNvPr id="5" name="Left Arrow 4"/>
            <p:cNvSpPr/>
            <p:nvPr/>
          </p:nvSpPr>
          <p:spPr>
            <a:xfrm rot="19204387">
              <a:off x="2995855" y="3570842"/>
              <a:ext cx="1516283" cy="532435"/>
            </a:xfrm>
            <a:prstGeom prst="lef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803891" y="2221233"/>
              <a:ext cx="4833716" cy="161582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300" b="1" dirty="0" smtClean="0">
                  <a:latin typeface="Calibri" panose="020F0502020204030204" pitchFamily="34" charset="0"/>
                </a:rPr>
                <a:t>Is Splitable ?</a:t>
              </a:r>
              <a:endParaRPr lang="en-US" sz="3300" b="1" dirty="0">
                <a:latin typeface="Calibri" panose="020F0502020204030204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300" b="1" dirty="0" smtClean="0">
                  <a:latin typeface="Calibri" panose="020F0502020204030204" pitchFamily="34" charset="0"/>
                </a:rPr>
                <a:t>Zip File (</a:t>
              </a:r>
              <a:r>
                <a:rPr lang="en-US" sz="3300" b="1" dirty="0">
                  <a:latin typeface="Calibri" panose="020F0502020204030204" pitchFamily="34" charset="0"/>
                </a:rPr>
                <a:t>java zip class</a:t>
              </a:r>
              <a:r>
                <a:rPr lang="en-US" sz="3300" b="1" dirty="0" smtClean="0">
                  <a:latin typeface="Calibri" panose="020F0502020204030204" pitchFamily="34" charset="0"/>
                </a:rPr>
                <a:t>)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altLang="zh-CN" sz="3300" b="1" dirty="0" smtClean="0">
                  <a:latin typeface="Calibri" panose="020F0502020204030204" pitchFamily="34" charset="0"/>
                </a:rPr>
                <a:t>Key, Value</a:t>
              </a:r>
              <a:endParaRPr lang="zh-CN" altLang="en-US" sz="3300" b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035253" y="2239946"/>
            <a:ext cx="4344043" cy="1472403"/>
            <a:chOff x="570020" y="1720729"/>
            <a:chExt cx="4344043" cy="1472403"/>
          </a:xfrm>
        </p:grpSpPr>
        <p:sp>
          <p:nvSpPr>
            <p:cNvPr id="16" name="Left Arrow 15"/>
            <p:cNvSpPr/>
            <p:nvPr/>
          </p:nvSpPr>
          <p:spPr>
            <a:xfrm rot="16669018">
              <a:off x="2432186" y="2263020"/>
              <a:ext cx="1327789" cy="532435"/>
            </a:xfrm>
            <a:prstGeom prst="lef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0020" y="1720729"/>
              <a:ext cx="4344043" cy="60016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sz="3300" b="1" dirty="0" smtClean="0">
                  <a:latin typeface="Calibri" panose="020F0502020204030204" pitchFamily="34" charset="0"/>
                </a:rPr>
                <a:t>Basic Hash Partition</a:t>
              </a:r>
              <a:endParaRPr lang="zh-CN" altLang="en-US" sz="3300" b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035253" y="4640496"/>
            <a:ext cx="4522177" cy="1107996"/>
            <a:chOff x="1442104" y="-361524"/>
            <a:chExt cx="4522177" cy="1107996"/>
          </a:xfrm>
        </p:grpSpPr>
        <p:sp>
          <p:nvSpPr>
            <p:cNvPr id="19" name="Left Arrow 18"/>
            <p:cNvSpPr/>
            <p:nvPr/>
          </p:nvSpPr>
          <p:spPr>
            <a:xfrm rot="9610362">
              <a:off x="4447998" y="-27332"/>
              <a:ext cx="1516283" cy="532435"/>
            </a:xfrm>
            <a:prstGeom prst="lef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2104" y="-361524"/>
              <a:ext cx="3569343" cy="110799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sz="3300" b="1" dirty="0" smtClean="0">
                  <a:latin typeface="Calibri" panose="020F0502020204030204" pitchFamily="34" charset="0"/>
                </a:rPr>
                <a:t>Can we do it more efficiently?</a:t>
              </a:r>
              <a:endParaRPr lang="zh-CN" altLang="en-US" sz="3300" b="1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31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" y="381000"/>
            <a:ext cx="8343900" cy="1371600"/>
          </a:xfrm>
        </p:spPr>
        <p:txBody>
          <a:bodyPr>
            <a:noAutofit/>
          </a:bodyPr>
          <a:lstStyle/>
          <a:p>
            <a:r>
              <a:rPr lang="en-US" sz="5000" b="1" dirty="0"/>
              <a:t>What is a good search engine?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861" y="3505145"/>
            <a:ext cx="3764713" cy="986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737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5000" b="1" dirty="0"/>
              <a:t>Three factors</a:t>
            </a:r>
            <a:endParaRPr lang="zh-CN" altLang="en-US" sz="5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0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Speed of response</a:t>
            </a:r>
          </a:p>
          <a:p>
            <a:r>
              <a:rPr kumimoji="1" lang="en-US" altLang="zh-CN" sz="3000" b="1" dirty="0">
                <a:latin typeface="Cambria" panose="02040503050406030204" pitchFamily="18" charset="0"/>
              </a:rPr>
              <a:t>S</a:t>
            </a:r>
            <a:r>
              <a:rPr kumimoji="1" lang="en-US" altLang="zh-CN" sz="3000" b="1" dirty="0" smtClean="0">
                <a:latin typeface="Cambria" panose="02040503050406030204" pitchFamily="18" charset="0"/>
              </a:rPr>
              <a:t>ize of the index</a:t>
            </a:r>
          </a:p>
          <a:p>
            <a:r>
              <a:rPr kumimoji="1" lang="en-US" altLang="zh-CN" sz="3000" b="1" dirty="0" smtClean="0">
                <a:latin typeface="Cambria" panose="02040503050406030204" pitchFamily="18" charset="0"/>
              </a:rPr>
              <a:t>Relevance of results</a:t>
            </a:r>
            <a:endParaRPr kumimoji="1" lang="zh-CN" altLang="en-US" sz="30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74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000" b="1" dirty="0"/>
              <a:t>Speed Result</a:t>
            </a:r>
            <a:endParaRPr lang="zh-CN" altLang="en-US" sz="5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Speed of Search for “year” (s/average)</a:t>
            </a:r>
            <a:endParaRPr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6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952849"/>
              </p:ext>
            </p:extLst>
          </p:nvPr>
        </p:nvGraphicFramePr>
        <p:xfrm>
          <a:off x="799972" y="2692400"/>
          <a:ext cx="7543928" cy="298259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84350"/>
                <a:gridCol w="1987614"/>
                <a:gridCol w="1987614"/>
                <a:gridCol w="1784350"/>
              </a:tblGrid>
              <a:tr h="398780">
                <a:tc>
                  <a:txBody>
                    <a:bodyPr/>
                    <a:lstStyle/>
                    <a:p>
                      <a:pPr algn="ctr"/>
                      <a:endParaRPr lang="zh-CN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 smtClean="0"/>
                        <a:t>Boolean</a:t>
                      </a:r>
                      <a:endParaRPr lang="zh-CN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 smtClean="0"/>
                        <a:t>TFIDF</a:t>
                      </a:r>
                      <a:endParaRPr lang="zh-CN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 smtClean="0"/>
                        <a:t>BM</a:t>
                      </a:r>
                      <a:r>
                        <a:rPr lang="en-US" altLang="zh-CN" sz="2500" baseline="0" dirty="0" smtClean="0"/>
                        <a:t>2.5</a:t>
                      </a:r>
                      <a:endParaRPr lang="zh-CN" altLang="en-US" sz="2500" dirty="0"/>
                    </a:p>
                  </a:txBody>
                  <a:tcPr/>
                </a:tc>
              </a:tr>
              <a:tr h="8032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b="1" dirty="0" smtClean="0">
                          <a:latin typeface="Cambria" panose="02040503050406030204" pitchFamily="18" charset="0"/>
                        </a:rPr>
                        <a:t>chao</a:t>
                      </a:r>
                      <a:r>
                        <a:rPr lang="en-US" altLang="zh-CN" sz="2500" b="1" baseline="0" dirty="0" smtClean="0">
                          <a:latin typeface="Cambria" panose="02040503050406030204" pitchFamily="18" charset="0"/>
                        </a:rPr>
                        <a:t>h</a:t>
                      </a:r>
                      <a:endParaRPr lang="zh-CN" altLang="en-US" sz="25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 smtClean="0"/>
                        <a:t>122(Palmetto)</a:t>
                      </a:r>
                      <a:endParaRPr lang="zh-CN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 smtClean="0"/>
                        <a:t>78(Palmetto)</a:t>
                      </a:r>
                      <a:endParaRPr lang="zh-CN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 smtClean="0"/>
                        <a:t>12 (local)</a:t>
                      </a:r>
                      <a:endParaRPr lang="zh-CN" altLang="en-US" sz="2500" dirty="0"/>
                    </a:p>
                  </a:txBody>
                  <a:tcPr/>
                </a:tc>
              </a:tr>
              <a:tr h="8032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5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jinxuanq</a:t>
                      </a:r>
                      <a:endParaRPr lang="zh-CN" altLang="en-US" sz="25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 smtClean="0"/>
                        <a:t>85(Palmetto)</a:t>
                      </a:r>
                      <a:endParaRPr lang="zh-CN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dirty="0" smtClean="0"/>
                        <a:t>112(Palmetto)</a:t>
                      </a:r>
                      <a:endParaRPr lang="zh-CN" altLang="en-US" sz="2500" dirty="0" smtClean="0"/>
                    </a:p>
                    <a:p>
                      <a:pPr algn="ctr"/>
                      <a:endParaRPr lang="zh-CN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dirty="0" smtClean="0"/>
                        <a:t>12 (local)</a:t>
                      </a:r>
                      <a:endParaRPr lang="zh-CN" altLang="en-US" sz="2500" dirty="0" smtClean="0"/>
                    </a:p>
                  </a:txBody>
                  <a:tcPr/>
                </a:tc>
              </a:tr>
              <a:tr h="8032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500" b="1" kern="1200" dirty="0" smtClean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dizhang</a:t>
                      </a:r>
                      <a:endParaRPr lang="zh-CN" altLang="en-US" sz="25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dirty="0" smtClean="0"/>
                        <a:t>65(Palmetto)</a:t>
                      </a:r>
                      <a:endParaRPr lang="zh-CN" altLang="en-US" sz="2500" dirty="0" smtClean="0"/>
                    </a:p>
                    <a:p>
                      <a:pPr algn="ctr"/>
                      <a:endParaRPr lang="zh-CN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 smtClean="0"/>
                        <a:t>95(Palmetto)</a:t>
                      </a:r>
                      <a:endParaRPr lang="zh-CN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dirty="0" smtClean="0"/>
                        <a:t>12 (local)</a:t>
                      </a:r>
                      <a:endParaRPr lang="zh-CN" altLang="en-US" sz="2500" dirty="0" smtClean="0"/>
                    </a:p>
                    <a:p>
                      <a:pPr algn="ctr"/>
                      <a:endParaRPr lang="zh-CN" altLang="en-US" sz="2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75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正式">
  <a:themeElements>
    <a:clrScheme name="Formal">
      <a:dk1>
        <a:srgbClr val="534239"/>
      </a:dk1>
      <a:lt1>
        <a:srgbClr val="FFFFFF"/>
      </a:lt1>
      <a:dk2>
        <a:srgbClr val="3D3A48"/>
      </a:dk2>
      <a:lt2>
        <a:srgbClr val="E1DFD1"/>
      </a:lt2>
      <a:accent1>
        <a:srgbClr val="907F76"/>
      </a:accent1>
      <a:accent2>
        <a:srgbClr val="A46645"/>
      </a:accent2>
      <a:accent3>
        <a:srgbClr val="CD9C47"/>
      </a:accent3>
      <a:accent4>
        <a:srgbClr val="9A92CD"/>
      </a:accent4>
      <a:accent5>
        <a:srgbClr val="7D639B"/>
      </a:accent5>
      <a:accent6>
        <a:srgbClr val="733678"/>
      </a:accent6>
      <a:hlink>
        <a:srgbClr val="A84914"/>
      </a:hlink>
      <a:folHlink>
        <a:srgbClr val="B25672"/>
      </a:folHlink>
    </a:clrScheme>
    <a:fontScheme name="Formal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Form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0000"/>
                <a:satMod val="200000"/>
              </a:schemeClr>
              <a:schemeClr val="phClr">
                <a:shade val="9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135000"/>
              </a:schemeClr>
              <a:schemeClr val="phClr">
                <a:shade val="80000"/>
                <a:satMod val="150000"/>
              </a:schemeClr>
            </a:duotone>
          </a:blip>
          <a:tile tx="0" ty="0" sx="65000" sy="65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>
              <a:shade val="90000"/>
              <a:alpha val="90000"/>
            </a:schemeClr>
          </a:solidFill>
          <a:prstDash val="solid"/>
          <a:miter/>
        </a:ln>
        <a:ln w="38100" cap="flat" cmpd="sng" algn="ctr">
          <a:solidFill>
            <a:schemeClr val="phClr">
              <a:shade val="85000"/>
              <a:alpha val="90000"/>
              <a:satMod val="125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88900" dist="38100" dir="5400000" sx="101000" sy="101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prstMaterial="metal">
            <a:bevelT w="25400" h="12700" prst="artDeco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tint val="50000"/>
                <a:satMod val="250000"/>
              </a:schemeClr>
              <a:schemeClr val="phClr">
                <a:shade val="80000"/>
                <a:satMod val="175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10000"/>
                <a:satMod val="260000"/>
                <a:lumMod val="115000"/>
              </a:schemeClr>
              <a:schemeClr val="phClr">
                <a:shade val="75000"/>
                <a:satMod val="175000"/>
                <a:lumMod val="10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正式.thmx</Template>
  <TotalTime>1085</TotalTime>
  <Words>787</Words>
  <Application>Microsoft Office PowerPoint</Application>
  <PresentationFormat>On-screen Show (4:3)</PresentationFormat>
  <Paragraphs>273</Paragraphs>
  <Slides>39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正式</vt:lpstr>
      <vt:lpstr>Information Retrieval  </vt:lpstr>
      <vt:lpstr>General</vt:lpstr>
      <vt:lpstr>Techniques </vt:lpstr>
      <vt:lpstr>Search</vt:lpstr>
      <vt:lpstr>Search</vt:lpstr>
      <vt:lpstr>Basic Framework</vt:lpstr>
      <vt:lpstr>What is a good search engine?</vt:lpstr>
      <vt:lpstr>Three factors</vt:lpstr>
      <vt:lpstr>Speed Result</vt:lpstr>
      <vt:lpstr>Speed factors</vt:lpstr>
      <vt:lpstr>Add Combiner</vt:lpstr>
      <vt:lpstr>Different Structure</vt:lpstr>
      <vt:lpstr>Customize Class</vt:lpstr>
      <vt:lpstr>Search Cache </vt:lpstr>
      <vt:lpstr>Search All First</vt:lpstr>
      <vt:lpstr>Search Cache</vt:lpstr>
      <vt:lpstr>Size of the Index</vt:lpstr>
      <vt:lpstr>Three Index Systems </vt:lpstr>
      <vt:lpstr>How to Save Memory</vt:lpstr>
      <vt:lpstr>Previous Problem</vt:lpstr>
      <vt:lpstr>Normal TFIDF Index</vt:lpstr>
      <vt:lpstr>Single Index</vt:lpstr>
      <vt:lpstr>Chain Map &amp; Data Driven</vt:lpstr>
      <vt:lpstr>Update Index</vt:lpstr>
      <vt:lpstr>Size of Index</vt:lpstr>
      <vt:lpstr>Three factors</vt:lpstr>
      <vt:lpstr>Result Measure</vt:lpstr>
      <vt:lpstr>How to Improve Relevance</vt:lpstr>
      <vt:lpstr>Relevance Improvement</vt:lpstr>
      <vt:lpstr>Dynamic abstract</vt:lpstr>
      <vt:lpstr>Dynamic Summaries</vt:lpstr>
      <vt:lpstr>Processing</vt:lpstr>
      <vt:lpstr>Much Better ?</vt:lpstr>
      <vt:lpstr>User Habit</vt:lpstr>
      <vt:lpstr>Something may be ignored</vt:lpstr>
      <vt:lpstr>Create a Region Index</vt:lpstr>
      <vt:lpstr>Result Measure</vt:lpstr>
      <vt:lpstr>Demo</vt:lpstr>
      <vt:lpstr>Q &amp; 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  </dc:title>
  <dc:creator>锦 黄</dc:creator>
  <cp:lastModifiedBy>HC</cp:lastModifiedBy>
  <cp:revision>341</cp:revision>
  <dcterms:created xsi:type="dcterms:W3CDTF">2015-04-19T19:20:22Z</dcterms:created>
  <dcterms:modified xsi:type="dcterms:W3CDTF">2015-04-21T12:55:08Z</dcterms:modified>
</cp:coreProperties>
</file>