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0"/>
  </p:notesMasterIdLst>
  <p:sldIdLst>
    <p:sldId id="256" r:id="rId2"/>
    <p:sldId id="257" r:id="rId3"/>
    <p:sldId id="266" r:id="rId4"/>
    <p:sldId id="258" r:id="rId5"/>
    <p:sldId id="259" r:id="rId6"/>
    <p:sldId id="270" r:id="rId7"/>
    <p:sldId id="268" r:id="rId8"/>
    <p:sldId id="262" r:id="rId9"/>
    <p:sldId id="271" r:id="rId10"/>
    <p:sldId id="269" r:id="rId11"/>
    <p:sldId id="272" r:id="rId12"/>
    <p:sldId id="278" r:id="rId13"/>
    <p:sldId id="273" r:id="rId14"/>
    <p:sldId id="260" r:id="rId15"/>
    <p:sldId id="264" r:id="rId16"/>
    <p:sldId id="261" r:id="rId17"/>
    <p:sldId id="274" r:id="rId18"/>
    <p:sldId id="275" r:id="rId19"/>
    <p:sldId id="276" r:id="rId20"/>
    <p:sldId id="284" r:id="rId21"/>
    <p:sldId id="277" r:id="rId22"/>
    <p:sldId id="283" r:id="rId23"/>
    <p:sldId id="263" r:id="rId24"/>
    <p:sldId id="282" r:id="rId25"/>
    <p:sldId id="265" r:id="rId26"/>
    <p:sldId id="280" r:id="rId27"/>
    <p:sldId id="279"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209" y="48"/>
      </p:cViewPr>
      <p:guideLst/>
    </p:cSldViewPr>
  </p:slideViewPr>
  <p:notesTextViewPr>
    <p:cViewPr>
      <p:scale>
        <a:sx n="1" d="1"/>
        <a:sy n="1" d="1"/>
      </p:scale>
      <p:origin x="0" y="-28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CD197-E997-4D96-84B6-FBC7BD327901}"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4B87AC4-66E5-45FE-B47C-998722EF8577}">
      <dgm:prSet/>
      <dgm:spPr/>
      <dgm:t>
        <a:bodyPr/>
        <a:lstStyle/>
        <a:p>
          <a:r>
            <a:rPr lang="en-US" dirty="0"/>
            <a:t>File Combination</a:t>
          </a:r>
        </a:p>
      </dgm:t>
    </dgm:pt>
    <dgm:pt modelId="{41D8A835-4E79-4D1F-BF17-DFE991975B4D}" type="parTrans" cxnId="{F7CC7ECA-C84F-4F0D-AD61-1B948417926C}">
      <dgm:prSet/>
      <dgm:spPr/>
      <dgm:t>
        <a:bodyPr/>
        <a:lstStyle/>
        <a:p>
          <a:endParaRPr lang="en-US"/>
        </a:p>
      </dgm:t>
    </dgm:pt>
    <dgm:pt modelId="{EBAF1B20-ADA5-4396-97F7-AD7FB0AC6B2B}" type="sibTrans" cxnId="{F7CC7ECA-C84F-4F0D-AD61-1B948417926C}">
      <dgm:prSet/>
      <dgm:spPr/>
      <dgm:t>
        <a:bodyPr/>
        <a:lstStyle/>
        <a:p>
          <a:endParaRPr lang="en-US"/>
        </a:p>
      </dgm:t>
    </dgm:pt>
    <dgm:pt modelId="{1979E1D1-2087-427B-AA55-329176ED1A0D}">
      <dgm:prSet/>
      <dgm:spPr/>
      <dgm:t>
        <a:bodyPr/>
        <a:lstStyle/>
        <a:p>
          <a:r>
            <a:rPr lang="en-US" dirty="0"/>
            <a:t>Feature Creation and Aggregation</a:t>
          </a:r>
        </a:p>
      </dgm:t>
    </dgm:pt>
    <dgm:pt modelId="{E606FCBE-F449-42AC-847E-668A79DB29B5}" type="parTrans" cxnId="{79FC8A3D-DB5D-4998-93A1-06FA630A57C7}">
      <dgm:prSet/>
      <dgm:spPr/>
      <dgm:t>
        <a:bodyPr/>
        <a:lstStyle/>
        <a:p>
          <a:endParaRPr lang="en-US"/>
        </a:p>
      </dgm:t>
    </dgm:pt>
    <dgm:pt modelId="{0D587790-F633-4F3F-A931-D5A2EA1CD2FE}" type="sibTrans" cxnId="{79FC8A3D-DB5D-4998-93A1-06FA630A57C7}">
      <dgm:prSet/>
      <dgm:spPr/>
      <dgm:t>
        <a:bodyPr/>
        <a:lstStyle/>
        <a:p>
          <a:endParaRPr lang="en-US"/>
        </a:p>
      </dgm:t>
    </dgm:pt>
    <dgm:pt modelId="{2A23D7B3-675F-49E3-B2F8-639AECFE5CEB}">
      <dgm:prSet/>
      <dgm:spPr/>
      <dgm:t>
        <a:bodyPr/>
        <a:lstStyle/>
        <a:p>
          <a:r>
            <a:rPr lang="en-US" dirty="0"/>
            <a:t>Mapping this aggregated data set back to train file according to card ID</a:t>
          </a:r>
        </a:p>
      </dgm:t>
    </dgm:pt>
    <dgm:pt modelId="{2CA8FA12-664D-4A77-9602-28BBC29E2B85}" type="parTrans" cxnId="{7FF9D672-3FD0-4EE4-8D4F-3BF8368E70F2}">
      <dgm:prSet/>
      <dgm:spPr/>
      <dgm:t>
        <a:bodyPr/>
        <a:lstStyle/>
        <a:p>
          <a:endParaRPr lang="en-US"/>
        </a:p>
      </dgm:t>
    </dgm:pt>
    <dgm:pt modelId="{E87767B4-BAB0-44BC-B8FA-4C8E10220478}" type="sibTrans" cxnId="{7FF9D672-3FD0-4EE4-8D4F-3BF8368E70F2}">
      <dgm:prSet/>
      <dgm:spPr/>
      <dgm:t>
        <a:bodyPr/>
        <a:lstStyle/>
        <a:p>
          <a:endParaRPr lang="en-US"/>
        </a:p>
      </dgm:t>
    </dgm:pt>
    <dgm:pt modelId="{6894DF40-E37C-4D51-BCDC-075A4EFFB6D6}" type="pres">
      <dgm:prSet presAssocID="{DE4CD197-E997-4D96-84B6-FBC7BD327901}" presName="Name0" presStyleCnt="0">
        <dgm:presLayoutVars>
          <dgm:dir/>
          <dgm:resizeHandles val="exact"/>
        </dgm:presLayoutVars>
      </dgm:prSet>
      <dgm:spPr/>
    </dgm:pt>
    <dgm:pt modelId="{E91061DD-3522-4649-8B85-78A6A46B5161}" type="pres">
      <dgm:prSet presAssocID="{24B87AC4-66E5-45FE-B47C-998722EF8577}" presName="node" presStyleLbl="node1" presStyleIdx="0" presStyleCnt="3">
        <dgm:presLayoutVars>
          <dgm:bulletEnabled val="1"/>
        </dgm:presLayoutVars>
      </dgm:prSet>
      <dgm:spPr/>
    </dgm:pt>
    <dgm:pt modelId="{B89BDA71-1156-4702-880F-3CB9AF799FAD}" type="pres">
      <dgm:prSet presAssocID="{EBAF1B20-ADA5-4396-97F7-AD7FB0AC6B2B}" presName="sibTrans" presStyleLbl="sibTrans1D1" presStyleIdx="0" presStyleCnt="2"/>
      <dgm:spPr/>
    </dgm:pt>
    <dgm:pt modelId="{EA4E9146-31DC-47DE-A7F7-B0474074DC2D}" type="pres">
      <dgm:prSet presAssocID="{EBAF1B20-ADA5-4396-97F7-AD7FB0AC6B2B}" presName="connectorText" presStyleLbl="sibTrans1D1" presStyleIdx="0" presStyleCnt="2"/>
      <dgm:spPr/>
    </dgm:pt>
    <dgm:pt modelId="{484C2F89-B4D1-49E4-9ABF-37E847FE6840}" type="pres">
      <dgm:prSet presAssocID="{1979E1D1-2087-427B-AA55-329176ED1A0D}" presName="node" presStyleLbl="node1" presStyleIdx="1" presStyleCnt="3">
        <dgm:presLayoutVars>
          <dgm:bulletEnabled val="1"/>
        </dgm:presLayoutVars>
      </dgm:prSet>
      <dgm:spPr/>
    </dgm:pt>
    <dgm:pt modelId="{814F4953-41DC-4F93-95AD-7E528EC517FD}" type="pres">
      <dgm:prSet presAssocID="{0D587790-F633-4F3F-A931-D5A2EA1CD2FE}" presName="sibTrans" presStyleLbl="sibTrans1D1" presStyleIdx="1" presStyleCnt="2"/>
      <dgm:spPr/>
    </dgm:pt>
    <dgm:pt modelId="{9075F185-5F86-497E-9706-26B67BDFDB4B}" type="pres">
      <dgm:prSet presAssocID="{0D587790-F633-4F3F-A931-D5A2EA1CD2FE}" presName="connectorText" presStyleLbl="sibTrans1D1" presStyleIdx="1" presStyleCnt="2"/>
      <dgm:spPr/>
    </dgm:pt>
    <dgm:pt modelId="{DD8578F7-FBC8-47E6-9E03-BADB2625F57F}" type="pres">
      <dgm:prSet presAssocID="{2A23D7B3-675F-49E3-B2F8-639AECFE5CEB}" presName="node" presStyleLbl="node1" presStyleIdx="2" presStyleCnt="3">
        <dgm:presLayoutVars>
          <dgm:bulletEnabled val="1"/>
        </dgm:presLayoutVars>
      </dgm:prSet>
      <dgm:spPr/>
    </dgm:pt>
  </dgm:ptLst>
  <dgm:cxnLst>
    <dgm:cxn modelId="{D94B5718-D032-4BBA-AF20-EF7812ADB370}" type="presOf" srcId="{0D587790-F633-4F3F-A931-D5A2EA1CD2FE}" destId="{9075F185-5F86-497E-9706-26B67BDFDB4B}" srcOrd="1" destOrd="0" presId="urn:microsoft.com/office/officeart/2016/7/layout/RepeatingBendingProcessNew"/>
    <dgm:cxn modelId="{4DD85B2A-B3C7-4A81-9F12-0238EFFC0616}" type="presOf" srcId="{EBAF1B20-ADA5-4396-97F7-AD7FB0AC6B2B}" destId="{EA4E9146-31DC-47DE-A7F7-B0474074DC2D}" srcOrd="1" destOrd="0" presId="urn:microsoft.com/office/officeart/2016/7/layout/RepeatingBendingProcessNew"/>
    <dgm:cxn modelId="{6BE3AF2A-E1DB-476C-8FB0-F0EA3D111005}" type="presOf" srcId="{EBAF1B20-ADA5-4396-97F7-AD7FB0AC6B2B}" destId="{B89BDA71-1156-4702-880F-3CB9AF799FAD}" srcOrd="0" destOrd="0" presId="urn:microsoft.com/office/officeart/2016/7/layout/RepeatingBendingProcessNew"/>
    <dgm:cxn modelId="{79FC8A3D-DB5D-4998-93A1-06FA630A57C7}" srcId="{DE4CD197-E997-4D96-84B6-FBC7BD327901}" destId="{1979E1D1-2087-427B-AA55-329176ED1A0D}" srcOrd="1" destOrd="0" parTransId="{E606FCBE-F449-42AC-847E-668A79DB29B5}" sibTransId="{0D587790-F633-4F3F-A931-D5A2EA1CD2FE}"/>
    <dgm:cxn modelId="{5F18C663-AEFE-4D16-B112-223AC5F22C14}" type="presOf" srcId="{0D587790-F633-4F3F-A931-D5A2EA1CD2FE}" destId="{814F4953-41DC-4F93-95AD-7E528EC517FD}" srcOrd="0" destOrd="0" presId="urn:microsoft.com/office/officeart/2016/7/layout/RepeatingBendingProcessNew"/>
    <dgm:cxn modelId="{7FF9D672-3FD0-4EE4-8D4F-3BF8368E70F2}" srcId="{DE4CD197-E997-4D96-84B6-FBC7BD327901}" destId="{2A23D7B3-675F-49E3-B2F8-639AECFE5CEB}" srcOrd="2" destOrd="0" parTransId="{2CA8FA12-664D-4A77-9602-28BBC29E2B85}" sibTransId="{E87767B4-BAB0-44BC-B8FA-4C8E10220478}"/>
    <dgm:cxn modelId="{AF28CD8A-56C2-4ADE-9615-9C01F4A7F4AA}" type="presOf" srcId="{24B87AC4-66E5-45FE-B47C-998722EF8577}" destId="{E91061DD-3522-4649-8B85-78A6A46B5161}" srcOrd="0" destOrd="0" presId="urn:microsoft.com/office/officeart/2016/7/layout/RepeatingBendingProcessNew"/>
    <dgm:cxn modelId="{5CBBA7B2-B86C-4BA0-AFE9-87F52FD0470A}" type="presOf" srcId="{2A23D7B3-675F-49E3-B2F8-639AECFE5CEB}" destId="{DD8578F7-FBC8-47E6-9E03-BADB2625F57F}" srcOrd="0" destOrd="0" presId="urn:microsoft.com/office/officeart/2016/7/layout/RepeatingBendingProcessNew"/>
    <dgm:cxn modelId="{F7CC7ECA-C84F-4F0D-AD61-1B948417926C}" srcId="{DE4CD197-E997-4D96-84B6-FBC7BD327901}" destId="{24B87AC4-66E5-45FE-B47C-998722EF8577}" srcOrd="0" destOrd="0" parTransId="{41D8A835-4E79-4D1F-BF17-DFE991975B4D}" sibTransId="{EBAF1B20-ADA5-4396-97F7-AD7FB0AC6B2B}"/>
    <dgm:cxn modelId="{9BC674D3-BDE0-408A-96A2-A17F24993F8B}" type="presOf" srcId="{DE4CD197-E997-4D96-84B6-FBC7BD327901}" destId="{6894DF40-E37C-4D51-BCDC-075A4EFFB6D6}" srcOrd="0" destOrd="0" presId="urn:microsoft.com/office/officeart/2016/7/layout/RepeatingBendingProcessNew"/>
    <dgm:cxn modelId="{0A6FAEFC-AC9B-4095-92E5-FD751CAA1F29}" type="presOf" srcId="{1979E1D1-2087-427B-AA55-329176ED1A0D}" destId="{484C2F89-B4D1-49E4-9ABF-37E847FE6840}" srcOrd="0" destOrd="0" presId="urn:microsoft.com/office/officeart/2016/7/layout/RepeatingBendingProcessNew"/>
    <dgm:cxn modelId="{9B47BB5D-D65C-4A50-A055-921BA822EA94}" type="presParOf" srcId="{6894DF40-E37C-4D51-BCDC-075A4EFFB6D6}" destId="{E91061DD-3522-4649-8B85-78A6A46B5161}" srcOrd="0" destOrd="0" presId="urn:microsoft.com/office/officeart/2016/7/layout/RepeatingBendingProcessNew"/>
    <dgm:cxn modelId="{15AA6893-B644-4D03-BDDC-18DB335F9007}" type="presParOf" srcId="{6894DF40-E37C-4D51-BCDC-075A4EFFB6D6}" destId="{B89BDA71-1156-4702-880F-3CB9AF799FAD}" srcOrd="1" destOrd="0" presId="urn:microsoft.com/office/officeart/2016/7/layout/RepeatingBendingProcessNew"/>
    <dgm:cxn modelId="{A678A682-52AB-48A1-8D2B-F253625AEDBD}" type="presParOf" srcId="{B89BDA71-1156-4702-880F-3CB9AF799FAD}" destId="{EA4E9146-31DC-47DE-A7F7-B0474074DC2D}" srcOrd="0" destOrd="0" presId="urn:microsoft.com/office/officeart/2016/7/layout/RepeatingBendingProcessNew"/>
    <dgm:cxn modelId="{0158E1B0-C71D-42FB-B4AC-65CBCF574E05}" type="presParOf" srcId="{6894DF40-E37C-4D51-BCDC-075A4EFFB6D6}" destId="{484C2F89-B4D1-49E4-9ABF-37E847FE6840}" srcOrd="2" destOrd="0" presId="urn:microsoft.com/office/officeart/2016/7/layout/RepeatingBendingProcessNew"/>
    <dgm:cxn modelId="{06875976-020D-4072-BDD0-91F660366FCA}" type="presParOf" srcId="{6894DF40-E37C-4D51-BCDC-075A4EFFB6D6}" destId="{814F4953-41DC-4F93-95AD-7E528EC517FD}" srcOrd="3" destOrd="0" presId="urn:microsoft.com/office/officeart/2016/7/layout/RepeatingBendingProcessNew"/>
    <dgm:cxn modelId="{351FED4B-6509-4AEB-8295-899A8213114B}" type="presParOf" srcId="{814F4953-41DC-4F93-95AD-7E528EC517FD}" destId="{9075F185-5F86-497E-9706-26B67BDFDB4B}" srcOrd="0" destOrd="0" presId="urn:microsoft.com/office/officeart/2016/7/layout/RepeatingBendingProcessNew"/>
    <dgm:cxn modelId="{92430F3A-0D43-479B-8FC6-AF49A619ABAF}" type="presParOf" srcId="{6894DF40-E37C-4D51-BCDC-075A4EFFB6D6}" destId="{DD8578F7-FBC8-47E6-9E03-BADB2625F57F}"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4B1054-643E-414D-8947-7FE58291F053}" type="doc">
      <dgm:prSet loTypeId="urn:microsoft.com/office/officeart/2005/8/layout/hierarchy1" loCatId="hierarchy" qsTypeId="urn:microsoft.com/office/officeart/2005/8/quickstyle/simple1" qsCatId="simple" csTypeId="urn:microsoft.com/office/officeart/2005/8/colors/accent5_2" csCatId="accent5" phldr="1"/>
      <dgm:spPr/>
      <dgm:t>
        <a:bodyPr/>
        <a:lstStyle/>
        <a:p>
          <a:endParaRPr lang="en-US"/>
        </a:p>
      </dgm:t>
    </dgm:pt>
    <dgm:pt modelId="{C9CAF7ED-9C5D-44B5-995E-C5311CE4D788}">
      <dgm:prSet/>
      <dgm:spPr>
        <a:ln>
          <a:solidFill>
            <a:schemeClr val="tx1"/>
          </a:solidFill>
        </a:ln>
      </dgm:spPr>
      <dgm:t>
        <a:bodyPr/>
        <a:lstStyle/>
        <a:p>
          <a:r>
            <a:rPr lang="en-US" dirty="0"/>
            <a:t>Non-informative predictors removal</a:t>
          </a:r>
        </a:p>
      </dgm:t>
    </dgm:pt>
    <dgm:pt modelId="{ABD17F79-796F-4BCD-A669-753708AA7DAB}" type="parTrans" cxnId="{5BF495CE-8771-494A-AEE3-5C780AE61963}">
      <dgm:prSet/>
      <dgm:spPr/>
      <dgm:t>
        <a:bodyPr/>
        <a:lstStyle/>
        <a:p>
          <a:endParaRPr lang="en-US"/>
        </a:p>
      </dgm:t>
    </dgm:pt>
    <dgm:pt modelId="{00307405-8AF1-4C76-8335-5AD45915F86E}" type="sibTrans" cxnId="{5BF495CE-8771-494A-AEE3-5C780AE61963}">
      <dgm:prSet/>
      <dgm:spPr/>
      <dgm:t>
        <a:bodyPr/>
        <a:lstStyle/>
        <a:p>
          <a:endParaRPr lang="en-US"/>
        </a:p>
      </dgm:t>
    </dgm:pt>
    <dgm:pt modelId="{BC079783-5F9D-4A83-9C54-BBD762EE6F3F}">
      <dgm:prSet/>
      <dgm:spPr>
        <a:ln>
          <a:solidFill>
            <a:schemeClr val="tx1"/>
          </a:solidFill>
        </a:ln>
      </dgm:spPr>
      <dgm:t>
        <a:bodyPr/>
        <a:lstStyle/>
        <a:p>
          <a:r>
            <a:rPr lang="en-US" dirty="0"/>
            <a:t>Multicollinearity Issue</a:t>
          </a:r>
        </a:p>
      </dgm:t>
    </dgm:pt>
    <dgm:pt modelId="{3BBB6922-16B4-486A-814B-31CF1BB439F7}" type="parTrans" cxnId="{1AF2E0BA-1CD3-4C56-9A14-56E5AE60A91B}">
      <dgm:prSet/>
      <dgm:spPr/>
      <dgm:t>
        <a:bodyPr/>
        <a:lstStyle/>
        <a:p>
          <a:endParaRPr lang="en-US"/>
        </a:p>
      </dgm:t>
    </dgm:pt>
    <dgm:pt modelId="{396E0294-AAE7-4409-B68F-60AE0A0B24FF}" type="sibTrans" cxnId="{1AF2E0BA-1CD3-4C56-9A14-56E5AE60A91B}">
      <dgm:prSet/>
      <dgm:spPr/>
      <dgm:t>
        <a:bodyPr/>
        <a:lstStyle/>
        <a:p>
          <a:endParaRPr lang="en-US"/>
        </a:p>
      </dgm:t>
    </dgm:pt>
    <dgm:pt modelId="{11FBF17C-A092-4275-B775-01D51813CF52}" type="pres">
      <dgm:prSet presAssocID="{5E4B1054-643E-414D-8947-7FE58291F053}" presName="hierChild1" presStyleCnt="0">
        <dgm:presLayoutVars>
          <dgm:chPref val="1"/>
          <dgm:dir/>
          <dgm:animOne val="branch"/>
          <dgm:animLvl val="lvl"/>
          <dgm:resizeHandles/>
        </dgm:presLayoutVars>
      </dgm:prSet>
      <dgm:spPr/>
    </dgm:pt>
    <dgm:pt modelId="{0A44766A-8DCE-4764-8329-A58664286EC2}" type="pres">
      <dgm:prSet presAssocID="{C9CAF7ED-9C5D-44B5-995E-C5311CE4D788}" presName="hierRoot1" presStyleCnt="0"/>
      <dgm:spPr/>
    </dgm:pt>
    <dgm:pt modelId="{10210922-FE5A-4BF4-A5B4-85CEB3AA1BB2}" type="pres">
      <dgm:prSet presAssocID="{C9CAF7ED-9C5D-44B5-995E-C5311CE4D788}" presName="composite" presStyleCnt="0"/>
      <dgm:spPr/>
    </dgm:pt>
    <dgm:pt modelId="{4A4A1E49-6D99-43C4-9284-373D066DB9F9}" type="pres">
      <dgm:prSet presAssocID="{C9CAF7ED-9C5D-44B5-995E-C5311CE4D788}" presName="background" presStyleLbl="node0" presStyleIdx="0" presStyleCnt="2"/>
      <dgm:spPr>
        <a:solidFill>
          <a:schemeClr val="accent4"/>
        </a:solidFill>
      </dgm:spPr>
    </dgm:pt>
    <dgm:pt modelId="{C804993F-139A-454B-BCE7-308B7C2BAF7D}" type="pres">
      <dgm:prSet presAssocID="{C9CAF7ED-9C5D-44B5-995E-C5311CE4D788}" presName="text" presStyleLbl="fgAcc0" presStyleIdx="0" presStyleCnt="2">
        <dgm:presLayoutVars>
          <dgm:chPref val="3"/>
        </dgm:presLayoutVars>
      </dgm:prSet>
      <dgm:spPr/>
    </dgm:pt>
    <dgm:pt modelId="{7ABD3FB6-BB95-454D-884B-4E1798CEA4B3}" type="pres">
      <dgm:prSet presAssocID="{C9CAF7ED-9C5D-44B5-995E-C5311CE4D788}" presName="hierChild2" presStyleCnt="0"/>
      <dgm:spPr/>
    </dgm:pt>
    <dgm:pt modelId="{948FEB4E-0EF4-4F25-B685-6E55E6B866A5}" type="pres">
      <dgm:prSet presAssocID="{BC079783-5F9D-4A83-9C54-BBD762EE6F3F}" presName="hierRoot1" presStyleCnt="0"/>
      <dgm:spPr/>
    </dgm:pt>
    <dgm:pt modelId="{0FB20471-1113-49C1-849E-F6DEC940BE86}" type="pres">
      <dgm:prSet presAssocID="{BC079783-5F9D-4A83-9C54-BBD762EE6F3F}" presName="composite" presStyleCnt="0"/>
      <dgm:spPr/>
    </dgm:pt>
    <dgm:pt modelId="{977BDF55-1F73-4A56-A05A-B0F41876239A}" type="pres">
      <dgm:prSet presAssocID="{BC079783-5F9D-4A83-9C54-BBD762EE6F3F}" presName="background" presStyleLbl="node0" presStyleIdx="1" presStyleCnt="2"/>
      <dgm:spPr>
        <a:solidFill>
          <a:schemeClr val="accent2"/>
        </a:solidFill>
      </dgm:spPr>
    </dgm:pt>
    <dgm:pt modelId="{2ED16809-C892-4248-BD65-6AE0BA0E59E7}" type="pres">
      <dgm:prSet presAssocID="{BC079783-5F9D-4A83-9C54-BBD762EE6F3F}" presName="text" presStyleLbl="fgAcc0" presStyleIdx="1" presStyleCnt="2">
        <dgm:presLayoutVars>
          <dgm:chPref val="3"/>
        </dgm:presLayoutVars>
      </dgm:prSet>
      <dgm:spPr/>
    </dgm:pt>
    <dgm:pt modelId="{D4B5D88A-1F48-4D77-8E06-F68FF86161A8}" type="pres">
      <dgm:prSet presAssocID="{BC079783-5F9D-4A83-9C54-BBD762EE6F3F}" presName="hierChild2" presStyleCnt="0"/>
      <dgm:spPr/>
    </dgm:pt>
  </dgm:ptLst>
  <dgm:cxnLst>
    <dgm:cxn modelId="{76A1CE94-00BE-4766-AFB9-7CB789F16581}" type="presOf" srcId="{5E4B1054-643E-414D-8947-7FE58291F053}" destId="{11FBF17C-A092-4275-B775-01D51813CF52}" srcOrd="0" destOrd="0" presId="urn:microsoft.com/office/officeart/2005/8/layout/hierarchy1"/>
    <dgm:cxn modelId="{1AF2E0BA-1CD3-4C56-9A14-56E5AE60A91B}" srcId="{5E4B1054-643E-414D-8947-7FE58291F053}" destId="{BC079783-5F9D-4A83-9C54-BBD762EE6F3F}" srcOrd="1" destOrd="0" parTransId="{3BBB6922-16B4-486A-814B-31CF1BB439F7}" sibTransId="{396E0294-AAE7-4409-B68F-60AE0A0B24FF}"/>
    <dgm:cxn modelId="{5BF495CE-8771-494A-AEE3-5C780AE61963}" srcId="{5E4B1054-643E-414D-8947-7FE58291F053}" destId="{C9CAF7ED-9C5D-44B5-995E-C5311CE4D788}" srcOrd="0" destOrd="0" parTransId="{ABD17F79-796F-4BCD-A669-753708AA7DAB}" sibTransId="{00307405-8AF1-4C76-8335-5AD45915F86E}"/>
    <dgm:cxn modelId="{550B85EA-8C2D-48BA-AE4A-53BA424A5A65}" type="presOf" srcId="{BC079783-5F9D-4A83-9C54-BBD762EE6F3F}" destId="{2ED16809-C892-4248-BD65-6AE0BA0E59E7}" srcOrd="0" destOrd="0" presId="urn:microsoft.com/office/officeart/2005/8/layout/hierarchy1"/>
    <dgm:cxn modelId="{43D62FF1-A242-47C4-A43F-1C246368EE81}" type="presOf" srcId="{C9CAF7ED-9C5D-44B5-995E-C5311CE4D788}" destId="{C804993F-139A-454B-BCE7-308B7C2BAF7D}" srcOrd="0" destOrd="0" presId="urn:microsoft.com/office/officeart/2005/8/layout/hierarchy1"/>
    <dgm:cxn modelId="{86DC2072-0D56-461E-8513-C0618B364391}" type="presParOf" srcId="{11FBF17C-A092-4275-B775-01D51813CF52}" destId="{0A44766A-8DCE-4764-8329-A58664286EC2}" srcOrd="0" destOrd="0" presId="urn:microsoft.com/office/officeart/2005/8/layout/hierarchy1"/>
    <dgm:cxn modelId="{363AC433-C314-44AF-98A1-11E0D31C3DA5}" type="presParOf" srcId="{0A44766A-8DCE-4764-8329-A58664286EC2}" destId="{10210922-FE5A-4BF4-A5B4-85CEB3AA1BB2}" srcOrd="0" destOrd="0" presId="urn:microsoft.com/office/officeart/2005/8/layout/hierarchy1"/>
    <dgm:cxn modelId="{B22AB7EA-8C3F-46CB-852F-E60D737DA0C5}" type="presParOf" srcId="{10210922-FE5A-4BF4-A5B4-85CEB3AA1BB2}" destId="{4A4A1E49-6D99-43C4-9284-373D066DB9F9}" srcOrd="0" destOrd="0" presId="urn:microsoft.com/office/officeart/2005/8/layout/hierarchy1"/>
    <dgm:cxn modelId="{66A3FC05-0799-4622-92D7-25B7C3F9A8E8}" type="presParOf" srcId="{10210922-FE5A-4BF4-A5B4-85CEB3AA1BB2}" destId="{C804993F-139A-454B-BCE7-308B7C2BAF7D}" srcOrd="1" destOrd="0" presId="urn:microsoft.com/office/officeart/2005/8/layout/hierarchy1"/>
    <dgm:cxn modelId="{35930CDE-610C-4007-830E-83FB3D53D8B0}" type="presParOf" srcId="{0A44766A-8DCE-4764-8329-A58664286EC2}" destId="{7ABD3FB6-BB95-454D-884B-4E1798CEA4B3}" srcOrd="1" destOrd="0" presId="urn:microsoft.com/office/officeart/2005/8/layout/hierarchy1"/>
    <dgm:cxn modelId="{6C8D30CF-CEBD-4F94-B3E3-1F4B7FE1E24D}" type="presParOf" srcId="{11FBF17C-A092-4275-B775-01D51813CF52}" destId="{948FEB4E-0EF4-4F25-B685-6E55E6B866A5}" srcOrd="1" destOrd="0" presId="urn:microsoft.com/office/officeart/2005/8/layout/hierarchy1"/>
    <dgm:cxn modelId="{3713E351-1A24-4E65-A376-0143C0AFBEA3}" type="presParOf" srcId="{948FEB4E-0EF4-4F25-B685-6E55E6B866A5}" destId="{0FB20471-1113-49C1-849E-F6DEC940BE86}" srcOrd="0" destOrd="0" presId="urn:microsoft.com/office/officeart/2005/8/layout/hierarchy1"/>
    <dgm:cxn modelId="{35EA9AC8-94C0-4EFF-A42B-DB4CB06BAAD6}" type="presParOf" srcId="{0FB20471-1113-49C1-849E-F6DEC940BE86}" destId="{977BDF55-1F73-4A56-A05A-B0F41876239A}" srcOrd="0" destOrd="0" presId="urn:microsoft.com/office/officeart/2005/8/layout/hierarchy1"/>
    <dgm:cxn modelId="{30307B35-66D2-4CC6-8A64-94683C5BBC4B}" type="presParOf" srcId="{0FB20471-1113-49C1-849E-F6DEC940BE86}" destId="{2ED16809-C892-4248-BD65-6AE0BA0E59E7}" srcOrd="1" destOrd="0" presId="urn:microsoft.com/office/officeart/2005/8/layout/hierarchy1"/>
    <dgm:cxn modelId="{524E2765-0583-435C-B93E-72E69F9A0C1A}" type="presParOf" srcId="{948FEB4E-0EF4-4F25-B685-6E55E6B866A5}" destId="{D4B5D88A-1F48-4D77-8E06-F68FF86161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E0C455-0ACC-4035-8E83-36570471AAA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B23C92B-E9E4-4535-AB5D-A584966B4EBC}">
      <dgm:prSet/>
      <dgm:spPr/>
      <dgm:t>
        <a:bodyPr/>
        <a:lstStyle/>
        <a:p>
          <a:r>
            <a:rPr lang="en-US" dirty="0"/>
            <a:t>Parametric method:</a:t>
          </a:r>
        </a:p>
      </dgm:t>
    </dgm:pt>
    <dgm:pt modelId="{29337A97-3CB3-488B-AA46-52031AD7A375}" type="parTrans" cxnId="{55C49500-B950-4DC8-A83F-A90345E48B04}">
      <dgm:prSet/>
      <dgm:spPr/>
      <dgm:t>
        <a:bodyPr/>
        <a:lstStyle/>
        <a:p>
          <a:endParaRPr lang="en-US"/>
        </a:p>
      </dgm:t>
    </dgm:pt>
    <dgm:pt modelId="{E810ADA2-31D6-4BB8-826B-9AE9EA8ECD4E}" type="sibTrans" cxnId="{55C49500-B950-4DC8-A83F-A90345E48B04}">
      <dgm:prSet/>
      <dgm:spPr/>
      <dgm:t>
        <a:bodyPr/>
        <a:lstStyle/>
        <a:p>
          <a:endParaRPr lang="en-US"/>
        </a:p>
      </dgm:t>
    </dgm:pt>
    <dgm:pt modelId="{6CF70BDD-1936-45E2-B51D-95391AA5194C}">
      <dgm:prSet/>
      <dgm:spPr/>
      <dgm:t>
        <a:bodyPr/>
        <a:lstStyle/>
        <a:p>
          <a:r>
            <a:rPr lang="en-US"/>
            <a:t>GLM with elastic net</a:t>
          </a:r>
        </a:p>
      </dgm:t>
    </dgm:pt>
    <dgm:pt modelId="{1E650FD3-3DC6-4BBA-97A5-1BCD49459B2C}" type="parTrans" cxnId="{D0CE1D09-06F7-45B7-A1A5-A50BD79558AD}">
      <dgm:prSet/>
      <dgm:spPr/>
      <dgm:t>
        <a:bodyPr/>
        <a:lstStyle/>
        <a:p>
          <a:endParaRPr lang="en-US"/>
        </a:p>
      </dgm:t>
    </dgm:pt>
    <dgm:pt modelId="{B712B5FB-1127-43BB-B3D6-58392FA7BB11}" type="sibTrans" cxnId="{D0CE1D09-06F7-45B7-A1A5-A50BD79558AD}">
      <dgm:prSet/>
      <dgm:spPr/>
      <dgm:t>
        <a:bodyPr/>
        <a:lstStyle/>
        <a:p>
          <a:endParaRPr lang="en-US"/>
        </a:p>
      </dgm:t>
    </dgm:pt>
    <dgm:pt modelId="{51D852F4-C3FC-435F-92EB-F4F60CC16849}">
      <dgm:prSet/>
      <dgm:spPr/>
      <dgm:t>
        <a:bodyPr/>
        <a:lstStyle/>
        <a:p>
          <a:r>
            <a:rPr lang="en-US"/>
            <a:t>Ridge Regression</a:t>
          </a:r>
        </a:p>
      </dgm:t>
    </dgm:pt>
    <dgm:pt modelId="{904D5B74-0B14-4B76-8E95-D60F4B196BFE}" type="parTrans" cxnId="{A197A157-AD5C-459C-8119-0C9D84160323}">
      <dgm:prSet/>
      <dgm:spPr/>
      <dgm:t>
        <a:bodyPr/>
        <a:lstStyle/>
        <a:p>
          <a:endParaRPr lang="en-US"/>
        </a:p>
      </dgm:t>
    </dgm:pt>
    <dgm:pt modelId="{B0ABDBBD-EE4C-47DA-B050-AFA43B91A24D}" type="sibTrans" cxnId="{A197A157-AD5C-459C-8119-0C9D84160323}">
      <dgm:prSet/>
      <dgm:spPr/>
      <dgm:t>
        <a:bodyPr/>
        <a:lstStyle/>
        <a:p>
          <a:endParaRPr lang="en-US"/>
        </a:p>
      </dgm:t>
    </dgm:pt>
    <dgm:pt modelId="{E4CFD7B7-2EFA-4FD5-B6C3-FB535A0779D9}">
      <dgm:prSet/>
      <dgm:spPr/>
      <dgm:t>
        <a:bodyPr/>
        <a:lstStyle/>
        <a:p>
          <a:r>
            <a:rPr lang="en-US"/>
            <a:t>Non-parametric method:</a:t>
          </a:r>
        </a:p>
      </dgm:t>
    </dgm:pt>
    <dgm:pt modelId="{C8C07D16-2216-40E0-A8DC-A119434F8FCB}" type="parTrans" cxnId="{5B877A97-5FDD-4F3F-B4EB-A673928F4451}">
      <dgm:prSet/>
      <dgm:spPr/>
      <dgm:t>
        <a:bodyPr/>
        <a:lstStyle/>
        <a:p>
          <a:endParaRPr lang="en-US"/>
        </a:p>
      </dgm:t>
    </dgm:pt>
    <dgm:pt modelId="{0207A00D-C519-45C6-9F31-DCFB68E75A80}" type="sibTrans" cxnId="{5B877A97-5FDD-4F3F-B4EB-A673928F4451}">
      <dgm:prSet/>
      <dgm:spPr/>
      <dgm:t>
        <a:bodyPr/>
        <a:lstStyle/>
        <a:p>
          <a:endParaRPr lang="en-US"/>
        </a:p>
      </dgm:t>
    </dgm:pt>
    <dgm:pt modelId="{3C1AC03D-415D-4337-919E-75E668A460BA}">
      <dgm:prSet/>
      <dgm:spPr/>
      <dgm:t>
        <a:bodyPr/>
        <a:lstStyle/>
        <a:p>
          <a:r>
            <a:rPr lang="en-US"/>
            <a:t>Random Forest</a:t>
          </a:r>
        </a:p>
      </dgm:t>
    </dgm:pt>
    <dgm:pt modelId="{E4A990CD-17FD-42FD-811A-CC9B0EA6C78D}" type="parTrans" cxnId="{0190721C-FD33-43BC-A621-17760228B74D}">
      <dgm:prSet/>
      <dgm:spPr/>
      <dgm:t>
        <a:bodyPr/>
        <a:lstStyle/>
        <a:p>
          <a:endParaRPr lang="en-US"/>
        </a:p>
      </dgm:t>
    </dgm:pt>
    <dgm:pt modelId="{34742374-BEA8-420D-BA27-BB5A2CAA8E2D}" type="sibTrans" cxnId="{0190721C-FD33-43BC-A621-17760228B74D}">
      <dgm:prSet/>
      <dgm:spPr/>
      <dgm:t>
        <a:bodyPr/>
        <a:lstStyle/>
        <a:p>
          <a:endParaRPr lang="en-US"/>
        </a:p>
      </dgm:t>
    </dgm:pt>
    <dgm:pt modelId="{60D0301B-1B27-406E-B26C-B7571B4AFD9A}">
      <dgm:prSet/>
      <dgm:spPr/>
      <dgm:t>
        <a:bodyPr/>
        <a:lstStyle/>
        <a:p>
          <a:r>
            <a:rPr lang="en-US"/>
            <a:t>Extreme Gradient Boosting</a:t>
          </a:r>
        </a:p>
      </dgm:t>
    </dgm:pt>
    <dgm:pt modelId="{7F07EF40-F98C-4C23-8804-CC6D828B4022}" type="parTrans" cxnId="{3E5B816C-203F-4F54-8FFF-1E0F3E777D77}">
      <dgm:prSet/>
      <dgm:spPr/>
      <dgm:t>
        <a:bodyPr/>
        <a:lstStyle/>
        <a:p>
          <a:endParaRPr lang="en-US"/>
        </a:p>
      </dgm:t>
    </dgm:pt>
    <dgm:pt modelId="{8E8E591B-BEDE-483D-A4D8-4A4B58EBABE6}" type="sibTrans" cxnId="{3E5B816C-203F-4F54-8FFF-1E0F3E777D77}">
      <dgm:prSet/>
      <dgm:spPr/>
      <dgm:t>
        <a:bodyPr/>
        <a:lstStyle/>
        <a:p>
          <a:endParaRPr lang="en-US"/>
        </a:p>
      </dgm:t>
    </dgm:pt>
    <dgm:pt modelId="{DF81530B-143F-4ADD-A4F1-58829FC74C78}" type="pres">
      <dgm:prSet presAssocID="{DCE0C455-0ACC-4035-8E83-36570471AAAC}" presName="linear" presStyleCnt="0">
        <dgm:presLayoutVars>
          <dgm:animLvl val="lvl"/>
          <dgm:resizeHandles val="exact"/>
        </dgm:presLayoutVars>
      </dgm:prSet>
      <dgm:spPr/>
    </dgm:pt>
    <dgm:pt modelId="{A1D5D851-B7EF-4AA8-ABE3-A24B1A129243}" type="pres">
      <dgm:prSet presAssocID="{AB23C92B-E9E4-4535-AB5D-A584966B4EBC}" presName="parentText" presStyleLbl="node1" presStyleIdx="0" presStyleCnt="2">
        <dgm:presLayoutVars>
          <dgm:chMax val="0"/>
          <dgm:bulletEnabled val="1"/>
        </dgm:presLayoutVars>
      </dgm:prSet>
      <dgm:spPr/>
    </dgm:pt>
    <dgm:pt modelId="{52EC0EB0-5698-4B70-82F6-1D85713F24EE}" type="pres">
      <dgm:prSet presAssocID="{AB23C92B-E9E4-4535-AB5D-A584966B4EBC}" presName="childText" presStyleLbl="revTx" presStyleIdx="0" presStyleCnt="2">
        <dgm:presLayoutVars>
          <dgm:bulletEnabled val="1"/>
        </dgm:presLayoutVars>
      </dgm:prSet>
      <dgm:spPr/>
    </dgm:pt>
    <dgm:pt modelId="{118AD0F8-5168-4345-9B1E-FD418BF7A888}" type="pres">
      <dgm:prSet presAssocID="{E4CFD7B7-2EFA-4FD5-B6C3-FB535A0779D9}" presName="parentText" presStyleLbl="node1" presStyleIdx="1" presStyleCnt="2">
        <dgm:presLayoutVars>
          <dgm:chMax val="0"/>
          <dgm:bulletEnabled val="1"/>
        </dgm:presLayoutVars>
      </dgm:prSet>
      <dgm:spPr/>
    </dgm:pt>
    <dgm:pt modelId="{BB89F2E3-6341-4E8A-841F-FE30EE9770A0}" type="pres">
      <dgm:prSet presAssocID="{E4CFD7B7-2EFA-4FD5-B6C3-FB535A0779D9}" presName="childText" presStyleLbl="revTx" presStyleIdx="1" presStyleCnt="2">
        <dgm:presLayoutVars>
          <dgm:bulletEnabled val="1"/>
        </dgm:presLayoutVars>
      </dgm:prSet>
      <dgm:spPr/>
    </dgm:pt>
  </dgm:ptLst>
  <dgm:cxnLst>
    <dgm:cxn modelId="{55C49500-B950-4DC8-A83F-A90345E48B04}" srcId="{DCE0C455-0ACC-4035-8E83-36570471AAAC}" destId="{AB23C92B-E9E4-4535-AB5D-A584966B4EBC}" srcOrd="0" destOrd="0" parTransId="{29337A97-3CB3-488B-AA46-52031AD7A375}" sibTransId="{E810ADA2-31D6-4BB8-826B-9AE9EA8ECD4E}"/>
    <dgm:cxn modelId="{D0CE1D09-06F7-45B7-A1A5-A50BD79558AD}" srcId="{AB23C92B-E9E4-4535-AB5D-A584966B4EBC}" destId="{6CF70BDD-1936-45E2-B51D-95391AA5194C}" srcOrd="0" destOrd="0" parTransId="{1E650FD3-3DC6-4BBA-97A5-1BCD49459B2C}" sibTransId="{B712B5FB-1127-43BB-B3D6-58392FA7BB11}"/>
    <dgm:cxn modelId="{0190721C-FD33-43BC-A621-17760228B74D}" srcId="{E4CFD7B7-2EFA-4FD5-B6C3-FB535A0779D9}" destId="{3C1AC03D-415D-4337-919E-75E668A460BA}" srcOrd="0" destOrd="0" parTransId="{E4A990CD-17FD-42FD-811A-CC9B0EA6C78D}" sibTransId="{34742374-BEA8-420D-BA27-BB5A2CAA8E2D}"/>
    <dgm:cxn modelId="{4EA85534-2F02-4965-8B0C-1C4DC2A64CBF}" type="presOf" srcId="{AB23C92B-E9E4-4535-AB5D-A584966B4EBC}" destId="{A1D5D851-B7EF-4AA8-ABE3-A24B1A129243}" srcOrd="0" destOrd="0" presId="urn:microsoft.com/office/officeart/2005/8/layout/vList2"/>
    <dgm:cxn modelId="{3E5B816C-203F-4F54-8FFF-1E0F3E777D77}" srcId="{E4CFD7B7-2EFA-4FD5-B6C3-FB535A0779D9}" destId="{60D0301B-1B27-406E-B26C-B7571B4AFD9A}" srcOrd="1" destOrd="0" parTransId="{7F07EF40-F98C-4C23-8804-CC6D828B4022}" sibTransId="{8E8E591B-BEDE-483D-A4D8-4A4B58EBABE6}"/>
    <dgm:cxn modelId="{A197A157-AD5C-459C-8119-0C9D84160323}" srcId="{AB23C92B-E9E4-4535-AB5D-A584966B4EBC}" destId="{51D852F4-C3FC-435F-92EB-F4F60CC16849}" srcOrd="1" destOrd="0" parTransId="{904D5B74-0B14-4B76-8E95-D60F4B196BFE}" sibTransId="{B0ABDBBD-EE4C-47DA-B050-AFA43B91A24D}"/>
    <dgm:cxn modelId="{812E4078-7B1B-4B33-9ECE-211476C41A34}" type="presOf" srcId="{E4CFD7B7-2EFA-4FD5-B6C3-FB535A0779D9}" destId="{118AD0F8-5168-4345-9B1E-FD418BF7A888}" srcOrd="0" destOrd="0" presId="urn:microsoft.com/office/officeart/2005/8/layout/vList2"/>
    <dgm:cxn modelId="{5B877A97-5FDD-4F3F-B4EB-A673928F4451}" srcId="{DCE0C455-0ACC-4035-8E83-36570471AAAC}" destId="{E4CFD7B7-2EFA-4FD5-B6C3-FB535A0779D9}" srcOrd="1" destOrd="0" parTransId="{C8C07D16-2216-40E0-A8DC-A119434F8FCB}" sibTransId="{0207A00D-C519-45C6-9F31-DCFB68E75A80}"/>
    <dgm:cxn modelId="{412D179B-69CE-41CA-92A2-035A4FF52C37}" type="presOf" srcId="{DCE0C455-0ACC-4035-8E83-36570471AAAC}" destId="{DF81530B-143F-4ADD-A4F1-58829FC74C78}" srcOrd="0" destOrd="0" presId="urn:microsoft.com/office/officeart/2005/8/layout/vList2"/>
    <dgm:cxn modelId="{D5C6E69D-A055-4537-8E17-3F447002D1FE}" type="presOf" srcId="{60D0301B-1B27-406E-B26C-B7571B4AFD9A}" destId="{BB89F2E3-6341-4E8A-841F-FE30EE9770A0}" srcOrd="0" destOrd="1" presId="urn:microsoft.com/office/officeart/2005/8/layout/vList2"/>
    <dgm:cxn modelId="{F23092CE-08CA-4E7B-B0A4-A308E8B36ACB}" type="presOf" srcId="{6CF70BDD-1936-45E2-B51D-95391AA5194C}" destId="{52EC0EB0-5698-4B70-82F6-1D85713F24EE}" srcOrd="0" destOrd="0" presId="urn:microsoft.com/office/officeart/2005/8/layout/vList2"/>
    <dgm:cxn modelId="{F477A0E6-C375-4273-8228-562DB5DE1548}" type="presOf" srcId="{51D852F4-C3FC-435F-92EB-F4F60CC16849}" destId="{52EC0EB0-5698-4B70-82F6-1D85713F24EE}" srcOrd="0" destOrd="1" presId="urn:microsoft.com/office/officeart/2005/8/layout/vList2"/>
    <dgm:cxn modelId="{080534F9-0C9A-4359-BDCA-52CABFCED70E}" type="presOf" srcId="{3C1AC03D-415D-4337-919E-75E668A460BA}" destId="{BB89F2E3-6341-4E8A-841F-FE30EE9770A0}" srcOrd="0" destOrd="0" presId="urn:microsoft.com/office/officeart/2005/8/layout/vList2"/>
    <dgm:cxn modelId="{623AEB7B-7B10-4746-B1C2-DCCAB2F1D32E}" type="presParOf" srcId="{DF81530B-143F-4ADD-A4F1-58829FC74C78}" destId="{A1D5D851-B7EF-4AA8-ABE3-A24B1A129243}" srcOrd="0" destOrd="0" presId="urn:microsoft.com/office/officeart/2005/8/layout/vList2"/>
    <dgm:cxn modelId="{D39348C8-3163-4C3B-95EE-9266D5614035}" type="presParOf" srcId="{DF81530B-143F-4ADD-A4F1-58829FC74C78}" destId="{52EC0EB0-5698-4B70-82F6-1D85713F24EE}" srcOrd="1" destOrd="0" presId="urn:microsoft.com/office/officeart/2005/8/layout/vList2"/>
    <dgm:cxn modelId="{DDE2FE75-0249-4A7D-AAEA-50445A17E3A9}" type="presParOf" srcId="{DF81530B-143F-4ADD-A4F1-58829FC74C78}" destId="{118AD0F8-5168-4345-9B1E-FD418BF7A888}" srcOrd="2" destOrd="0" presId="urn:microsoft.com/office/officeart/2005/8/layout/vList2"/>
    <dgm:cxn modelId="{D271DE7E-1365-4EED-AFBC-FCF53A70660B}" type="presParOf" srcId="{DF81530B-143F-4ADD-A4F1-58829FC74C78}" destId="{BB89F2E3-6341-4E8A-841F-FE30EE9770A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BDA71-1156-4702-880F-3CB9AF799FAD}">
      <dsp:nvSpPr>
        <dsp:cNvPr id="0" name=""/>
        <dsp:cNvSpPr/>
      </dsp:nvSpPr>
      <dsp:spPr>
        <a:xfrm>
          <a:off x="3040792" y="1994767"/>
          <a:ext cx="667342" cy="91440"/>
        </a:xfrm>
        <a:custGeom>
          <a:avLst/>
          <a:gdLst/>
          <a:ahLst/>
          <a:cxnLst/>
          <a:rect l="0" t="0" r="0" b="0"/>
          <a:pathLst>
            <a:path>
              <a:moveTo>
                <a:pt x="0" y="45720"/>
              </a:moveTo>
              <a:lnTo>
                <a:pt x="667342"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2036997"/>
        <a:ext cx="34897" cy="6979"/>
      </dsp:txXfrm>
    </dsp:sp>
    <dsp:sp modelId="{E91061DD-3522-4649-8B85-78A6A46B5161}">
      <dsp:nvSpPr>
        <dsp:cNvPr id="0" name=""/>
        <dsp:cNvSpPr/>
      </dsp:nvSpPr>
      <dsp:spPr>
        <a:xfrm>
          <a:off x="8061" y="1130127"/>
          <a:ext cx="3034531" cy="182071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kern="1200" dirty="0"/>
            <a:t>File Combination</a:t>
          </a:r>
        </a:p>
      </dsp:txBody>
      <dsp:txXfrm>
        <a:off x="8061" y="1130127"/>
        <a:ext cx="3034531" cy="1820718"/>
      </dsp:txXfrm>
    </dsp:sp>
    <dsp:sp modelId="{814F4953-41DC-4F93-95AD-7E528EC517FD}">
      <dsp:nvSpPr>
        <dsp:cNvPr id="0" name=""/>
        <dsp:cNvSpPr/>
      </dsp:nvSpPr>
      <dsp:spPr>
        <a:xfrm>
          <a:off x="6773265" y="1994767"/>
          <a:ext cx="667342" cy="91440"/>
        </a:xfrm>
        <a:custGeom>
          <a:avLst/>
          <a:gdLst/>
          <a:ahLst/>
          <a:cxnLst/>
          <a:rect l="0" t="0" r="0" b="0"/>
          <a:pathLst>
            <a:path>
              <a:moveTo>
                <a:pt x="0" y="45720"/>
              </a:moveTo>
              <a:lnTo>
                <a:pt x="667342"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2036997"/>
        <a:ext cx="34897" cy="6979"/>
      </dsp:txXfrm>
    </dsp:sp>
    <dsp:sp modelId="{484C2F89-B4D1-49E4-9ABF-37E847FE6840}">
      <dsp:nvSpPr>
        <dsp:cNvPr id="0" name=""/>
        <dsp:cNvSpPr/>
      </dsp:nvSpPr>
      <dsp:spPr>
        <a:xfrm>
          <a:off x="3740534" y="1130127"/>
          <a:ext cx="3034531" cy="182071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kern="1200" dirty="0"/>
            <a:t>Feature Creation and Aggregation</a:t>
          </a:r>
        </a:p>
      </dsp:txBody>
      <dsp:txXfrm>
        <a:off x="3740534" y="1130127"/>
        <a:ext cx="3034531" cy="1820718"/>
      </dsp:txXfrm>
    </dsp:sp>
    <dsp:sp modelId="{DD8578F7-FBC8-47E6-9E03-BADB2625F57F}">
      <dsp:nvSpPr>
        <dsp:cNvPr id="0" name=""/>
        <dsp:cNvSpPr/>
      </dsp:nvSpPr>
      <dsp:spPr>
        <a:xfrm>
          <a:off x="7473007" y="1130127"/>
          <a:ext cx="3034531" cy="182071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kern="1200" dirty="0"/>
            <a:t>Mapping this aggregated data set back to train file according to card ID</a:t>
          </a:r>
        </a:p>
      </dsp:txBody>
      <dsp:txXfrm>
        <a:off x="7473007" y="1130127"/>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A1E49-6D99-43C4-9284-373D066DB9F9}">
      <dsp:nvSpPr>
        <dsp:cNvPr id="0" name=""/>
        <dsp:cNvSpPr/>
      </dsp:nvSpPr>
      <dsp:spPr>
        <a:xfrm>
          <a:off x="1283" y="372168"/>
          <a:ext cx="4505585" cy="2861046"/>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04993F-139A-454B-BCE7-308B7C2BAF7D}">
      <dsp:nvSpPr>
        <dsp:cNvPr id="0" name=""/>
        <dsp:cNvSpPr/>
      </dsp:nvSpPr>
      <dsp:spPr>
        <a:xfrm>
          <a:off x="501904" y="847758"/>
          <a:ext cx="4505585" cy="2861046"/>
        </a:xfrm>
        <a:prstGeom prst="roundRect">
          <a:avLst>
            <a:gd name="adj" fmla="val 10000"/>
          </a:avLst>
        </a:prstGeom>
        <a:solidFill>
          <a:schemeClr val="lt1">
            <a:alpha val="9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Non-informative predictors removal</a:t>
          </a:r>
        </a:p>
      </dsp:txBody>
      <dsp:txXfrm>
        <a:off x="585701" y="931555"/>
        <a:ext cx="4337991" cy="2693452"/>
      </dsp:txXfrm>
    </dsp:sp>
    <dsp:sp modelId="{977BDF55-1F73-4A56-A05A-B0F41876239A}">
      <dsp:nvSpPr>
        <dsp:cNvPr id="0" name=""/>
        <dsp:cNvSpPr/>
      </dsp:nvSpPr>
      <dsp:spPr>
        <a:xfrm>
          <a:off x="5508110" y="372168"/>
          <a:ext cx="4505585" cy="2861046"/>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D16809-C892-4248-BD65-6AE0BA0E59E7}">
      <dsp:nvSpPr>
        <dsp:cNvPr id="0" name=""/>
        <dsp:cNvSpPr/>
      </dsp:nvSpPr>
      <dsp:spPr>
        <a:xfrm>
          <a:off x="6008730" y="847758"/>
          <a:ext cx="4505585" cy="2861046"/>
        </a:xfrm>
        <a:prstGeom prst="roundRect">
          <a:avLst>
            <a:gd name="adj" fmla="val 10000"/>
          </a:avLst>
        </a:prstGeom>
        <a:solidFill>
          <a:schemeClr val="lt1">
            <a:alpha val="9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Multicollinearity Issue</a:t>
          </a:r>
        </a:p>
      </dsp:txBody>
      <dsp:txXfrm>
        <a:off x="6092527" y="931555"/>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5D851-B7EF-4AA8-ABE3-A24B1A129243}">
      <dsp:nvSpPr>
        <dsp:cNvPr id="0" name=""/>
        <dsp:cNvSpPr/>
      </dsp:nvSpPr>
      <dsp:spPr>
        <a:xfrm>
          <a:off x="0" y="11537"/>
          <a:ext cx="8824913" cy="79150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Parametric method:</a:t>
          </a:r>
        </a:p>
      </dsp:txBody>
      <dsp:txXfrm>
        <a:off x="38638" y="50175"/>
        <a:ext cx="8747637" cy="714229"/>
      </dsp:txXfrm>
    </dsp:sp>
    <dsp:sp modelId="{52EC0EB0-5698-4B70-82F6-1D85713F24EE}">
      <dsp:nvSpPr>
        <dsp:cNvPr id="0" name=""/>
        <dsp:cNvSpPr/>
      </dsp:nvSpPr>
      <dsp:spPr>
        <a:xfrm>
          <a:off x="0" y="803042"/>
          <a:ext cx="8824913"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19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GLM with elastic net</a:t>
          </a:r>
        </a:p>
        <a:p>
          <a:pPr marL="228600" lvl="1" indent="-228600" algn="l" defTabSz="1155700">
            <a:lnSpc>
              <a:spcPct val="90000"/>
            </a:lnSpc>
            <a:spcBef>
              <a:spcPct val="0"/>
            </a:spcBef>
            <a:spcAft>
              <a:spcPct val="20000"/>
            </a:spcAft>
            <a:buChar char="•"/>
          </a:pPr>
          <a:r>
            <a:rPr lang="en-US" sz="2600" kern="1200"/>
            <a:t>Ridge Regression</a:t>
          </a:r>
        </a:p>
      </dsp:txBody>
      <dsp:txXfrm>
        <a:off x="0" y="803042"/>
        <a:ext cx="8824913" cy="905107"/>
      </dsp:txXfrm>
    </dsp:sp>
    <dsp:sp modelId="{118AD0F8-5168-4345-9B1E-FD418BF7A888}">
      <dsp:nvSpPr>
        <dsp:cNvPr id="0" name=""/>
        <dsp:cNvSpPr/>
      </dsp:nvSpPr>
      <dsp:spPr>
        <a:xfrm>
          <a:off x="0" y="1708150"/>
          <a:ext cx="8824913" cy="79150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Non-parametric method:</a:t>
          </a:r>
        </a:p>
      </dsp:txBody>
      <dsp:txXfrm>
        <a:off x="38638" y="1746788"/>
        <a:ext cx="8747637" cy="714229"/>
      </dsp:txXfrm>
    </dsp:sp>
    <dsp:sp modelId="{BB89F2E3-6341-4E8A-841F-FE30EE9770A0}">
      <dsp:nvSpPr>
        <dsp:cNvPr id="0" name=""/>
        <dsp:cNvSpPr/>
      </dsp:nvSpPr>
      <dsp:spPr>
        <a:xfrm>
          <a:off x="0" y="2499654"/>
          <a:ext cx="8824913"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19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Random Forest</a:t>
          </a:r>
        </a:p>
        <a:p>
          <a:pPr marL="228600" lvl="1" indent="-228600" algn="l" defTabSz="1155700">
            <a:lnSpc>
              <a:spcPct val="90000"/>
            </a:lnSpc>
            <a:spcBef>
              <a:spcPct val="0"/>
            </a:spcBef>
            <a:spcAft>
              <a:spcPct val="20000"/>
            </a:spcAft>
            <a:buChar char="•"/>
          </a:pPr>
          <a:r>
            <a:rPr lang="en-US" sz="2600" kern="1200"/>
            <a:t>Extreme Gradient Boosting</a:t>
          </a:r>
        </a:p>
      </dsp:txBody>
      <dsp:txXfrm>
        <a:off x="0" y="2499654"/>
        <a:ext cx="8824913" cy="90510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076A3-C908-42A4-A99F-FEE7A3E6167D}" type="datetimeFigureOut">
              <a:rPr lang="en-US" smtClean="0"/>
              <a:t>8/22/2019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1196A-58DF-420E-8317-1B72E8A75834}" type="slidenum">
              <a:rPr lang="en-US" smtClean="0"/>
              <a:t>‹#›</a:t>
            </a:fld>
            <a:endParaRPr lang="en-US"/>
          </a:p>
        </p:txBody>
      </p:sp>
    </p:spTree>
    <p:extLst>
      <p:ext uri="{BB962C8B-B14F-4D97-AF65-F5344CB8AC3E}">
        <p14:creationId xmlns:p14="http://schemas.microsoft.com/office/powerpoint/2010/main" val="188092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calculated the coefficients of ridge regression from minimizing the penalized least square error. Lambda is a tuning parameter that controls shrinkage penalty.</a:t>
            </a:r>
            <a:endParaRPr lang="en-US" dirty="0"/>
          </a:p>
        </p:txBody>
      </p:sp>
      <p:sp>
        <p:nvSpPr>
          <p:cNvPr id="4" name="Slide Number Placeholder 3"/>
          <p:cNvSpPr>
            <a:spLocks noGrp="1"/>
          </p:cNvSpPr>
          <p:nvPr>
            <p:ph type="sldNum" sz="quarter" idx="5"/>
          </p:nvPr>
        </p:nvSpPr>
        <p:spPr/>
        <p:txBody>
          <a:bodyPr/>
          <a:lstStyle/>
          <a:p>
            <a:fld id="{AE71196A-58DF-420E-8317-1B72E8A75834}" type="slidenum">
              <a:rPr lang="en-US" smtClean="0"/>
              <a:t>18</a:t>
            </a:fld>
            <a:endParaRPr lang="en-US"/>
          </a:p>
        </p:txBody>
      </p:sp>
    </p:spTree>
    <p:extLst>
      <p:ext uri="{BB962C8B-B14F-4D97-AF65-F5344CB8AC3E}">
        <p14:creationId xmlns:p14="http://schemas.microsoft.com/office/powerpoint/2010/main" val="133499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Several Kaggle kernels have tried to investigate some of these anonymized predictors through optimization procedure such as genetic programming, from which they are able to retrieve the reversely transformed value.</a:t>
            </a:r>
          </a:p>
          <a:p>
            <a:r>
              <a:rPr lang="en-US" sz="1200" b="0" i="0" u="none" strike="noStrike" kern="1200" baseline="0" dirty="0">
                <a:solidFill>
                  <a:schemeClr val="tx1"/>
                </a:solidFill>
                <a:latin typeface="+mn-lt"/>
                <a:ea typeface="+mn-ea"/>
                <a:cs typeface="+mn-cs"/>
              </a:rPr>
              <a:t>It starts with initially generate random population of programs, and assign weights based on fitness. According to </a:t>
            </a:r>
            <a:r>
              <a:rPr lang="en-US" sz="1200" b="0" i="0" u="none" strike="noStrike" kern="1200" baseline="0" dirty="0" err="1">
                <a:solidFill>
                  <a:schemeClr val="tx1"/>
                </a:solidFill>
                <a:latin typeface="+mn-lt"/>
                <a:ea typeface="+mn-ea"/>
                <a:cs typeface="+mn-cs"/>
              </a:rPr>
              <a:t>Koza</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Poli</a:t>
            </a:r>
            <a:r>
              <a:rPr lang="en-US" sz="1200" b="0" i="0" u="none" strike="noStrike" kern="1200" baseline="0" dirty="0">
                <a:solidFill>
                  <a:schemeClr val="tx1"/>
                </a:solidFill>
                <a:latin typeface="+mn-lt"/>
                <a:ea typeface="+mn-ea"/>
                <a:cs typeface="+mn-cs"/>
              </a:rPr>
              <a:t> (2003), genetic programming process iterates with making alternations on initial population through applying different genetic operations.</a:t>
            </a:r>
            <a:endParaRPr lang="en-US" dirty="0"/>
          </a:p>
        </p:txBody>
      </p:sp>
      <p:sp>
        <p:nvSpPr>
          <p:cNvPr id="4" name="Slide Number Placeholder 3"/>
          <p:cNvSpPr>
            <a:spLocks noGrp="1"/>
          </p:cNvSpPr>
          <p:nvPr>
            <p:ph type="sldNum" sz="quarter" idx="5"/>
          </p:nvPr>
        </p:nvSpPr>
        <p:spPr/>
        <p:txBody>
          <a:bodyPr/>
          <a:lstStyle/>
          <a:p>
            <a:fld id="{AE71196A-58DF-420E-8317-1B72E8A75834}" type="slidenum">
              <a:rPr lang="en-US" smtClean="0"/>
              <a:t>25</a:t>
            </a:fld>
            <a:endParaRPr lang="en-US"/>
          </a:p>
        </p:txBody>
      </p:sp>
    </p:spTree>
    <p:extLst>
      <p:ext uri="{BB962C8B-B14F-4D97-AF65-F5344CB8AC3E}">
        <p14:creationId xmlns:p14="http://schemas.microsoft.com/office/powerpoint/2010/main" val="19806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From this pairwise correlation analysis, it was plausible for us to believe that category_1 related with customer behavior factors such as shopping frequency and variety. Both levels in category_1 related closely with number of purchases and installments, merchant which had sales profit last active month in A range, and quantity of transaction last month in A range.</a:t>
            </a:r>
          </a:p>
          <a:p>
            <a:r>
              <a:rPr lang="en-US" dirty="0"/>
              <a:t>Since level B in category_3 is most positively related with number of Nos in category_1, c Category_3 suggested to be a variable that measures number of transactions or number of approved transactions. </a:t>
            </a:r>
          </a:p>
        </p:txBody>
      </p:sp>
      <p:sp>
        <p:nvSpPr>
          <p:cNvPr id="4" name="Slide Number Placeholder 3"/>
          <p:cNvSpPr>
            <a:spLocks noGrp="1"/>
          </p:cNvSpPr>
          <p:nvPr>
            <p:ph type="sldNum" sz="quarter" idx="5"/>
          </p:nvPr>
        </p:nvSpPr>
        <p:spPr/>
        <p:txBody>
          <a:bodyPr/>
          <a:lstStyle/>
          <a:p>
            <a:fld id="{AE71196A-58DF-420E-8317-1B72E8A75834}" type="slidenum">
              <a:rPr lang="en-US" smtClean="0"/>
              <a:t>26</a:t>
            </a:fld>
            <a:endParaRPr lang="en-US"/>
          </a:p>
        </p:txBody>
      </p:sp>
    </p:spTree>
    <p:extLst>
      <p:ext uri="{BB962C8B-B14F-4D97-AF65-F5344CB8AC3E}">
        <p14:creationId xmlns:p14="http://schemas.microsoft.com/office/powerpoint/2010/main" val="325126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PIMP represents permutation variable importance measurement. </a:t>
            </a:r>
          </a:p>
          <a:p>
            <a:r>
              <a:rPr lang="en-US" sz="1200" b="0" i="0" u="none" strike="noStrike" kern="1200" baseline="0" dirty="0">
                <a:solidFill>
                  <a:schemeClr val="tx1"/>
                </a:solidFill>
                <a:latin typeface="+mn-lt"/>
                <a:ea typeface="+mn-ea"/>
                <a:cs typeface="+mn-cs"/>
              </a:rPr>
              <a:t>This method is believed to correct feature importance measurement bias by comparing true importance with null importance distribution from fitting models on repeated permutation of target.</a:t>
            </a:r>
            <a:endParaRPr lang="en-US" dirty="0"/>
          </a:p>
        </p:txBody>
      </p:sp>
      <p:sp>
        <p:nvSpPr>
          <p:cNvPr id="4" name="Slide Number Placeholder 3"/>
          <p:cNvSpPr>
            <a:spLocks noGrp="1"/>
          </p:cNvSpPr>
          <p:nvPr>
            <p:ph type="sldNum" sz="quarter" idx="5"/>
          </p:nvPr>
        </p:nvSpPr>
        <p:spPr/>
        <p:txBody>
          <a:bodyPr/>
          <a:lstStyle/>
          <a:p>
            <a:fld id="{AE71196A-58DF-420E-8317-1B72E8A75834}" type="slidenum">
              <a:rPr lang="en-US" smtClean="0"/>
              <a:t>27</a:t>
            </a:fld>
            <a:endParaRPr lang="en-US"/>
          </a:p>
        </p:txBody>
      </p:sp>
    </p:spTree>
    <p:extLst>
      <p:ext uri="{BB962C8B-B14F-4D97-AF65-F5344CB8AC3E}">
        <p14:creationId xmlns:p14="http://schemas.microsoft.com/office/powerpoint/2010/main" val="2044135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83865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D0AD1-2B3C-4D65-A44E-B320547C57F2}"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93005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2510907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78946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2495398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9D0AD1-2B3C-4D65-A44E-B320547C57F2}"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93999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9D0AD1-2B3C-4D65-A44E-B320547C57F2}" type="datetimeFigureOut">
              <a:rPr lang="en-US" smtClean="0"/>
              <a:t>8/22/2019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106243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724316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36103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309387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D0AD1-2B3C-4D65-A44E-B320547C57F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21493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D0AD1-2B3C-4D65-A44E-B320547C57F2}"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6277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D0AD1-2B3C-4D65-A44E-B320547C57F2}"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7456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D0AD1-2B3C-4D65-A44E-B320547C57F2}" type="datetimeFigureOut">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138365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D0AD1-2B3C-4D65-A44E-B320547C57F2}" type="datetimeFigureOut">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64733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D0AD1-2B3C-4D65-A44E-B320547C57F2}"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249253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D0AD1-2B3C-4D65-A44E-B320547C57F2}"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2F61C4-93B1-4507-A55B-28B26C1F7B1E}" type="slidenum">
              <a:rPr lang="en-US" smtClean="0"/>
              <a:t>‹#›</a:t>
            </a:fld>
            <a:endParaRPr lang="en-US"/>
          </a:p>
        </p:txBody>
      </p:sp>
    </p:spTree>
    <p:extLst>
      <p:ext uri="{BB962C8B-B14F-4D97-AF65-F5344CB8AC3E}">
        <p14:creationId xmlns:p14="http://schemas.microsoft.com/office/powerpoint/2010/main" val="4514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F9D0AD1-2B3C-4D65-A44E-B320547C57F2}" type="datetimeFigureOut">
              <a:rPr lang="en-US" smtClean="0"/>
              <a:t>8/22/2019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F2F61C4-93B1-4507-A55B-28B26C1F7B1E}" type="slidenum">
              <a:rPr lang="en-US" smtClean="0"/>
              <a:t>‹#›</a:t>
            </a:fld>
            <a:endParaRPr lang="en-US"/>
          </a:p>
        </p:txBody>
      </p:sp>
    </p:spTree>
    <p:extLst>
      <p:ext uri="{BB962C8B-B14F-4D97-AF65-F5344CB8AC3E}">
        <p14:creationId xmlns:p14="http://schemas.microsoft.com/office/powerpoint/2010/main" val="137236686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arch.ebscohost.com.ezp2.lib.umn.edu/login.aspx?direct=true&amp;AuthType=ip,uid&amp;db=buh&amp;AN=134988260&amp;site=ehost-li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424E-13E9-4207-8D98-C2BB0D0975A5}"/>
              </a:ext>
            </a:extLst>
          </p:cNvPr>
          <p:cNvSpPr>
            <a:spLocks noGrp="1"/>
          </p:cNvSpPr>
          <p:nvPr>
            <p:ph type="ctrTitle"/>
          </p:nvPr>
        </p:nvSpPr>
        <p:spPr/>
        <p:txBody>
          <a:bodyPr>
            <a:normAutofit/>
          </a:bodyPr>
          <a:lstStyle/>
          <a:p>
            <a:r>
              <a:rPr lang="en-US" dirty="0"/>
              <a:t>Transaction Data Analysis and customer loyalty score prediction</a:t>
            </a:r>
          </a:p>
        </p:txBody>
      </p:sp>
      <p:sp>
        <p:nvSpPr>
          <p:cNvPr id="3" name="Subtitle 2">
            <a:extLst>
              <a:ext uri="{FF2B5EF4-FFF2-40B4-BE49-F238E27FC236}">
                <a16:creationId xmlns:a16="http://schemas.microsoft.com/office/drawing/2014/main" id="{CF9F61E7-5C50-4ED8-A237-2C025762B161}"/>
              </a:ext>
            </a:extLst>
          </p:cNvPr>
          <p:cNvSpPr>
            <a:spLocks noGrp="1"/>
          </p:cNvSpPr>
          <p:nvPr>
            <p:ph type="subTitle" idx="1"/>
          </p:nvPr>
        </p:nvSpPr>
        <p:spPr/>
        <p:txBody>
          <a:bodyPr/>
          <a:lstStyle/>
          <a:p>
            <a:r>
              <a:rPr lang="en-US" dirty="0"/>
              <a:t>Xiaochen Jin </a:t>
            </a:r>
          </a:p>
          <a:p>
            <a:r>
              <a:rPr lang="en-US" dirty="0"/>
              <a:t>2019/08/22</a:t>
            </a:r>
          </a:p>
        </p:txBody>
      </p:sp>
    </p:spTree>
    <p:extLst>
      <p:ext uri="{BB962C8B-B14F-4D97-AF65-F5344CB8AC3E}">
        <p14:creationId xmlns:p14="http://schemas.microsoft.com/office/powerpoint/2010/main" val="349399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B9EE-DA40-40B6-ABDE-8D633F9A6F45}"/>
              </a:ext>
            </a:extLst>
          </p:cNvPr>
          <p:cNvSpPr>
            <a:spLocks noGrp="1"/>
          </p:cNvSpPr>
          <p:nvPr>
            <p:ph type="title"/>
          </p:nvPr>
        </p:nvSpPr>
        <p:spPr>
          <a:xfrm>
            <a:off x="838200" y="5529884"/>
            <a:ext cx="8078342" cy="1096331"/>
          </a:xfrm>
        </p:spPr>
        <p:txBody>
          <a:bodyPr>
            <a:normAutofit/>
          </a:bodyPr>
          <a:lstStyle/>
          <a:p>
            <a:r>
              <a:rPr lang="en-US" dirty="0">
                <a:solidFill>
                  <a:schemeClr val="accent5">
                    <a:lumMod val="50000"/>
                  </a:schemeClr>
                </a:solidFill>
              </a:rPr>
              <a:t>Feature Selection</a:t>
            </a:r>
          </a:p>
        </p:txBody>
      </p:sp>
      <p:graphicFrame>
        <p:nvGraphicFramePr>
          <p:cNvPr id="5" name="Content Placeholder 2">
            <a:extLst>
              <a:ext uri="{FF2B5EF4-FFF2-40B4-BE49-F238E27FC236}">
                <a16:creationId xmlns:a16="http://schemas.microsoft.com/office/drawing/2014/main" id="{146751B5-32EA-487F-9BBF-B33B88EBBA24}"/>
              </a:ext>
            </a:extLst>
          </p:cNvPr>
          <p:cNvGraphicFramePr>
            <a:graphicFrameLocks noGrp="1"/>
          </p:cNvGraphicFramePr>
          <p:nvPr>
            <p:ph idx="1"/>
            <p:extLst>
              <p:ext uri="{D42A27DB-BD31-4B8C-83A1-F6EECF244321}">
                <p14:modId xmlns:p14="http://schemas.microsoft.com/office/powerpoint/2010/main" val="1675700324"/>
              </p:ext>
            </p:extLst>
          </p:nvPr>
        </p:nvGraphicFramePr>
        <p:xfrm>
          <a:off x="838200" y="1166979"/>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91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DF99-A047-4EC8-9497-EC7966889A43}"/>
              </a:ext>
            </a:extLst>
          </p:cNvPr>
          <p:cNvSpPr>
            <a:spLocks noGrp="1"/>
          </p:cNvSpPr>
          <p:nvPr>
            <p:ph type="title"/>
          </p:nvPr>
        </p:nvSpPr>
        <p:spPr/>
        <p:txBody>
          <a:bodyPr/>
          <a:lstStyle/>
          <a:p>
            <a:r>
              <a:rPr lang="en-US" dirty="0"/>
              <a:t>Feature Selection: </a:t>
            </a:r>
            <a:br>
              <a:rPr lang="en-US" dirty="0"/>
            </a:br>
            <a:r>
              <a:rPr lang="en-US" dirty="0"/>
              <a:t>Non-informative predictors removal  </a:t>
            </a:r>
          </a:p>
        </p:txBody>
      </p:sp>
      <p:sp>
        <p:nvSpPr>
          <p:cNvPr id="3" name="Content Placeholder 2">
            <a:extLst>
              <a:ext uri="{FF2B5EF4-FFF2-40B4-BE49-F238E27FC236}">
                <a16:creationId xmlns:a16="http://schemas.microsoft.com/office/drawing/2014/main" id="{BCFD0D76-54AD-4813-BBF2-08CBB55B182C}"/>
              </a:ext>
            </a:extLst>
          </p:cNvPr>
          <p:cNvSpPr>
            <a:spLocks noGrp="1"/>
          </p:cNvSpPr>
          <p:nvPr>
            <p:ph idx="1"/>
          </p:nvPr>
        </p:nvSpPr>
        <p:spPr/>
        <p:txBody>
          <a:bodyPr/>
          <a:lstStyle/>
          <a:p>
            <a:r>
              <a:rPr lang="en-US" dirty="0"/>
              <a:t>Non-informative predictors refers to predictors with low variation and limited ability in offering new information  </a:t>
            </a:r>
          </a:p>
          <a:p>
            <a:r>
              <a:rPr lang="en-US" dirty="0"/>
              <a:t>Two criteria:</a:t>
            </a:r>
          </a:p>
          <a:p>
            <a:pPr lvl="1"/>
            <a:r>
              <a:rPr lang="en-US" dirty="0"/>
              <a:t>Frequency of the most frequent unique value over the total occurrence</a:t>
            </a:r>
          </a:p>
          <a:p>
            <a:pPr lvl="1"/>
            <a:r>
              <a:rPr lang="en-US" dirty="0"/>
              <a:t>The ratio between most frequent value and second frequent value in one variable</a:t>
            </a:r>
          </a:p>
          <a:p>
            <a:r>
              <a:rPr lang="en-US" dirty="0"/>
              <a:t>Predictors are considered non-informative if the most frequent value occurred more than 70% of the total times and 20 times more frequent than the second frequent value</a:t>
            </a:r>
          </a:p>
          <a:p>
            <a:endParaRPr lang="en-US" dirty="0"/>
          </a:p>
        </p:txBody>
      </p:sp>
    </p:spTree>
    <p:extLst>
      <p:ext uri="{BB962C8B-B14F-4D97-AF65-F5344CB8AC3E}">
        <p14:creationId xmlns:p14="http://schemas.microsoft.com/office/powerpoint/2010/main" val="89962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EC2-4D31-4CE9-88E4-EB4CCBACA59B}"/>
              </a:ext>
            </a:extLst>
          </p:cNvPr>
          <p:cNvSpPr>
            <a:spLocks noGrp="1"/>
          </p:cNvSpPr>
          <p:nvPr>
            <p:ph type="title"/>
          </p:nvPr>
        </p:nvSpPr>
        <p:spPr>
          <a:xfrm>
            <a:off x="816453" y="461742"/>
            <a:ext cx="3505495" cy="1622321"/>
          </a:xfrm>
        </p:spPr>
        <p:txBody>
          <a:bodyPr>
            <a:normAutofit fontScale="90000"/>
          </a:bodyPr>
          <a:lstStyle/>
          <a:p>
            <a:r>
              <a:rPr lang="en-US" sz="3700" dirty="0"/>
              <a:t>Selected </a:t>
            </a:r>
            <a:br>
              <a:rPr lang="en-US" sz="3700" dirty="0"/>
            </a:br>
            <a:r>
              <a:rPr lang="en-US" sz="3700" dirty="0"/>
              <a:t>Non-informative Features</a:t>
            </a:r>
          </a:p>
        </p:txBody>
      </p:sp>
      <p:sp>
        <p:nvSpPr>
          <p:cNvPr id="9" name="Content Placeholder 8">
            <a:extLst>
              <a:ext uri="{FF2B5EF4-FFF2-40B4-BE49-F238E27FC236}">
                <a16:creationId xmlns:a16="http://schemas.microsoft.com/office/drawing/2014/main" id="{0E02ED59-C601-40D7-B013-5A248A1B04CF}"/>
              </a:ext>
            </a:extLst>
          </p:cNvPr>
          <p:cNvSpPr>
            <a:spLocks noGrp="1"/>
          </p:cNvSpPr>
          <p:nvPr>
            <p:ph idx="1"/>
          </p:nvPr>
        </p:nvSpPr>
        <p:spPr>
          <a:xfrm>
            <a:off x="648931" y="2438400"/>
            <a:ext cx="3505494" cy="3785419"/>
          </a:xfrm>
        </p:spPr>
        <p:txBody>
          <a:bodyPr>
            <a:normAutofit/>
          </a:bodyPr>
          <a:lstStyle/>
          <a:p>
            <a:pPr marL="0" indent="0">
              <a:buNone/>
            </a:pPr>
            <a:endParaRPr lang="en-US" sz="2000"/>
          </a:p>
          <a:p>
            <a:r>
              <a:rPr lang="en-US" sz="2000"/>
              <a:t>Column 1 represents the rate of occurrence of the most frequent value in each feature</a:t>
            </a:r>
          </a:p>
          <a:p>
            <a:r>
              <a:rPr lang="en-US" sz="2000"/>
              <a:t>Column 2 represents the ratio between most frequent value and second most frequent value in each feature </a:t>
            </a:r>
          </a:p>
          <a:p>
            <a:endParaRPr lang="en-US" sz="2000"/>
          </a:p>
        </p:txBody>
      </p:sp>
      <p:pic>
        <p:nvPicPr>
          <p:cNvPr id="5" name="Content Placeholder 4">
            <a:extLst>
              <a:ext uri="{FF2B5EF4-FFF2-40B4-BE49-F238E27FC236}">
                <a16:creationId xmlns:a16="http://schemas.microsoft.com/office/drawing/2014/main" id="{85E4FDC5-52C5-4DB2-BEE2-4D4C681EE8AD}"/>
              </a:ext>
            </a:extLst>
          </p:cNvPr>
          <p:cNvPicPr>
            <a:picLocks noChangeAspect="1"/>
          </p:cNvPicPr>
          <p:nvPr/>
        </p:nvPicPr>
        <p:blipFill rotWithShape="1">
          <a:blip r:embed="rId2">
            <a:extLst>
              <a:ext uri="{28A0092B-C50C-407E-A947-70E740481C1C}">
                <a14:useLocalDpi xmlns:a14="http://schemas.microsoft.com/office/drawing/2010/main" val="0"/>
              </a:ext>
            </a:extLst>
          </a:blip>
          <a:srcRect r="6384" b="2"/>
          <a:stretch/>
        </p:blipFill>
        <p:spPr>
          <a:xfrm>
            <a:off x="5608319" y="1088293"/>
            <a:ext cx="5614835" cy="4528195"/>
          </a:xfrm>
          <a:prstGeom prst="rect">
            <a:avLst/>
          </a:prstGeom>
          <a:effectLst/>
        </p:spPr>
      </p:pic>
    </p:spTree>
    <p:extLst>
      <p:ext uri="{BB962C8B-B14F-4D97-AF65-F5344CB8AC3E}">
        <p14:creationId xmlns:p14="http://schemas.microsoft.com/office/powerpoint/2010/main" val="230735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1C78-875F-4467-9836-FE5E813CAAD9}"/>
              </a:ext>
            </a:extLst>
          </p:cNvPr>
          <p:cNvSpPr>
            <a:spLocks noGrp="1"/>
          </p:cNvSpPr>
          <p:nvPr>
            <p:ph type="title"/>
          </p:nvPr>
        </p:nvSpPr>
        <p:spPr/>
        <p:txBody>
          <a:bodyPr/>
          <a:lstStyle/>
          <a:p>
            <a:r>
              <a:rPr lang="en-US" dirty="0"/>
              <a:t>Feature Selection: </a:t>
            </a:r>
            <a:br>
              <a:rPr lang="en-US" dirty="0"/>
            </a:br>
            <a:r>
              <a:rPr lang="en-US" dirty="0"/>
              <a:t>Multicollinearity  Issues</a:t>
            </a:r>
          </a:p>
        </p:txBody>
      </p:sp>
      <p:sp>
        <p:nvSpPr>
          <p:cNvPr id="3" name="Content Placeholder 2">
            <a:extLst>
              <a:ext uri="{FF2B5EF4-FFF2-40B4-BE49-F238E27FC236}">
                <a16:creationId xmlns:a16="http://schemas.microsoft.com/office/drawing/2014/main" id="{CB76E1FF-B61A-4018-8849-9B43492E8A1D}"/>
              </a:ext>
            </a:extLst>
          </p:cNvPr>
          <p:cNvSpPr>
            <a:spLocks noGrp="1"/>
          </p:cNvSpPr>
          <p:nvPr>
            <p:ph idx="1"/>
          </p:nvPr>
        </p:nvSpPr>
        <p:spPr>
          <a:xfrm>
            <a:off x="1154954" y="2603499"/>
            <a:ext cx="9050029" cy="3922943"/>
          </a:xfrm>
        </p:spPr>
        <p:txBody>
          <a:bodyPr>
            <a:normAutofit fontScale="85000" lnSpcReduction="20000"/>
          </a:bodyPr>
          <a:lstStyle/>
          <a:p>
            <a:r>
              <a:rPr lang="en-US" dirty="0"/>
              <a:t>Multicollinearity refers to the issue that predictors are correlated with each other, which affects their ability in predicting the target value</a:t>
            </a:r>
          </a:p>
          <a:p>
            <a:r>
              <a:rPr lang="en-US" dirty="0"/>
              <a:t>I used the following algorithm provided by Kuhn and Johnson (2013) to remove predictors with multicollinearity issue :</a:t>
            </a:r>
          </a:p>
          <a:p>
            <a:pPr marL="0" indent="0">
              <a:buNone/>
            </a:pPr>
            <a:r>
              <a:rPr lang="en-US" dirty="0"/>
              <a:t>	1. Calculate the pairwise correlation matrix of the predictors.</a:t>
            </a:r>
          </a:p>
          <a:p>
            <a:pPr marL="0" indent="0">
              <a:buNone/>
            </a:pPr>
            <a:r>
              <a:rPr lang="en-US" dirty="0"/>
              <a:t>	2. Determine the two variables (A and B) that has the largest absolute   pairwise correlation.</a:t>
            </a:r>
          </a:p>
          <a:p>
            <a:pPr marL="0" indent="0">
              <a:buNone/>
            </a:pPr>
            <a:r>
              <a:rPr lang="en-US" dirty="0"/>
              <a:t>	3. Calculate the average correlation between variable A and other variables, repeat the same process with variable B.</a:t>
            </a:r>
          </a:p>
          <a:p>
            <a:pPr marL="0" indent="0">
              <a:buNone/>
            </a:pPr>
            <a:r>
              <a:rPr lang="en-US" dirty="0"/>
              <a:t>	4. Compare the average correlation value for A and B, remove the predictor with larger correlation.</a:t>
            </a:r>
          </a:p>
          <a:p>
            <a:pPr marL="0" indent="0">
              <a:buNone/>
            </a:pPr>
            <a:r>
              <a:rPr lang="en-US" dirty="0"/>
              <a:t>	5. Repeat steps 2-4 until no absolute correlation is above the threshold.</a:t>
            </a:r>
          </a:p>
          <a:p>
            <a:endParaRPr lang="en-US" dirty="0"/>
          </a:p>
          <a:p>
            <a:r>
              <a:rPr lang="en-US" dirty="0"/>
              <a:t>Set threshold as 0.8, 29 variables are considered having multicollinearity</a:t>
            </a:r>
          </a:p>
        </p:txBody>
      </p:sp>
    </p:spTree>
    <p:extLst>
      <p:ext uri="{BB962C8B-B14F-4D97-AF65-F5344CB8AC3E}">
        <p14:creationId xmlns:p14="http://schemas.microsoft.com/office/powerpoint/2010/main" val="45100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03E8-F711-4903-9840-AE6F6AC9E8FA}"/>
              </a:ext>
            </a:extLst>
          </p:cNvPr>
          <p:cNvSpPr>
            <a:spLocks noGrp="1"/>
          </p:cNvSpPr>
          <p:nvPr>
            <p:ph type="title"/>
          </p:nvPr>
        </p:nvSpPr>
        <p:spPr>
          <a:xfrm>
            <a:off x="648929" y="629266"/>
            <a:ext cx="3505495" cy="1622321"/>
          </a:xfrm>
        </p:spPr>
        <p:txBody>
          <a:bodyPr>
            <a:normAutofit/>
          </a:bodyPr>
          <a:lstStyle/>
          <a:p>
            <a:r>
              <a:rPr lang="en-US"/>
              <a:t>Distribution of Target value</a:t>
            </a:r>
            <a:endParaRPr lang="en-US" dirty="0"/>
          </a:p>
        </p:txBody>
      </p:sp>
      <p:sp>
        <p:nvSpPr>
          <p:cNvPr id="3" name="Content Placeholder 2">
            <a:extLst>
              <a:ext uri="{FF2B5EF4-FFF2-40B4-BE49-F238E27FC236}">
                <a16:creationId xmlns:a16="http://schemas.microsoft.com/office/drawing/2014/main" id="{7BC704F6-EB32-4C74-A14E-15A9E8D0D173}"/>
              </a:ext>
            </a:extLst>
          </p:cNvPr>
          <p:cNvSpPr>
            <a:spLocks noGrp="1"/>
          </p:cNvSpPr>
          <p:nvPr>
            <p:ph idx="1"/>
          </p:nvPr>
        </p:nvSpPr>
        <p:spPr>
          <a:xfrm>
            <a:off x="648931" y="2438400"/>
            <a:ext cx="3505494" cy="3785419"/>
          </a:xfrm>
        </p:spPr>
        <p:txBody>
          <a:bodyPr>
            <a:normAutofit fontScale="92500" lnSpcReduction="20000"/>
          </a:bodyPr>
          <a:lstStyle/>
          <a:p>
            <a:r>
              <a:rPr lang="en-US" sz="2000" dirty="0"/>
              <a:t>The distribution of target follows a gaussian like distribution</a:t>
            </a:r>
          </a:p>
          <a:p>
            <a:r>
              <a:rPr lang="en-US" sz="2000" dirty="0"/>
              <a:t>With center around 0 and standard deviation 3.85</a:t>
            </a:r>
          </a:p>
          <a:p>
            <a:r>
              <a:rPr lang="en-US" sz="2000" dirty="0"/>
              <a:t>It has a long left tail with minimum number as                   -33.21928</a:t>
            </a:r>
          </a:p>
          <a:p>
            <a:r>
              <a:rPr lang="en-US" sz="2000" dirty="0"/>
              <a:t>Which determines the analysis plan of building separate models for outlier target values </a:t>
            </a:r>
          </a:p>
        </p:txBody>
      </p:sp>
      <p:pic>
        <p:nvPicPr>
          <p:cNvPr id="5" name="Picture 4">
            <a:extLst>
              <a:ext uri="{FF2B5EF4-FFF2-40B4-BE49-F238E27FC236}">
                <a16:creationId xmlns:a16="http://schemas.microsoft.com/office/drawing/2014/main" id="{F1BD450D-9CFE-4FF9-BCFF-48C27AFD7DE6}"/>
              </a:ext>
            </a:extLst>
          </p:cNvPr>
          <p:cNvPicPr>
            <a:picLocks noChangeAspect="1"/>
          </p:cNvPicPr>
          <p:nvPr/>
        </p:nvPicPr>
        <p:blipFill rotWithShape="1">
          <a:blip r:embed="rId2">
            <a:extLst>
              <a:ext uri="{28A0092B-C50C-407E-A947-70E740481C1C}">
                <a14:useLocalDpi xmlns:a14="http://schemas.microsoft.com/office/drawing/2010/main" val="0"/>
              </a:ext>
            </a:extLst>
          </a:blip>
          <a:srcRect l="10854" r="3469" b="2"/>
          <a:stretch/>
        </p:blipFill>
        <p:spPr>
          <a:xfrm>
            <a:off x="6078621" y="965595"/>
            <a:ext cx="4674230" cy="4773591"/>
          </a:xfrm>
          <a:prstGeom prst="rect">
            <a:avLst/>
          </a:prstGeom>
          <a:effectLst/>
        </p:spPr>
      </p:pic>
    </p:spTree>
    <p:extLst>
      <p:ext uri="{BB962C8B-B14F-4D97-AF65-F5344CB8AC3E}">
        <p14:creationId xmlns:p14="http://schemas.microsoft.com/office/powerpoint/2010/main" val="344545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B04B-3DDA-4CC2-A2A0-9016C0DE189B}"/>
              </a:ext>
            </a:extLst>
          </p:cNvPr>
          <p:cNvSpPr>
            <a:spLocks noGrp="1"/>
          </p:cNvSpPr>
          <p:nvPr>
            <p:ph type="title"/>
          </p:nvPr>
        </p:nvSpPr>
        <p:spPr/>
        <p:txBody>
          <a:bodyPr/>
          <a:lstStyle/>
          <a:p>
            <a:r>
              <a:rPr lang="en-US" dirty="0"/>
              <a:t>Analysis Plan Determination</a:t>
            </a:r>
          </a:p>
        </p:txBody>
      </p:sp>
      <p:sp>
        <p:nvSpPr>
          <p:cNvPr id="3" name="Content Placeholder 2">
            <a:extLst>
              <a:ext uri="{FF2B5EF4-FFF2-40B4-BE49-F238E27FC236}">
                <a16:creationId xmlns:a16="http://schemas.microsoft.com/office/drawing/2014/main" id="{32E43148-8FBA-4587-9B07-598B5841093F}"/>
              </a:ext>
            </a:extLst>
          </p:cNvPr>
          <p:cNvSpPr>
            <a:spLocks noGrp="1"/>
          </p:cNvSpPr>
          <p:nvPr>
            <p:ph idx="1"/>
          </p:nvPr>
        </p:nvSpPr>
        <p:spPr>
          <a:xfrm>
            <a:off x="1050252" y="2422015"/>
            <a:ext cx="9629382" cy="4020666"/>
          </a:xfrm>
        </p:spPr>
        <p:txBody>
          <a:bodyPr>
            <a:normAutofit fontScale="70000" lnSpcReduction="20000"/>
          </a:bodyPr>
          <a:lstStyle/>
          <a:p>
            <a:r>
              <a:rPr lang="en-US" sz="2100" dirty="0"/>
              <a:t>Adding feature inspired from Kaggle kernel</a:t>
            </a:r>
          </a:p>
          <a:p>
            <a:pPr lvl="1"/>
            <a:r>
              <a:rPr lang="en-US" sz="2100" dirty="0"/>
              <a:t>Average monthly purchase amount ratio</a:t>
            </a:r>
          </a:p>
          <a:p>
            <a:pPr lvl="1"/>
            <a:r>
              <a:rPr lang="en-US" sz="2100" dirty="0"/>
              <a:t>By aggregating transactions for each card by month, then calculating purchase amount ratio across months and averaging the results by card in the end.</a:t>
            </a:r>
          </a:p>
          <a:p>
            <a:r>
              <a:rPr lang="en-US" sz="2100" dirty="0"/>
              <a:t>Three sets of cross validation</a:t>
            </a:r>
          </a:p>
          <a:p>
            <a:pPr lvl="1"/>
            <a:r>
              <a:rPr lang="en-US" sz="2100" dirty="0"/>
              <a:t>5 times 80% data partition</a:t>
            </a:r>
          </a:p>
          <a:p>
            <a:pPr lvl="1"/>
            <a:r>
              <a:rPr lang="en-US" sz="2100" dirty="0"/>
              <a:t>5 folds cross validation</a:t>
            </a:r>
          </a:p>
          <a:p>
            <a:pPr lvl="1"/>
            <a:r>
              <a:rPr lang="en-US" sz="2100" dirty="0"/>
              <a:t>10 folds cross validation</a:t>
            </a:r>
          </a:p>
          <a:p>
            <a:r>
              <a:rPr lang="en-US" sz="2100" dirty="0"/>
              <a:t>Three sets of training data</a:t>
            </a:r>
          </a:p>
          <a:p>
            <a:pPr lvl="1"/>
            <a:r>
              <a:rPr lang="en-US" sz="2100" dirty="0"/>
              <a:t>Full set with all features (138 features)</a:t>
            </a:r>
          </a:p>
          <a:p>
            <a:pPr lvl="1"/>
            <a:r>
              <a:rPr lang="en-US" sz="2100" dirty="0"/>
              <a:t>Without non-informative features (123 features)</a:t>
            </a:r>
          </a:p>
          <a:p>
            <a:pPr lvl="1"/>
            <a:r>
              <a:rPr lang="en-US" sz="2100" dirty="0"/>
              <a:t>Without non-informative and multicollinear features (94 features)</a:t>
            </a:r>
          </a:p>
          <a:p>
            <a:r>
              <a:rPr lang="en-US" sz="2100" dirty="0"/>
              <a:t>Build separate models for outlier values and create ensemble prediction with signed weight </a:t>
            </a:r>
          </a:p>
          <a:p>
            <a:endParaRPr lang="en-US" dirty="0"/>
          </a:p>
          <a:p>
            <a:endParaRPr lang="en-US" dirty="0"/>
          </a:p>
        </p:txBody>
      </p:sp>
    </p:spTree>
    <p:extLst>
      <p:ext uri="{BB962C8B-B14F-4D97-AF65-F5344CB8AC3E}">
        <p14:creationId xmlns:p14="http://schemas.microsoft.com/office/powerpoint/2010/main" val="377864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8F74-83C0-438F-9E65-B9A5597E49EA}"/>
              </a:ext>
            </a:extLst>
          </p:cNvPr>
          <p:cNvSpPr>
            <a:spLocks noGrp="1"/>
          </p:cNvSpPr>
          <p:nvPr>
            <p:ph type="title"/>
          </p:nvPr>
        </p:nvSpPr>
        <p:spPr/>
        <p:txBody>
          <a:bodyPr/>
          <a:lstStyle/>
          <a:p>
            <a:r>
              <a:rPr lang="en-US" dirty="0"/>
              <a:t>Method</a:t>
            </a:r>
          </a:p>
        </p:txBody>
      </p:sp>
      <p:graphicFrame>
        <p:nvGraphicFramePr>
          <p:cNvPr id="4" name="Content Placeholder 3">
            <a:extLst>
              <a:ext uri="{FF2B5EF4-FFF2-40B4-BE49-F238E27FC236}">
                <a16:creationId xmlns:a16="http://schemas.microsoft.com/office/drawing/2014/main" id="{7566B542-76A6-429E-91B7-9FADD0B4D631}"/>
              </a:ext>
            </a:extLst>
          </p:cNvPr>
          <p:cNvGraphicFramePr>
            <a:graphicFrameLocks noGrp="1"/>
          </p:cNvGraphicFramePr>
          <p:nvPr>
            <p:ph idx="1"/>
            <p:extLst>
              <p:ext uri="{D42A27DB-BD31-4B8C-83A1-F6EECF244321}">
                <p14:modId xmlns:p14="http://schemas.microsoft.com/office/powerpoint/2010/main" val="3756173476"/>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7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88FD-6107-4388-AEB8-EABD41BD245F}"/>
              </a:ext>
            </a:extLst>
          </p:cNvPr>
          <p:cNvSpPr>
            <a:spLocks noGrp="1"/>
          </p:cNvSpPr>
          <p:nvPr>
            <p:ph type="title"/>
          </p:nvPr>
        </p:nvSpPr>
        <p:spPr/>
        <p:txBody>
          <a:bodyPr/>
          <a:lstStyle/>
          <a:p>
            <a:r>
              <a:rPr lang="en-US" dirty="0"/>
              <a:t>Parametric method: GLM with elastic net</a:t>
            </a:r>
          </a:p>
        </p:txBody>
      </p:sp>
      <p:sp>
        <p:nvSpPr>
          <p:cNvPr id="3" name="Content Placeholder 2">
            <a:extLst>
              <a:ext uri="{FF2B5EF4-FFF2-40B4-BE49-F238E27FC236}">
                <a16:creationId xmlns:a16="http://schemas.microsoft.com/office/drawing/2014/main" id="{72A37208-22FF-4A2C-99CF-EDB81E21ED0E}"/>
              </a:ext>
            </a:extLst>
          </p:cNvPr>
          <p:cNvSpPr>
            <a:spLocks noGrp="1"/>
          </p:cNvSpPr>
          <p:nvPr>
            <p:ph idx="1"/>
          </p:nvPr>
        </p:nvSpPr>
        <p:spPr/>
        <p:txBody>
          <a:bodyPr/>
          <a:lstStyle/>
          <a:p>
            <a:r>
              <a:rPr lang="en-US" dirty="0"/>
              <a:t>Basic Formula(Hastie and Qian, 2014):</a:t>
            </a:r>
          </a:p>
          <a:p>
            <a:endParaRPr lang="en-US" dirty="0"/>
          </a:p>
          <a:p>
            <a:endParaRPr lang="en-US" dirty="0"/>
          </a:p>
          <a:p>
            <a:endParaRPr lang="en-US" dirty="0"/>
          </a:p>
          <a:p>
            <a:r>
              <a:rPr lang="en-US" dirty="0"/>
              <a:t>Hyperparameter tuning selection:</a:t>
            </a:r>
          </a:p>
          <a:p>
            <a:pPr lvl="1"/>
            <a:r>
              <a:rPr lang="en-US" dirty="0"/>
              <a:t> </a:t>
            </a:r>
            <a:r>
              <a:rPr lang="el-GR" sz="2400" dirty="0">
                <a:latin typeface="Gabriola" panose="04040605051002020D02" pitchFamily="82" charset="0"/>
              </a:rPr>
              <a:t>α</a:t>
            </a:r>
            <a:r>
              <a:rPr lang="en-US" sz="4000" dirty="0">
                <a:latin typeface="Gabriola" panose="04040605051002020D02" pitchFamily="82" charset="0"/>
              </a:rPr>
              <a:t> </a:t>
            </a:r>
            <a:r>
              <a:rPr lang="en-US" dirty="0"/>
              <a:t>grid search 10 values from 0.3 or 0.7</a:t>
            </a:r>
          </a:p>
          <a:p>
            <a:pPr lvl="1"/>
            <a:r>
              <a:rPr lang="en-US" sz="1800" dirty="0"/>
              <a:t> </a:t>
            </a:r>
            <a:r>
              <a:rPr lang="el-GR" sz="1800" dirty="0">
                <a:latin typeface="Gabriola" panose="04040605051002020D02" pitchFamily="82" charset="0"/>
              </a:rPr>
              <a:t>λ</a:t>
            </a:r>
            <a:r>
              <a:rPr lang="en-US" sz="1800" dirty="0">
                <a:latin typeface="Gabriola" panose="04040605051002020D02" pitchFamily="82" charset="0"/>
              </a:rPr>
              <a:t>  </a:t>
            </a:r>
            <a:r>
              <a:rPr lang="en-US" dirty="0"/>
              <a:t>grid search 10 values from 0.001 to 0.01</a:t>
            </a:r>
          </a:p>
        </p:txBody>
      </p:sp>
      <p:pic>
        <p:nvPicPr>
          <p:cNvPr id="4" name="Picture 3">
            <a:extLst>
              <a:ext uri="{FF2B5EF4-FFF2-40B4-BE49-F238E27FC236}">
                <a16:creationId xmlns:a16="http://schemas.microsoft.com/office/drawing/2014/main" id="{769AD714-621F-4F05-A1AD-B46209109EB9}"/>
              </a:ext>
            </a:extLst>
          </p:cNvPr>
          <p:cNvPicPr>
            <a:picLocks noChangeAspect="1"/>
          </p:cNvPicPr>
          <p:nvPr/>
        </p:nvPicPr>
        <p:blipFill>
          <a:blip r:embed="rId2"/>
          <a:stretch>
            <a:fillRect/>
          </a:stretch>
        </p:blipFill>
        <p:spPr>
          <a:xfrm>
            <a:off x="1038733" y="3028551"/>
            <a:ext cx="6819900" cy="1038225"/>
          </a:xfrm>
          <a:prstGeom prst="rect">
            <a:avLst/>
          </a:prstGeom>
        </p:spPr>
      </p:pic>
    </p:spTree>
    <p:extLst>
      <p:ext uri="{BB962C8B-B14F-4D97-AF65-F5344CB8AC3E}">
        <p14:creationId xmlns:p14="http://schemas.microsoft.com/office/powerpoint/2010/main" val="239879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91CA-81DB-4783-8748-033A053288A6}"/>
              </a:ext>
            </a:extLst>
          </p:cNvPr>
          <p:cNvSpPr>
            <a:spLocks noGrp="1"/>
          </p:cNvSpPr>
          <p:nvPr>
            <p:ph type="title"/>
          </p:nvPr>
        </p:nvSpPr>
        <p:spPr/>
        <p:txBody>
          <a:bodyPr/>
          <a:lstStyle/>
          <a:p>
            <a:r>
              <a:rPr lang="en-US" dirty="0"/>
              <a:t>Parametric method: Ridge regression </a:t>
            </a:r>
          </a:p>
        </p:txBody>
      </p:sp>
      <p:sp>
        <p:nvSpPr>
          <p:cNvPr id="3" name="Content Placeholder 2">
            <a:extLst>
              <a:ext uri="{FF2B5EF4-FFF2-40B4-BE49-F238E27FC236}">
                <a16:creationId xmlns:a16="http://schemas.microsoft.com/office/drawing/2014/main" id="{1208827B-16E9-446E-B507-4C4F83812EEB}"/>
              </a:ext>
            </a:extLst>
          </p:cNvPr>
          <p:cNvSpPr>
            <a:spLocks noGrp="1"/>
          </p:cNvSpPr>
          <p:nvPr>
            <p:ph idx="1"/>
          </p:nvPr>
        </p:nvSpPr>
        <p:spPr/>
        <p:txBody>
          <a:bodyPr/>
          <a:lstStyle/>
          <a:p>
            <a:r>
              <a:rPr lang="en-US" dirty="0"/>
              <a:t>Basic Formula (James et al., 2013):</a:t>
            </a:r>
          </a:p>
          <a:p>
            <a:endParaRPr lang="en-US" dirty="0"/>
          </a:p>
          <a:p>
            <a:endParaRPr lang="en-US" dirty="0"/>
          </a:p>
          <a:p>
            <a:endParaRPr lang="en-US" dirty="0"/>
          </a:p>
          <a:p>
            <a:r>
              <a:rPr lang="en-US" dirty="0"/>
              <a:t>Hyperparameter tuning selection </a:t>
            </a:r>
          </a:p>
          <a:p>
            <a:pPr lvl="1"/>
            <a:r>
              <a:rPr lang="en-US" dirty="0"/>
              <a:t>Set </a:t>
            </a:r>
            <a:r>
              <a:rPr lang="el-GR" sz="2400" dirty="0">
                <a:latin typeface="Gabriola" panose="04040605051002020D02" pitchFamily="82" charset="0"/>
              </a:rPr>
              <a:t>α</a:t>
            </a:r>
            <a:r>
              <a:rPr lang="en-US" sz="2400" dirty="0">
                <a:latin typeface="Gabriola" panose="04040605051002020D02" pitchFamily="82" charset="0"/>
              </a:rPr>
              <a:t> </a:t>
            </a:r>
            <a:r>
              <a:rPr lang="en-US" dirty="0"/>
              <a:t>to 0</a:t>
            </a:r>
            <a:endParaRPr lang="en-US" sz="4000" dirty="0">
              <a:latin typeface="Gabriola" panose="04040605051002020D02" pitchFamily="82" charset="0"/>
            </a:endParaRPr>
          </a:p>
          <a:p>
            <a:pPr lvl="1"/>
            <a:r>
              <a:rPr lang="el-GR" sz="1800" dirty="0">
                <a:latin typeface="Gabriola" panose="04040605051002020D02" pitchFamily="82" charset="0"/>
              </a:rPr>
              <a:t>λ</a:t>
            </a:r>
            <a:r>
              <a:rPr lang="en-US" sz="1800" dirty="0">
                <a:latin typeface="Gabriola" panose="04040605051002020D02" pitchFamily="82" charset="0"/>
              </a:rPr>
              <a:t> </a:t>
            </a:r>
            <a:r>
              <a:rPr lang="en-US" dirty="0">
                <a:latin typeface="Gabriola" panose="04040605051002020D02" pitchFamily="82" charset="0"/>
              </a:rPr>
              <a:t> </a:t>
            </a:r>
            <a:r>
              <a:rPr lang="en-US" dirty="0"/>
              <a:t>grid search 20 values from 0 to 0.2</a:t>
            </a:r>
          </a:p>
        </p:txBody>
      </p:sp>
      <p:pic>
        <p:nvPicPr>
          <p:cNvPr id="4" name="Picture 3">
            <a:extLst>
              <a:ext uri="{FF2B5EF4-FFF2-40B4-BE49-F238E27FC236}">
                <a16:creationId xmlns:a16="http://schemas.microsoft.com/office/drawing/2014/main" id="{6508AE9F-E57D-4F0E-A1EE-5333A33C94B0}"/>
              </a:ext>
            </a:extLst>
          </p:cNvPr>
          <p:cNvPicPr>
            <a:picLocks noChangeAspect="1"/>
          </p:cNvPicPr>
          <p:nvPr/>
        </p:nvPicPr>
        <p:blipFill>
          <a:blip r:embed="rId3"/>
          <a:stretch>
            <a:fillRect/>
          </a:stretch>
        </p:blipFill>
        <p:spPr>
          <a:xfrm>
            <a:off x="1154954" y="3075519"/>
            <a:ext cx="8553450" cy="1000125"/>
          </a:xfrm>
          <a:prstGeom prst="rect">
            <a:avLst/>
          </a:prstGeom>
        </p:spPr>
      </p:pic>
    </p:spTree>
    <p:extLst>
      <p:ext uri="{BB962C8B-B14F-4D97-AF65-F5344CB8AC3E}">
        <p14:creationId xmlns:p14="http://schemas.microsoft.com/office/powerpoint/2010/main" val="119759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A70A-0F65-404B-ABB0-2011797D6D3C}"/>
              </a:ext>
            </a:extLst>
          </p:cNvPr>
          <p:cNvSpPr>
            <a:spLocks noGrp="1"/>
          </p:cNvSpPr>
          <p:nvPr>
            <p:ph type="title"/>
          </p:nvPr>
        </p:nvSpPr>
        <p:spPr/>
        <p:txBody>
          <a:bodyPr/>
          <a:lstStyle/>
          <a:p>
            <a:r>
              <a:rPr lang="en-US" dirty="0"/>
              <a:t>Nonparametric method: Random Forest</a:t>
            </a:r>
          </a:p>
        </p:txBody>
      </p:sp>
      <p:sp>
        <p:nvSpPr>
          <p:cNvPr id="3" name="Content Placeholder 2">
            <a:extLst>
              <a:ext uri="{FF2B5EF4-FFF2-40B4-BE49-F238E27FC236}">
                <a16:creationId xmlns:a16="http://schemas.microsoft.com/office/drawing/2014/main" id="{946D097E-B5DE-4650-B3E0-6FFED6414137}"/>
              </a:ext>
            </a:extLst>
          </p:cNvPr>
          <p:cNvSpPr>
            <a:spLocks noGrp="1"/>
          </p:cNvSpPr>
          <p:nvPr>
            <p:ph idx="1"/>
          </p:nvPr>
        </p:nvSpPr>
        <p:spPr/>
        <p:txBody>
          <a:bodyPr>
            <a:normAutofit/>
          </a:bodyPr>
          <a:lstStyle/>
          <a:p>
            <a:r>
              <a:rPr lang="en-US" dirty="0"/>
              <a:t>Advantage of using Random Forest </a:t>
            </a:r>
          </a:p>
          <a:p>
            <a:r>
              <a:rPr lang="en-US" dirty="0"/>
              <a:t>Basic algorithm(Hastie et al., 2009): </a:t>
            </a:r>
          </a:p>
          <a:p>
            <a:pPr marL="514350" indent="-514350">
              <a:buFont typeface="+mj-lt"/>
              <a:buAutoNum type="arabicPeriod"/>
            </a:pPr>
            <a:r>
              <a:rPr lang="en-US" dirty="0"/>
              <a:t>For decision tree b from 1 to B:</a:t>
            </a:r>
          </a:p>
          <a:p>
            <a:pPr marL="457200" lvl="1" indent="0">
              <a:buNone/>
            </a:pPr>
            <a:r>
              <a:rPr lang="en-US" dirty="0"/>
              <a:t>a. Create bootstrap sample Z* of size N from training set</a:t>
            </a:r>
          </a:p>
          <a:p>
            <a:pPr marL="457200" lvl="1" indent="0">
              <a:buNone/>
            </a:pPr>
            <a:r>
              <a:rPr lang="en-US" dirty="0"/>
              <a:t>b. Build decision tree </a:t>
            </a:r>
            <a:r>
              <a:rPr lang="en-US" i="1" dirty="0"/>
              <a:t>T</a:t>
            </a:r>
            <a:r>
              <a:rPr lang="en-US" sz="1200" i="1" dirty="0"/>
              <a:t>b </a:t>
            </a:r>
            <a:r>
              <a:rPr lang="en-US" dirty="0"/>
              <a:t>on each set of bootstrap samples by repeating the following steps until minimum size of terminal node </a:t>
            </a:r>
            <a:r>
              <a:rPr lang="en-US" i="1" dirty="0" err="1"/>
              <a:t>n</a:t>
            </a:r>
            <a:r>
              <a:rPr lang="en-US" sz="1100" i="1" dirty="0" err="1"/>
              <a:t>min</a:t>
            </a:r>
            <a:r>
              <a:rPr lang="en-US" sz="1400" i="1" dirty="0"/>
              <a:t> </a:t>
            </a:r>
            <a:r>
              <a:rPr lang="en-US" sz="900" i="1" dirty="0"/>
              <a:t> </a:t>
            </a:r>
            <a:r>
              <a:rPr lang="en-US" sz="400" i="1" dirty="0"/>
              <a:t> </a:t>
            </a:r>
            <a:r>
              <a:rPr lang="en-US" i="1" dirty="0"/>
              <a:t> </a:t>
            </a:r>
            <a:r>
              <a:rPr lang="en-US" dirty="0"/>
              <a:t>is reached: </a:t>
            </a:r>
          </a:p>
          <a:p>
            <a:pPr marL="1428750" lvl="2" indent="-514350">
              <a:buAutoNum type="romanLcPeriod"/>
            </a:pPr>
            <a:r>
              <a:rPr lang="en-US" dirty="0"/>
              <a:t>Select </a:t>
            </a:r>
            <a:r>
              <a:rPr lang="en-US" i="1" dirty="0"/>
              <a:t>m </a:t>
            </a:r>
            <a:r>
              <a:rPr lang="en-US" dirty="0"/>
              <a:t>number of features at random from </a:t>
            </a:r>
            <a:r>
              <a:rPr lang="en-US" i="1" dirty="0"/>
              <a:t>p </a:t>
            </a:r>
            <a:r>
              <a:rPr lang="en-US" dirty="0"/>
              <a:t>features</a:t>
            </a:r>
          </a:p>
          <a:p>
            <a:pPr marL="1428750" lvl="2" indent="-514350">
              <a:buAutoNum type="romanLcPeriod"/>
            </a:pPr>
            <a:r>
              <a:rPr lang="en-US" dirty="0"/>
              <a:t>Split the best split-point from </a:t>
            </a:r>
            <a:r>
              <a:rPr lang="en-US" i="1" dirty="0"/>
              <a:t>m </a:t>
            </a:r>
            <a:r>
              <a:rPr lang="en-US" dirty="0"/>
              <a:t>into two nodes</a:t>
            </a:r>
          </a:p>
          <a:p>
            <a:pPr marL="514350" indent="-514350">
              <a:buFont typeface="+mj-lt"/>
              <a:buAutoNum type="arabicPeriod"/>
            </a:pPr>
            <a:r>
              <a:rPr lang="en-US" dirty="0"/>
              <a:t>Output the ensemble tree {</a:t>
            </a:r>
            <a:r>
              <a:rPr lang="en-US" i="1" dirty="0"/>
              <a:t>T</a:t>
            </a:r>
            <a:r>
              <a:rPr lang="en-US" sz="1300" i="1" dirty="0"/>
              <a:t>b</a:t>
            </a:r>
            <a:r>
              <a:rPr lang="en-US" dirty="0"/>
              <a:t>}</a:t>
            </a:r>
            <a:r>
              <a:rPr lang="en-US" sz="1300" i="1" dirty="0"/>
              <a:t>B</a:t>
            </a:r>
            <a:r>
              <a:rPr lang="en-US" sz="1300" dirty="0"/>
              <a:t>1</a:t>
            </a:r>
          </a:p>
        </p:txBody>
      </p:sp>
    </p:spTree>
    <p:extLst>
      <p:ext uri="{BB962C8B-B14F-4D97-AF65-F5344CB8AC3E}">
        <p14:creationId xmlns:p14="http://schemas.microsoft.com/office/powerpoint/2010/main" val="17630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8BA5-8A6B-452D-9856-E9992D9601F6}"/>
              </a:ext>
            </a:extLst>
          </p:cNvPr>
          <p:cNvSpPr>
            <a:spLocks noGrp="1"/>
          </p:cNvSpPr>
          <p:nvPr>
            <p:ph type="title"/>
          </p:nvPr>
        </p:nvSpPr>
        <p:spPr/>
        <p:txBody>
          <a:bodyPr/>
          <a:lstStyle/>
          <a:p>
            <a:r>
              <a:rPr lang="en-US"/>
              <a:t>Background </a:t>
            </a:r>
            <a:endParaRPr lang="en-US" dirty="0"/>
          </a:p>
        </p:txBody>
      </p:sp>
      <p:sp>
        <p:nvSpPr>
          <p:cNvPr id="3" name="Content Placeholder 2">
            <a:extLst>
              <a:ext uri="{FF2B5EF4-FFF2-40B4-BE49-F238E27FC236}">
                <a16:creationId xmlns:a16="http://schemas.microsoft.com/office/drawing/2014/main" id="{8023017D-E9A1-4F8B-8AB2-13E3FC812073}"/>
              </a:ext>
            </a:extLst>
          </p:cNvPr>
          <p:cNvSpPr>
            <a:spLocks noGrp="1"/>
          </p:cNvSpPr>
          <p:nvPr>
            <p:ph idx="1"/>
          </p:nvPr>
        </p:nvSpPr>
        <p:spPr/>
        <p:txBody>
          <a:bodyPr/>
          <a:lstStyle/>
          <a:p>
            <a:r>
              <a:rPr lang="en-US" dirty="0"/>
              <a:t>Customer loyalty has long been an issue that attract credit card companies’ attention </a:t>
            </a:r>
          </a:p>
          <a:p>
            <a:pPr lvl="1"/>
            <a:r>
              <a:rPr lang="en-US" dirty="0"/>
              <a:t>it is much more costly to attract new customers</a:t>
            </a:r>
          </a:p>
          <a:p>
            <a:pPr lvl="1"/>
            <a:r>
              <a:rPr lang="en-US" dirty="0"/>
              <a:t>Features relate with customer loyalty</a:t>
            </a:r>
          </a:p>
          <a:p>
            <a:r>
              <a:rPr lang="en-US" dirty="0"/>
              <a:t>Challenge of maintaining loyal customers</a:t>
            </a:r>
          </a:p>
          <a:p>
            <a:pPr lvl="1"/>
            <a:r>
              <a:rPr lang="en-US" dirty="0"/>
              <a:t>Issue for multiple card holders </a:t>
            </a:r>
          </a:p>
          <a:p>
            <a:pPr lvl="1"/>
            <a:r>
              <a:rPr lang="en-US" dirty="0"/>
              <a:t>Low switching cost and 0% balance transfer</a:t>
            </a:r>
          </a:p>
        </p:txBody>
      </p:sp>
    </p:spTree>
    <p:extLst>
      <p:ext uri="{BB962C8B-B14F-4D97-AF65-F5344CB8AC3E}">
        <p14:creationId xmlns:p14="http://schemas.microsoft.com/office/powerpoint/2010/main" val="1972631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26C8-EE06-4736-A0F6-43AFB25AD8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A3D75F-6793-4BA5-8C15-DF97E9213FAE}"/>
              </a:ext>
            </a:extLst>
          </p:cNvPr>
          <p:cNvSpPr>
            <a:spLocks noGrp="1"/>
          </p:cNvSpPr>
          <p:nvPr>
            <p:ph idx="1"/>
          </p:nvPr>
        </p:nvSpPr>
        <p:spPr/>
        <p:txBody>
          <a:bodyPr/>
          <a:lstStyle/>
          <a:p>
            <a:r>
              <a:rPr lang="en-US" dirty="0"/>
              <a:t>Hyperparameter selection</a:t>
            </a:r>
          </a:p>
          <a:p>
            <a:pPr lvl="1"/>
            <a:r>
              <a:rPr lang="en-US" dirty="0">
                <a:latin typeface="+mj-lt"/>
              </a:rPr>
              <a:t>number of variables that randomly selected in each split (</a:t>
            </a:r>
            <a:r>
              <a:rPr lang="en-US" i="1" dirty="0">
                <a:latin typeface="+mj-lt"/>
              </a:rPr>
              <a:t>m</a:t>
            </a:r>
            <a:r>
              <a:rPr lang="en-US" dirty="0">
                <a:latin typeface="+mj-lt"/>
              </a:rPr>
              <a:t>)</a:t>
            </a:r>
          </a:p>
          <a:p>
            <a:pPr lvl="1"/>
            <a:r>
              <a:rPr lang="en-US" dirty="0">
                <a:latin typeface="+mj-lt"/>
              </a:rPr>
              <a:t>minimum size of terminal node (</a:t>
            </a:r>
            <a:r>
              <a:rPr lang="en-US" i="1" dirty="0" err="1">
                <a:latin typeface="+mj-lt"/>
              </a:rPr>
              <a:t>n</a:t>
            </a:r>
            <a:r>
              <a:rPr lang="en-US" sz="800" i="1" dirty="0" err="1">
                <a:latin typeface="+mj-lt"/>
              </a:rPr>
              <a:t>min</a:t>
            </a:r>
            <a:r>
              <a:rPr lang="en-US" dirty="0">
                <a:latin typeface="+mj-lt"/>
              </a:rPr>
              <a:t>)</a:t>
            </a:r>
          </a:p>
          <a:p>
            <a:pPr lvl="1"/>
            <a:r>
              <a:rPr lang="en-US" dirty="0">
                <a:latin typeface="+mj-lt"/>
              </a:rPr>
              <a:t>total number of trees in the ensemble (</a:t>
            </a:r>
            <a:r>
              <a:rPr lang="en-US" i="1" dirty="0">
                <a:latin typeface="+mj-lt"/>
              </a:rPr>
              <a:t>B</a:t>
            </a:r>
            <a:r>
              <a:rPr lang="en-US" dirty="0">
                <a:latin typeface="+mj-lt"/>
              </a:rPr>
              <a:t>)</a:t>
            </a:r>
          </a:p>
          <a:p>
            <a:pPr lvl="1"/>
            <a:r>
              <a:rPr lang="en-US" i="1" dirty="0">
                <a:latin typeface="+mj-lt"/>
              </a:rPr>
              <a:t>m</a:t>
            </a:r>
            <a:r>
              <a:rPr lang="en-US" dirty="0">
                <a:latin typeface="+mj-lt"/>
              </a:rPr>
              <a:t> from 20 to 40 </a:t>
            </a:r>
          </a:p>
          <a:p>
            <a:pPr lvl="1"/>
            <a:r>
              <a:rPr lang="en-US" dirty="0" err="1">
                <a:latin typeface="+mj-lt"/>
              </a:rPr>
              <a:t>n</a:t>
            </a:r>
            <a:r>
              <a:rPr lang="en-US" sz="1000" dirty="0" err="1">
                <a:latin typeface="+mj-lt"/>
              </a:rPr>
              <a:t>min</a:t>
            </a:r>
            <a:r>
              <a:rPr lang="en-US" dirty="0">
                <a:latin typeface="+mj-lt"/>
              </a:rPr>
              <a:t> equals 5</a:t>
            </a:r>
          </a:p>
          <a:p>
            <a:pPr lvl="1"/>
            <a:r>
              <a:rPr lang="en-US" dirty="0">
                <a:latin typeface="+mj-lt"/>
              </a:rPr>
              <a:t>B equals 500 </a:t>
            </a:r>
          </a:p>
          <a:p>
            <a:r>
              <a:rPr lang="en-US" dirty="0"/>
              <a:t>Parallelization  </a:t>
            </a:r>
          </a:p>
          <a:p>
            <a:endParaRPr lang="en-US" dirty="0"/>
          </a:p>
        </p:txBody>
      </p:sp>
    </p:spTree>
    <p:extLst>
      <p:ext uri="{BB962C8B-B14F-4D97-AF65-F5344CB8AC3E}">
        <p14:creationId xmlns:p14="http://schemas.microsoft.com/office/powerpoint/2010/main" val="52697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BD4F-50A6-446D-BA2B-3B85826B5E0F}"/>
              </a:ext>
            </a:extLst>
          </p:cNvPr>
          <p:cNvSpPr>
            <a:spLocks noGrp="1"/>
          </p:cNvSpPr>
          <p:nvPr>
            <p:ph type="title"/>
          </p:nvPr>
        </p:nvSpPr>
        <p:spPr/>
        <p:txBody>
          <a:bodyPr/>
          <a:lstStyle/>
          <a:p>
            <a:r>
              <a:rPr lang="en-US" dirty="0"/>
              <a:t>Nonparametric Method: </a:t>
            </a:r>
            <a:r>
              <a:rPr lang="en-US" dirty="0" err="1"/>
              <a:t>XGBoost</a:t>
            </a:r>
            <a:r>
              <a:rPr lang="en-US" dirty="0"/>
              <a:t> </a:t>
            </a:r>
          </a:p>
        </p:txBody>
      </p:sp>
      <p:sp>
        <p:nvSpPr>
          <p:cNvPr id="3" name="Content Placeholder 2">
            <a:extLst>
              <a:ext uri="{FF2B5EF4-FFF2-40B4-BE49-F238E27FC236}">
                <a16:creationId xmlns:a16="http://schemas.microsoft.com/office/drawing/2014/main" id="{76652F66-9FB8-4277-A894-EA5DD6B52C84}"/>
              </a:ext>
            </a:extLst>
          </p:cNvPr>
          <p:cNvSpPr>
            <a:spLocks noGrp="1"/>
          </p:cNvSpPr>
          <p:nvPr>
            <p:ph idx="1"/>
          </p:nvPr>
        </p:nvSpPr>
        <p:spPr/>
        <p:txBody>
          <a:bodyPr>
            <a:normAutofit/>
          </a:bodyPr>
          <a:lstStyle/>
          <a:p>
            <a:r>
              <a:rPr lang="en-US" dirty="0"/>
              <a:t>Basic Algorithm for boosting (James et.al., 2013):</a:t>
            </a:r>
          </a:p>
          <a:p>
            <a:pPr marL="514350" indent="-514350">
              <a:buFont typeface="+mj-lt"/>
              <a:buAutoNum type="arabicPeriod"/>
            </a:pPr>
            <a:r>
              <a:rPr lang="en-US" dirty="0"/>
              <a:t>Set initial prediction of Y as </a:t>
            </a:r>
            <a:r>
              <a:rPr lang="en-US" i="1" dirty="0"/>
              <a:t>F</a:t>
            </a:r>
            <a:r>
              <a:rPr lang="en-US" sz="1300" dirty="0"/>
              <a:t>0</a:t>
            </a:r>
            <a:r>
              <a:rPr lang="en-US" dirty="0"/>
              <a:t>, which equals the value that minimize the loss function residual defines as </a:t>
            </a:r>
            <a:r>
              <a:rPr lang="en-US" i="1" dirty="0" err="1"/>
              <a:t>y</a:t>
            </a:r>
            <a:r>
              <a:rPr lang="en-US" sz="1300" i="1" dirty="0" err="1"/>
              <a:t>i</a:t>
            </a:r>
            <a:r>
              <a:rPr lang="en-US" sz="1300" i="1" dirty="0"/>
              <a:t> </a:t>
            </a:r>
            <a:r>
              <a:rPr lang="en-US" dirty="0"/>
              <a:t>− </a:t>
            </a:r>
            <a:r>
              <a:rPr lang="en-US" i="1" dirty="0"/>
              <a:t>f</a:t>
            </a:r>
            <a:r>
              <a:rPr lang="en-US" sz="1300" dirty="0"/>
              <a:t>0</a:t>
            </a:r>
            <a:r>
              <a:rPr lang="en-US" dirty="0"/>
              <a:t>(</a:t>
            </a:r>
            <a:r>
              <a:rPr lang="en-US" i="1" dirty="0"/>
              <a:t>x</a:t>
            </a:r>
            <a:r>
              <a:rPr lang="en-US" dirty="0"/>
              <a:t>)</a:t>
            </a:r>
          </a:p>
          <a:p>
            <a:pPr marL="514350" indent="-514350">
              <a:buFont typeface="+mj-lt"/>
              <a:buAutoNum type="arabicPeriod"/>
            </a:pPr>
            <a:r>
              <a:rPr lang="en-US" dirty="0"/>
              <a:t>For m from 1 to M:</a:t>
            </a:r>
          </a:p>
          <a:p>
            <a:pPr marL="457200" lvl="1" indent="0">
              <a:buNone/>
            </a:pPr>
            <a:r>
              <a:rPr lang="en-US" dirty="0"/>
              <a:t>a. For </a:t>
            </a:r>
            <a:r>
              <a:rPr lang="en-US" dirty="0" err="1"/>
              <a:t>i</a:t>
            </a:r>
            <a:r>
              <a:rPr lang="en-US" dirty="0"/>
              <a:t> from 1 to N:</a:t>
            </a:r>
          </a:p>
          <a:p>
            <a:pPr marL="914400" lvl="2" indent="0">
              <a:buNone/>
            </a:pPr>
            <a:r>
              <a:rPr lang="en-US" dirty="0" err="1"/>
              <a:t>i</a:t>
            </a:r>
            <a:r>
              <a:rPr lang="en-US" dirty="0"/>
              <a:t>. Fit tree model </a:t>
            </a:r>
            <a:r>
              <a:rPr lang="en-US" i="1" dirty="0"/>
              <a:t>h</a:t>
            </a:r>
            <a:r>
              <a:rPr lang="en-US" sz="800" i="1" dirty="0"/>
              <a:t>m  </a:t>
            </a:r>
            <a:r>
              <a:rPr lang="en-US" sz="400" i="1" dirty="0"/>
              <a:t> </a:t>
            </a:r>
            <a:r>
              <a:rPr lang="en-US" dirty="0"/>
              <a:t>on residuals and get new prediction </a:t>
            </a:r>
            <a:r>
              <a:rPr lang="en-US" i="1" dirty="0" err="1"/>
              <a:t>f</a:t>
            </a:r>
            <a:r>
              <a:rPr lang="en-US" sz="900" i="1" dirty="0" err="1"/>
              <a:t>m</a:t>
            </a:r>
            <a:r>
              <a:rPr lang="en-US" sz="800" i="1" dirty="0"/>
              <a:t> </a:t>
            </a:r>
            <a:r>
              <a:rPr lang="en-US" dirty="0"/>
              <a:t>= </a:t>
            </a:r>
            <a:r>
              <a:rPr lang="en-US" i="1" dirty="0"/>
              <a:t>f</a:t>
            </a:r>
            <a:r>
              <a:rPr lang="en-US" sz="900" i="1" dirty="0"/>
              <a:t>m</a:t>
            </a:r>
            <a:r>
              <a:rPr lang="en-US" sz="900" dirty="0"/>
              <a:t>−1 </a:t>
            </a:r>
            <a:r>
              <a:rPr lang="en-US" dirty="0"/>
              <a:t>+ </a:t>
            </a:r>
            <a:r>
              <a:rPr lang="en-US" i="1" dirty="0"/>
              <a:t>h</a:t>
            </a:r>
            <a:r>
              <a:rPr lang="en-US" sz="900" i="1" dirty="0"/>
              <a:t>m</a:t>
            </a:r>
          </a:p>
          <a:p>
            <a:pPr marL="914400" lvl="2" indent="0">
              <a:buNone/>
            </a:pPr>
            <a:r>
              <a:rPr lang="en-US" dirty="0"/>
              <a:t>ii. Compute updated residuals </a:t>
            </a:r>
            <a:r>
              <a:rPr lang="en-US" i="1" dirty="0" err="1"/>
              <a:t>y</a:t>
            </a:r>
            <a:r>
              <a:rPr lang="en-US" sz="1300" i="1" dirty="0" err="1"/>
              <a:t>i</a:t>
            </a:r>
            <a:r>
              <a:rPr lang="en-US" sz="1300" i="1" dirty="0"/>
              <a:t> </a:t>
            </a:r>
            <a:r>
              <a:rPr lang="en-US" dirty="0"/>
              <a:t>− </a:t>
            </a:r>
            <a:r>
              <a:rPr lang="en-US" i="1" dirty="0" err="1"/>
              <a:t>f</a:t>
            </a:r>
            <a:r>
              <a:rPr lang="en-US" sz="1200" i="1" dirty="0" err="1"/>
              <a:t>m</a:t>
            </a:r>
            <a:r>
              <a:rPr lang="en-US" dirty="0"/>
              <a:t>(</a:t>
            </a:r>
            <a:r>
              <a:rPr lang="en-US" i="1" dirty="0"/>
              <a:t>x</a:t>
            </a:r>
            <a:r>
              <a:rPr lang="en-US" dirty="0"/>
              <a:t>)</a:t>
            </a:r>
          </a:p>
          <a:p>
            <a:pPr marL="514350" indent="-514350">
              <a:buAutoNum type="arabicPeriod" startAt="3"/>
            </a:pPr>
            <a:r>
              <a:rPr lang="en-US" dirty="0"/>
              <a:t>Repeat the previous steps until the residual </a:t>
            </a:r>
            <a:r>
              <a:rPr lang="en-US" i="1" dirty="0" err="1"/>
              <a:t>y</a:t>
            </a:r>
            <a:r>
              <a:rPr lang="en-US" sz="1300" i="1" dirty="0" err="1"/>
              <a:t>i</a:t>
            </a:r>
            <a:r>
              <a:rPr lang="en-US" sz="1300" i="1" dirty="0"/>
              <a:t> </a:t>
            </a:r>
            <a:r>
              <a:rPr lang="en-US" dirty="0"/>
              <a:t>− </a:t>
            </a:r>
            <a:r>
              <a:rPr lang="en-US" i="1" dirty="0" err="1"/>
              <a:t>f</a:t>
            </a:r>
            <a:r>
              <a:rPr lang="en-US" sz="1300" i="1" dirty="0" err="1"/>
              <a:t>m</a:t>
            </a:r>
            <a:r>
              <a:rPr lang="en-US" dirty="0"/>
              <a:t>(</a:t>
            </a:r>
            <a:r>
              <a:rPr lang="en-US" i="1" dirty="0"/>
              <a:t>x</a:t>
            </a:r>
            <a:r>
              <a:rPr lang="en-US" dirty="0"/>
              <a:t>) stop decreasing</a:t>
            </a:r>
          </a:p>
          <a:p>
            <a:r>
              <a:rPr lang="en-US" dirty="0"/>
              <a:t>Gradient boosting </a:t>
            </a:r>
          </a:p>
        </p:txBody>
      </p:sp>
    </p:spTree>
    <p:extLst>
      <p:ext uri="{BB962C8B-B14F-4D97-AF65-F5344CB8AC3E}">
        <p14:creationId xmlns:p14="http://schemas.microsoft.com/office/powerpoint/2010/main" val="315338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CD76-412D-405B-BAD2-8850FC5EFFB2}"/>
              </a:ext>
            </a:extLst>
          </p:cNvPr>
          <p:cNvSpPr>
            <a:spLocks noGrp="1"/>
          </p:cNvSpPr>
          <p:nvPr>
            <p:ph type="title"/>
          </p:nvPr>
        </p:nvSpPr>
        <p:spPr/>
        <p:txBody>
          <a:bodyPr/>
          <a:lstStyle/>
          <a:p>
            <a:r>
              <a:rPr lang="en-US" dirty="0"/>
              <a:t>Nonparametric Method: </a:t>
            </a:r>
            <a:r>
              <a:rPr lang="en-US" dirty="0" err="1"/>
              <a:t>XGBoost</a:t>
            </a:r>
            <a:r>
              <a:rPr lang="en-US" dirty="0"/>
              <a:t> </a:t>
            </a:r>
          </a:p>
        </p:txBody>
      </p:sp>
      <p:sp>
        <p:nvSpPr>
          <p:cNvPr id="3" name="Content Placeholder 2">
            <a:extLst>
              <a:ext uri="{FF2B5EF4-FFF2-40B4-BE49-F238E27FC236}">
                <a16:creationId xmlns:a16="http://schemas.microsoft.com/office/drawing/2014/main" id="{2D5A70E6-D2B7-4088-8162-DFAFF557CAE7}"/>
              </a:ext>
            </a:extLst>
          </p:cNvPr>
          <p:cNvSpPr>
            <a:spLocks noGrp="1"/>
          </p:cNvSpPr>
          <p:nvPr>
            <p:ph idx="1"/>
          </p:nvPr>
        </p:nvSpPr>
        <p:spPr>
          <a:xfrm>
            <a:off x="1154954" y="2603500"/>
            <a:ext cx="9015128" cy="3985764"/>
          </a:xfrm>
        </p:spPr>
        <p:txBody>
          <a:bodyPr>
            <a:normAutofit fontScale="85000" lnSpcReduction="10000"/>
          </a:bodyPr>
          <a:lstStyle/>
          <a:p>
            <a:r>
              <a:rPr lang="en-US" sz="1900" b="1" dirty="0"/>
              <a:t>Hyperparameter tuning selection:  </a:t>
            </a:r>
          </a:p>
          <a:p>
            <a:pPr lvl="1"/>
            <a:r>
              <a:rPr lang="en-US" sz="1800" dirty="0"/>
              <a:t>Optimal number of iterations </a:t>
            </a:r>
            <a:r>
              <a:rPr lang="en-US" sz="1800" i="1" dirty="0"/>
              <a:t>M </a:t>
            </a:r>
            <a:r>
              <a:rPr lang="en-US" sz="1800" dirty="0"/>
              <a:t>equals 1000</a:t>
            </a:r>
          </a:p>
          <a:p>
            <a:pPr lvl="1"/>
            <a:r>
              <a:rPr lang="en-US" sz="1800" dirty="0"/>
              <a:t>learning rate </a:t>
            </a:r>
            <a:r>
              <a:rPr lang="el-GR" sz="2400" dirty="0">
                <a:latin typeface="Gabriola" panose="04040605051002020D02" pitchFamily="82" charset="0"/>
              </a:rPr>
              <a:t>η</a:t>
            </a:r>
            <a:r>
              <a:rPr lang="en-US" sz="2400" dirty="0">
                <a:latin typeface="Gabriola" panose="04040605051002020D02" pitchFamily="82" charset="0"/>
              </a:rPr>
              <a:t> </a:t>
            </a:r>
            <a:r>
              <a:rPr lang="en-US" sz="1800" dirty="0"/>
              <a:t>equaled to 0.01, which is small enough to balance iteration number  </a:t>
            </a:r>
          </a:p>
          <a:p>
            <a:pPr lvl="1"/>
            <a:r>
              <a:rPr lang="en-US" sz="1800" dirty="0"/>
              <a:t>L1 regulation parameter</a:t>
            </a:r>
            <a:r>
              <a:rPr lang="en-US" sz="1800" i="1" dirty="0"/>
              <a:t> </a:t>
            </a:r>
            <a:r>
              <a:rPr lang="el-GR" sz="2600" i="1" dirty="0">
                <a:latin typeface="Gabriola" panose="04040605051002020D02" pitchFamily="82" charset="0"/>
              </a:rPr>
              <a:t>α</a:t>
            </a:r>
            <a:r>
              <a:rPr lang="en-US" sz="2600" i="1" dirty="0">
                <a:latin typeface="Gabriola" panose="04040605051002020D02" pitchFamily="82" charset="0"/>
              </a:rPr>
              <a:t> </a:t>
            </a:r>
            <a:r>
              <a:rPr lang="en-US" sz="1800" i="1" dirty="0">
                <a:latin typeface="Gabriola" panose="04040605051002020D02" pitchFamily="82" charset="0"/>
              </a:rPr>
              <a:t> </a:t>
            </a:r>
            <a:r>
              <a:rPr lang="en-US" sz="1800" dirty="0"/>
              <a:t>equaled  0</a:t>
            </a:r>
          </a:p>
          <a:p>
            <a:pPr lvl="1"/>
            <a:r>
              <a:rPr lang="en-US" sz="1800" dirty="0"/>
              <a:t>L2 regulation parameter </a:t>
            </a:r>
            <a:r>
              <a:rPr lang="el-GR" sz="2400" dirty="0">
                <a:latin typeface="Gabriola" panose="04040605051002020D02" pitchFamily="82" charset="0"/>
              </a:rPr>
              <a:t>λ</a:t>
            </a:r>
            <a:r>
              <a:rPr lang="en-US" sz="1800" i="1" dirty="0"/>
              <a:t> </a:t>
            </a:r>
            <a:r>
              <a:rPr lang="en-US" sz="1800" dirty="0"/>
              <a:t>equaled 0 or 5  </a:t>
            </a:r>
          </a:p>
          <a:p>
            <a:pPr lvl="1"/>
            <a:r>
              <a:rPr lang="en-US" sz="1800" dirty="0"/>
              <a:t>minimum split loss </a:t>
            </a:r>
            <a:r>
              <a:rPr lang="en-US" sz="1800" i="1" dirty="0"/>
              <a:t>gamma </a:t>
            </a:r>
            <a:r>
              <a:rPr lang="en-US" sz="1800" dirty="0"/>
              <a:t>was 0 or 1</a:t>
            </a:r>
          </a:p>
          <a:p>
            <a:pPr lvl="1"/>
            <a:r>
              <a:rPr lang="en-US" sz="1800" dirty="0"/>
              <a:t>maximum depth of each tree was grid searched from 5, 15, 25 levels </a:t>
            </a:r>
          </a:p>
          <a:p>
            <a:pPr lvl="1"/>
            <a:r>
              <a:rPr lang="en-US" sz="1800" dirty="0"/>
              <a:t>minimum child weight is controlled as 5 or 10 </a:t>
            </a:r>
          </a:p>
          <a:p>
            <a:pPr lvl="1"/>
            <a:r>
              <a:rPr lang="en-US" sz="1800" dirty="0"/>
              <a:t>80% of the total number of training set were selected at random </a:t>
            </a:r>
          </a:p>
          <a:p>
            <a:pPr lvl="1"/>
            <a:r>
              <a:rPr lang="en-US" sz="1800" dirty="0"/>
              <a:t>70% of the column features were selected</a:t>
            </a:r>
          </a:p>
          <a:p>
            <a:pPr lvl="1"/>
            <a:r>
              <a:rPr lang="en-US" sz="1800" dirty="0"/>
              <a:t>60% of the column features were selected</a:t>
            </a:r>
          </a:p>
        </p:txBody>
      </p:sp>
    </p:spTree>
    <p:extLst>
      <p:ext uri="{BB962C8B-B14F-4D97-AF65-F5344CB8AC3E}">
        <p14:creationId xmlns:p14="http://schemas.microsoft.com/office/powerpoint/2010/main" val="330282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0A95-F7BB-4186-A9C0-0A63C0A06A40}"/>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6FCC968-2744-48B5-B921-99026D492154}"/>
              </a:ext>
            </a:extLst>
          </p:cNvPr>
          <p:cNvSpPr>
            <a:spLocks noGrp="1"/>
          </p:cNvSpPr>
          <p:nvPr>
            <p:ph idx="1"/>
          </p:nvPr>
        </p:nvSpPr>
        <p:spPr/>
        <p:txBody>
          <a:bodyPr/>
          <a:lstStyle/>
          <a:p>
            <a:r>
              <a:rPr lang="en-US" dirty="0"/>
              <a:t>The result shows that the model with best performance is </a:t>
            </a:r>
            <a:r>
              <a:rPr lang="en-US" dirty="0" err="1"/>
              <a:t>XGBoost</a:t>
            </a:r>
            <a:endParaRPr lang="en-US" dirty="0"/>
          </a:p>
          <a:p>
            <a:r>
              <a:rPr lang="en-US" dirty="0"/>
              <a:t>The performance between ridge regression and GLM were very similar with each other </a:t>
            </a:r>
          </a:p>
          <a:p>
            <a:r>
              <a:rPr lang="en-US" dirty="0"/>
              <a:t>There were slightly difference between different cross-validation splits </a:t>
            </a:r>
          </a:p>
          <a:p>
            <a:r>
              <a:rPr lang="en-US" dirty="0"/>
              <a:t>Model outliers separately did not improve the prediction accuracy</a:t>
            </a:r>
          </a:p>
          <a:p>
            <a:pPr lvl="1"/>
            <a:r>
              <a:rPr lang="en-US" dirty="0"/>
              <a:t>Most weight equals to 0, which means that only non-outlier predictions were used </a:t>
            </a:r>
          </a:p>
          <a:p>
            <a:pPr lvl="1"/>
            <a:r>
              <a:rPr lang="en-US" dirty="0"/>
              <a:t>Ensemble models had lower variance in RMSE for predictions</a:t>
            </a:r>
          </a:p>
        </p:txBody>
      </p:sp>
    </p:spTree>
    <p:extLst>
      <p:ext uri="{BB962C8B-B14F-4D97-AF65-F5344CB8AC3E}">
        <p14:creationId xmlns:p14="http://schemas.microsoft.com/office/powerpoint/2010/main" val="3356106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7EBC-7814-4919-83E4-1CADAFC1C6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B6AD416-5329-4023-927F-70B04FB77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469" y="554733"/>
            <a:ext cx="9166311" cy="5664959"/>
          </a:xfrm>
        </p:spPr>
      </p:pic>
    </p:spTree>
    <p:extLst>
      <p:ext uri="{BB962C8B-B14F-4D97-AF65-F5344CB8AC3E}">
        <p14:creationId xmlns:p14="http://schemas.microsoft.com/office/powerpoint/2010/main" val="83958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02E8-E435-41E7-8F04-ACEFC7BFB17C}"/>
              </a:ext>
            </a:extLst>
          </p:cNvPr>
          <p:cNvSpPr>
            <a:spLocks noGrp="1"/>
          </p:cNvSpPr>
          <p:nvPr>
            <p:ph type="title"/>
          </p:nvPr>
        </p:nvSpPr>
        <p:spPr/>
        <p:txBody>
          <a:bodyPr/>
          <a:lstStyle/>
          <a:p>
            <a:r>
              <a:rPr lang="en-US" dirty="0"/>
              <a:t>Censored data exploration</a:t>
            </a:r>
          </a:p>
        </p:txBody>
      </p:sp>
      <p:sp>
        <p:nvSpPr>
          <p:cNvPr id="3" name="Content Placeholder 2">
            <a:extLst>
              <a:ext uri="{FF2B5EF4-FFF2-40B4-BE49-F238E27FC236}">
                <a16:creationId xmlns:a16="http://schemas.microsoft.com/office/drawing/2014/main" id="{6B369CA4-E92C-42CB-A6E8-7EC8A02F8B08}"/>
              </a:ext>
            </a:extLst>
          </p:cNvPr>
          <p:cNvSpPr>
            <a:spLocks noGrp="1"/>
          </p:cNvSpPr>
          <p:nvPr>
            <p:ph idx="1"/>
          </p:nvPr>
        </p:nvSpPr>
        <p:spPr/>
        <p:txBody>
          <a:bodyPr>
            <a:normAutofit lnSpcReduction="10000"/>
          </a:bodyPr>
          <a:lstStyle/>
          <a:p>
            <a:r>
              <a:rPr lang="en-US" dirty="0"/>
              <a:t>Censored numerical variables</a:t>
            </a:r>
          </a:p>
          <a:p>
            <a:pPr lvl="1"/>
            <a:r>
              <a:rPr lang="en-US" dirty="0"/>
              <a:t>Numerical 1 and Numerical 2 from Merchant dataset</a:t>
            </a:r>
          </a:p>
          <a:p>
            <a:pPr lvl="1"/>
            <a:r>
              <a:rPr lang="en-US" dirty="0"/>
              <a:t>Based on a kernel discussion, the author used genetic programming to transform values in the features to price like form</a:t>
            </a:r>
          </a:p>
          <a:p>
            <a:pPr lvl="1"/>
            <a:r>
              <a:rPr lang="en-US" dirty="0"/>
              <a:t>40% Values end with 99,00,50 and matches with real life expense in Brazil</a:t>
            </a:r>
          </a:p>
          <a:p>
            <a:r>
              <a:rPr lang="en-US" dirty="0"/>
              <a:t>Censored categorical variables</a:t>
            </a:r>
          </a:p>
          <a:p>
            <a:pPr lvl="1"/>
            <a:r>
              <a:rPr lang="en-US" dirty="0"/>
              <a:t>Three censored categorical variable in merchant data set and three in transaction data set  </a:t>
            </a:r>
          </a:p>
          <a:p>
            <a:pPr lvl="1"/>
            <a:r>
              <a:rPr lang="en-US" dirty="0"/>
              <a:t>Focus on Category_1 and Category _3</a:t>
            </a:r>
          </a:p>
          <a:p>
            <a:pPr lvl="1"/>
            <a:r>
              <a:rPr lang="en-US" dirty="0"/>
              <a:t>Correlations were found between levels in the two categories </a:t>
            </a:r>
          </a:p>
        </p:txBody>
      </p:sp>
    </p:spTree>
    <p:extLst>
      <p:ext uri="{BB962C8B-B14F-4D97-AF65-F5344CB8AC3E}">
        <p14:creationId xmlns:p14="http://schemas.microsoft.com/office/powerpoint/2010/main" val="767990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A3B3-0A3D-4C13-9D23-BB4CF98A901C}"/>
              </a:ext>
            </a:extLst>
          </p:cNvPr>
          <p:cNvSpPr>
            <a:spLocks noGrp="1"/>
          </p:cNvSpPr>
          <p:nvPr>
            <p:ph type="title"/>
          </p:nvPr>
        </p:nvSpPr>
        <p:spPr/>
        <p:txBody>
          <a:bodyPr/>
          <a:lstStyle/>
          <a:p>
            <a:r>
              <a:rPr lang="en-US" dirty="0"/>
              <a:t>Category_1 yes and no</a:t>
            </a:r>
          </a:p>
        </p:txBody>
      </p:sp>
      <p:pic>
        <p:nvPicPr>
          <p:cNvPr id="17" name="Content Placeholder 16">
            <a:extLst>
              <a:ext uri="{FF2B5EF4-FFF2-40B4-BE49-F238E27FC236}">
                <a16:creationId xmlns:a16="http://schemas.microsoft.com/office/drawing/2014/main" id="{AD5BB694-CEE2-4AA9-B6A7-856611F2EE33}"/>
              </a:ext>
            </a:extLst>
          </p:cNvPr>
          <p:cNvPicPr>
            <a:picLocks noGrp="1"/>
          </p:cNvPicPr>
          <p:nvPr>
            <p:ph idx="1"/>
          </p:nvPr>
        </p:nvPicPr>
        <p:blipFill>
          <a:blip r:embed="rId3"/>
          <a:stretch>
            <a:fillRect/>
          </a:stretch>
        </p:blipFill>
        <p:spPr>
          <a:xfrm>
            <a:off x="474651" y="2038205"/>
            <a:ext cx="5242094" cy="3991949"/>
          </a:xfrm>
          <a:prstGeom prst="rect">
            <a:avLst/>
          </a:prstGeom>
        </p:spPr>
      </p:pic>
      <p:pic>
        <p:nvPicPr>
          <p:cNvPr id="19" name="Picture 18">
            <a:extLst>
              <a:ext uri="{FF2B5EF4-FFF2-40B4-BE49-F238E27FC236}">
                <a16:creationId xmlns:a16="http://schemas.microsoft.com/office/drawing/2014/main" id="{AC2F19EE-CDA9-48D7-BBCA-9F954B1D3ECE}"/>
              </a:ext>
            </a:extLst>
          </p:cNvPr>
          <p:cNvPicPr/>
          <p:nvPr/>
        </p:nvPicPr>
        <p:blipFill>
          <a:blip r:embed="rId4"/>
          <a:stretch>
            <a:fillRect/>
          </a:stretch>
        </p:blipFill>
        <p:spPr>
          <a:xfrm>
            <a:off x="5958840" y="2038205"/>
            <a:ext cx="5394960" cy="4023360"/>
          </a:xfrm>
          <a:prstGeom prst="rect">
            <a:avLst/>
          </a:prstGeom>
        </p:spPr>
      </p:pic>
    </p:spTree>
    <p:extLst>
      <p:ext uri="{BB962C8B-B14F-4D97-AF65-F5344CB8AC3E}">
        <p14:creationId xmlns:p14="http://schemas.microsoft.com/office/powerpoint/2010/main" val="3988186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F7CD-E5B5-4540-AB95-30078309953C}"/>
              </a:ext>
            </a:extLst>
          </p:cNvPr>
          <p:cNvSpPr>
            <a:spLocks noGrp="1"/>
          </p:cNvSpPr>
          <p:nvPr>
            <p:ph type="title"/>
          </p:nvPr>
        </p:nvSpPr>
        <p:spPr/>
        <p:txBody>
          <a:bodyPr/>
          <a:lstStyle/>
          <a:p>
            <a:r>
              <a:rPr lang="en-US" dirty="0"/>
              <a:t>Limitations and future study suggestions </a:t>
            </a:r>
          </a:p>
        </p:txBody>
      </p:sp>
      <p:sp>
        <p:nvSpPr>
          <p:cNvPr id="3" name="Content Placeholder 2">
            <a:extLst>
              <a:ext uri="{FF2B5EF4-FFF2-40B4-BE49-F238E27FC236}">
                <a16:creationId xmlns:a16="http://schemas.microsoft.com/office/drawing/2014/main" id="{CC63E946-7470-4E5D-82A6-ED5D7842F5A1}"/>
              </a:ext>
            </a:extLst>
          </p:cNvPr>
          <p:cNvSpPr>
            <a:spLocks noGrp="1"/>
          </p:cNvSpPr>
          <p:nvPr>
            <p:ph idx="1"/>
          </p:nvPr>
        </p:nvSpPr>
        <p:spPr/>
        <p:txBody>
          <a:bodyPr/>
          <a:lstStyle/>
          <a:p>
            <a:r>
              <a:rPr lang="en-US" dirty="0"/>
              <a:t>Feature selection process </a:t>
            </a:r>
          </a:p>
          <a:p>
            <a:pPr lvl="1"/>
            <a:r>
              <a:rPr lang="en-US" dirty="0"/>
              <a:t>PIMP with random Forest (Altmann et al, 2010)</a:t>
            </a:r>
          </a:p>
          <a:p>
            <a:r>
              <a:rPr lang="en-US" dirty="0"/>
              <a:t>Revision on outlier detection methods</a:t>
            </a:r>
          </a:p>
          <a:p>
            <a:r>
              <a:rPr lang="en-US" dirty="0"/>
              <a:t>More investigation on anonymous feature</a:t>
            </a:r>
          </a:p>
          <a:p>
            <a:pPr lvl="1"/>
            <a:r>
              <a:rPr lang="en-US" dirty="0"/>
              <a:t>Looking for similar data set</a:t>
            </a:r>
          </a:p>
          <a:p>
            <a:pPr lvl="1"/>
            <a:r>
              <a:rPr lang="en-US" dirty="0"/>
              <a:t>Matching data with more customer information to achieve more insights on customer behaviors</a:t>
            </a:r>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870744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0A7E-F32A-4FE5-9056-DAAD5F7A81D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B92C1861-9C68-4BF5-8129-FF3E43873601}"/>
              </a:ext>
            </a:extLst>
          </p:cNvPr>
          <p:cNvSpPr>
            <a:spLocks noGrp="1"/>
          </p:cNvSpPr>
          <p:nvPr>
            <p:ph idx="1"/>
          </p:nvPr>
        </p:nvSpPr>
        <p:spPr/>
        <p:txBody>
          <a:bodyPr>
            <a:normAutofit fontScale="85000" lnSpcReduction="20000"/>
          </a:bodyPr>
          <a:lstStyle/>
          <a:p>
            <a:r>
              <a:rPr lang="en-US" dirty="0"/>
              <a:t>Altmann, A., </a:t>
            </a:r>
            <a:r>
              <a:rPr lang="en-US" dirty="0" err="1"/>
              <a:t>Tolosi</a:t>
            </a:r>
            <a:r>
              <a:rPr lang="en-US" dirty="0"/>
              <a:t>, L., Sander, O., </a:t>
            </a:r>
            <a:r>
              <a:rPr lang="en-US" dirty="0" err="1"/>
              <a:t>Lengauer</a:t>
            </a:r>
            <a:r>
              <a:rPr lang="en-US" dirty="0"/>
              <a:t>, T. (2010). Permutation importance: a corrected feature</a:t>
            </a:r>
          </a:p>
          <a:p>
            <a:r>
              <a:rPr lang="en-US" dirty="0"/>
              <a:t>importance measure, </a:t>
            </a:r>
            <a:r>
              <a:rPr lang="en-US" i="1" dirty="0"/>
              <a:t>Bioinformatics</a:t>
            </a:r>
            <a:r>
              <a:rPr lang="en-US" dirty="0"/>
              <a:t>, 26(10), 1340-1347.</a:t>
            </a:r>
          </a:p>
          <a:p>
            <a:r>
              <a:rPr lang="en-US" dirty="0"/>
              <a:t>Hastie, T., &amp; Qian, J. (2014). </a:t>
            </a:r>
            <a:r>
              <a:rPr lang="en-US" dirty="0" err="1"/>
              <a:t>Glmnet</a:t>
            </a:r>
            <a:r>
              <a:rPr lang="en-US" dirty="0"/>
              <a:t> vignette. Retrieved from http://www.web.stanford.edu/~hastie/Papers/Glmnet_Vignette.pdf. Accessed September 20, 2016.</a:t>
            </a:r>
          </a:p>
          <a:p>
            <a:r>
              <a:rPr lang="en-US" dirty="0"/>
              <a:t>Hastie, T., </a:t>
            </a:r>
            <a:r>
              <a:rPr lang="en-US" dirty="0" err="1"/>
              <a:t>Tibshirani</a:t>
            </a:r>
            <a:r>
              <a:rPr lang="en-US" dirty="0"/>
              <a:t>, R., &amp; Friedman, J. H. (2009). </a:t>
            </a:r>
            <a:r>
              <a:rPr lang="en-US" i="1" dirty="0"/>
              <a:t>The elements of statistical learning: data mining, inference, and prediction</a:t>
            </a:r>
            <a:r>
              <a:rPr lang="en-US" dirty="0"/>
              <a:t>. 2nd ed. New York: Springer.</a:t>
            </a:r>
          </a:p>
          <a:p>
            <a:r>
              <a:rPr lang="en-US" dirty="0"/>
              <a:t>James, G., Witten, D., Hastie, T., &amp; </a:t>
            </a:r>
            <a:r>
              <a:rPr lang="en-US" dirty="0" err="1"/>
              <a:t>Tibshirani</a:t>
            </a:r>
            <a:r>
              <a:rPr lang="en-US" dirty="0"/>
              <a:t>, R. (2013). </a:t>
            </a:r>
            <a:r>
              <a:rPr lang="en-US" i="1" dirty="0"/>
              <a:t>An introduction to statistical learning: With applications in R</a:t>
            </a:r>
            <a:r>
              <a:rPr lang="en-US" dirty="0"/>
              <a:t>.</a:t>
            </a:r>
          </a:p>
          <a:p>
            <a:r>
              <a:rPr lang="en-US" dirty="0"/>
              <a:t>MarketLine Industry Profile: Credit Cards in Brazil. (2019). </a:t>
            </a:r>
            <a:r>
              <a:rPr lang="en-US" i="1" dirty="0"/>
              <a:t>Credit Cards Industry Profile: Brazil</a:t>
            </a:r>
            <a:r>
              <a:rPr lang="en-US" dirty="0"/>
              <a:t>, N.PAG. Retrieved from </a:t>
            </a:r>
            <a:r>
              <a:rPr lang="en-US" dirty="0">
                <a:hlinkClick r:id="rId2"/>
              </a:rPr>
              <a:t>http://search.ebscohost.com.ezp2.lib.umn.edu/login.aspx?direct=true&amp;AuthType=ip,uid&amp;db=buh&amp;AN=134988260&amp;site=ehost-live</a:t>
            </a:r>
            <a:endParaRPr lang="en-US" dirty="0"/>
          </a:p>
          <a:p>
            <a:endParaRPr lang="en-US" dirty="0"/>
          </a:p>
        </p:txBody>
      </p:sp>
    </p:spTree>
    <p:extLst>
      <p:ext uri="{BB962C8B-B14F-4D97-AF65-F5344CB8AC3E}">
        <p14:creationId xmlns:p14="http://schemas.microsoft.com/office/powerpoint/2010/main" val="260963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F6B0-F47B-4279-B116-99D394618FD2}"/>
              </a:ext>
            </a:extLst>
          </p:cNvPr>
          <p:cNvSpPr>
            <a:spLocks noGrp="1"/>
          </p:cNvSpPr>
          <p:nvPr>
            <p:ph type="title"/>
          </p:nvPr>
        </p:nvSpPr>
        <p:spPr>
          <a:xfrm>
            <a:off x="1514292" y="513612"/>
            <a:ext cx="9894133" cy="1031216"/>
          </a:xfrm>
        </p:spPr>
        <p:txBody>
          <a:bodyPr anchor="b">
            <a:normAutofit/>
          </a:bodyPr>
          <a:lstStyle/>
          <a:p>
            <a:r>
              <a:rPr lang="en-US"/>
              <a:t>Credit Card Industry in Brazil</a:t>
            </a:r>
            <a:endParaRPr lang="en-US" dirty="0"/>
          </a:p>
        </p:txBody>
      </p:sp>
      <p:sp>
        <p:nvSpPr>
          <p:cNvPr id="3" name="Content Placeholder 2">
            <a:extLst>
              <a:ext uri="{FF2B5EF4-FFF2-40B4-BE49-F238E27FC236}">
                <a16:creationId xmlns:a16="http://schemas.microsoft.com/office/drawing/2014/main" id="{9691846D-534F-44ED-B6BA-D54C0165FBE0}"/>
              </a:ext>
            </a:extLst>
          </p:cNvPr>
          <p:cNvSpPr>
            <a:spLocks noGrp="1"/>
          </p:cNvSpPr>
          <p:nvPr>
            <p:ph idx="1"/>
          </p:nvPr>
        </p:nvSpPr>
        <p:spPr>
          <a:xfrm>
            <a:off x="7781373" y="2279151"/>
            <a:ext cx="3627063" cy="3387145"/>
          </a:xfrm>
        </p:spPr>
        <p:txBody>
          <a:bodyPr anchor="ctr">
            <a:normAutofit fontScale="92500" lnSpcReduction="10000"/>
          </a:bodyPr>
          <a:lstStyle/>
          <a:p>
            <a:r>
              <a:rPr lang="en-US" sz="2400" dirty="0"/>
              <a:t>Market is expanding </a:t>
            </a:r>
          </a:p>
          <a:p>
            <a:pPr lvl="1"/>
            <a:r>
              <a:rPr lang="en-US" sz="2000" dirty="0"/>
              <a:t>Continue to grow in 5 years</a:t>
            </a:r>
          </a:p>
          <a:p>
            <a:pPr lvl="1"/>
            <a:r>
              <a:rPr lang="en-US" sz="2000" dirty="0"/>
              <a:t>Expect to reach 94.1 billion dollars in 2023</a:t>
            </a:r>
          </a:p>
          <a:p>
            <a:r>
              <a:rPr lang="en-US" sz="2400" dirty="0"/>
              <a:t>Elo as an emerging competitor in this market, also expects to  expand its own share of profit  </a:t>
            </a:r>
          </a:p>
          <a:p>
            <a:endParaRPr lang="en-US" sz="2400" dirty="0"/>
          </a:p>
        </p:txBody>
      </p:sp>
      <p:pic>
        <p:nvPicPr>
          <p:cNvPr id="4" name="Picture 3">
            <a:extLst>
              <a:ext uri="{FF2B5EF4-FFF2-40B4-BE49-F238E27FC236}">
                <a16:creationId xmlns:a16="http://schemas.microsoft.com/office/drawing/2014/main" id="{55DCA2D3-386A-4692-8214-480E9CB6C7B1}"/>
              </a:ext>
            </a:extLst>
          </p:cNvPr>
          <p:cNvPicPr>
            <a:picLocks noChangeAspect="1"/>
          </p:cNvPicPr>
          <p:nvPr/>
        </p:nvPicPr>
        <p:blipFill>
          <a:blip r:embed="rId2"/>
          <a:stretch>
            <a:fillRect/>
          </a:stretch>
        </p:blipFill>
        <p:spPr>
          <a:xfrm>
            <a:off x="945338" y="2406382"/>
            <a:ext cx="6102963" cy="3387145"/>
          </a:xfrm>
          <a:prstGeom prst="rect">
            <a:avLst/>
          </a:prstGeom>
        </p:spPr>
      </p:pic>
    </p:spTree>
    <p:extLst>
      <p:ext uri="{BB962C8B-B14F-4D97-AF65-F5344CB8AC3E}">
        <p14:creationId xmlns:p14="http://schemas.microsoft.com/office/powerpoint/2010/main" val="187959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63A8-CD46-4D62-9F6C-4A613A639C42}"/>
              </a:ext>
            </a:extLst>
          </p:cNvPr>
          <p:cNvSpPr>
            <a:spLocks noGrp="1"/>
          </p:cNvSpPr>
          <p:nvPr>
            <p:ph type="title"/>
          </p:nvPr>
        </p:nvSpPr>
        <p:spPr/>
        <p:txBody>
          <a:bodyPr/>
          <a:lstStyle/>
          <a:p>
            <a:r>
              <a:rPr lang="en-US"/>
              <a:t>Data Overview</a:t>
            </a:r>
            <a:endParaRPr lang="en-US" dirty="0"/>
          </a:p>
        </p:txBody>
      </p:sp>
      <p:sp>
        <p:nvSpPr>
          <p:cNvPr id="3" name="Content Placeholder 2">
            <a:extLst>
              <a:ext uri="{FF2B5EF4-FFF2-40B4-BE49-F238E27FC236}">
                <a16:creationId xmlns:a16="http://schemas.microsoft.com/office/drawing/2014/main" id="{AEBEA791-B72E-4EA2-B905-F335A2238D3F}"/>
              </a:ext>
            </a:extLst>
          </p:cNvPr>
          <p:cNvSpPr>
            <a:spLocks noGrp="1"/>
          </p:cNvSpPr>
          <p:nvPr>
            <p:ph idx="1"/>
          </p:nvPr>
        </p:nvSpPr>
        <p:spPr>
          <a:xfrm>
            <a:off x="1154954" y="2603499"/>
            <a:ext cx="9559580" cy="3846161"/>
          </a:xfrm>
        </p:spPr>
        <p:txBody>
          <a:bodyPr>
            <a:normAutofit fontScale="70000" lnSpcReduction="20000"/>
          </a:bodyPr>
          <a:lstStyle/>
          <a:p>
            <a:pPr marL="0" indent="0">
              <a:buNone/>
            </a:pPr>
            <a:r>
              <a:rPr lang="en-US" sz="2600" dirty="0"/>
              <a:t>Data is constructed by five files in total: </a:t>
            </a:r>
          </a:p>
          <a:p>
            <a:r>
              <a:rPr lang="en-US" sz="2600" dirty="0"/>
              <a:t>Training data: </a:t>
            </a:r>
          </a:p>
          <a:p>
            <a:pPr lvl="1"/>
            <a:r>
              <a:rPr lang="en-US" sz="2600" dirty="0"/>
              <a:t>Target value, basic credit card information</a:t>
            </a:r>
          </a:p>
          <a:p>
            <a:r>
              <a:rPr lang="en-US" sz="2600" dirty="0"/>
              <a:t>Historical transaction data: </a:t>
            </a:r>
          </a:p>
          <a:p>
            <a:pPr lvl="1"/>
            <a:r>
              <a:rPr lang="en-US" sz="2600" dirty="0"/>
              <a:t>Transaction history in the past 13 months</a:t>
            </a:r>
          </a:p>
          <a:p>
            <a:r>
              <a:rPr lang="en-US" sz="2600" dirty="0"/>
              <a:t>More recent transaction history data: </a:t>
            </a:r>
          </a:p>
          <a:p>
            <a:pPr lvl="1"/>
            <a:r>
              <a:rPr lang="en-US" sz="2600" dirty="0"/>
              <a:t>Transaction history in the past 2 months</a:t>
            </a:r>
          </a:p>
          <a:p>
            <a:r>
              <a:rPr lang="en-US" sz="2600" dirty="0"/>
              <a:t>Merchant information data: </a:t>
            </a:r>
          </a:p>
          <a:p>
            <a:pPr lvl="1"/>
            <a:r>
              <a:rPr lang="en-US" sz="2600" dirty="0"/>
              <a:t>Various detailed information related with merchants </a:t>
            </a:r>
          </a:p>
          <a:p>
            <a:r>
              <a:rPr lang="en-US" sz="2600" dirty="0"/>
              <a:t>Test data: </a:t>
            </a:r>
          </a:p>
          <a:p>
            <a:pPr lvl="1"/>
            <a:r>
              <a:rPr lang="en-US" sz="2600" dirty="0"/>
              <a:t>Same features as training data expect target is removed</a:t>
            </a:r>
          </a:p>
          <a:p>
            <a:pPr marL="0" indent="0">
              <a:buNone/>
            </a:pPr>
            <a:endParaRPr lang="en-US" sz="2600" dirty="0"/>
          </a:p>
          <a:p>
            <a:endParaRPr lang="en-US" dirty="0"/>
          </a:p>
        </p:txBody>
      </p:sp>
    </p:spTree>
    <p:extLst>
      <p:ext uri="{BB962C8B-B14F-4D97-AF65-F5344CB8AC3E}">
        <p14:creationId xmlns:p14="http://schemas.microsoft.com/office/powerpoint/2010/main" val="251150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82B5-A6E2-4062-ADA2-AA56CA27665C}"/>
              </a:ext>
            </a:extLst>
          </p:cNvPr>
          <p:cNvSpPr>
            <a:spLocks noGrp="1"/>
          </p:cNvSpPr>
          <p:nvPr>
            <p:ph type="title"/>
          </p:nvPr>
        </p:nvSpPr>
        <p:spPr/>
        <p:txBody>
          <a:bodyPr/>
          <a:lstStyle/>
          <a:p>
            <a:r>
              <a:rPr lang="en-US"/>
              <a:t>Data exploration </a:t>
            </a:r>
            <a:endParaRPr lang="en-US" dirty="0"/>
          </a:p>
        </p:txBody>
      </p:sp>
      <p:sp>
        <p:nvSpPr>
          <p:cNvPr id="3" name="Content Placeholder 2">
            <a:extLst>
              <a:ext uri="{FF2B5EF4-FFF2-40B4-BE49-F238E27FC236}">
                <a16:creationId xmlns:a16="http://schemas.microsoft.com/office/drawing/2014/main" id="{91D42BC1-78D4-42F6-B0FE-13EF31906A0A}"/>
              </a:ext>
            </a:extLst>
          </p:cNvPr>
          <p:cNvSpPr>
            <a:spLocks noGrp="1"/>
          </p:cNvSpPr>
          <p:nvPr>
            <p:ph idx="1"/>
          </p:nvPr>
        </p:nvSpPr>
        <p:spPr/>
        <p:txBody>
          <a:bodyPr/>
          <a:lstStyle/>
          <a:p>
            <a:r>
              <a:rPr lang="en-US" dirty="0"/>
              <a:t>How big is the dataset?</a:t>
            </a:r>
          </a:p>
          <a:p>
            <a:pPr lvl="1"/>
            <a:r>
              <a:rPr lang="en-US" dirty="0"/>
              <a:t>The largest data file among the five ones is historical transaction data, which includes 29,112,361 lines of records (2.65G in size). There are 325,540 unique credit card ID and 326,312 unique merchandize ID in historical transaction data file.</a:t>
            </a:r>
          </a:p>
          <a:p>
            <a:pPr lvl="1"/>
            <a:endParaRPr lang="en-US" dirty="0"/>
          </a:p>
          <a:p>
            <a:r>
              <a:rPr lang="en-US" dirty="0"/>
              <a:t>Train vs Test</a:t>
            </a:r>
          </a:p>
          <a:p>
            <a:pPr lvl="1"/>
            <a:r>
              <a:rPr lang="en-US" dirty="0"/>
              <a:t>Train and test file share very similar distribution in their variables such as card activation date and censored features</a:t>
            </a:r>
          </a:p>
          <a:p>
            <a:endParaRPr lang="en-US" dirty="0"/>
          </a:p>
          <a:p>
            <a:endParaRPr lang="en-US" dirty="0"/>
          </a:p>
        </p:txBody>
      </p:sp>
    </p:spTree>
    <p:extLst>
      <p:ext uri="{BB962C8B-B14F-4D97-AF65-F5344CB8AC3E}">
        <p14:creationId xmlns:p14="http://schemas.microsoft.com/office/powerpoint/2010/main" val="73606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63A8-CD46-4D62-9F6C-4A613A639C42}"/>
              </a:ext>
            </a:extLst>
          </p:cNvPr>
          <p:cNvSpPr>
            <a:spLocks noGrp="1"/>
          </p:cNvSpPr>
          <p:nvPr>
            <p:ph type="title"/>
          </p:nvPr>
        </p:nvSpPr>
        <p:spPr>
          <a:xfrm>
            <a:off x="838200" y="5529884"/>
            <a:ext cx="8078342" cy="1096331"/>
          </a:xfrm>
        </p:spPr>
        <p:txBody>
          <a:bodyPr>
            <a:normAutofit/>
          </a:bodyPr>
          <a:lstStyle/>
          <a:p>
            <a:r>
              <a:rPr lang="en-US" dirty="0">
                <a:solidFill>
                  <a:schemeClr val="accent5">
                    <a:lumMod val="50000"/>
                  </a:schemeClr>
                </a:solidFill>
              </a:rPr>
              <a:t>Data Aggregation</a:t>
            </a:r>
          </a:p>
        </p:txBody>
      </p:sp>
      <p:graphicFrame>
        <p:nvGraphicFramePr>
          <p:cNvPr id="5" name="Content Placeholder 2">
            <a:extLst>
              <a:ext uri="{FF2B5EF4-FFF2-40B4-BE49-F238E27FC236}">
                <a16:creationId xmlns:a16="http://schemas.microsoft.com/office/drawing/2014/main" id="{AE572E8E-85A5-491E-B513-AAE62E949820}"/>
              </a:ext>
            </a:extLst>
          </p:cNvPr>
          <p:cNvGraphicFramePr>
            <a:graphicFrameLocks noGrp="1"/>
          </p:cNvGraphicFramePr>
          <p:nvPr>
            <p:ph idx="1"/>
            <p:extLst>
              <p:ext uri="{D42A27DB-BD31-4B8C-83A1-F6EECF244321}">
                <p14:modId xmlns:p14="http://schemas.microsoft.com/office/powerpoint/2010/main" val="3273696607"/>
              </p:ext>
            </p:extLst>
          </p:nvPr>
        </p:nvGraphicFramePr>
        <p:xfrm>
          <a:off x="838200" y="1448910"/>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74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A302-DD1A-4B9E-B6C7-3A56F86F205A}"/>
              </a:ext>
            </a:extLst>
          </p:cNvPr>
          <p:cNvSpPr>
            <a:spLocks noGrp="1"/>
          </p:cNvSpPr>
          <p:nvPr>
            <p:ph type="title"/>
          </p:nvPr>
        </p:nvSpPr>
        <p:spPr/>
        <p:txBody>
          <a:bodyPr/>
          <a:lstStyle/>
          <a:p>
            <a:r>
              <a:rPr lang="en-US" dirty="0"/>
              <a:t>Data Aggregation </a:t>
            </a:r>
          </a:p>
        </p:txBody>
      </p:sp>
      <p:sp>
        <p:nvSpPr>
          <p:cNvPr id="3" name="Content Placeholder 2">
            <a:extLst>
              <a:ext uri="{FF2B5EF4-FFF2-40B4-BE49-F238E27FC236}">
                <a16:creationId xmlns:a16="http://schemas.microsoft.com/office/drawing/2014/main" id="{FB2EF692-F813-43EB-B361-C9E4F88A6F36}"/>
              </a:ext>
            </a:extLst>
          </p:cNvPr>
          <p:cNvSpPr>
            <a:spLocks noGrp="1"/>
          </p:cNvSpPr>
          <p:nvPr>
            <p:ph idx="1"/>
          </p:nvPr>
        </p:nvSpPr>
        <p:spPr/>
        <p:txBody>
          <a:bodyPr>
            <a:normAutofit fontScale="92500" lnSpcReduction="20000"/>
          </a:bodyPr>
          <a:lstStyle/>
          <a:p>
            <a:r>
              <a:rPr lang="en-US" dirty="0"/>
              <a:t>First is the file combination.</a:t>
            </a:r>
          </a:p>
          <a:p>
            <a:pPr lvl="1"/>
            <a:r>
              <a:rPr lang="en-US" dirty="0"/>
              <a:t>Join train data, merchant data and two transaction data files together based on card ID in train set </a:t>
            </a:r>
          </a:p>
          <a:p>
            <a:r>
              <a:rPr lang="en-US" dirty="0"/>
              <a:t>Second is feature creation and aggregation.</a:t>
            </a:r>
          </a:p>
          <a:p>
            <a:pPr lvl="1"/>
            <a:r>
              <a:rPr lang="en-US" dirty="0"/>
              <a:t>In the process of joining, data such as transaction records need to be aggregated in the level of card ID</a:t>
            </a:r>
          </a:p>
          <a:p>
            <a:pPr lvl="1"/>
            <a:r>
              <a:rPr lang="en-US" dirty="0"/>
              <a:t>Methods such as sum, mean, standard deviation were applied to numerical variables</a:t>
            </a:r>
          </a:p>
          <a:p>
            <a:pPr lvl="1"/>
            <a:r>
              <a:rPr lang="en-US" dirty="0"/>
              <a:t>Categorical variables are processed by calculating summarized statistical values on number of occurrence for each level </a:t>
            </a:r>
          </a:p>
          <a:p>
            <a:r>
              <a:rPr lang="en-US" dirty="0"/>
              <a:t>The third step was mapping this aggregated data set back to train file according to card ID.</a:t>
            </a:r>
          </a:p>
          <a:p>
            <a:pPr lvl="1"/>
            <a:r>
              <a:rPr lang="en-US" dirty="0"/>
              <a:t>The final data set ended up with 137 variables in total </a:t>
            </a:r>
          </a:p>
        </p:txBody>
      </p:sp>
    </p:spTree>
    <p:extLst>
      <p:ext uri="{BB962C8B-B14F-4D97-AF65-F5344CB8AC3E}">
        <p14:creationId xmlns:p14="http://schemas.microsoft.com/office/powerpoint/2010/main" val="315487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2F8D-700B-41CD-9EF2-DB702AC2C6A7}"/>
              </a:ext>
            </a:extLst>
          </p:cNvPr>
          <p:cNvSpPr>
            <a:spLocks noGrp="1"/>
          </p:cNvSpPr>
          <p:nvPr>
            <p:ph type="title"/>
          </p:nvPr>
        </p:nvSpPr>
        <p:spPr>
          <a:xfrm>
            <a:off x="648929" y="629266"/>
            <a:ext cx="3667039" cy="1676603"/>
          </a:xfrm>
        </p:spPr>
        <p:txBody>
          <a:bodyPr>
            <a:normAutofit/>
          </a:bodyPr>
          <a:lstStyle/>
          <a:p>
            <a:r>
              <a:rPr lang="en-US" sz="4000" dirty="0"/>
              <a:t>Feature Importance</a:t>
            </a:r>
          </a:p>
        </p:txBody>
      </p:sp>
      <p:sp>
        <p:nvSpPr>
          <p:cNvPr id="3" name="Content Placeholder 2">
            <a:extLst>
              <a:ext uri="{FF2B5EF4-FFF2-40B4-BE49-F238E27FC236}">
                <a16:creationId xmlns:a16="http://schemas.microsoft.com/office/drawing/2014/main" id="{88FA9B5E-415F-4A8C-ACC2-1A59331E0F05}"/>
              </a:ext>
            </a:extLst>
          </p:cNvPr>
          <p:cNvSpPr>
            <a:spLocks noGrp="1"/>
          </p:cNvSpPr>
          <p:nvPr>
            <p:ph idx="1"/>
          </p:nvPr>
        </p:nvSpPr>
        <p:spPr>
          <a:xfrm>
            <a:off x="648931" y="2438401"/>
            <a:ext cx="3667036" cy="3779520"/>
          </a:xfrm>
        </p:spPr>
        <p:txBody>
          <a:bodyPr>
            <a:normAutofit/>
          </a:bodyPr>
          <a:lstStyle/>
          <a:p>
            <a:r>
              <a:rPr lang="en-US" sz="1800" dirty="0"/>
              <a:t>Generated feature importance graph from </a:t>
            </a:r>
            <a:r>
              <a:rPr lang="en-US" sz="1800" dirty="0" err="1"/>
              <a:t>XGBoost</a:t>
            </a:r>
            <a:r>
              <a:rPr lang="en-US" sz="1800" dirty="0"/>
              <a:t> model</a:t>
            </a:r>
          </a:p>
          <a:p>
            <a:r>
              <a:rPr lang="en-US" sz="1800" dirty="0"/>
              <a:t>The most important features are most recent purchase month, maximum number of month lag between transactions, and number of Yes in category_1</a:t>
            </a:r>
          </a:p>
          <a:p>
            <a:pPr marL="0" indent="0">
              <a:buNone/>
            </a:pPr>
            <a:endParaRPr lang="en-US" sz="1800" dirty="0"/>
          </a:p>
          <a:p>
            <a:pPr marL="0" indent="0">
              <a:buNone/>
            </a:pPr>
            <a:endParaRPr lang="en-US" sz="1800" dirty="0"/>
          </a:p>
          <a:p>
            <a:endParaRPr lang="en-US" sz="1800" dirty="0"/>
          </a:p>
        </p:txBody>
      </p:sp>
      <p:pic>
        <p:nvPicPr>
          <p:cNvPr id="7" name="Picture 6">
            <a:extLst>
              <a:ext uri="{FF2B5EF4-FFF2-40B4-BE49-F238E27FC236}">
                <a16:creationId xmlns:a16="http://schemas.microsoft.com/office/drawing/2014/main" id="{DC014424-EC47-4583-9E34-51F19653E616}"/>
              </a:ext>
            </a:extLst>
          </p:cNvPr>
          <p:cNvPicPr>
            <a:picLocks noChangeAspect="1"/>
          </p:cNvPicPr>
          <p:nvPr/>
        </p:nvPicPr>
        <p:blipFill rotWithShape="1">
          <a:blip r:embed="rId2">
            <a:extLst>
              <a:ext uri="{28A0092B-C50C-407E-A947-70E740481C1C}">
                <a14:useLocalDpi xmlns:a14="http://schemas.microsoft.com/office/drawing/2010/main" val="0"/>
              </a:ext>
            </a:extLst>
          </a:blip>
          <a:srcRect r="28549"/>
          <a:stretch/>
        </p:blipFill>
        <p:spPr>
          <a:xfrm>
            <a:off x="5279429" y="722376"/>
            <a:ext cx="6263640" cy="5413248"/>
          </a:xfrm>
          <a:prstGeom prst="rect">
            <a:avLst/>
          </a:prstGeom>
          <a:effectLst/>
        </p:spPr>
      </p:pic>
    </p:spTree>
    <p:extLst>
      <p:ext uri="{BB962C8B-B14F-4D97-AF65-F5344CB8AC3E}">
        <p14:creationId xmlns:p14="http://schemas.microsoft.com/office/powerpoint/2010/main" val="105165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F113-B362-44A6-A65A-E914FFD75F73}"/>
              </a:ext>
            </a:extLst>
          </p:cNvPr>
          <p:cNvSpPr>
            <a:spLocks noGrp="1"/>
          </p:cNvSpPr>
          <p:nvPr>
            <p:ph type="title"/>
          </p:nvPr>
        </p:nvSpPr>
        <p:spPr>
          <a:xfrm>
            <a:off x="838200" y="359516"/>
            <a:ext cx="10515600" cy="1325563"/>
          </a:xfrm>
        </p:spPr>
        <p:txBody>
          <a:bodyPr/>
          <a:lstStyle/>
          <a:p>
            <a:r>
              <a:rPr lang="en-US" dirty="0"/>
              <a:t>Feature Importance</a:t>
            </a:r>
          </a:p>
        </p:txBody>
      </p:sp>
      <p:sp>
        <p:nvSpPr>
          <p:cNvPr id="3" name="Content Placeholder 2">
            <a:extLst>
              <a:ext uri="{FF2B5EF4-FFF2-40B4-BE49-F238E27FC236}">
                <a16:creationId xmlns:a16="http://schemas.microsoft.com/office/drawing/2014/main" id="{E86892DF-9F59-4127-AAD0-875FC632C765}"/>
              </a:ext>
            </a:extLst>
          </p:cNvPr>
          <p:cNvSpPr>
            <a:spLocks noGrp="1"/>
          </p:cNvSpPr>
          <p:nvPr>
            <p:ph idx="1"/>
          </p:nvPr>
        </p:nvSpPr>
        <p:spPr>
          <a:xfrm>
            <a:off x="838200" y="1387635"/>
            <a:ext cx="10515600" cy="4351338"/>
          </a:xfrm>
        </p:spPr>
        <p:txBody>
          <a:bodyPr/>
          <a:lstStyle/>
          <a:p>
            <a:r>
              <a:rPr lang="en-US" dirty="0">
                <a:solidFill>
                  <a:schemeClr val="bg1"/>
                </a:solidFill>
              </a:rPr>
              <a:t>Simple linear regression results</a:t>
            </a:r>
          </a:p>
          <a:p>
            <a:endParaRPr lang="en-US" dirty="0"/>
          </a:p>
        </p:txBody>
      </p:sp>
      <p:graphicFrame>
        <p:nvGraphicFramePr>
          <p:cNvPr id="6" name="Content Placeholder 4">
            <a:extLst>
              <a:ext uri="{FF2B5EF4-FFF2-40B4-BE49-F238E27FC236}">
                <a16:creationId xmlns:a16="http://schemas.microsoft.com/office/drawing/2014/main" id="{CFA611CE-DD1B-43DE-A5D2-D5842AD06EA2}"/>
              </a:ext>
            </a:extLst>
          </p:cNvPr>
          <p:cNvGraphicFramePr>
            <a:graphicFrameLocks/>
          </p:cNvGraphicFramePr>
          <p:nvPr>
            <p:extLst>
              <p:ext uri="{D42A27DB-BD31-4B8C-83A1-F6EECF244321}">
                <p14:modId xmlns:p14="http://schemas.microsoft.com/office/powerpoint/2010/main" val="3452360890"/>
              </p:ext>
            </p:extLst>
          </p:nvPr>
        </p:nvGraphicFramePr>
        <p:xfrm>
          <a:off x="1705856" y="1982523"/>
          <a:ext cx="8578787" cy="4400289"/>
        </p:xfrm>
        <a:graphic>
          <a:graphicData uri="http://schemas.openxmlformats.org/drawingml/2006/table">
            <a:tbl>
              <a:tblPr firstRow="1" bandRow="1">
                <a:tableStyleId>{5C22544A-7EE6-4342-B048-85BDC9FD1C3A}</a:tableStyleId>
              </a:tblPr>
              <a:tblGrid>
                <a:gridCol w="2369621">
                  <a:extLst>
                    <a:ext uri="{9D8B030D-6E8A-4147-A177-3AD203B41FA5}">
                      <a16:colId xmlns:a16="http://schemas.microsoft.com/office/drawing/2014/main" val="3685671423"/>
                    </a:ext>
                  </a:extLst>
                </a:gridCol>
                <a:gridCol w="1520612">
                  <a:extLst>
                    <a:ext uri="{9D8B030D-6E8A-4147-A177-3AD203B41FA5}">
                      <a16:colId xmlns:a16="http://schemas.microsoft.com/office/drawing/2014/main" val="3471014080"/>
                    </a:ext>
                  </a:extLst>
                </a:gridCol>
                <a:gridCol w="1495269">
                  <a:extLst>
                    <a:ext uri="{9D8B030D-6E8A-4147-A177-3AD203B41FA5}">
                      <a16:colId xmlns:a16="http://schemas.microsoft.com/office/drawing/2014/main" val="1083771989"/>
                    </a:ext>
                  </a:extLst>
                </a:gridCol>
                <a:gridCol w="1482597">
                  <a:extLst>
                    <a:ext uri="{9D8B030D-6E8A-4147-A177-3AD203B41FA5}">
                      <a16:colId xmlns:a16="http://schemas.microsoft.com/office/drawing/2014/main" val="4017635731"/>
                    </a:ext>
                  </a:extLst>
                </a:gridCol>
                <a:gridCol w="1710688">
                  <a:extLst>
                    <a:ext uri="{9D8B030D-6E8A-4147-A177-3AD203B41FA5}">
                      <a16:colId xmlns:a16="http://schemas.microsoft.com/office/drawing/2014/main" val="3102877047"/>
                    </a:ext>
                  </a:extLst>
                </a:gridCol>
              </a:tblGrid>
              <a:tr h="273960">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Estimate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Standard Error</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t-value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P-value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1247029248"/>
                  </a:ext>
                </a:extLst>
              </a:tr>
              <a:tr h="273960">
                <a:tc>
                  <a:txBody>
                    <a:bodyPr/>
                    <a:lstStyle/>
                    <a:p>
                      <a:pPr marL="0" marR="0">
                        <a:lnSpc>
                          <a:spcPct val="107000"/>
                        </a:lnSpc>
                        <a:spcBef>
                          <a:spcPts val="0"/>
                        </a:spcBef>
                        <a:spcAft>
                          <a:spcPts val="0"/>
                        </a:spcAft>
                      </a:pPr>
                      <a:r>
                        <a:rPr lang="en-US" sz="1200" kern="1200">
                          <a:effectLst/>
                        </a:rPr>
                        <a:t>Authorized_flag_sum</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1.728485e-02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3.326174e-03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5.196616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2.056133e-07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1846029162"/>
                  </a:ext>
                </a:extLst>
              </a:tr>
              <a:tr h="273960">
                <a:tc>
                  <a:txBody>
                    <a:bodyPr/>
                    <a:lstStyle/>
                    <a:p>
                      <a:pPr marL="0" marR="0">
                        <a:lnSpc>
                          <a:spcPct val="107000"/>
                        </a:lnSpc>
                        <a:spcBef>
                          <a:spcPts val="0"/>
                        </a:spcBef>
                        <a:spcAft>
                          <a:spcPts val="0"/>
                        </a:spcAft>
                      </a:pPr>
                      <a:r>
                        <a:rPr lang="en-US" sz="1200" kern="1200">
                          <a:effectLst/>
                        </a:rPr>
                        <a:t>Y_C1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-3.531188e-02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7.336123e-03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-4.813425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1.498128e-06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2019898061"/>
                  </a:ext>
                </a:extLst>
              </a:tr>
              <a:tr h="273960">
                <a:tc>
                  <a:txBody>
                    <a:bodyPr/>
                    <a:lstStyle/>
                    <a:p>
                      <a:pPr marL="0" marR="0">
                        <a:lnSpc>
                          <a:spcPct val="107000"/>
                        </a:lnSpc>
                        <a:spcBef>
                          <a:spcPts val="0"/>
                        </a:spcBef>
                        <a:spcAft>
                          <a:spcPts val="0"/>
                        </a:spcAft>
                      </a:pPr>
                      <a:r>
                        <a:rPr lang="en-US" sz="1200" kern="1200" dirty="0">
                          <a:effectLst/>
                        </a:rPr>
                        <a:t>N_C1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-3.287560e-02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7.496519e-03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-4.385448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1.165364e-05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2124036560"/>
                  </a:ext>
                </a:extLst>
              </a:tr>
              <a:tr h="273960">
                <a:tc>
                  <a:txBody>
                    <a:bodyPr/>
                    <a:lstStyle/>
                    <a:p>
                      <a:pPr marL="0" marR="0">
                        <a:lnSpc>
                          <a:spcPct val="107000"/>
                        </a:lnSpc>
                        <a:spcBef>
                          <a:spcPts val="0"/>
                        </a:spcBef>
                        <a:spcAft>
                          <a:spcPts val="0"/>
                        </a:spcAft>
                      </a:pPr>
                      <a:r>
                        <a:rPr lang="en-US" sz="1200" kern="1200">
                          <a:effectLst/>
                        </a:rPr>
                        <a:t>Avg_pur_lap</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2.980557e-02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8.531616e-03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3.493544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4.780305e-04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3057146477"/>
                  </a:ext>
                </a:extLst>
              </a:tr>
              <a:tr h="273960">
                <a:tc>
                  <a:txBody>
                    <a:bodyPr/>
                    <a:lstStyle/>
                    <a:p>
                      <a:pPr marL="0" marR="0">
                        <a:lnSpc>
                          <a:spcPct val="107000"/>
                        </a:lnSpc>
                        <a:spcBef>
                          <a:spcPts val="0"/>
                        </a:spcBef>
                        <a:spcAft>
                          <a:spcPts val="0"/>
                        </a:spcAft>
                      </a:pPr>
                      <a:r>
                        <a:rPr lang="en-US" sz="1200" kern="1200" dirty="0" err="1">
                          <a:effectLst/>
                        </a:rPr>
                        <a:t>Month_lag_sd</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dirty="0">
                          <a:effectLst/>
                        </a:rPr>
                        <a:t>-2.626114e-01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7.870639e-02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-3.336596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8.501741e-04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3805687250"/>
                  </a:ext>
                </a:extLst>
              </a:tr>
              <a:tr h="273960">
                <a:tc>
                  <a:txBody>
                    <a:bodyPr/>
                    <a:lstStyle/>
                    <a:p>
                      <a:pPr marL="0" marR="0">
                        <a:lnSpc>
                          <a:spcPct val="107000"/>
                        </a:lnSpc>
                        <a:spcBef>
                          <a:spcPts val="0"/>
                        </a:spcBef>
                        <a:spcAft>
                          <a:spcPts val="0"/>
                        </a:spcAft>
                      </a:pPr>
                      <a:r>
                        <a:rPr lang="en-US" sz="1200" kern="1200">
                          <a:effectLst/>
                        </a:rPr>
                        <a:t>Month_lag_max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-4.156970e-01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1.263291e-01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-3.290588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1.002093e-03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1883207872"/>
                  </a:ext>
                </a:extLst>
              </a:tr>
              <a:tr h="273960">
                <a:tc>
                  <a:txBody>
                    <a:bodyPr/>
                    <a:lstStyle/>
                    <a:p>
                      <a:pPr marL="0" marR="0">
                        <a:lnSpc>
                          <a:spcPct val="107000"/>
                        </a:lnSpc>
                        <a:spcBef>
                          <a:spcPts val="0"/>
                        </a:spcBef>
                        <a:spcAft>
                          <a:spcPts val="0"/>
                        </a:spcAft>
                      </a:pPr>
                      <a:r>
                        <a:rPr lang="en-US" sz="1200" kern="1200">
                          <a:effectLst/>
                        </a:rPr>
                        <a:t>Month_lag_mean</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-1.079141e-01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3.484160e-02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-3.097277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1.956681e-03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1837544856"/>
                  </a:ext>
                </a:extLst>
              </a:tr>
              <a:tr h="273960">
                <a:tc>
                  <a:txBody>
                    <a:bodyPr/>
                    <a:lstStyle/>
                    <a:p>
                      <a:pPr marL="0" marR="0">
                        <a:lnSpc>
                          <a:spcPct val="107000"/>
                        </a:lnSpc>
                        <a:spcBef>
                          <a:spcPts val="0"/>
                        </a:spcBef>
                        <a:spcAft>
                          <a:spcPts val="0"/>
                        </a:spcAft>
                      </a:pPr>
                      <a:r>
                        <a:rPr lang="en-US" sz="1200" kern="1200">
                          <a:effectLst/>
                        </a:rPr>
                        <a:t>Merchant_category_id_max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latinLnBrk="1">
                        <a:lnSpc>
                          <a:spcPct val="107000"/>
                        </a:lnSpc>
                        <a:spcBef>
                          <a:spcPts val="0"/>
                        </a:spcBef>
                        <a:spcAft>
                          <a:spcPts val="0"/>
                        </a:spcAft>
                      </a:pPr>
                      <a:r>
                        <a:rPr lang="en-US" sz="1200" kern="1200">
                          <a:effectLst/>
                        </a:rPr>
                        <a:t>-2.104776e-03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7.371669e-04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-2.855223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4.306572e-03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3567885944"/>
                  </a:ext>
                </a:extLst>
              </a:tr>
              <a:tr h="273960">
                <a:tc>
                  <a:txBody>
                    <a:bodyPr/>
                    <a:lstStyle/>
                    <a:p>
                      <a:pPr marL="0" marR="0">
                        <a:lnSpc>
                          <a:spcPct val="107000"/>
                        </a:lnSpc>
                        <a:spcBef>
                          <a:spcPts val="0"/>
                        </a:spcBef>
                        <a:spcAft>
                          <a:spcPts val="0"/>
                        </a:spcAft>
                      </a:pPr>
                      <a:r>
                        <a:rPr lang="en-US" sz="1200" kern="1200">
                          <a:effectLst/>
                        </a:rPr>
                        <a:t>Merchant_category_id_min</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1.361909e-03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5.445392e-04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2.501030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1.239385e-02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750175521"/>
                  </a:ext>
                </a:extLst>
              </a:tr>
              <a:tr h="273960">
                <a:tc>
                  <a:txBody>
                    <a:bodyPr/>
                    <a:lstStyle/>
                    <a:p>
                      <a:pPr marL="0" marR="0">
                        <a:lnSpc>
                          <a:spcPct val="107000"/>
                        </a:lnSpc>
                        <a:spcBef>
                          <a:spcPts val="0"/>
                        </a:spcBef>
                        <a:spcAft>
                          <a:spcPts val="0"/>
                        </a:spcAft>
                      </a:pPr>
                      <a:r>
                        <a:rPr lang="en-US" sz="1200" kern="1200">
                          <a:effectLst/>
                        </a:rPr>
                        <a:t>Merchant_category_id_sd</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2.573909e-03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1.083403e-03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2.375763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1.752522e-02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3760277835"/>
                  </a:ext>
                </a:extLst>
              </a:tr>
              <a:tr h="273960">
                <a:tc>
                  <a:txBody>
                    <a:bodyPr/>
                    <a:lstStyle/>
                    <a:p>
                      <a:pPr marL="0" marR="0">
                        <a:lnSpc>
                          <a:spcPct val="107000"/>
                        </a:lnSpc>
                        <a:spcBef>
                          <a:spcPts val="0"/>
                        </a:spcBef>
                        <a:spcAft>
                          <a:spcPts val="0"/>
                        </a:spcAft>
                      </a:pPr>
                      <a:r>
                        <a:rPr lang="en-US" sz="1200" kern="1200">
                          <a:effectLst/>
                        </a:rPr>
                        <a:t>State_id_mean</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2.027150e-02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9.027418e-03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2.245548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2.474748e-02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1796956181"/>
                  </a:ext>
                </a:extLst>
              </a:tr>
              <a:tr h="273960">
                <a:tc>
                  <a:txBody>
                    <a:bodyPr/>
                    <a:lstStyle/>
                    <a:p>
                      <a:pPr marL="0" marR="0">
                        <a:lnSpc>
                          <a:spcPct val="107000"/>
                        </a:lnSpc>
                        <a:spcBef>
                          <a:spcPts val="0"/>
                        </a:spcBef>
                        <a:spcAft>
                          <a:spcPts val="0"/>
                        </a:spcAft>
                      </a:pPr>
                      <a:r>
                        <a:rPr lang="en-US" sz="1200" kern="1200">
                          <a:effectLst/>
                        </a:rPr>
                        <a:t>A_c3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5.745411e-02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2.728081e-02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2.106027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3.521863e-02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1124257675"/>
                  </a:ext>
                </a:extLst>
              </a:tr>
              <a:tr h="273960">
                <a:tc>
                  <a:txBody>
                    <a:bodyPr/>
                    <a:lstStyle/>
                    <a:p>
                      <a:pPr marL="0" marR="0">
                        <a:lnSpc>
                          <a:spcPct val="107000"/>
                        </a:lnSpc>
                        <a:spcBef>
                          <a:spcPts val="0"/>
                        </a:spcBef>
                        <a:spcAft>
                          <a:spcPts val="0"/>
                        </a:spcAft>
                      </a:pPr>
                      <a:r>
                        <a:rPr lang="en-US" sz="1200" kern="1200">
                          <a:effectLst/>
                        </a:rPr>
                        <a:t>Category_1_uniqnum</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-2.344199e-01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1.132406e-01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-2.070105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3.845962e-02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2886176081"/>
                  </a:ext>
                </a:extLst>
              </a:tr>
              <a:tr h="273960">
                <a:tc>
                  <a:txBody>
                    <a:bodyPr/>
                    <a:lstStyle/>
                    <a:p>
                      <a:pPr marL="0" marR="0">
                        <a:lnSpc>
                          <a:spcPct val="107000"/>
                        </a:lnSpc>
                        <a:spcBef>
                          <a:spcPts val="0"/>
                        </a:spcBef>
                        <a:spcAft>
                          <a:spcPts val="0"/>
                        </a:spcAft>
                      </a:pPr>
                      <a:r>
                        <a:rPr lang="en-US" sz="1200" kern="1200">
                          <a:effectLst/>
                        </a:rPr>
                        <a:t>Merchant_group_id_max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-4.510188e-06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2.194619e-06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-2.055112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3.988550e-02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2388114074"/>
                  </a:ext>
                </a:extLst>
              </a:tr>
              <a:tr h="273960">
                <a:tc>
                  <a:txBody>
                    <a:bodyPr/>
                    <a:lstStyle/>
                    <a:p>
                      <a:pPr marL="0" marR="0">
                        <a:lnSpc>
                          <a:spcPct val="107000"/>
                        </a:lnSpc>
                        <a:spcBef>
                          <a:spcPts val="0"/>
                        </a:spcBef>
                        <a:spcAft>
                          <a:spcPts val="0"/>
                        </a:spcAft>
                      </a:pPr>
                      <a:r>
                        <a:rPr lang="en-US" sz="1200" kern="1200">
                          <a:effectLst/>
                        </a:rPr>
                        <a:t>Merchant_group_id_sd</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1.233493e-05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6.253304e-06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a:effectLst/>
                        </a:rPr>
                        <a:t>1.972546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tc>
                  <a:txBody>
                    <a:bodyPr/>
                    <a:lstStyle/>
                    <a:p>
                      <a:pPr marL="0" marR="0">
                        <a:lnSpc>
                          <a:spcPct val="107000"/>
                        </a:lnSpc>
                        <a:spcBef>
                          <a:spcPts val="0"/>
                        </a:spcBef>
                        <a:spcAft>
                          <a:spcPts val="0"/>
                        </a:spcAft>
                      </a:pPr>
                      <a:r>
                        <a:rPr lang="en-US" sz="1200" kern="1200" dirty="0">
                          <a:effectLst/>
                        </a:rPr>
                        <a:t>4.856569e-02</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89289" marR="89289" marT="44644" marB="44644"/>
                </a:tc>
                <a:extLst>
                  <a:ext uri="{0D108BD9-81ED-4DB2-BD59-A6C34878D82A}">
                    <a16:rowId xmlns:a16="http://schemas.microsoft.com/office/drawing/2014/main" val="3126185236"/>
                  </a:ext>
                </a:extLst>
              </a:tr>
            </a:tbl>
          </a:graphicData>
        </a:graphic>
      </p:graphicFrame>
    </p:spTree>
    <p:extLst>
      <p:ext uri="{BB962C8B-B14F-4D97-AF65-F5344CB8AC3E}">
        <p14:creationId xmlns:p14="http://schemas.microsoft.com/office/powerpoint/2010/main" val="644911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1081</TotalTime>
  <Words>1975</Words>
  <Application>Microsoft Office PowerPoint</Application>
  <PresentationFormat>Widescreen</PresentationFormat>
  <Paragraphs>276</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Gabriola</vt:lpstr>
      <vt:lpstr>Wingdings 3</vt:lpstr>
      <vt:lpstr>Ion Boardroom</vt:lpstr>
      <vt:lpstr>Transaction Data Analysis and customer loyalty score prediction</vt:lpstr>
      <vt:lpstr>Background </vt:lpstr>
      <vt:lpstr>Credit Card Industry in Brazil</vt:lpstr>
      <vt:lpstr>Data Overview</vt:lpstr>
      <vt:lpstr>Data exploration </vt:lpstr>
      <vt:lpstr>Data Aggregation</vt:lpstr>
      <vt:lpstr>Data Aggregation </vt:lpstr>
      <vt:lpstr>Feature Importance</vt:lpstr>
      <vt:lpstr>Feature Importance</vt:lpstr>
      <vt:lpstr>Feature Selection</vt:lpstr>
      <vt:lpstr>Feature Selection:  Non-informative predictors removal  </vt:lpstr>
      <vt:lpstr>Selected  Non-informative Features</vt:lpstr>
      <vt:lpstr>Feature Selection:  Multicollinearity  Issues</vt:lpstr>
      <vt:lpstr>Distribution of Target value</vt:lpstr>
      <vt:lpstr>Analysis Plan Determination</vt:lpstr>
      <vt:lpstr>Method</vt:lpstr>
      <vt:lpstr>Parametric method: GLM with elastic net</vt:lpstr>
      <vt:lpstr>Parametric method: Ridge regression </vt:lpstr>
      <vt:lpstr>Nonparametric method: Random Forest</vt:lpstr>
      <vt:lpstr>PowerPoint Presentation</vt:lpstr>
      <vt:lpstr>Nonparametric Method: XGBoost </vt:lpstr>
      <vt:lpstr>Nonparametric Method: XGBoost </vt:lpstr>
      <vt:lpstr>Results </vt:lpstr>
      <vt:lpstr>PowerPoint Presentation</vt:lpstr>
      <vt:lpstr>Censored data exploration</vt:lpstr>
      <vt:lpstr>Category_1 yes and no</vt:lpstr>
      <vt:lpstr>Limitations and future study suggestions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Data Analysis and customer loyalty score prediction</dc:title>
  <dc:creator>xiaochen jin</dc:creator>
  <cp:lastModifiedBy>xiaochen jin</cp:lastModifiedBy>
  <cp:revision>93</cp:revision>
  <dcterms:created xsi:type="dcterms:W3CDTF">2019-08-20T18:42:28Z</dcterms:created>
  <dcterms:modified xsi:type="dcterms:W3CDTF">2019-08-22T15:06:11Z</dcterms:modified>
</cp:coreProperties>
</file>