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3E3C6-B991-4326-B370-7A822E460673}">
  <a:tblStyle styleId="{A9B3E3C6-B991-4326-B370-7A822E460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5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2ve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Topic_mode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abNY2015/9034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an.r-project.org/web/packages/tm.plugin.webmining/vignettes/ShortIntro.pdf" TargetMode="External"/><Relationship Id="rId4" Type="http://schemas.openxmlformats.org/officeDocument/2006/relationships/hyperlink" Target="http://past.rinfinance.com/agenda/2012/talk/Nagar+Hahsler.pd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Twitter sentiment and Stock price</a:t>
            </a:r>
            <a:endParaRPr sz="360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Xinpeng Shen, Xiaochen Jin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I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5135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the frequency of positive and negative words for each stock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Frequency plot 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Word cloud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Positive and Negative occurrence in Tweets about SPY500</a:t>
            </a:r>
            <a:endParaRPr sz="240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" y="1090725"/>
            <a:ext cx="4256775" cy="371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050" y="1090725"/>
            <a:ext cx="4448026" cy="371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586775" y="3770225"/>
            <a:ext cx="362100" cy="52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348375" y="3845125"/>
            <a:ext cx="362100" cy="52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986400" y="3962650"/>
            <a:ext cx="362100" cy="52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7123800" y="3962650"/>
            <a:ext cx="791100" cy="607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of SPY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350" y="941025"/>
            <a:ext cx="4972400" cy="38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Occurrence in FB tweets  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1189275"/>
            <a:ext cx="4578773" cy="34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000" y="1133500"/>
            <a:ext cx="4181102" cy="36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Positive and Negative Occurrence in Apple tweets  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" y="1097538"/>
            <a:ext cx="4318024" cy="360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050" y="1097550"/>
            <a:ext cx="4318024" cy="369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982425" y="3909225"/>
            <a:ext cx="632400" cy="52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443250" y="3909225"/>
            <a:ext cx="438300" cy="52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218350" y="3909225"/>
            <a:ext cx="780600" cy="52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770100" y="3909225"/>
            <a:ext cx="362100" cy="52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Clouds of Apple vs Facebook </a:t>
            </a: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225" y="1258838"/>
            <a:ext cx="3486182" cy="328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50" y="1448212"/>
            <a:ext cx="3590875" cy="29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II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</a:t>
            </a:r>
            <a:endParaRPr/>
          </a:p>
          <a:p>
            <a:pPr marL="9144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of Twitter Sentiment </a:t>
            </a:r>
            <a:endParaRPr/>
          </a:p>
          <a:p>
            <a:pPr marL="9144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of Stock price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000" y="1024300"/>
            <a:ext cx="4314900" cy="38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00" y="613375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561775" y="187450"/>
            <a:ext cx="15729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12354 Tweets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125" y="1017800"/>
            <a:ext cx="4227475" cy="38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25" y="571500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524350" y="-212200"/>
            <a:ext cx="21222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18516 Tweets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650" y="1017800"/>
            <a:ext cx="4370400" cy="38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50" y="571500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461925" y="-212250"/>
            <a:ext cx="1635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13557 Tweets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75" y="206325"/>
            <a:ext cx="6704425" cy="31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123175" y="3583525"/>
            <a:ext cx="56307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</a:rPr>
              <a:t>“One scary -- and false -- tweet, and the Dow quickly plunged 140 points, or roughly 1%. Many are pointing fingers at high speed trading by computers for the swift decline.” </a:t>
            </a:r>
            <a:endParaRPr>
              <a:solidFill>
                <a:srgbClr val="262626"/>
              </a:solidFill>
            </a:endParaRPr>
          </a:p>
          <a:p>
            <a:pPr marL="0" lvl="0" indent="0" rtl="0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2626"/>
                </a:solidFill>
              </a:rPr>
              <a:t>                                                     -- http://money.cnn.com/2013/04/24/investing/twitter-flash-crash/</a:t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Results</a:t>
            </a: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Strong visual correlation between sentiment score and stock market price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Due to limitation of data point, we can’t fit time series model, but the sentiment might be a good variable 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Causal relation is not very clear, need intraday stock price movement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Direction</a:t>
            </a: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learning and exploring the Text mining filed, we realized there are a lot to do.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updating our Positive and Negative word dictionary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Labeling the tweets by hand, make the sentiment analysis into a supervised learning problem. → Creating our text mining model, special word dictionary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new technique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Word2vec,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topic modeling</a:t>
            </a:r>
            <a:r>
              <a:rPr lang="en"/>
              <a:t>(Latent Dirichlet allocation)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new text source, like news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</a:t>
            </a:r>
            <a:r>
              <a:rPr lang="en" sz="1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Twitter Sentiment Analysis Tutorial,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https://rpubs.com/abNY2015/90345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2. News Sentiment Analysis Using R to Predict Stock Market Trends. Anurag Nagar and Michael Hahsler, Southern Methodist University,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http://past.rinfinance.com/agenda/2012/talk/Nagar+Hahsler.pdf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3. Short Introduction to tm.plugin.webminin, Mario Annau  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https://cran.r-project.org/web/packages/tm.plugin.webmining/vignettes/ShortIntro.pdf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4. Ingo Feinerer. Introduction to the tm Package Text Mining in R. https://cran.r-project.org/web/packages/tm/vignettes/tm.pdf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known that news have significant impact on High-Speed computer trading -- what can we extract from historical streaming tweets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mining and NLP(natural language processing) have been a hot topic in data science world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are “open data”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778050" y="1229875"/>
            <a:ext cx="2438400" cy="354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Tweets Extracting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778050" y="1893100"/>
            <a:ext cx="2438400" cy="354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Text Cleaning</a:t>
            </a:r>
            <a:endParaRPr/>
          </a:p>
        </p:txBody>
      </p:sp>
      <p:cxnSp>
        <p:nvCxnSpPr>
          <p:cNvPr id="106" name="Shape 106"/>
          <p:cNvCxnSpPr>
            <a:stCxn id="104" idx="2"/>
            <a:endCxn id="105" idx="0"/>
          </p:cNvCxnSpPr>
          <p:nvPr/>
        </p:nvCxnSpPr>
        <p:spPr>
          <a:xfrm>
            <a:off x="2997250" y="1584775"/>
            <a:ext cx="0" cy="3084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7" name="Shape 107"/>
          <p:cNvCxnSpPr>
            <a:stCxn id="105" idx="2"/>
            <a:endCxn id="108" idx="0"/>
          </p:cNvCxnSpPr>
          <p:nvPr/>
        </p:nvCxnSpPr>
        <p:spPr>
          <a:xfrm>
            <a:off x="2997250" y="2248000"/>
            <a:ext cx="0" cy="3084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8" name="Shape 108"/>
          <p:cNvSpPr/>
          <p:nvPr/>
        </p:nvSpPr>
        <p:spPr>
          <a:xfrm>
            <a:off x="1778050" y="2556327"/>
            <a:ext cx="2438400" cy="354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Text Tokenized</a:t>
            </a:r>
            <a:endParaRPr/>
          </a:p>
        </p:txBody>
      </p:sp>
      <p:cxnSp>
        <p:nvCxnSpPr>
          <p:cNvPr id="109" name="Shape 109"/>
          <p:cNvCxnSpPr>
            <a:stCxn id="108" idx="2"/>
            <a:endCxn id="110" idx="0"/>
          </p:cNvCxnSpPr>
          <p:nvPr/>
        </p:nvCxnSpPr>
        <p:spPr>
          <a:xfrm>
            <a:off x="2997250" y="2911227"/>
            <a:ext cx="0" cy="8754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0" name="Shape 110"/>
          <p:cNvSpPr/>
          <p:nvPr/>
        </p:nvSpPr>
        <p:spPr>
          <a:xfrm>
            <a:off x="1778050" y="3786601"/>
            <a:ext cx="2438400" cy="354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409997"/>
            <a:ext cx="592449" cy="51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>
            <a:stCxn id="111" idx="1"/>
            <a:endCxn id="104" idx="0"/>
          </p:cNvCxnSpPr>
          <p:nvPr/>
        </p:nvCxnSpPr>
        <p:spPr>
          <a:xfrm flipH="1">
            <a:off x="2997300" y="669196"/>
            <a:ext cx="393600" cy="5607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3" name="Shape 113"/>
          <p:cNvSpPr/>
          <p:nvPr/>
        </p:nvSpPr>
        <p:spPr>
          <a:xfrm>
            <a:off x="4719025" y="2710075"/>
            <a:ext cx="923850" cy="6078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695375" y="2710075"/>
            <a:ext cx="923850" cy="6078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endParaRPr/>
          </a:p>
        </p:txBody>
      </p:sp>
      <p:cxnSp>
        <p:nvCxnSpPr>
          <p:cNvPr id="115" name="Shape 115"/>
          <p:cNvCxnSpPr/>
          <p:nvPr/>
        </p:nvCxnSpPr>
        <p:spPr>
          <a:xfrm rot="10800000">
            <a:off x="3058900" y="3270750"/>
            <a:ext cx="1522800" cy="126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6" name="Shape 116"/>
          <p:cNvSpPr/>
          <p:nvPr/>
        </p:nvSpPr>
        <p:spPr>
          <a:xfrm>
            <a:off x="4419550" y="3473275"/>
            <a:ext cx="1522800" cy="518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19050" cap="flat" cmpd="sng">
            <a:solidFill>
              <a:srgbClr val="4A7DBA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42375" y="1206119"/>
            <a:ext cx="1518900" cy="370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Tweets Extracting</a:t>
            </a:r>
            <a:endParaRPr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42375" y="1898275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Cleaning</a:t>
            </a:r>
            <a:endParaRPr/>
          </a:p>
        </p:txBody>
      </p:sp>
      <p:cxnSp>
        <p:nvCxnSpPr>
          <p:cNvPr id="123" name="Shape 123"/>
          <p:cNvCxnSpPr>
            <a:stCxn id="121" idx="2"/>
            <a:endCxn id="122" idx="0"/>
          </p:cNvCxnSpPr>
          <p:nvPr/>
        </p:nvCxnSpPr>
        <p:spPr>
          <a:xfrm>
            <a:off x="1101825" y="1576319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4" name="Shape 124"/>
          <p:cNvCxnSpPr>
            <a:stCxn id="122" idx="2"/>
            <a:endCxn id="125" idx="0"/>
          </p:cNvCxnSpPr>
          <p:nvPr/>
        </p:nvCxnSpPr>
        <p:spPr>
          <a:xfrm>
            <a:off x="1101825" y="2268475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5" name="Shape 125"/>
          <p:cNvSpPr/>
          <p:nvPr/>
        </p:nvSpPr>
        <p:spPr>
          <a:xfrm>
            <a:off x="342375" y="2590434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Tokenized</a:t>
            </a:r>
            <a:endParaRPr/>
          </a:p>
        </p:txBody>
      </p:sp>
      <p:cxnSp>
        <p:nvCxnSpPr>
          <p:cNvPr id="126" name="Shape 126"/>
          <p:cNvCxnSpPr>
            <a:stCxn id="125" idx="2"/>
            <a:endCxn id="127" idx="0"/>
          </p:cNvCxnSpPr>
          <p:nvPr/>
        </p:nvCxnSpPr>
        <p:spPr>
          <a:xfrm>
            <a:off x="1101825" y="2960634"/>
            <a:ext cx="0" cy="9138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7" name="Shape 127"/>
          <p:cNvSpPr/>
          <p:nvPr/>
        </p:nvSpPr>
        <p:spPr>
          <a:xfrm>
            <a:off x="342375" y="3874375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22" y="350475"/>
            <a:ext cx="618302" cy="541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>
            <a:stCxn id="128" idx="1"/>
            <a:endCxn id="121" idx="0"/>
          </p:cNvCxnSpPr>
          <p:nvPr/>
        </p:nvCxnSpPr>
        <p:spPr>
          <a:xfrm flipH="1">
            <a:off x="1101722" y="620982"/>
            <a:ext cx="245400" cy="5850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0" name="Shape 130"/>
          <p:cNvSpPr/>
          <p:nvPr/>
        </p:nvSpPr>
        <p:spPr>
          <a:xfrm>
            <a:off x="2174495" y="2750888"/>
            <a:ext cx="575525" cy="634314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782725" y="2750888"/>
            <a:ext cx="575525" cy="634314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</a:t>
            </a:r>
            <a:endParaRPr/>
          </a:p>
        </p:txBody>
      </p:sp>
      <p:cxnSp>
        <p:nvCxnSpPr>
          <p:cNvPr id="132" name="Shape 132"/>
          <p:cNvCxnSpPr/>
          <p:nvPr/>
        </p:nvCxnSpPr>
        <p:spPr>
          <a:xfrm rot="10800000">
            <a:off x="1140346" y="3335971"/>
            <a:ext cx="948600" cy="132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3" name="Shape 133"/>
          <p:cNvSpPr/>
          <p:nvPr/>
        </p:nvSpPr>
        <p:spPr>
          <a:xfrm>
            <a:off x="1987933" y="3547381"/>
            <a:ext cx="948600" cy="541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19050" cap="flat" cmpd="sng">
            <a:solidFill>
              <a:srgbClr val="4A7DBA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907550" y="848925"/>
            <a:ext cx="4831500" cy="3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4279700" y="973800"/>
            <a:ext cx="4192200" cy="3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up connection to Twitter Application Management Portal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Extracting tweets by searching keywords.</a:t>
            </a:r>
            <a:endParaRPr sz="18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“$AAPL”, “$SPY”, “$FB”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Limitations: 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Historical tweets as far as 10 days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 140 words of each tweets</a:t>
            </a:r>
            <a:endParaRPr sz="18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42375" y="1206119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Tweets Extracting</a:t>
            </a:r>
            <a:endParaRPr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42375" y="1898275"/>
            <a:ext cx="1518900" cy="370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Cleaning</a:t>
            </a:r>
            <a:endParaRPr/>
          </a:p>
        </p:txBody>
      </p:sp>
      <p:cxnSp>
        <p:nvCxnSpPr>
          <p:cNvPr id="142" name="Shape 142"/>
          <p:cNvCxnSpPr>
            <a:stCxn id="140" idx="2"/>
            <a:endCxn id="141" idx="0"/>
          </p:cNvCxnSpPr>
          <p:nvPr/>
        </p:nvCxnSpPr>
        <p:spPr>
          <a:xfrm>
            <a:off x="1101825" y="1576319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3" name="Shape 143"/>
          <p:cNvCxnSpPr>
            <a:stCxn id="141" idx="2"/>
            <a:endCxn id="144" idx="0"/>
          </p:cNvCxnSpPr>
          <p:nvPr/>
        </p:nvCxnSpPr>
        <p:spPr>
          <a:xfrm>
            <a:off x="1101825" y="2268475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4" name="Shape 144"/>
          <p:cNvSpPr/>
          <p:nvPr/>
        </p:nvSpPr>
        <p:spPr>
          <a:xfrm>
            <a:off x="342375" y="2590434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Tokenized</a:t>
            </a:r>
            <a:endParaRPr/>
          </a:p>
        </p:txBody>
      </p:sp>
      <p:cxnSp>
        <p:nvCxnSpPr>
          <p:cNvPr id="145" name="Shape 145"/>
          <p:cNvCxnSpPr>
            <a:stCxn id="144" idx="2"/>
            <a:endCxn id="146" idx="0"/>
          </p:cNvCxnSpPr>
          <p:nvPr/>
        </p:nvCxnSpPr>
        <p:spPr>
          <a:xfrm>
            <a:off x="1101825" y="2960634"/>
            <a:ext cx="0" cy="9138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6" name="Shape 146"/>
          <p:cNvSpPr/>
          <p:nvPr/>
        </p:nvSpPr>
        <p:spPr>
          <a:xfrm>
            <a:off x="342375" y="3874375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22" y="350475"/>
            <a:ext cx="618302" cy="541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>
            <a:stCxn id="147" idx="1"/>
            <a:endCxn id="140" idx="0"/>
          </p:cNvCxnSpPr>
          <p:nvPr/>
        </p:nvCxnSpPr>
        <p:spPr>
          <a:xfrm flipH="1">
            <a:off x="1101722" y="620982"/>
            <a:ext cx="245400" cy="5850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9" name="Shape 149"/>
          <p:cNvSpPr/>
          <p:nvPr/>
        </p:nvSpPr>
        <p:spPr>
          <a:xfrm>
            <a:off x="2174495" y="2750888"/>
            <a:ext cx="575525" cy="634314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782725" y="2750888"/>
            <a:ext cx="575525" cy="634314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</a:t>
            </a:r>
            <a:endParaRPr/>
          </a:p>
        </p:txBody>
      </p:sp>
      <p:cxnSp>
        <p:nvCxnSpPr>
          <p:cNvPr id="151" name="Shape 151"/>
          <p:cNvCxnSpPr/>
          <p:nvPr/>
        </p:nvCxnSpPr>
        <p:spPr>
          <a:xfrm rot="10800000">
            <a:off x="1140346" y="3335971"/>
            <a:ext cx="948600" cy="132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2" name="Shape 152"/>
          <p:cNvSpPr/>
          <p:nvPr/>
        </p:nvSpPr>
        <p:spPr>
          <a:xfrm>
            <a:off x="1987933" y="3547381"/>
            <a:ext cx="948600" cy="541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19050" cap="flat" cmpd="sng">
            <a:solidFill>
              <a:srgbClr val="4A7DBA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406950" y="1125000"/>
            <a:ext cx="39951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Remove Punctuation and Special symbols. (#, !, @, http://) using Regular Expression</a:t>
            </a:r>
            <a:endParaRPr sz="1800">
              <a:solidFill>
                <a:schemeClr val="dk2"/>
              </a:solidFill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42375" y="1206119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Tweets Extracting</a:t>
            </a:r>
            <a:endParaRPr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342375" y="1898275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Cleaning</a:t>
            </a:r>
            <a:endParaRPr/>
          </a:p>
        </p:txBody>
      </p:sp>
      <p:cxnSp>
        <p:nvCxnSpPr>
          <p:cNvPr id="160" name="Shape 160"/>
          <p:cNvCxnSpPr>
            <a:stCxn id="158" idx="2"/>
            <a:endCxn id="159" idx="0"/>
          </p:cNvCxnSpPr>
          <p:nvPr/>
        </p:nvCxnSpPr>
        <p:spPr>
          <a:xfrm>
            <a:off x="1101825" y="1576319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1" name="Shape 161"/>
          <p:cNvCxnSpPr>
            <a:stCxn id="159" idx="2"/>
            <a:endCxn id="162" idx="0"/>
          </p:cNvCxnSpPr>
          <p:nvPr/>
        </p:nvCxnSpPr>
        <p:spPr>
          <a:xfrm>
            <a:off x="1101825" y="2268475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2" name="Shape 162"/>
          <p:cNvSpPr/>
          <p:nvPr/>
        </p:nvSpPr>
        <p:spPr>
          <a:xfrm>
            <a:off x="342375" y="2590434"/>
            <a:ext cx="1518900" cy="370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Tokenized</a:t>
            </a:r>
            <a:endParaRPr/>
          </a:p>
        </p:txBody>
      </p:sp>
      <p:cxnSp>
        <p:nvCxnSpPr>
          <p:cNvPr id="163" name="Shape 163"/>
          <p:cNvCxnSpPr>
            <a:stCxn id="162" idx="2"/>
            <a:endCxn id="164" idx="0"/>
          </p:cNvCxnSpPr>
          <p:nvPr/>
        </p:nvCxnSpPr>
        <p:spPr>
          <a:xfrm>
            <a:off x="1101825" y="2960634"/>
            <a:ext cx="0" cy="9138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4" name="Shape 164"/>
          <p:cNvSpPr/>
          <p:nvPr/>
        </p:nvSpPr>
        <p:spPr>
          <a:xfrm>
            <a:off x="342375" y="3874375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22" y="350475"/>
            <a:ext cx="618302" cy="541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>
            <a:stCxn id="165" idx="1"/>
            <a:endCxn id="158" idx="0"/>
          </p:cNvCxnSpPr>
          <p:nvPr/>
        </p:nvCxnSpPr>
        <p:spPr>
          <a:xfrm flipH="1">
            <a:off x="1101722" y="620982"/>
            <a:ext cx="245400" cy="5850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7" name="Shape 167"/>
          <p:cNvSpPr/>
          <p:nvPr/>
        </p:nvSpPr>
        <p:spPr>
          <a:xfrm>
            <a:off x="2174495" y="2750888"/>
            <a:ext cx="575525" cy="634314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782725" y="2750888"/>
            <a:ext cx="575525" cy="634314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</a:t>
            </a:r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>
            <a:off x="1140346" y="3335971"/>
            <a:ext cx="948600" cy="132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0" name="Shape 170"/>
          <p:cNvSpPr/>
          <p:nvPr/>
        </p:nvSpPr>
        <p:spPr>
          <a:xfrm>
            <a:off x="1987933" y="3547381"/>
            <a:ext cx="948600" cy="541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19050" cap="flat" cmpd="sng">
            <a:solidFill>
              <a:srgbClr val="4A7DBA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466950" y="583375"/>
            <a:ext cx="356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Splitting sentence into words</a:t>
            </a:r>
            <a:endParaRPr sz="180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E.g.</a:t>
            </a:r>
            <a:endParaRPr sz="180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 love iphone! I will buy $AAPL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954975" y="2614575"/>
            <a:ext cx="299700" cy="3219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3935075" y="29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{A9B3E3C6-B991-4326-B370-7A822E460673}</a:tableStyleId>
              </a:tblPr>
              <a:tblGrid>
                <a:gridCol w="9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Love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iphone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will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42375" y="1206119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Tweets Extracting</a:t>
            </a:r>
            <a:endParaRPr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42375" y="1898275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Cleaning</a:t>
            </a:r>
            <a:endParaRPr/>
          </a:p>
        </p:txBody>
      </p:sp>
      <p:cxnSp>
        <p:nvCxnSpPr>
          <p:cNvPr id="180" name="Shape 180"/>
          <p:cNvCxnSpPr>
            <a:stCxn id="178" idx="2"/>
            <a:endCxn id="179" idx="0"/>
          </p:cNvCxnSpPr>
          <p:nvPr/>
        </p:nvCxnSpPr>
        <p:spPr>
          <a:xfrm>
            <a:off x="1101825" y="1576319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1" name="Shape 181"/>
          <p:cNvCxnSpPr>
            <a:stCxn id="179" idx="2"/>
            <a:endCxn id="182" idx="0"/>
          </p:cNvCxnSpPr>
          <p:nvPr/>
        </p:nvCxnSpPr>
        <p:spPr>
          <a:xfrm>
            <a:off x="1101825" y="2268475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2" name="Shape 182"/>
          <p:cNvSpPr/>
          <p:nvPr/>
        </p:nvSpPr>
        <p:spPr>
          <a:xfrm>
            <a:off x="342375" y="2590434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Tokenized</a:t>
            </a:r>
            <a:endParaRPr/>
          </a:p>
        </p:txBody>
      </p:sp>
      <p:cxnSp>
        <p:nvCxnSpPr>
          <p:cNvPr id="183" name="Shape 183"/>
          <p:cNvCxnSpPr>
            <a:stCxn id="182" idx="2"/>
            <a:endCxn id="184" idx="0"/>
          </p:cNvCxnSpPr>
          <p:nvPr/>
        </p:nvCxnSpPr>
        <p:spPr>
          <a:xfrm>
            <a:off x="1101825" y="2960634"/>
            <a:ext cx="0" cy="9138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4" name="Shape 184"/>
          <p:cNvSpPr/>
          <p:nvPr/>
        </p:nvSpPr>
        <p:spPr>
          <a:xfrm>
            <a:off x="342375" y="3874375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22" y="350475"/>
            <a:ext cx="618302" cy="541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>
            <a:stCxn id="185" idx="1"/>
            <a:endCxn id="178" idx="0"/>
          </p:cNvCxnSpPr>
          <p:nvPr/>
        </p:nvCxnSpPr>
        <p:spPr>
          <a:xfrm flipH="1">
            <a:off x="1101722" y="620982"/>
            <a:ext cx="245400" cy="5850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7" name="Shape 187"/>
          <p:cNvSpPr/>
          <p:nvPr/>
        </p:nvSpPr>
        <p:spPr>
          <a:xfrm>
            <a:off x="2174495" y="2750888"/>
            <a:ext cx="575525" cy="634314"/>
          </a:xfrm>
          <a:prstGeom prst="flowChartMagneticDisk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782725" y="2750888"/>
            <a:ext cx="575525" cy="634314"/>
          </a:xfrm>
          <a:prstGeom prst="flowChartMagneticDisk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</a:t>
            </a:r>
            <a:endParaRPr/>
          </a:p>
        </p:txBody>
      </p:sp>
      <p:cxnSp>
        <p:nvCxnSpPr>
          <p:cNvPr id="189" name="Shape 189"/>
          <p:cNvCxnSpPr/>
          <p:nvPr/>
        </p:nvCxnSpPr>
        <p:spPr>
          <a:xfrm rot="10800000">
            <a:off x="1140346" y="3335971"/>
            <a:ext cx="948600" cy="132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0" name="Shape 190"/>
          <p:cNvSpPr/>
          <p:nvPr/>
        </p:nvSpPr>
        <p:spPr>
          <a:xfrm>
            <a:off x="1987933" y="3547381"/>
            <a:ext cx="948600" cy="541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19050" cap="flat" cmpd="sng">
            <a:solidFill>
              <a:srgbClr val="4A7DBA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5355725" y="191650"/>
            <a:ext cx="3882600" cy="2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Existing Positive and Negative word dictionary. Developed by other researchers </a:t>
            </a: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4024150" y="156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{A9B3E3C6-B991-4326-B370-7A822E460673}</a:tableStyleId>
              </a:tblPr>
              <a:tblGrid>
                <a:gridCol w="83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amaze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4912550" y="156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{A9B3E3C6-B991-4326-B370-7A822E460673}</a:tableStyleId>
              </a:tblPr>
              <a:tblGrid>
                <a:gridCol w="83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trash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95E8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42375" y="1206119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Tweets Extracting</a:t>
            </a:r>
            <a:endParaRPr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42375" y="1898275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Cleaning</a:t>
            </a:r>
            <a:endParaRPr/>
          </a:p>
        </p:txBody>
      </p:sp>
      <p:cxnSp>
        <p:nvCxnSpPr>
          <p:cNvPr id="200" name="Shape 200"/>
          <p:cNvCxnSpPr>
            <a:stCxn id="198" idx="2"/>
            <a:endCxn id="199" idx="0"/>
          </p:cNvCxnSpPr>
          <p:nvPr/>
        </p:nvCxnSpPr>
        <p:spPr>
          <a:xfrm>
            <a:off x="1101825" y="1576319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1" name="Shape 201"/>
          <p:cNvCxnSpPr>
            <a:stCxn id="199" idx="2"/>
            <a:endCxn id="202" idx="0"/>
          </p:cNvCxnSpPr>
          <p:nvPr/>
        </p:nvCxnSpPr>
        <p:spPr>
          <a:xfrm>
            <a:off x="1101825" y="2268475"/>
            <a:ext cx="0" cy="3219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2" name="Shape 202"/>
          <p:cNvSpPr/>
          <p:nvPr/>
        </p:nvSpPr>
        <p:spPr>
          <a:xfrm>
            <a:off x="342375" y="2590434"/>
            <a:ext cx="1518900" cy="37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Tokenized</a:t>
            </a:r>
            <a:endParaRPr/>
          </a:p>
        </p:txBody>
      </p:sp>
      <p:cxnSp>
        <p:nvCxnSpPr>
          <p:cNvPr id="203" name="Shape 203"/>
          <p:cNvCxnSpPr>
            <a:stCxn id="202" idx="2"/>
            <a:endCxn id="204" idx="0"/>
          </p:cNvCxnSpPr>
          <p:nvPr/>
        </p:nvCxnSpPr>
        <p:spPr>
          <a:xfrm>
            <a:off x="1101825" y="2960634"/>
            <a:ext cx="0" cy="9138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4" name="Shape 204"/>
          <p:cNvSpPr/>
          <p:nvPr/>
        </p:nvSpPr>
        <p:spPr>
          <a:xfrm>
            <a:off x="342375" y="3874375"/>
            <a:ext cx="1518900" cy="370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22" y="350475"/>
            <a:ext cx="618302" cy="541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>
            <a:stCxn id="205" idx="1"/>
            <a:endCxn id="198" idx="0"/>
          </p:cNvCxnSpPr>
          <p:nvPr/>
        </p:nvCxnSpPr>
        <p:spPr>
          <a:xfrm flipH="1">
            <a:off x="1101722" y="620982"/>
            <a:ext cx="245400" cy="5850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7" name="Shape 207"/>
          <p:cNvSpPr/>
          <p:nvPr/>
        </p:nvSpPr>
        <p:spPr>
          <a:xfrm>
            <a:off x="2174495" y="2750888"/>
            <a:ext cx="575525" cy="634314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</a:t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2782725" y="2750888"/>
            <a:ext cx="575525" cy="634314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</a:t>
            </a:r>
            <a:endParaRPr/>
          </a:p>
        </p:txBody>
      </p:sp>
      <p:cxnSp>
        <p:nvCxnSpPr>
          <p:cNvPr id="209" name="Shape 209"/>
          <p:cNvCxnSpPr/>
          <p:nvPr/>
        </p:nvCxnSpPr>
        <p:spPr>
          <a:xfrm rot="10800000">
            <a:off x="1140346" y="3335971"/>
            <a:ext cx="948600" cy="13200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Shape 210"/>
          <p:cNvSpPr/>
          <p:nvPr/>
        </p:nvSpPr>
        <p:spPr>
          <a:xfrm>
            <a:off x="1987933" y="3547381"/>
            <a:ext cx="948600" cy="541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19050" cap="flat" cmpd="sng">
            <a:solidFill>
              <a:srgbClr val="4A7DBA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4706575" y="1361800"/>
            <a:ext cx="3807600" cy="3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Comparing our tokens with positive and negative word dictionary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Generating summary statistics and analysis results( will show later)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Revise the word dictionary by adding positive or negative word</a:t>
            </a:r>
            <a:endParaRPr sz="180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E.g. “The stock is really cheap”</a:t>
            </a:r>
            <a:endParaRPr sz="180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On-screen Show (16:9)</PresentationFormat>
  <Paragraphs>117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Roboto</vt:lpstr>
      <vt:lpstr>Geometric</vt:lpstr>
      <vt:lpstr>Twitter sentiment and Stock price</vt:lpstr>
      <vt:lpstr>PowerPoint Presentation</vt:lpstr>
      <vt:lpstr>Background</vt:lpstr>
      <vt:lpstr>Workflow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I</vt:lpstr>
      <vt:lpstr>Positive and Negative occurrence in Tweets about SPY500</vt:lpstr>
      <vt:lpstr>Word cloud of SPY</vt:lpstr>
      <vt:lpstr>Positive and Negative Occurrence in FB tweets  </vt:lpstr>
      <vt:lpstr>Positive and Negative Occurrence in Apple tweets   </vt:lpstr>
      <vt:lpstr>Word Clouds of Apple vs Facebook </vt:lpstr>
      <vt:lpstr>Results II</vt:lpstr>
      <vt:lpstr>PowerPoint Presentation</vt:lpstr>
      <vt:lpstr>PowerPoint Presentation</vt:lpstr>
      <vt:lpstr>PowerPoint Presentation</vt:lpstr>
      <vt:lpstr>Discussion of Results</vt:lpstr>
      <vt:lpstr>Further Direction</vt:lpstr>
      <vt:lpstr>Reference</vt:lpstr>
      <vt:lpstr>Thank you &amp;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and Stock price</dc:title>
  <cp:lastModifiedBy>Xiaochen Jin</cp:lastModifiedBy>
  <cp:revision>1</cp:revision>
  <dcterms:modified xsi:type="dcterms:W3CDTF">2018-10-26T07:40:55Z</dcterms:modified>
</cp:coreProperties>
</file>