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1" r:id="rId4"/>
    <p:sldId id="262" r:id="rId5"/>
    <p:sldId id="263" r:id="rId6"/>
    <p:sldId id="270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2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1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42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1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2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4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2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416D-3CA2-48E4-A0D2-29F3217AC9A0}" type="datetimeFigureOut">
              <a:rPr lang="zh-CN" altLang="en-US" smtClean="0"/>
              <a:t>2016/9/20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12AF-C4F4-4F4D-803A-89B40D927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3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中缀表达式转后缀表达式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语法制导的定义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语法制导的翻译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中缀表达式转后缀表达式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4600" dirty="0" smtClean="0"/>
              <a:t>非终结符的函数</a:t>
            </a:r>
            <a:endParaRPr lang="en-US" altLang="zh-CN" sz="46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完整</a:t>
            </a:r>
            <a:r>
              <a:rPr lang="zh-CN" altLang="en-US" dirty="0" smtClean="0"/>
              <a:t>的程序：图</a:t>
            </a:r>
            <a:r>
              <a:rPr lang="en-US" altLang="zh-CN" dirty="0" smtClean="0"/>
              <a:t>2-27</a:t>
            </a:r>
            <a:endParaRPr lang="zh-CN" altLang="en-US" dirty="0"/>
          </a:p>
        </p:txBody>
      </p:sp>
      <p:sp>
        <p:nvSpPr>
          <p:cNvPr id="5" name="Up-Down Arrow 7"/>
          <p:cNvSpPr>
            <a:spLocks noChangeArrowheads="1"/>
          </p:cNvSpPr>
          <p:nvPr/>
        </p:nvSpPr>
        <p:spPr bwMode="auto">
          <a:xfrm>
            <a:off x="4302125" y="3397026"/>
            <a:ext cx="484188" cy="642938"/>
          </a:xfrm>
          <a:prstGeom prst="upDownArrow">
            <a:avLst>
              <a:gd name="adj1" fmla="val 50000"/>
              <a:gd name="adj2" fmla="val 5004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217863" y="2058764"/>
            <a:ext cx="25066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i="1" dirty="0">
                <a:sym typeface="Wingdings" pitchFamily="2" charset="2"/>
              </a:rPr>
              <a:t>term </a:t>
            </a:r>
            <a:r>
              <a:rPr lang="en-US" altLang="zh-CN" b="1" dirty="0">
                <a:sym typeface="Wingdings" pitchFamily="2" charset="2"/>
              </a:rPr>
              <a:t>  0  {print(‘0’)}</a:t>
            </a:r>
          </a:p>
          <a:p>
            <a:r>
              <a:rPr lang="en-US" altLang="zh-CN" b="1" dirty="0">
                <a:sym typeface="Wingdings" pitchFamily="2" charset="2"/>
              </a:rPr>
              <a:t>           |   1  {print(‘1’)}</a:t>
            </a:r>
          </a:p>
          <a:p>
            <a:r>
              <a:rPr lang="en-US" altLang="zh-CN" b="1" dirty="0">
                <a:sym typeface="Wingdings" pitchFamily="2" charset="2"/>
              </a:rPr>
              <a:t>              …</a:t>
            </a:r>
          </a:p>
          <a:p>
            <a:r>
              <a:rPr lang="en-US" altLang="zh-CN" b="1" dirty="0">
                <a:sym typeface="Wingdings" pitchFamily="2" charset="2"/>
              </a:rPr>
              <a:t>           |   9  {print(‘9’)}</a:t>
            </a:r>
            <a:endParaRPr lang="zh-CN" altLang="en-US" b="1" dirty="0"/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2268538" y="4051076"/>
            <a:ext cx="53197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b="1" dirty="0"/>
              <a:t>void </a:t>
            </a:r>
            <a:r>
              <a:rPr lang="en-US" altLang="zh-CN" b="1" i="1" dirty="0"/>
              <a:t>term</a:t>
            </a:r>
            <a:r>
              <a:rPr lang="en-US" altLang="zh-CN" b="1" dirty="0"/>
              <a:t>() {</a:t>
            </a:r>
          </a:p>
          <a:p>
            <a:r>
              <a:rPr lang="en-US" altLang="zh-CN" b="1" dirty="0"/>
              <a:t>    if( </a:t>
            </a:r>
            <a:r>
              <a:rPr lang="en-US" altLang="zh-CN" b="1" i="1" dirty="0" err="1"/>
              <a:t>lookahead</a:t>
            </a:r>
            <a:r>
              <a:rPr lang="zh-CN" altLang="en-US" b="1" dirty="0"/>
              <a:t>是一个数位</a:t>
            </a:r>
            <a:r>
              <a:rPr lang="en-US" altLang="zh-CN" b="1" dirty="0"/>
              <a:t>) {</a:t>
            </a:r>
          </a:p>
          <a:p>
            <a:r>
              <a:rPr lang="en-US" altLang="zh-CN" b="1" dirty="0"/>
              <a:t>         </a:t>
            </a:r>
            <a:r>
              <a:rPr lang="en-US" altLang="zh-CN" b="1" i="1" dirty="0"/>
              <a:t>t = </a:t>
            </a:r>
            <a:r>
              <a:rPr lang="en-US" altLang="zh-CN" b="1" i="1" dirty="0" err="1"/>
              <a:t>lookahead</a:t>
            </a:r>
            <a:r>
              <a:rPr lang="en-US" altLang="zh-CN" b="1" dirty="0"/>
              <a:t>; </a:t>
            </a:r>
            <a:r>
              <a:rPr lang="en-US" altLang="zh-CN" b="1" i="1" dirty="0"/>
              <a:t>match</a:t>
            </a:r>
            <a:r>
              <a:rPr lang="en-US" altLang="zh-CN" b="1" dirty="0"/>
              <a:t>(</a:t>
            </a:r>
            <a:r>
              <a:rPr lang="en-US" altLang="zh-CN" b="1" i="1" dirty="0" err="1"/>
              <a:t>lookahead</a:t>
            </a:r>
            <a:r>
              <a:rPr lang="en-US" altLang="zh-CN" b="1" dirty="0"/>
              <a:t>); </a:t>
            </a:r>
            <a:r>
              <a:rPr lang="en-US" altLang="zh-CN" b="1" i="1" dirty="0"/>
              <a:t>print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    }</a:t>
            </a:r>
          </a:p>
          <a:p>
            <a:r>
              <a:rPr lang="en-US" altLang="zh-CN" b="1" dirty="0"/>
              <a:t>    else {report(“</a:t>
            </a:r>
            <a:r>
              <a:rPr lang="zh-CN" altLang="en-US" b="1" dirty="0"/>
              <a:t>语法错误</a:t>
            </a:r>
            <a:r>
              <a:rPr lang="en-US" altLang="zh-CN" b="1" dirty="0"/>
              <a:t>”);}</a:t>
            </a:r>
            <a:endParaRPr lang="zh-CN" altLang="en-US" b="1" dirty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069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中缀表达式转后缀表达式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个位数加减法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语法制导的定义</a:t>
            </a:r>
            <a:endParaRPr lang="zh-CN" altLang="en-US" dirty="0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44641" y="2853407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95-2+</a:t>
            </a:r>
            <a:endParaRPr lang="zh-CN" altLang="en-US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611241" y="3458244"/>
            <a:ext cx="135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 dirty="0"/>
              <a:t>expr.t</a:t>
            </a:r>
            <a:r>
              <a:rPr lang="en-US" altLang="zh-CN" dirty="0"/>
              <a:t> = 95-</a:t>
            </a:r>
            <a:endParaRPr lang="zh-CN" altLang="en-US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863529" y="4139282"/>
            <a:ext cx="1144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 dirty="0"/>
              <a:t>expr.t</a:t>
            </a:r>
            <a:r>
              <a:rPr lang="en-US" altLang="zh-CN" dirty="0"/>
              <a:t> = 9</a:t>
            </a:r>
            <a:endParaRPr lang="zh-CN" altLang="en-US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855591" y="4644107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287391" y="5147344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6643116" y="4148807"/>
            <a:ext cx="116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5</a:t>
            </a:r>
            <a:endParaRPr lang="zh-CN" altLang="en-US"/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063804" y="4860007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6152579" y="4139282"/>
            <a:ext cx="26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-</a:t>
            </a:r>
            <a:endParaRPr lang="zh-CN" altLang="en-US"/>
          </a:p>
        </p:txBody>
      </p:sp>
      <p:cxnSp>
        <p:nvCxnSpPr>
          <p:cNvPr id="14" name="直接连接符 3"/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6285929" y="3221707"/>
            <a:ext cx="676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5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5435029" y="3826544"/>
            <a:ext cx="850900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7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5435029" y="4509169"/>
            <a:ext cx="3175" cy="1349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7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5438204" y="5012407"/>
            <a:ext cx="6350" cy="1349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0"/>
          <p:cNvCxnSpPr>
            <a:cxnSpLocks noChangeShapeType="1"/>
            <a:stCxn id="7" idx="2"/>
            <a:endCxn id="13" idx="0"/>
          </p:cNvCxnSpPr>
          <p:nvPr/>
        </p:nvCxnSpPr>
        <p:spPr bwMode="auto">
          <a:xfrm flipH="1">
            <a:off x="6282754" y="3826544"/>
            <a:ext cx="3175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22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6285929" y="3826544"/>
            <a:ext cx="939800" cy="3222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24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7219379" y="4518694"/>
            <a:ext cx="6350" cy="34131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6"/>
          <p:cNvCxnSpPr>
            <a:cxnSpLocks noChangeShapeType="1"/>
            <a:stCxn id="6" idx="2"/>
            <a:endCxn id="22" idx="0"/>
          </p:cNvCxnSpPr>
          <p:nvPr/>
        </p:nvCxnSpPr>
        <p:spPr bwMode="auto">
          <a:xfrm>
            <a:off x="6962204" y="3221707"/>
            <a:ext cx="460375" cy="2333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7263829" y="3455069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941691" y="3458244"/>
            <a:ext cx="1166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2</a:t>
            </a:r>
            <a:endParaRPr lang="zh-CN" altLang="en-US"/>
          </a:p>
        </p:txBody>
      </p:sp>
      <p:cxnSp>
        <p:nvCxnSpPr>
          <p:cNvPr id="24" name="直接连接符 43007"/>
          <p:cNvCxnSpPr>
            <a:cxnSpLocks noChangeShapeType="1"/>
          </p:cNvCxnSpPr>
          <p:nvPr/>
        </p:nvCxnSpPr>
        <p:spPr bwMode="auto">
          <a:xfrm>
            <a:off x="6943154" y="3221707"/>
            <a:ext cx="1565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42"/>
          <p:cNvSpPr txBox="1">
            <a:spLocks noChangeArrowheads="1"/>
          </p:cNvSpPr>
          <p:nvPr/>
        </p:nvSpPr>
        <p:spPr bwMode="auto">
          <a:xfrm>
            <a:off x="8368729" y="4124994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26" name="直接连接符 43017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8525891" y="3826544"/>
            <a:ext cx="0" cy="2984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34400"/>
              </p:ext>
            </p:extLst>
          </p:nvPr>
        </p:nvGraphicFramePr>
        <p:xfrm>
          <a:off x="72132" y="2821781"/>
          <a:ext cx="4787900" cy="271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921"/>
                <a:gridCol w="2677979"/>
              </a:tblGrid>
              <a:tr h="339328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</a:rPr>
                        <a:t>产生式</a:t>
                      </a:r>
                      <a:endParaRPr lang="zh-CN" alt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</a:rPr>
                        <a:t>语义规则</a:t>
                      </a:r>
                      <a:endParaRPr lang="zh-CN" alt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err="1" smtClean="0"/>
                        <a:t>expr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 smtClean="0">
                          <a:sym typeface="Wingdings" pitchFamily="2" charset="2"/>
                        </a:rPr>
                        <a:t>expr</a:t>
                      </a:r>
                      <a:r>
                        <a:rPr lang="en-US" altLang="zh-CN" sz="1600" i="1" baseline="-25000" dirty="0" smtClean="0">
                          <a:sym typeface="Wingdings" pitchFamily="2" charset="2"/>
                        </a:rPr>
                        <a:t>1</a:t>
                      </a:r>
                      <a:r>
                        <a:rPr lang="en-US" altLang="zh-CN" sz="1600" baseline="0" dirty="0" smtClean="0">
                          <a:sym typeface="Wingdings" pitchFamily="2" charset="2"/>
                        </a:rPr>
                        <a:t> + </a:t>
                      </a:r>
                      <a:r>
                        <a:rPr lang="en-US" altLang="zh-CN" sz="1600" i="1" baseline="0" dirty="0" smtClean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 smtClean="0"/>
                        <a:t>expr.t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i="1" dirty="0" smtClean="0"/>
                        <a:t>expr</a:t>
                      </a:r>
                      <a:r>
                        <a:rPr lang="en-US" altLang="zh-CN" sz="1600" i="1" baseline="-25000" dirty="0" smtClean="0"/>
                        <a:t>1</a:t>
                      </a:r>
                      <a:r>
                        <a:rPr lang="en-US" altLang="zh-CN" sz="1600" i="1" dirty="0" smtClean="0"/>
                        <a:t>.t</a:t>
                      </a:r>
                      <a:r>
                        <a:rPr lang="en-US" altLang="zh-CN" sz="1600" baseline="0" dirty="0" smtClean="0"/>
                        <a:t> || </a:t>
                      </a:r>
                      <a:r>
                        <a:rPr lang="en-US" altLang="zh-CN" sz="1600" i="1" baseline="0" dirty="0" err="1" smtClean="0"/>
                        <a:t>term.t</a:t>
                      </a:r>
                      <a:r>
                        <a:rPr lang="en-US" altLang="zh-CN" sz="1600" baseline="0" dirty="0" smtClean="0"/>
                        <a:t> || ‘+’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 smtClean="0"/>
                        <a:t>expr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 smtClean="0">
                          <a:sym typeface="Wingdings" pitchFamily="2" charset="2"/>
                        </a:rPr>
                        <a:t>expr</a:t>
                      </a:r>
                      <a:r>
                        <a:rPr lang="en-US" altLang="zh-CN" sz="1600" i="1" baseline="-25000" dirty="0" smtClean="0">
                          <a:sym typeface="Wingdings" pitchFamily="2" charset="2"/>
                        </a:rPr>
                        <a:t>1</a:t>
                      </a:r>
                      <a:r>
                        <a:rPr lang="en-US" altLang="zh-CN" sz="1600" baseline="0" dirty="0" smtClean="0">
                          <a:sym typeface="Wingdings" pitchFamily="2" charset="2"/>
                        </a:rPr>
                        <a:t> - </a:t>
                      </a:r>
                      <a:r>
                        <a:rPr lang="en-US" altLang="zh-CN" sz="1600" i="1" baseline="0" dirty="0" smtClean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 smtClean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 smtClean="0"/>
                        <a:t>expr.t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i="1" dirty="0" smtClean="0"/>
                        <a:t>expr</a:t>
                      </a:r>
                      <a:r>
                        <a:rPr lang="en-US" altLang="zh-CN" sz="1600" i="1" baseline="-25000" dirty="0" smtClean="0"/>
                        <a:t>1</a:t>
                      </a:r>
                      <a:r>
                        <a:rPr lang="en-US" altLang="zh-CN" sz="1600" i="1" dirty="0" smtClean="0"/>
                        <a:t>.t</a:t>
                      </a:r>
                      <a:r>
                        <a:rPr lang="en-US" altLang="zh-CN" sz="1600" baseline="0" dirty="0" smtClean="0"/>
                        <a:t> || </a:t>
                      </a:r>
                      <a:r>
                        <a:rPr lang="en-US" altLang="zh-CN" sz="1600" i="1" baseline="0" dirty="0" err="1" smtClean="0"/>
                        <a:t>term.t</a:t>
                      </a:r>
                      <a:r>
                        <a:rPr lang="en-US" altLang="zh-CN" sz="1600" baseline="0" dirty="0" smtClean="0"/>
                        <a:t> || ‘-’</a:t>
                      </a:r>
                      <a:endParaRPr lang="zh-CN" altLang="en-US" sz="1600" dirty="0" smtClean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err="1" smtClean="0"/>
                        <a:t>expr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 smtClean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 smtClean="0"/>
                        <a:t>expr.t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i="1" dirty="0" err="1" smtClean="0"/>
                        <a:t>term.t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smtClean="0"/>
                        <a:t>term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smtClean="0">
                          <a:sym typeface="Wingdings" pitchFamily="2" charset="2"/>
                        </a:rPr>
                        <a:t> 0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 smtClean="0"/>
                        <a:t>term.t</a:t>
                      </a:r>
                      <a:r>
                        <a:rPr lang="en-US" altLang="zh-CN" sz="1600" dirty="0" smtClean="0"/>
                        <a:t> = ‘0’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smtClean="0"/>
                        <a:t>term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smtClean="0">
                          <a:sym typeface="Wingdings" pitchFamily="2" charset="2"/>
                        </a:rPr>
                        <a:t> 1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 smtClean="0"/>
                        <a:t>term.t</a:t>
                      </a:r>
                      <a:r>
                        <a:rPr lang="en-US" altLang="zh-CN" sz="1600" dirty="0" smtClean="0"/>
                        <a:t> = ‘1’</a:t>
                      </a:r>
                      <a:endParaRPr lang="zh-CN" altLang="en-US" sz="1600" dirty="0" smtClean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smtClean="0"/>
                        <a:t>term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smtClean="0">
                          <a:sym typeface="Wingdings" pitchFamily="2" charset="2"/>
                        </a:rPr>
                        <a:t> 9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 smtClean="0"/>
                        <a:t>term.t</a:t>
                      </a:r>
                      <a:r>
                        <a:rPr lang="en-US" altLang="zh-CN" sz="1600" dirty="0" smtClean="0"/>
                        <a:t> = ‘9’</a:t>
                      </a:r>
                      <a:endParaRPr lang="zh-CN" altLang="en-US" sz="1600" dirty="0" smtClean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981858" y="575028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例： </a:t>
            </a:r>
            <a:r>
              <a:rPr lang="en-US" altLang="zh-CN" b="1" dirty="0" smtClean="0"/>
              <a:t>9  -  5  +  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2531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中缀表达式转后缀表达式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4525963"/>
          </a:xfrm>
        </p:spPr>
        <p:txBody>
          <a:bodyPr>
            <a:normAutofit/>
          </a:bodyPr>
          <a:lstStyle/>
          <a:p>
            <a:r>
              <a:rPr lang="zh-CN" altLang="en-US" sz="2300" dirty="0" smtClean="0"/>
              <a:t>给定一棵语法树，形式如下：</a:t>
            </a:r>
            <a:endParaRPr lang="en-US" altLang="zh-CN" sz="2300" dirty="0" smtClean="0"/>
          </a:p>
          <a:p>
            <a:r>
              <a:rPr lang="en-US" altLang="zh-CN" sz="2300" dirty="0" smtClean="0"/>
              <a:t>( expr  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( expr 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        ( expr ( term ( 9 ) ) ) 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        ( - ) 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        ( term ( 5 ) ) )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( + ) 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( term ( 2 ) ) )</a:t>
            </a:r>
          </a:p>
          <a:p>
            <a:r>
              <a:rPr lang="zh-CN" altLang="en-US" sz="2300" dirty="0" smtClean="0"/>
              <a:t>要求输出：</a:t>
            </a:r>
            <a:r>
              <a:rPr lang="en-US" altLang="zh-CN" sz="2300" dirty="0" smtClean="0"/>
              <a:t>9  5  -  2   +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19371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中缀表达式转后缀表达式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08504" cy="4525963"/>
          </a:xfrm>
        </p:spPr>
        <p:txBody>
          <a:bodyPr>
            <a:normAutofit/>
          </a:bodyPr>
          <a:lstStyle/>
          <a:p>
            <a:r>
              <a:rPr lang="zh-CN" altLang="en-US" sz="2300" dirty="0" smtClean="0"/>
              <a:t>给定一棵语法树，形式如下：</a:t>
            </a:r>
            <a:endParaRPr lang="en-US" altLang="zh-CN" sz="2300" dirty="0" smtClean="0"/>
          </a:p>
          <a:p>
            <a:r>
              <a:rPr lang="en-US" altLang="zh-CN" sz="2300" dirty="0" smtClean="0"/>
              <a:t>( expr  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( expr 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        ( expr ( term ( 9 ) ) ) 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        ( - ) 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        ( term ( 5 ) ) )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( + ) </a:t>
            </a:r>
          </a:p>
          <a:p>
            <a:pPr marL="0" indent="0">
              <a:buNone/>
            </a:pPr>
            <a:r>
              <a:rPr lang="en-US" altLang="zh-CN" sz="2300" dirty="0"/>
              <a:t> </a:t>
            </a:r>
            <a:r>
              <a:rPr lang="en-US" altLang="zh-CN" sz="2300" dirty="0" smtClean="0"/>
              <a:t>              ( term ( 2 ) ) )</a:t>
            </a:r>
          </a:p>
          <a:p>
            <a:r>
              <a:rPr lang="zh-CN" altLang="en-US" sz="2300" dirty="0" smtClean="0"/>
              <a:t>或</a:t>
            </a:r>
            <a:r>
              <a:rPr lang="en-US" altLang="zh-CN" sz="2300" dirty="0" smtClean="0"/>
              <a:t> ( expr  ( expr ( expr ( term ( 9 ) ) ) ( - ) ( term (5 ) ) )  ( + )  ( term ( 2 ) ) )</a:t>
            </a:r>
          </a:p>
          <a:p>
            <a:r>
              <a:rPr lang="zh-CN" altLang="en-US" sz="2300" dirty="0" smtClean="0"/>
              <a:t>要求输出：</a:t>
            </a:r>
            <a:r>
              <a:rPr lang="en-US" altLang="zh-CN" sz="2300" dirty="0" smtClean="0"/>
              <a:t>9  5  -  2   +</a:t>
            </a:r>
            <a:endParaRPr lang="zh-CN" altLang="en-US" sz="23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855591" y="2060848"/>
            <a:ext cx="4252913" cy="2663825"/>
            <a:chOff x="4855591" y="2060848"/>
            <a:chExt cx="4252913" cy="2663825"/>
          </a:xfrm>
        </p:grpSpPr>
        <p:sp>
          <p:nvSpPr>
            <p:cNvPr id="6" name="TextBox 1"/>
            <p:cNvSpPr txBox="1">
              <a:spLocks noChangeArrowheads="1"/>
            </p:cNvSpPr>
            <p:nvPr/>
          </p:nvSpPr>
          <p:spPr bwMode="auto">
            <a:xfrm>
              <a:off x="6144641" y="2060848"/>
              <a:ext cx="16335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 dirty="0"/>
                <a:t>expr.t</a:t>
              </a:r>
              <a:r>
                <a:rPr lang="en-US" altLang="zh-CN" dirty="0"/>
                <a:t> = 95-2+</a:t>
              </a:r>
              <a:endParaRPr lang="zh-CN" altLang="en-US" dirty="0"/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5611241" y="2665685"/>
              <a:ext cx="13509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 dirty="0"/>
                <a:t>expr.t</a:t>
              </a:r>
              <a:r>
                <a:rPr lang="en-US" altLang="zh-CN" dirty="0"/>
                <a:t> = 95-</a:t>
              </a:r>
              <a:endParaRPr lang="zh-CN" altLang="en-US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4863529" y="3346723"/>
              <a:ext cx="11445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 dirty="0"/>
                <a:t>expr.t</a:t>
              </a:r>
              <a:r>
                <a:rPr lang="en-US" altLang="zh-CN" dirty="0"/>
                <a:t> = 9</a:t>
              </a:r>
              <a:endParaRPr lang="zh-CN" altLang="en-US" dirty="0"/>
            </a:p>
          </p:txBody>
        </p:sp>
        <p:sp>
          <p:nvSpPr>
            <p:cNvPr id="9" name="TextBox 10"/>
            <p:cNvSpPr txBox="1">
              <a:spLocks noChangeArrowheads="1"/>
            </p:cNvSpPr>
            <p:nvPr/>
          </p:nvSpPr>
          <p:spPr bwMode="auto">
            <a:xfrm>
              <a:off x="4855591" y="3851548"/>
              <a:ext cx="1165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/>
                <a:t>term.t</a:t>
              </a:r>
              <a:r>
                <a:rPr lang="en-US" altLang="zh-CN"/>
                <a:t> = 9</a:t>
              </a:r>
              <a:endParaRPr lang="zh-CN" altLang="en-US"/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>
              <a:off x="5287391" y="4354785"/>
              <a:ext cx="3127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9</a:t>
              </a:r>
              <a:endParaRPr lang="zh-CN" altLang="en-US"/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6643116" y="3356248"/>
              <a:ext cx="1165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/>
                <a:t>term.t</a:t>
              </a:r>
              <a:r>
                <a:rPr lang="en-US" altLang="zh-CN"/>
                <a:t> = 5</a:t>
              </a:r>
              <a:endParaRPr lang="zh-CN" altLang="en-US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7063804" y="4067448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5</a:t>
              </a:r>
              <a:endParaRPr lang="zh-CN" altLang="en-US"/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6152579" y="3346723"/>
              <a:ext cx="2603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-</a:t>
              </a:r>
              <a:endParaRPr lang="zh-CN" altLang="en-US"/>
            </a:p>
          </p:txBody>
        </p:sp>
        <p:cxnSp>
          <p:nvCxnSpPr>
            <p:cNvPr id="14" name="直接连接符 3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6285929" y="2429148"/>
              <a:ext cx="676275" cy="236537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5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435029" y="3033985"/>
              <a:ext cx="850900" cy="31273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7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>
              <a:off x="5435029" y="3716610"/>
              <a:ext cx="3175" cy="13493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7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5438204" y="4219848"/>
              <a:ext cx="6350" cy="134937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连接符 20"/>
            <p:cNvCxnSpPr>
              <a:cxnSpLocks noChangeShapeType="1"/>
              <a:stCxn id="7" idx="2"/>
              <a:endCxn id="13" idx="0"/>
            </p:cNvCxnSpPr>
            <p:nvPr/>
          </p:nvCxnSpPr>
          <p:spPr bwMode="auto">
            <a:xfrm flipH="1">
              <a:off x="6282754" y="3033985"/>
              <a:ext cx="3175" cy="31273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22"/>
            <p:cNvCxnSpPr>
              <a:cxnSpLocks noChangeShapeType="1"/>
              <a:stCxn id="7" idx="2"/>
              <a:endCxn id="11" idx="0"/>
            </p:cNvCxnSpPr>
            <p:nvPr/>
          </p:nvCxnSpPr>
          <p:spPr bwMode="auto">
            <a:xfrm>
              <a:off x="6285929" y="3033985"/>
              <a:ext cx="939800" cy="322263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24"/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 flipH="1">
              <a:off x="7219379" y="3726135"/>
              <a:ext cx="6350" cy="341313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连接符 26"/>
            <p:cNvCxnSpPr>
              <a:cxnSpLocks noChangeShapeType="1"/>
              <a:stCxn id="6" idx="2"/>
              <a:endCxn id="22" idx="0"/>
            </p:cNvCxnSpPr>
            <p:nvPr/>
          </p:nvCxnSpPr>
          <p:spPr bwMode="auto">
            <a:xfrm>
              <a:off x="6962204" y="2429148"/>
              <a:ext cx="460375" cy="233362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34"/>
            <p:cNvSpPr txBox="1">
              <a:spLocks noChangeArrowheads="1"/>
            </p:cNvSpPr>
            <p:nvPr/>
          </p:nvSpPr>
          <p:spPr bwMode="auto">
            <a:xfrm>
              <a:off x="7263829" y="2662510"/>
              <a:ext cx="319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+</a:t>
              </a:r>
              <a:endParaRPr lang="zh-CN" altLang="en-US"/>
            </a:p>
          </p:txBody>
        </p:sp>
        <p:sp>
          <p:nvSpPr>
            <p:cNvPr id="23" name="TextBox 37"/>
            <p:cNvSpPr txBox="1">
              <a:spLocks noChangeArrowheads="1"/>
            </p:cNvSpPr>
            <p:nvPr/>
          </p:nvSpPr>
          <p:spPr bwMode="auto">
            <a:xfrm>
              <a:off x="7941691" y="2665685"/>
              <a:ext cx="11668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i="1"/>
                <a:t>term.t</a:t>
              </a:r>
              <a:r>
                <a:rPr lang="en-US" altLang="zh-CN"/>
                <a:t> = 2</a:t>
              </a:r>
              <a:endParaRPr lang="zh-CN" altLang="en-US"/>
            </a:p>
          </p:txBody>
        </p:sp>
        <p:cxnSp>
          <p:nvCxnSpPr>
            <p:cNvPr id="24" name="直接连接符 43007"/>
            <p:cNvCxnSpPr>
              <a:cxnSpLocks noChangeShapeType="1"/>
            </p:cNvCxnSpPr>
            <p:nvPr/>
          </p:nvCxnSpPr>
          <p:spPr bwMode="auto">
            <a:xfrm>
              <a:off x="6943154" y="2429148"/>
              <a:ext cx="1565275" cy="236537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42"/>
            <p:cNvSpPr txBox="1">
              <a:spLocks noChangeArrowheads="1"/>
            </p:cNvSpPr>
            <p:nvPr/>
          </p:nvSpPr>
          <p:spPr bwMode="auto">
            <a:xfrm>
              <a:off x="8368729" y="3332435"/>
              <a:ext cx="312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/>
                <a:t>2</a:t>
              </a:r>
              <a:endParaRPr lang="zh-CN" altLang="en-US"/>
            </a:p>
          </p:txBody>
        </p:sp>
        <p:cxnSp>
          <p:nvCxnSpPr>
            <p:cNvPr id="26" name="直接连接符 43017"/>
            <p:cNvCxnSpPr>
              <a:cxnSpLocks noChangeShapeType="1"/>
              <a:stCxn id="23" idx="2"/>
              <a:endCxn id="25" idx="0"/>
            </p:cNvCxnSpPr>
            <p:nvPr/>
          </p:nvCxnSpPr>
          <p:spPr bwMode="auto">
            <a:xfrm>
              <a:off x="8525891" y="3033985"/>
              <a:ext cx="0" cy="298450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6276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中缀表达式转后缀表达式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个位数加减法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语法制导的定义</a:t>
            </a:r>
            <a:endParaRPr lang="zh-CN" altLang="en-US" dirty="0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44641" y="1962986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expr.t</a:t>
            </a:r>
            <a:r>
              <a:rPr lang="en-US" altLang="zh-CN"/>
              <a:t> = 95-2+</a:t>
            </a:r>
            <a:endParaRPr lang="zh-CN" altLang="en-US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611241" y="2567823"/>
            <a:ext cx="135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 dirty="0"/>
              <a:t>expr.t</a:t>
            </a:r>
            <a:r>
              <a:rPr lang="en-US" altLang="zh-CN" dirty="0"/>
              <a:t> = 95-</a:t>
            </a:r>
            <a:endParaRPr lang="zh-CN" altLang="en-US" dirty="0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863529" y="3248861"/>
            <a:ext cx="1144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 dirty="0"/>
              <a:t>expr.t</a:t>
            </a:r>
            <a:r>
              <a:rPr lang="en-US" altLang="zh-CN" dirty="0"/>
              <a:t> = 9</a:t>
            </a:r>
            <a:endParaRPr lang="zh-CN" altLang="en-US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855591" y="3753686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9</a:t>
            </a:r>
            <a:endParaRPr lang="zh-CN" alt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287391" y="4256923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9</a:t>
            </a:r>
            <a:endParaRPr lang="zh-CN" altLang="en-US"/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6643116" y="3258386"/>
            <a:ext cx="116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5</a:t>
            </a:r>
            <a:endParaRPr lang="zh-CN" altLang="en-US"/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063804" y="3969586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6152579" y="3248861"/>
            <a:ext cx="26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-</a:t>
            </a:r>
            <a:endParaRPr lang="zh-CN" altLang="en-US"/>
          </a:p>
        </p:txBody>
      </p:sp>
      <p:cxnSp>
        <p:nvCxnSpPr>
          <p:cNvPr id="14" name="直接连接符 3"/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6285929" y="2331286"/>
            <a:ext cx="676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5"/>
          <p:cNvCxnSpPr>
            <a:cxnSpLocks noChangeShapeType="1"/>
            <a:stCxn id="7" idx="2"/>
            <a:endCxn id="8" idx="0"/>
          </p:cNvCxnSpPr>
          <p:nvPr/>
        </p:nvCxnSpPr>
        <p:spPr bwMode="auto">
          <a:xfrm flipH="1">
            <a:off x="5435029" y="2936123"/>
            <a:ext cx="850900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7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5435029" y="3618748"/>
            <a:ext cx="3175" cy="1349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7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5438204" y="4121986"/>
            <a:ext cx="6350" cy="1349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0"/>
          <p:cNvCxnSpPr>
            <a:cxnSpLocks noChangeShapeType="1"/>
            <a:stCxn id="7" idx="2"/>
            <a:endCxn id="13" idx="0"/>
          </p:cNvCxnSpPr>
          <p:nvPr/>
        </p:nvCxnSpPr>
        <p:spPr bwMode="auto">
          <a:xfrm flipH="1">
            <a:off x="6282754" y="2936123"/>
            <a:ext cx="3175" cy="3127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22"/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6285929" y="2936123"/>
            <a:ext cx="939800" cy="32226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24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7219379" y="3628273"/>
            <a:ext cx="6350" cy="341313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6"/>
          <p:cNvCxnSpPr>
            <a:cxnSpLocks noChangeShapeType="1"/>
            <a:stCxn id="6" idx="2"/>
            <a:endCxn id="22" idx="0"/>
          </p:cNvCxnSpPr>
          <p:nvPr/>
        </p:nvCxnSpPr>
        <p:spPr bwMode="auto">
          <a:xfrm>
            <a:off x="6962204" y="2331286"/>
            <a:ext cx="460375" cy="2333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34"/>
          <p:cNvSpPr txBox="1">
            <a:spLocks noChangeArrowheads="1"/>
          </p:cNvSpPr>
          <p:nvPr/>
        </p:nvSpPr>
        <p:spPr bwMode="auto">
          <a:xfrm>
            <a:off x="7263829" y="2564648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23" name="TextBox 37"/>
          <p:cNvSpPr txBox="1">
            <a:spLocks noChangeArrowheads="1"/>
          </p:cNvSpPr>
          <p:nvPr/>
        </p:nvSpPr>
        <p:spPr bwMode="auto">
          <a:xfrm>
            <a:off x="7941691" y="2567823"/>
            <a:ext cx="1166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i="1"/>
              <a:t>term.t</a:t>
            </a:r>
            <a:r>
              <a:rPr lang="en-US" altLang="zh-CN"/>
              <a:t> = 2</a:t>
            </a:r>
            <a:endParaRPr lang="zh-CN" altLang="en-US"/>
          </a:p>
        </p:txBody>
      </p:sp>
      <p:cxnSp>
        <p:nvCxnSpPr>
          <p:cNvPr id="24" name="直接连接符 43007"/>
          <p:cNvCxnSpPr>
            <a:cxnSpLocks noChangeShapeType="1"/>
          </p:cNvCxnSpPr>
          <p:nvPr/>
        </p:nvCxnSpPr>
        <p:spPr bwMode="auto">
          <a:xfrm>
            <a:off x="6943154" y="2331286"/>
            <a:ext cx="1565275" cy="2365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42"/>
          <p:cNvSpPr txBox="1">
            <a:spLocks noChangeArrowheads="1"/>
          </p:cNvSpPr>
          <p:nvPr/>
        </p:nvSpPr>
        <p:spPr bwMode="auto">
          <a:xfrm>
            <a:off x="8368729" y="3234573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26" name="直接连接符 43017"/>
          <p:cNvCxnSpPr>
            <a:cxnSpLocks noChangeShapeType="1"/>
            <a:stCxn id="23" idx="2"/>
            <a:endCxn id="25" idx="0"/>
          </p:cNvCxnSpPr>
          <p:nvPr/>
        </p:nvCxnSpPr>
        <p:spPr bwMode="auto">
          <a:xfrm>
            <a:off x="8525891" y="2936123"/>
            <a:ext cx="0" cy="29845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7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24770"/>
              </p:ext>
            </p:extLst>
          </p:nvPr>
        </p:nvGraphicFramePr>
        <p:xfrm>
          <a:off x="72132" y="1931360"/>
          <a:ext cx="4787900" cy="271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921"/>
                <a:gridCol w="2677979"/>
              </a:tblGrid>
              <a:tr h="339328"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</a:rPr>
                        <a:t>产生式</a:t>
                      </a:r>
                      <a:endParaRPr lang="zh-CN" alt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 smtClean="0">
                          <a:solidFill>
                            <a:srgbClr val="000000"/>
                          </a:solidFill>
                        </a:rPr>
                        <a:t>语义规则</a:t>
                      </a:r>
                      <a:endParaRPr lang="zh-CN" alt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err="1" smtClean="0"/>
                        <a:t>expr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 smtClean="0">
                          <a:sym typeface="Wingdings" pitchFamily="2" charset="2"/>
                        </a:rPr>
                        <a:t>expr</a:t>
                      </a:r>
                      <a:r>
                        <a:rPr lang="en-US" altLang="zh-CN" sz="1600" i="1" baseline="-25000" dirty="0" smtClean="0">
                          <a:sym typeface="Wingdings" pitchFamily="2" charset="2"/>
                        </a:rPr>
                        <a:t>1</a:t>
                      </a:r>
                      <a:r>
                        <a:rPr lang="en-US" altLang="zh-CN" sz="1600" baseline="0" dirty="0" smtClean="0">
                          <a:sym typeface="Wingdings" pitchFamily="2" charset="2"/>
                        </a:rPr>
                        <a:t> + </a:t>
                      </a:r>
                      <a:r>
                        <a:rPr lang="en-US" altLang="zh-CN" sz="1600" i="1" baseline="0" dirty="0" smtClean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 smtClean="0"/>
                        <a:t>expr.t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i="1" dirty="0" smtClean="0"/>
                        <a:t>expr</a:t>
                      </a:r>
                      <a:r>
                        <a:rPr lang="en-US" altLang="zh-CN" sz="1600" i="1" baseline="-25000" dirty="0" smtClean="0"/>
                        <a:t>1</a:t>
                      </a:r>
                      <a:r>
                        <a:rPr lang="en-US" altLang="zh-CN" sz="1600" i="1" dirty="0" smtClean="0"/>
                        <a:t>.t</a:t>
                      </a:r>
                      <a:r>
                        <a:rPr lang="en-US" altLang="zh-CN" sz="1600" baseline="0" dirty="0" smtClean="0"/>
                        <a:t> || </a:t>
                      </a:r>
                      <a:r>
                        <a:rPr lang="en-US" altLang="zh-CN" sz="1600" i="1" baseline="0" dirty="0" err="1" smtClean="0"/>
                        <a:t>term.t</a:t>
                      </a:r>
                      <a:r>
                        <a:rPr lang="en-US" altLang="zh-CN" sz="1600" baseline="0" dirty="0" smtClean="0"/>
                        <a:t> || ‘+’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 smtClean="0"/>
                        <a:t>expr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 smtClean="0">
                          <a:sym typeface="Wingdings" pitchFamily="2" charset="2"/>
                        </a:rPr>
                        <a:t>expr</a:t>
                      </a:r>
                      <a:r>
                        <a:rPr lang="en-US" altLang="zh-CN" sz="1600" i="1" baseline="-25000" dirty="0" smtClean="0">
                          <a:sym typeface="Wingdings" pitchFamily="2" charset="2"/>
                        </a:rPr>
                        <a:t>1</a:t>
                      </a:r>
                      <a:r>
                        <a:rPr lang="en-US" altLang="zh-CN" sz="1600" baseline="0" dirty="0" smtClean="0">
                          <a:sym typeface="Wingdings" pitchFamily="2" charset="2"/>
                        </a:rPr>
                        <a:t> - </a:t>
                      </a:r>
                      <a:r>
                        <a:rPr lang="en-US" altLang="zh-CN" sz="1600" i="1" baseline="0" dirty="0" smtClean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 smtClean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 smtClean="0"/>
                        <a:t>expr.t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i="1" dirty="0" smtClean="0"/>
                        <a:t>expr</a:t>
                      </a:r>
                      <a:r>
                        <a:rPr lang="en-US" altLang="zh-CN" sz="1600" i="1" baseline="-25000" dirty="0" smtClean="0"/>
                        <a:t>1</a:t>
                      </a:r>
                      <a:r>
                        <a:rPr lang="en-US" altLang="zh-CN" sz="1600" i="1" dirty="0" smtClean="0"/>
                        <a:t>.t</a:t>
                      </a:r>
                      <a:r>
                        <a:rPr lang="en-US" altLang="zh-CN" sz="1600" baseline="0" dirty="0" smtClean="0"/>
                        <a:t> || </a:t>
                      </a:r>
                      <a:r>
                        <a:rPr lang="en-US" altLang="zh-CN" sz="1600" i="1" baseline="0" dirty="0" err="1" smtClean="0"/>
                        <a:t>term.t</a:t>
                      </a:r>
                      <a:r>
                        <a:rPr lang="en-US" altLang="zh-CN" sz="1600" baseline="0" dirty="0" smtClean="0"/>
                        <a:t> || ‘-’</a:t>
                      </a:r>
                      <a:endParaRPr lang="zh-CN" altLang="en-US" sz="1600" dirty="0" smtClean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err="1" smtClean="0"/>
                        <a:t>expr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altLang="zh-CN" sz="1600" i="1" dirty="0" smtClean="0">
                          <a:sym typeface="Wingdings" pitchFamily="2" charset="2"/>
                        </a:rPr>
                        <a:t>term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 smtClean="0"/>
                        <a:t>expr.t</a:t>
                      </a:r>
                      <a:r>
                        <a:rPr lang="en-US" altLang="zh-CN" sz="1600" dirty="0" smtClean="0"/>
                        <a:t> = </a:t>
                      </a:r>
                      <a:r>
                        <a:rPr lang="en-US" altLang="zh-CN" sz="1600" i="1" dirty="0" err="1" smtClean="0"/>
                        <a:t>term.t</a:t>
                      </a:r>
                      <a:endParaRPr lang="zh-CN" altLang="en-US" sz="1600" i="1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smtClean="0"/>
                        <a:t>term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smtClean="0">
                          <a:sym typeface="Wingdings" pitchFamily="2" charset="2"/>
                        </a:rPr>
                        <a:t> 0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err="1" smtClean="0"/>
                        <a:t>term.t</a:t>
                      </a:r>
                      <a:r>
                        <a:rPr lang="en-US" altLang="zh-CN" sz="1600" dirty="0" smtClean="0"/>
                        <a:t> = ‘0’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smtClean="0"/>
                        <a:t>term</a:t>
                      </a:r>
                      <a:r>
                        <a:rPr lang="en-US" altLang="zh-CN" sz="1600" dirty="0" smtClean="0"/>
                        <a:t> </a:t>
                      </a:r>
                      <a:r>
                        <a:rPr lang="en-US" altLang="zh-CN" sz="1600" dirty="0" smtClean="0">
                          <a:sym typeface="Wingdings" pitchFamily="2" charset="2"/>
                        </a:rPr>
                        <a:t> 1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 smtClean="0"/>
                        <a:t>term.t</a:t>
                      </a:r>
                      <a:r>
                        <a:rPr lang="en-US" altLang="zh-CN" sz="1600" dirty="0" smtClean="0"/>
                        <a:t> = ‘1’</a:t>
                      </a:r>
                      <a:endParaRPr lang="zh-CN" altLang="en-US" sz="1600" dirty="0" smtClean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…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9328">
                <a:tc>
                  <a:txBody>
                    <a:bodyPr/>
                    <a:lstStyle/>
                    <a:p>
                      <a:r>
                        <a:rPr lang="en-US" altLang="zh-CN" sz="1600" i="1" dirty="0" smtClean="0"/>
                        <a:t>term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baseline="0" dirty="0" smtClean="0">
                          <a:sym typeface="Wingdings" pitchFamily="2" charset="2"/>
                        </a:rPr>
                        <a:t> 9</a:t>
                      </a:r>
                      <a:endParaRPr lang="zh-CN" altLang="en-US" sz="1600" dirty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 smtClean="0"/>
                        <a:t>term.t</a:t>
                      </a:r>
                      <a:r>
                        <a:rPr lang="en-US" altLang="zh-CN" sz="1600" dirty="0" smtClean="0"/>
                        <a:t> = ‘9’</a:t>
                      </a:r>
                      <a:endParaRPr lang="zh-CN" altLang="en-US" sz="1600" dirty="0" smtClean="0"/>
                    </a:p>
                  </a:txBody>
                  <a:tcPr marL="91439" marR="9143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2826766" y="4869160"/>
            <a:ext cx="4237038" cy="17541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 dirty="0"/>
              <a:t>procedure</a:t>
            </a:r>
            <a:r>
              <a:rPr lang="en-US" altLang="zh-CN" dirty="0"/>
              <a:t> </a:t>
            </a:r>
            <a:r>
              <a:rPr lang="en-US" altLang="zh-CN" i="1" dirty="0"/>
              <a:t>visit </a:t>
            </a:r>
            <a:r>
              <a:rPr lang="en-US" altLang="zh-CN" dirty="0"/>
              <a:t>( node </a:t>
            </a:r>
            <a:r>
              <a:rPr lang="en-US" altLang="zh-CN" i="1" dirty="0"/>
              <a:t>N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for(</a:t>
            </a:r>
            <a:r>
              <a:rPr lang="zh-CN" altLang="en-US" dirty="0"/>
              <a:t>从左到右遍历</a:t>
            </a:r>
            <a:r>
              <a:rPr lang="en-US" altLang="zh-CN" i="1" dirty="0"/>
              <a:t>N</a:t>
            </a:r>
            <a:r>
              <a:rPr lang="zh-CN" altLang="en-US" dirty="0"/>
              <a:t>的每个子节点</a:t>
            </a:r>
            <a:r>
              <a:rPr lang="en-US" altLang="zh-CN" i="1" dirty="0"/>
              <a:t>C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     </a:t>
            </a:r>
            <a:r>
              <a:rPr lang="en-US" altLang="zh-CN" i="1" dirty="0"/>
              <a:t>visit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按照节点</a:t>
            </a:r>
            <a:r>
              <a:rPr lang="en-US" altLang="zh-CN" i="1" dirty="0"/>
              <a:t>N</a:t>
            </a:r>
            <a:r>
              <a:rPr lang="zh-CN" altLang="en-US" dirty="0"/>
              <a:t>上的语义规则求值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10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中缀表达式转后缀表达式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语法制导的定义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dirty="0" smtClean="0"/>
              <a:t>语法制导的翻译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92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中缀表达式转后缀表达式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 bwMode="auto">
          <a:xfrm>
            <a:off x="100013" y="1711349"/>
            <a:ext cx="4329112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个位数加减法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语法制导的翻译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endParaRPr lang="zh-CN" altLang="en-US" dirty="0" smtClean="0"/>
          </a:p>
        </p:txBody>
      </p:sp>
      <p:sp>
        <p:nvSpPr>
          <p:cNvPr id="74756" name="TextBox 5"/>
          <p:cNvSpPr txBox="1">
            <a:spLocks noChangeArrowheads="1"/>
          </p:cNvSpPr>
          <p:nvPr/>
        </p:nvSpPr>
        <p:spPr bwMode="auto">
          <a:xfrm>
            <a:off x="5293493" y="1738313"/>
            <a:ext cx="3382963" cy="25542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expr </a:t>
            </a:r>
            <a:r>
              <a:rPr lang="en-US" altLang="zh-CN" sz="1600" b="1">
                <a:sym typeface="Wingdings" pitchFamily="2" charset="2"/>
              </a:rPr>
              <a:t></a:t>
            </a:r>
            <a:r>
              <a:rPr lang="en-US" altLang="zh-CN" sz="1600" b="1" i="1">
                <a:sym typeface="Wingdings" pitchFamily="2" charset="2"/>
              </a:rPr>
              <a:t> term  rest</a:t>
            </a:r>
          </a:p>
          <a:p>
            <a:endParaRPr lang="en-US" altLang="zh-CN" sz="1600" b="1" i="1">
              <a:sym typeface="Wingdings" pitchFamily="2" charset="2"/>
            </a:endParaRPr>
          </a:p>
          <a:p>
            <a:r>
              <a:rPr lang="en-US" altLang="zh-CN" sz="1600" b="1" i="1">
                <a:sym typeface="Wingdings" pitchFamily="2" charset="2"/>
              </a:rPr>
              <a:t>rest  </a:t>
            </a:r>
            <a:r>
              <a:rPr lang="en-US" altLang="zh-CN" sz="1600" b="1">
                <a:sym typeface="Wingdings" pitchFamily="2" charset="2"/>
              </a:rPr>
              <a:t></a:t>
            </a:r>
            <a:r>
              <a:rPr lang="en-US" altLang="zh-CN" sz="1600" b="1" i="1">
                <a:sym typeface="Wingdings" pitchFamily="2" charset="2"/>
              </a:rPr>
              <a:t>  + term </a:t>
            </a:r>
            <a:r>
              <a:rPr lang="en-US" altLang="zh-CN" sz="1600" b="1">
                <a:sym typeface="Wingdings" pitchFamily="2" charset="2"/>
              </a:rPr>
              <a:t>{print(</a:t>
            </a:r>
            <a:r>
              <a:rPr lang="en-US" altLang="zh-CN" sz="1600" b="1" i="1">
                <a:sym typeface="Wingdings" pitchFamily="2" charset="2"/>
              </a:rPr>
              <a:t>‘+’</a:t>
            </a:r>
            <a:r>
              <a:rPr lang="en-US" altLang="zh-CN" sz="1600" b="1">
                <a:sym typeface="Wingdings" pitchFamily="2" charset="2"/>
              </a:rPr>
              <a:t>)}</a:t>
            </a:r>
            <a:r>
              <a:rPr lang="en-US" altLang="zh-CN" sz="1600" b="1" i="1">
                <a:sym typeface="Wingdings" pitchFamily="2" charset="2"/>
              </a:rPr>
              <a:t> rest</a:t>
            </a:r>
          </a:p>
          <a:p>
            <a:r>
              <a:rPr lang="en-US" altLang="zh-CN" sz="1600" b="1" i="1">
                <a:sym typeface="Wingdings" pitchFamily="2" charset="2"/>
              </a:rPr>
              <a:t>         |     - term </a:t>
            </a:r>
            <a:r>
              <a:rPr lang="en-US" altLang="zh-CN" sz="1600" b="1">
                <a:sym typeface="Wingdings" pitchFamily="2" charset="2"/>
              </a:rPr>
              <a:t>{print(‘- ’)} </a:t>
            </a:r>
            <a:r>
              <a:rPr lang="en-US" altLang="zh-CN" sz="1600" b="1" i="1">
                <a:sym typeface="Wingdings" pitchFamily="2" charset="2"/>
              </a:rPr>
              <a:t>rest</a:t>
            </a:r>
          </a:p>
          <a:p>
            <a:r>
              <a:rPr lang="en-US" altLang="zh-CN" sz="1600" b="1" i="1">
                <a:sym typeface="Wingdings" pitchFamily="2" charset="2"/>
              </a:rPr>
              <a:t>         |     </a:t>
            </a:r>
            <a:r>
              <a:rPr lang="el-GR" altLang="zh-CN" sz="1600" b="1" i="1">
                <a:sym typeface="Wingdings" pitchFamily="2" charset="2"/>
              </a:rPr>
              <a:t>ε</a:t>
            </a:r>
            <a:endParaRPr lang="en-US" altLang="zh-CN" sz="1600" b="1" i="1">
              <a:sym typeface="Wingdings" pitchFamily="2" charset="2"/>
            </a:endParaRPr>
          </a:p>
          <a:p>
            <a:endParaRPr lang="en-US" altLang="zh-CN" sz="1600" b="1" i="1">
              <a:sym typeface="Wingdings" pitchFamily="2" charset="2"/>
            </a:endParaRPr>
          </a:p>
          <a:p>
            <a:r>
              <a:rPr lang="en-US" altLang="zh-CN" sz="1600" b="1" i="1">
                <a:sym typeface="Wingdings" pitchFamily="2" charset="2"/>
              </a:rPr>
              <a:t>term </a:t>
            </a:r>
            <a:r>
              <a:rPr lang="en-US" altLang="zh-CN" sz="1600" b="1">
                <a:sym typeface="Wingdings" pitchFamily="2" charset="2"/>
              </a:rPr>
              <a:t>  0  {print(‘0’)}</a:t>
            </a:r>
          </a:p>
          <a:p>
            <a:r>
              <a:rPr lang="en-US" altLang="zh-CN" sz="1600" b="1">
                <a:sym typeface="Wingdings" pitchFamily="2" charset="2"/>
              </a:rPr>
              <a:t>           |   1  {print(‘1’)}</a:t>
            </a:r>
          </a:p>
          <a:p>
            <a:r>
              <a:rPr lang="en-US" altLang="zh-CN" sz="1600" b="1">
                <a:sym typeface="Wingdings" pitchFamily="2" charset="2"/>
              </a:rPr>
              <a:t>              …</a:t>
            </a:r>
          </a:p>
          <a:p>
            <a:r>
              <a:rPr lang="en-US" altLang="zh-CN" sz="1600" b="1">
                <a:sym typeface="Wingdings" pitchFamily="2" charset="2"/>
              </a:rPr>
              <a:t>           |   9  {print(‘9’)}</a:t>
            </a:r>
            <a:endParaRPr lang="zh-CN" altLang="en-US" sz="1600" b="1"/>
          </a:p>
        </p:txBody>
      </p:sp>
      <p:sp>
        <p:nvSpPr>
          <p:cNvPr id="74757" name="TextBox 1"/>
          <p:cNvSpPr txBox="1">
            <a:spLocks noChangeArrowheads="1"/>
          </p:cNvSpPr>
          <p:nvPr/>
        </p:nvSpPr>
        <p:spPr bwMode="auto">
          <a:xfrm>
            <a:off x="2309813" y="3573463"/>
            <a:ext cx="4333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expr</a:t>
            </a:r>
            <a:endParaRPr lang="zh-CN" altLang="en-US" sz="1600" b="1" i="1"/>
          </a:p>
        </p:txBody>
      </p:sp>
      <p:sp>
        <p:nvSpPr>
          <p:cNvPr id="74758" name="TextBox 7"/>
          <p:cNvSpPr txBox="1">
            <a:spLocks noChangeArrowheads="1"/>
          </p:cNvSpPr>
          <p:nvPr/>
        </p:nvSpPr>
        <p:spPr bwMode="auto">
          <a:xfrm>
            <a:off x="836613" y="4221163"/>
            <a:ext cx="4460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term</a:t>
            </a:r>
            <a:endParaRPr lang="zh-CN" altLang="en-US" sz="1600" b="1" i="1"/>
          </a:p>
        </p:txBody>
      </p:sp>
      <p:sp>
        <p:nvSpPr>
          <p:cNvPr id="74759" name="TextBox 8"/>
          <p:cNvSpPr txBox="1">
            <a:spLocks noChangeArrowheads="1"/>
          </p:cNvSpPr>
          <p:nvPr/>
        </p:nvSpPr>
        <p:spPr bwMode="auto">
          <a:xfrm>
            <a:off x="2827338" y="4244975"/>
            <a:ext cx="377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rest</a:t>
            </a:r>
            <a:endParaRPr lang="zh-CN" altLang="en-US" sz="1600" b="1" i="1"/>
          </a:p>
        </p:txBody>
      </p:sp>
      <p:sp>
        <p:nvSpPr>
          <p:cNvPr id="74760" name="TextBox 9"/>
          <p:cNvSpPr txBox="1">
            <a:spLocks noChangeArrowheads="1"/>
          </p:cNvSpPr>
          <p:nvPr/>
        </p:nvSpPr>
        <p:spPr bwMode="auto">
          <a:xfrm>
            <a:off x="2349500" y="5013325"/>
            <a:ext cx="68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-</a:t>
            </a:r>
            <a:endParaRPr lang="zh-CN" altLang="en-US" sz="1600" b="1" i="1"/>
          </a:p>
        </p:txBody>
      </p:sp>
      <p:sp>
        <p:nvSpPr>
          <p:cNvPr id="74761" name="TextBox 10"/>
          <p:cNvSpPr txBox="1">
            <a:spLocks noChangeArrowheads="1"/>
          </p:cNvSpPr>
          <p:nvPr/>
        </p:nvSpPr>
        <p:spPr bwMode="auto">
          <a:xfrm>
            <a:off x="2900363" y="5013325"/>
            <a:ext cx="444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term</a:t>
            </a:r>
            <a:endParaRPr lang="zh-CN" altLang="en-US" sz="1600" b="1" i="1"/>
          </a:p>
        </p:txBody>
      </p:sp>
      <p:sp>
        <p:nvSpPr>
          <p:cNvPr id="74762" name="TextBox 11"/>
          <p:cNvSpPr txBox="1">
            <a:spLocks noChangeArrowheads="1"/>
          </p:cNvSpPr>
          <p:nvPr/>
        </p:nvSpPr>
        <p:spPr bwMode="auto">
          <a:xfrm>
            <a:off x="3692525" y="5013325"/>
            <a:ext cx="9382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/>
              <a:t>{print(‘-’)}</a:t>
            </a:r>
            <a:endParaRPr lang="zh-CN" altLang="en-US" sz="1600" b="1"/>
          </a:p>
        </p:txBody>
      </p:sp>
      <p:sp>
        <p:nvSpPr>
          <p:cNvPr id="74763" name="TextBox 12"/>
          <p:cNvSpPr txBox="1">
            <a:spLocks noChangeArrowheads="1"/>
          </p:cNvSpPr>
          <p:nvPr/>
        </p:nvSpPr>
        <p:spPr bwMode="auto">
          <a:xfrm>
            <a:off x="4843463" y="5013325"/>
            <a:ext cx="376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rest</a:t>
            </a:r>
            <a:endParaRPr lang="zh-CN" altLang="en-US" sz="1600" b="1" i="1"/>
          </a:p>
        </p:txBody>
      </p:sp>
      <p:sp>
        <p:nvSpPr>
          <p:cNvPr id="74764" name="TextBox 13"/>
          <p:cNvSpPr txBox="1">
            <a:spLocks noChangeArrowheads="1"/>
          </p:cNvSpPr>
          <p:nvPr/>
        </p:nvSpPr>
        <p:spPr bwMode="auto">
          <a:xfrm>
            <a:off x="2743200" y="56610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5</a:t>
            </a:r>
            <a:endParaRPr lang="zh-CN" altLang="en-US" sz="1600" b="1" i="1"/>
          </a:p>
        </p:txBody>
      </p:sp>
      <p:sp>
        <p:nvSpPr>
          <p:cNvPr id="74765" name="TextBox 14"/>
          <p:cNvSpPr txBox="1">
            <a:spLocks noChangeArrowheads="1"/>
          </p:cNvSpPr>
          <p:nvPr/>
        </p:nvSpPr>
        <p:spPr bwMode="auto">
          <a:xfrm>
            <a:off x="3116263" y="5661025"/>
            <a:ext cx="984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/>
              <a:t>{print(‘5’)}</a:t>
            </a:r>
            <a:endParaRPr lang="zh-CN" altLang="en-US" sz="1600" b="1"/>
          </a:p>
        </p:txBody>
      </p:sp>
      <p:sp>
        <p:nvSpPr>
          <p:cNvPr id="74766" name="TextBox 15"/>
          <p:cNvSpPr txBox="1">
            <a:spLocks noChangeArrowheads="1"/>
          </p:cNvSpPr>
          <p:nvPr/>
        </p:nvSpPr>
        <p:spPr bwMode="auto">
          <a:xfrm>
            <a:off x="4579938" y="5661025"/>
            <a:ext cx="1206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+</a:t>
            </a:r>
            <a:endParaRPr lang="zh-CN" altLang="en-US" sz="1600" b="1" i="1"/>
          </a:p>
        </p:txBody>
      </p:sp>
      <p:sp>
        <p:nvSpPr>
          <p:cNvPr id="74767" name="TextBox 16"/>
          <p:cNvSpPr txBox="1">
            <a:spLocks noChangeArrowheads="1"/>
          </p:cNvSpPr>
          <p:nvPr/>
        </p:nvSpPr>
        <p:spPr bwMode="auto">
          <a:xfrm>
            <a:off x="4914900" y="5661025"/>
            <a:ext cx="4460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term</a:t>
            </a:r>
            <a:endParaRPr lang="zh-CN" altLang="en-US" sz="1600" b="1" i="1"/>
          </a:p>
        </p:txBody>
      </p:sp>
      <p:sp>
        <p:nvSpPr>
          <p:cNvPr id="74768" name="TextBox 17"/>
          <p:cNvSpPr txBox="1">
            <a:spLocks noChangeArrowheads="1"/>
          </p:cNvSpPr>
          <p:nvPr/>
        </p:nvSpPr>
        <p:spPr bwMode="auto">
          <a:xfrm>
            <a:off x="5564188" y="56610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/>
              <a:t>{print(‘+’)}</a:t>
            </a:r>
            <a:endParaRPr lang="zh-CN" altLang="en-US" sz="1600" b="1"/>
          </a:p>
        </p:txBody>
      </p:sp>
      <p:sp>
        <p:nvSpPr>
          <p:cNvPr id="74769" name="TextBox 18"/>
          <p:cNvSpPr txBox="1">
            <a:spLocks noChangeArrowheads="1"/>
          </p:cNvSpPr>
          <p:nvPr/>
        </p:nvSpPr>
        <p:spPr bwMode="auto">
          <a:xfrm>
            <a:off x="6859588" y="5661025"/>
            <a:ext cx="3762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rest</a:t>
            </a:r>
            <a:endParaRPr lang="zh-CN" altLang="en-US" sz="1600" b="1" i="1"/>
          </a:p>
        </p:txBody>
      </p:sp>
      <p:cxnSp>
        <p:nvCxnSpPr>
          <p:cNvPr id="74770" name="直接连接符 3"/>
          <p:cNvCxnSpPr>
            <a:cxnSpLocks noChangeShapeType="1"/>
            <a:stCxn id="74757" idx="2"/>
          </p:cNvCxnSpPr>
          <p:nvPr/>
        </p:nvCxnSpPr>
        <p:spPr bwMode="auto">
          <a:xfrm flipH="1">
            <a:off x="981075" y="3819525"/>
            <a:ext cx="1546225" cy="4016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1" name="直接连接符 6"/>
          <p:cNvCxnSpPr>
            <a:cxnSpLocks noChangeShapeType="1"/>
            <a:stCxn id="74757" idx="2"/>
          </p:cNvCxnSpPr>
          <p:nvPr/>
        </p:nvCxnSpPr>
        <p:spPr bwMode="auto">
          <a:xfrm>
            <a:off x="2527300" y="3819525"/>
            <a:ext cx="517525" cy="401638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2" name="直接连接符 20"/>
          <p:cNvCxnSpPr>
            <a:cxnSpLocks noChangeShapeType="1"/>
          </p:cNvCxnSpPr>
          <p:nvPr/>
        </p:nvCxnSpPr>
        <p:spPr bwMode="auto">
          <a:xfrm flipH="1">
            <a:off x="692150" y="4491038"/>
            <a:ext cx="288925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3" name="直接连接符 22"/>
          <p:cNvCxnSpPr>
            <a:cxnSpLocks noChangeShapeType="1"/>
          </p:cNvCxnSpPr>
          <p:nvPr/>
        </p:nvCxnSpPr>
        <p:spPr bwMode="auto">
          <a:xfrm>
            <a:off x="1052513" y="4491038"/>
            <a:ext cx="215900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4" name="TextBox 26"/>
          <p:cNvSpPr txBox="1">
            <a:spLocks noChangeArrowheads="1"/>
          </p:cNvSpPr>
          <p:nvPr/>
        </p:nvSpPr>
        <p:spPr bwMode="auto">
          <a:xfrm>
            <a:off x="523875" y="5013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9</a:t>
            </a:r>
            <a:endParaRPr lang="zh-CN" altLang="en-US" b="1"/>
          </a:p>
        </p:txBody>
      </p:sp>
      <p:sp>
        <p:nvSpPr>
          <p:cNvPr id="74775" name="TextBox 27"/>
          <p:cNvSpPr txBox="1">
            <a:spLocks noChangeArrowheads="1"/>
          </p:cNvSpPr>
          <p:nvPr/>
        </p:nvSpPr>
        <p:spPr bwMode="auto">
          <a:xfrm>
            <a:off x="798513" y="5013325"/>
            <a:ext cx="1287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{print(‘9’)}</a:t>
            </a:r>
            <a:endParaRPr lang="zh-CN" altLang="en-US" b="1"/>
          </a:p>
        </p:txBody>
      </p:sp>
      <p:sp>
        <p:nvSpPr>
          <p:cNvPr id="74776" name="TextBox 34"/>
          <p:cNvSpPr txBox="1">
            <a:spLocks noChangeArrowheads="1"/>
          </p:cNvSpPr>
          <p:nvPr/>
        </p:nvSpPr>
        <p:spPr bwMode="auto">
          <a:xfrm>
            <a:off x="4621213" y="6237288"/>
            <a:ext cx="112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 i="1"/>
              <a:t>2</a:t>
            </a:r>
            <a:endParaRPr lang="zh-CN" altLang="en-US" sz="1600" b="1" i="1"/>
          </a:p>
        </p:txBody>
      </p:sp>
      <p:sp>
        <p:nvSpPr>
          <p:cNvPr id="74777" name="TextBox 35"/>
          <p:cNvSpPr txBox="1">
            <a:spLocks noChangeArrowheads="1"/>
          </p:cNvSpPr>
          <p:nvPr/>
        </p:nvSpPr>
        <p:spPr bwMode="auto">
          <a:xfrm>
            <a:off x="5032375" y="6237288"/>
            <a:ext cx="9842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/>
              <a:t>{print(‘2’)}</a:t>
            </a:r>
            <a:endParaRPr lang="zh-CN" altLang="en-US" sz="1600" b="1"/>
          </a:p>
        </p:txBody>
      </p:sp>
      <p:cxnSp>
        <p:nvCxnSpPr>
          <p:cNvPr id="74778" name="直接连接符 7167"/>
          <p:cNvCxnSpPr>
            <a:cxnSpLocks noChangeShapeType="1"/>
          </p:cNvCxnSpPr>
          <p:nvPr/>
        </p:nvCxnSpPr>
        <p:spPr bwMode="auto">
          <a:xfrm flipH="1">
            <a:off x="2417763" y="4491038"/>
            <a:ext cx="627062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9" name="直接连接符 7173"/>
          <p:cNvCxnSpPr>
            <a:cxnSpLocks noChangeShapeType="1"/>
          </p:cNvCxnSpPr>
          <p:nvPr/>
        </p:nvCxnSpPr>
        <p:spPr bwMode="auto">
          <a:xfrm>
            <a:off x="3044825" y="4491038"/>
            <a:ext cx="71438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0" name="直接连接符 7175"/>
          <p:cNvCxnSpPr>
            <a:cxnSpLocks noChangeShapeType="1"/>
          </p:cNvCxnSpPr>
          <p:nvPr/>
        </p:nvCxnSpPr>
        <p:spPr bwMode="auto">
          <a:xfrm>
            <a:off x="3044825" y="4491038"/>
            <a:ext cx="1117600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1" name="直接连接符 7178"/>
          <p:cNvCxnSpPr>
            <a:cxnSpLocks noChangeShapeType="1"/>
            <a:stCxn id="74759" idx="2"/>
            <a:endCxn id="74763" idx="0"/>
          </p:cNvCxnSpPr>
          <p:nvPr/>
        </p:nvCxnSpPr>
        <p:spPr bwMode="auto">
          <a:xfrm>
            <a:off x="3016250" y="4491038"/>
            <a:ext cx="2016125" cy="52228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2" name="直接连接符 7180"/>
          <p:cNvCxnSpPr>
            <a:cxnSpLocks noChangeShapeType="1"/>
            <a:stCxn id="74761" idx="2"/>
          </p:cNvCxnSpPr>
          <p:nvPr/>
        </p:nvCxnSpPr>
        <p:spPr bwMode="auto">
          <a:xfrm flipH="1">
            <a:off x="2857500" y="5259388"/>
            <a:ext cx="265113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3" name="直接连接符 7182"/>
          <p:cNvCxnSpPr>
            <a:cxnSpLocks noChangeShapeType="1"/>
            <a:endCxn id="74765" idx="0"/>
          </p:cNvCxnSpPr>
          <p:nvPr/>
        </p:nvCxnSpPr>
        <p:spPr bwMode="auto">
          <a:xfrm>
            <a:off x="3122613" y="5259388"/>
            <a:ext cx="485775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4" name="直接连接符 7184"/>
          <p:cNvCxnSpPr>
            <a:cxnSpLocks noChangeShapeType="1"/>
            <a:stCxn id="74763" idx="2"/>
          </p:cNvCxnSpPr>
          <p:nvPr/>
        </p:nvCxnSpPr>
        <p:spPr bwMode="auto">
          <a:xfrm flipH="1">
            <a:off x="4733925" y="5259388"/>
            <a:ext cx="298450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5" name="直接连接符 7186"/>
          <p:cNvCxnSpPr>
            <a:cxnSpLocks noChangeShapeType="1"/>
            <a:stCxn id="74763" idx="2"/>
            <a:endCxn id="74767" idx="0"/>
          </p:cNvCxnSpPr>
          <p:nvPr/>
        </p:nvCxnSpPr>
        <p:spPr bwMode="auto">
          <a:xfrm>
            <a:off x="5032375" y="5259388"/>
            <a:ext cx="106363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6" name="直接连接符 7188"/>
          <p:cNvCxnSpPr>
            <a:cxnSpLocks noChangeShapeType="1"/>
            <a:stCxn id="74763" idx="2"/>
            <a:endCxn id="74768" idx="0"/>
          </p:cNvCxnSpPr>
          <p:nvPr/>
        </p:nvCxnSpPr>
        <p:spPr bwMode="auto">
          <a:xfrm>
            <a:off x="5032375" y="5259388"/>
            <a:ext cx="1027113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7" name="直接连接符 7190"/>
          <p:cNvCxnSpPr>
            <a:cxnSpLocks noChangeShapeType="1"/>
            <a:stCxn id="74763" idx="2"/>
            <a:endCxn id="74769" idx="0"/>
          </p:cNvCxnSpPr>
          <p:nvPr/>
        </p:nvCxnSpPr>
        <p:spPr bwMode="auto">
          <a:xfrm>
            <a:off x="5032375" y="5259388"/>
            <a:ext cx="2016125" cy="401637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8" name="直接连接符 7192"/>
          <p:cNvCxnSpPr>
            <a:cxnSpLocks noChangeShapeType="1"/>
            <a:stCxn id="74767" idx="2"/>
          </p:cNvCxnSpPr>
          <p:nvPr/>
        </p:nvCxnSpPr>
        <p:spPr bwMode="auto">
          <a:xfrm flipH="1">
            <a:off x="4733925" y="5907088"/>
            <a:ext cx="404813" cy="33020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9" name="直接连接符 7194"/>
          <p:cNvCxnSpPr>
            <a:cxnSpLocks noChangeShapeType="1"/>
            <a:stCxn id="74767" idx="2"/>
            <a:endCxn id="74777" idx="0"/>
          </p:cNvCxnSpPr>
          <p:nvPr/>
        </p:nvCxnSpPr>
        <p:spPr bwMode="auto">
          <a:xfrm>
            <a:off x="5138738" y="5907088"/>
            <a:ext cx="385762" cy="330200"/>
          </a:xfrm>
          <a:prstGeom prst="line">
            <a:avLst/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90" name="TextBox 7195"/>
          <p:cNvSpPr txBox="1">
            <a:spLocks noChangeArrowheads="1"/>
          </p:cNvSpPr>
          <p:nvPr/>
        </p:nvSpPr>
        <p:spPr bwMode="auto">
          <a:xfrm>
            <a:off x="6926263" y="6165850"/>
            <a:ext cx="293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l-GR" altLang="zh-CN" b="1" i="1"/>
              <a:t>ε</a:t>
            </a:r>
            <a:endParaRPr lang="zh-CN" altLang="en-US" b="1" i="1"/>
          </a:p>
        </p:txBody>
      </p:sp>
      <p:cxnSp>
        <p:nvCxnSpPr>
          <p:cNvPr id="74791" name="直接连接符 7197"/>
          <p:cNvCxnSpPr>
            <a:cxnSpLocks noChangeShapeType="1"/>
            <a:stCxn id="74769" idx="2"/>
            <a:endCxn id="74790" idx="0"/>
          </p:cNvCxnSpPr>
          <p:nvPr/>
        </p:nvCxnSpPr>
        <p:spPr bwMode="auto">
          <a:xfrm>
            <a:off x="7048500" y="5907088"/>
            <a:ext cx="25400" cy="258762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759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中缀表达式转后缀表达式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非终结符的函数</a:t>
            </a:r>
            <a:endParaRPr lang="zh-CN" altLang="en-US" dirty="0"/>
          </a:p>
        </p:txBody>
      </p:sp>
      <p:sp>
        <p:nvSpPr>
          <p:cNvPr id="4" name="Up-Down Arrow 10"/>
          <p:cNvSpPr>
            <a:spLocks noChangeArrowheads="1"/>
          </p:cNvSpPr>
          <p:nvPr/>
        </p:nvSpPr>
        <p:spPr bwMode="auto">
          <a:xfrm>
            <a:off x="4280520" y="3080618"/>
            <a:ext cx="484187" cy="642937"/>
          </a:xfrm>
          <a:prstGeom prst="upDownArrow">
            <a:avLst>
              <a:gd name="adj1" fmla="val 50000"/>
              <a:gd name="adj2" fmla="val 5004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12182" y="2650405"/>
            <a:ext cx="2039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 i="1"/>
              <a:t>expr </a:t>
            </a:r>
            <a:r>
              <a:rPr lang="en-US" altLang="zh-CN" b="1">
                <a:sym typeface="Wingdings" pitchFamily="2" charset="2"/>
              </a:rPr>
              <a:t></a:t>
            </a:r>
            <a:r>
              <a:rPr lang="en-US" altLang="zh-CN" b="1" i="1">
                <a:sym typeface="Wingdings" pitchFamily="2" charset="2"/>
              </a:rPr>
              <a:t> term rest</a:t>
            </a:r>
            <a:endParaRPr lang="zh-CN" altLang="en-US" b="1" i="1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693145" y="4018830"/>
            <a:ext cx="18780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void </a:t>
            </a:r>
            <a:r>
              <a:rPr lang="en-US" altLang="zh-CN" b="1" i="1"/>
              <a:t>expr</a:t>
            </a:r>
            <a:r>
              <a:rPr lang="en-US" altLang="zh-CN" b="1"/>
              <a:t>() {</a:t>
            </a:r>
          </a:p>
          <a:p>
            <a:r>
              <a:rPr lang="en-US" altLang="zh-CN" b="1"/>
              <a:t>    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rest</a:t>
            </a:r>
            <a:r>
              <a:rPr lang="en-US" altLang="zh-CN" b="1"/>
              <a:t>()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77229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中缀表达式转后缀表达式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非终结符的函数</a:t>
            </a:r>
          </a:p>
        </p:txBody>
      </p:sp>
      <p:sp>
        <p:nvSpPr>
          <p:cNvPr id="4" name="Up-Down Arrow 7"/>
          <p:cNvSpPr>
            <a:spLocks noChangeArrowheads="1"/>
          </p:cNvSpPr>
          <p:nvPr/>
        </p:nvSpPr>
        <p:spPr bwMode="auto">
          <a:xfrm>
            <a:off x="3728120" y="3126755"/>
            <a:ext cx="484187" cy="642937"/>
          </a:xfrm>
          <a:prstGeom prst="upDownArrow">
            <a:avLst>
              <a:gd name="adj1" fmla="val 50000"/>
              <a:gd name="adj2" fmla="val 50047"/>
            </a:avLst>
          </a:prstGeom>
          <a:solidFill>
            <a:schemeClr val="accent1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2082" y="2348880"/>
            <a:ext cx="3454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 i="1" dirty="0">
                <a:sym typeface="Wingdings" pitchFamily="2" charset="2"/>
              </a:rPr>
              <a:t>rest  </a:t>
            </a:r>
            <a:r>
              <a:rPr lang="en-US" altLang="zh-CN" b="1" dirty="0">
                <a:sym typeface="Wingdings" pitchFamily="2" charset="2"/>
              </a:rPr>
              <a:t></a:t>
            </a:r>
            <a:r>
              <a:rPr lang="en-US" altLang="zh-CN" b="1" i="1" dirty="0">
                <a:sym typeface="Wingdings" pitchFamily="2" charset="2"/>
              </a:rPr>
              <a:t>  + term </a:t>
            </a:r>
            <a:r>
              <a:rPr lang="en-US" altLang="zh-CN" b="1" dirty="0">
                <a:sym typeface="Wingdings" pitchFamily="2" charset="2"/>
              </a:rPr>
              <a:t>{print(</a:t>
            </a:r>
            <a:r>
              <a:rPr lang="en-US" altLang="zh-CN" b="1" i="1" dirty="0">
                <a:sym typeface="Wingdings" pitchFamily="2" charset="2"/>
              </a:rPr>
              <a:t>‘+’</a:t>
            </a:r>
            <a:r>
              <a:rPr lang="en-US" altLang="zh-CN" b="1" dirty="0">
                <a:sym typeface="Wingdings" pitchFamily="2" charset="2"/>
              </a:rPr>
              <a:t>)}</a:t>
            </a:r>
            <a:r>
              <a:rPr lang="en-US" altLang="zh-CN" b="1" i="1" dirty="0">
                <a:sym typeface="Wingdings" pitchFamily="2" charset="2"/>
              </a:rPr>
              <a:t> rest</a:t>
            </a:r>
          </a:p>
          <a:p>
            <a:r>
              <a:rPr lang="en-US" altLang="zh-CN" b="1" i="1" dirty="0">
                <a:sym typeface="Wingdings" pitchFamily="2" charset="2"/>
              </a:rPr>
              <a:t>         |     - term </a:t>
            </a:r>
            <a:r>
              <a:rPr lang="en-US" altLang="zh-CN" b="1" dirty="0">
                <a:sym typeface="Wingdings" pitchFamily="2" charset="2"/>
              </a:rPr>
              <a:t>{print(‘- ’)} </a:t>
            </a:r>
            <a:r>
              <a:rPr lang="en-US" altLang="zh-CN" b="1" i="1" dirty="0">
                <a:sym typeface="Wingdings" pitchFamily="2" charset="2"/>
              </a:rPr>
              <a:t>rest</a:t>
            </a:r>
          </a:p>
          <a:p>
            <a:r>
              <a:rPr lang="en-US" altLang="zh-CN" b="1" i="1" dirty="0">
                <a:sym typeface="Wingdings" pitchFamily="2" charset="2"/>
              </a:rPr>
              <a:t>         |     </a:t>
            </a:r>
            <a:r>
              <a:rPr lang="el-GR" altLang="zh-CN" b="1" i="1" dirty="0">
                <a:sym typeface="Wingdings" pitchFamily="2" charset="2"/>
              </a:rPr>
              <a:t>ε</a:t>
            </a:r>
            <a:endParaRPr lang="en-US" altLang="zh-CN" b="1" i="1" dirty="0">
              <a:sym typeface="Wingdings" pitchFamily="2" charset="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051720" y="3710955"/>
            <a:ext cx="451961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void </a:t>
            </a:r>
            <a:r>
              <a:rPr lang="en-US" altLang="zh-CN" b="1" i="1"/>
              <a:t>rest </a:t>
            </a:r>
            <a:r>
              <a:rPr lang="en-US" altLang="zh-CN" b="1"/>
              <a:t>() {</a:t>
            </a:r>
          </a:p>
          <a:p>
            <a:r>
              <a:rPr lang="en-US" altLang="zh-CN" b="1"/>
              <a:t>    if( </a:t>
            </a:r>
            <a:r>
              <a:rPr lang="en-US" altLang="zh-CN" b="1" i="1"/>
              <a:t>lookahead</a:t>
            </a:r>
            <a:r>
              <a:rPr lang="en-US" altLang="zh-CN" b="1"/>
              <a:t> == ‘+’) {</a:t>
            </a:r>
          </a:p>
          <a:p>
            <a:r>
              <a:rPr lang="en-US" altLang="zh-CN" b="1"/>
              <a:t>         </a:t>
            </a:r>
            <a:r>
              <a:rPr lang="en-US" altLang="zh-CN" b="1" i="1"/>
              <a:t>match</a:t>
            </a:r>
            <a:r>
              <a:rPr lang="en-US" altLang="zh-CN" b="1"/>
              <a:t>(‘+’);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print</a:t>
            </a:r>
            <a:r>
              <a:rPr lang="en-US" altLang="zh-CN" b="1"/>
              <a:t>(‘+’); </a:t>
            </a:r>
            <a:r>
              <a:rPr lang="en-US" altLang="zh-CN" b="1" i="1"/>
              <a:t>rest</a:t>
            </a:r>
            <a:r>
              <a:rPr lang="en-US" altLang="zh-CN" b="1"/>
              <a:t>();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else if( </a:t>
            </a:r>
            <a:r>
              <a:rPr lang="en-US" altLang="zh-CN" b="1" i="1"/>
              <a:t>lookahead</a:t>
            </a:r>
            <a:r>
              <a:rPr lang="en-US" altLang="zh-CN" b="1"/>
              <a:t> == ‘-’) {</a:t>
            </a:r>
          </a:p>
          <a:p>
            <a:r>
              <a:rPr lang="en-US" altLang="zh-CN" b="1"/>
              <a:t>         </a:t>
            </a:r>
            <a:r>
              <a:rPr lang="en-US" altLang="zh-CN" b="1" i="1"/>
              <a:t>match</a:t>
            </a:r>
            <a:r>
              <a:rPr lang="en-US" altLang="zh-CN" b="1"/>
              <a:t>(‘-’); </a:t>
            </a:r>
            <a:r>
              <a:rPr lang="en-US" altLang="zh-CN" b="1" i="1"/>
              <a:t>term</a:t>
            </a:r>
            <a:r>
              <a:rPr lang="en-US" altLang="zh-CN" b="1"/>
              <a:t>(); </a:t>
            </a:r>
            <a:r>
              <a:rPr lang="en-US" altLang="zh-CN" b="1" i="1"/>
              <a:t>print</a:t>
            </a:r>
            <a:r>
              <a:rPr lang="en-US" altLang="zh-CN" b="1"/>
              <a:t>(‘-’); </a:t>
            </a:r>
            <a:r>
              <a:rPr lang="en-US" altLang="zh-CN" b="1" i="1"/>
              <a:t>rest</a:t>
            </a:r>
            <a:r>
              <a:rPr lang="en-US" altLang="zh-CN" b="1"/>
              <a:t>();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    else { }  /*</a:t>
            </a:r>
            <a:r>
              <a:rPr lang="zh-CN" altLang="en-US" b="1"/>
              <a:t>不对输入作任何处理</a:t>
            </a:r>
            <a:r>
              <a:rPr lang="en-US" altLang="zh-CN" b="1"/>
              <a:t>*/</a:t>
            </a:r>
          </a:p>
          <a:p>
            <a:r>
              <a:rPr lang="en-US" altLang="zh-CN" b="1"/>
              <a:t>}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46685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720</Words>
  <Application>Microsoft Office PowerPoint</Application>
  <PresentationFormat>全屏显示(4:3)</PresentationFormat>
  <Paragraphs>182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  <vt:lpstr>中缀表达式转后缀表达式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</dc:creator>
  <cp:lastModifiedBy>l</cp:lastModifiedBy>
  <cp:revision>16</cp:revision>
  <dcterms:created xsi:type="dcterms:W3CDTF">2016-09-17T11:36:02Z</dcterms:created>
  <dcterms:modified xsi:type="dcterms:W3CDTF">2016-09-20T11:37:47Z</dcterms:modified>
</cp:coreProperties>
</file>