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20"/>
  </p:notesMasterIdLst>
  <p:sldIdLst>
    <p:sldId id="256" r:id="rId3"/>
    <p:sldId id="259" r:id="rId4"/>
    <p:sldId id="273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6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obile_CS" initials="s" lastIdx="0" clrIdx="0">
    <p:extLst>
      <p:ext uri="{19B8F6BF-5375-455C-9EA6-DF929625EA0E}">
        <p15:presenceInfo xmlns:p15="http://schemas.microsoft.com/office/powerpoint/2012/main" userId="smobile_C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>
      <p:cViewPr varScale="1">
        <p:scale>
          <a:sx n="113" d="100"/>
          <a:sy n="113" d="100"/>
        </p:scale>
        <p:origin x="165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3B6D7-39DE-492B-B22B-BFE8E0559A3A}" type="datetimeFigureOut">
              <a:rPr lang="ko-KR" altLang="en-US" smtClean="0"/>
              <a:pPr/>
              <a:t>2016-07-27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A5903-40D4-4D28-8EC6-1601F72632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Nesfeed</a:t>
            </a:r>
            <a:r>
              <a:rPr lang="en-US" altLang="ko-KR" dirty="0"/>
              <a:t>  </a:t>
            </a:r>
            <a:r>
              <a:rPr lang="ko-KR" altLang="en-US" dirty="0"/>
              <a:t>구독하고 있는 저장소프로젝트</a:t>
            </a:r>
            <a:endParaRPr lang="en-US" altLang="ko-KR" dirty="0"/>
          </a:p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내가만든</a:t>
            </a:r>
            <a:r>
              <a:rPr lang="ko-KR" altLang="en-US" baseline="0" dirty="0"/>
              <a:t> 프로젝트를 </a:t>
            </a:r>
            <a:r>
              <a:rPr lang="ko-KR" altLang="en-US" baseline="0" dirty="0" err="1"/>
              <a:t>다른사람을</a:t>
            </a:r>
            <a:r>
              <a:rPr lang="ko-KR" altLang="en-US" baseline="0" dirty="0"/>
              <a:t> 복제해 갈수 있는데 복제해 간 사람이 수정한 다음에 나에게 나의 소스코드에 반영해주세요</a:t>
            </a:r>
            <a:r>
              <a:rPr lang="en-US" altLang="ko-KR" baseline="0" dirty="0"/>
              <a:t>, </a:t>
            </a:r>
            <a:r>
              <a:rPr lang="ko-KR" altLang="en-US" baseline="0" dirty="0"/>
              <a:t>라고 알려주면</a:t>
            </a:r>
            <a:endParaRPr lang="en-US" altLang="ko-KR" baseline="0" dirty="0"/>
          </a:p>
          <a:p>
            <a:r>
              <a:rPr lang="en-US" altLang="ko-KR" baseline="0" dirty="0"/>
              <a:t>Issue </a:t>
            </a:r>
            <a:r>
              <a:rPr lang="ko-KR" altLang="en-US" baseline="0" dirty="0"/>
              <a:t>버스나 개선사항들이 올라오는 각각의 리포트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A5903-40D4-4D28-8EC6-1601F72632C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99FD-6861-46AA-8FA0-E60D7DB213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EFEA3AA-323E-459B-B4DB-EA402B1A23C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99FD-6861-46AA-8FA0-E60D7DB213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PPT배경(c)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" name="그림 14" descr="로고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00392" y="368532"/>
            <a:ext cx="864096" cy="1801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5923-1B13-470B-B7FB-9E6F2D26C0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로고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12360" y="368532"/>
            <a:ext cx="864096" cy="180148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>
            <a:off x="251520" y="6309320"/>
            <a:ext cx="8640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83568" y="620688"/>
            <a:ext cx="331236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683568" y="643324"/>
            <a:ext cx="331236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6285864"/>
            <a:ext cx="8640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human1500/22058072104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6" y="548680"/>
            <a:ext cx="7704856" cy="2088232"/>
          </a:xfrm>
          <a:prstGeom prst="rect">
            <a:avLst/>
          </a:prstGeom>
        </p:spPr>
        <p:txBody>
          <a:bodyPr/>
          <a:lstStyle/>
          <a:p>
            <a:pPr algn="l" fontAlgn="auto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3600" b="1" dirty="0" err="1">
                <a:latin typeface="+mj-ea"/>
                <a:ea typeface="+mj-ea"/>
                <a:cs typeface="+mj-cs"/>
              </a:rPr>
              <a:t>Git</a:t>
            </a:r>
            <a:r>
              <a:rPr lang="en-US" altLang="ko-KR" sz="3600" b="1" dirty="0">
                <a:latin typeface="+mj-ea"/>
                <a:ea typeface="+mj-ea"/>
                <a:cs typeface="+mj-cs"/>
              </a:rPr>
              <a:t> Hub </a:t>
            </a:r>
            <a:r>
              <a:rPr lang="ko-KR" altLang="en-US" sz="3600" b="1" dirty="0">
                <a:latin typeface="+mj-ea"/>
                <a:ea typeface="+mj-ea"/>
                <a:cs typeface="+mj-cs"/>
              </a:rPr>
              <a:t>사용리뷰</a:t>
            </a:r>
            <a:endParaRPr lang="en-US" altLang="ko-KR" sz="3600" b="1" dirty="0">
              <a:latin typeface="+mj-ea"/>
              <a:ea typeface="+mj-ea"/>
              <a:cs typeface="+mj-cs"/>
            </a:endParaRPr>
          </a:p>
          <a:p>
            <a:pPr algn="l" fontAlgn="auto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kumimoji="0" lang="ko-KR" altLang="en-US" sz="2800" b="1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60032" y="4797152"/>
            <a:ext cx="4896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                                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                                </a:t>
            </a:r>
            <a:r>
              <a:rPr lang="ko-KR" altLang="en-US" sz="2400" b="1" dirty="0"/>
              <a:t>황 </a:t>
            </a:r>
            <a:r>
              <a:rPr lang="ko-KR" altLang="en-US" sz="2400" b="1" dirty="0" err="1"/>
              <a:t>진자</a:t>
            </a:r>
            <a:r>
              <a:rPr lang="ko-KR" altLang="en-US" sz="2400" dirty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82868"/>
            <a:ext cx="6912768" cy="26683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16632"/>
            <a:ext cx="3888432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1663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기본용어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1484784"/>
            <a:ext cx="748883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rgbClr val="00B050"/>
                </a:solidFill>
              </a:rPr>
              <a:t>브랜치</a:t>
            </a:r>
            <a:r>
              <a:rPr lang="en-US" altLang="ko-KR" sz="3200" b="1" dirty="0">
                <a:solidFill>
                  <a:srgbClr val="00B050"/>
                </a:solidFill>
              </a:rPr>
              <a:t>(Branch):</a:t>
            </a:r>
            <a:r>
              <a:rPr lang="ko-KR" altLang="en-US" sz="3200" dirty="0">
                <a:solidFill>
                  <a:srgbClr val="00B050"/>
                </a:solidFill>
              </a:rPr>
              <a:t> </a:t>
            </a:r>
            <a:endParaRPr lang="en-US" altLang="ko-KR" sz="3200" dirty="0">
              <a:solidFill>
                <a:srgbClr val="00B05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 명이 하나의 프로젝트에서 깃 없이 작업하는 것이 얼마나 혼란스러울 것인가</a:t>
            </a:r>
            <a:r>
              <a:rPr lang="en-US" altLang="ko-KR" dirty="0"/>
              <a:t>? </a:t>
            </a:r>
            <a:r>
              <a:rPr lang="ko-KR" altLang="en-US" dirty="0"/>
              <a:t>일반적으로</a:t>
            </a:r>
            <a:r>
              <a:rPr lang="en-US" altLang="ko-KR" dirty="0"/>
              <a:t>, </a:t>
            </a:r>
            <a:r>
              <a:rPr lang="ko-KR" altLang="en-US" dirty="0"/>
              <a:t>작업자들은 메인 프로젝트의 </a:t>
            </a:r>
            <a:r>
              <a:rPr lang="ko-KR" altLang="en-US" dirty="0" err="1"/>
              <a:t>브랜치를</a:t>
            </a:r>
            <a:r>
              <a:rPr lang="ko-KR" altLang="en-US" dirty="0"/>
              <a:t> 따와서</a:t>
            </a:r>
            <a:r>
              <a:rPr lang="en-US" altLang="ko-KR" dirty="0"/>
              <a:t>(branch off), </a:t>
            </a:r>
            <a:r>
              <a:rPr lang="ko-KR" altLang="en-US" dirty="0"/>
              <a:t>자신이 변경하고 싶은 자신만의 버전을 만든다</a:t>
            </a:r>
            <a:r>
              <a:rPr lang="en-US" altLang="ko-KR" dirty="0"/>
              <a:t>. </a:t>
            </a:r>
            <a:r>
              <a:rPr lang="ko-KR" altLang="en-US" dirty="0"/>
              <a:t>작업을 끝낸 후</a:t>
            </a:r>
            <a:r>
              <a:rPr lang="en-US" altLang="ko-KR" dirty="0"/>
              <a:t>, </a:t>
            </a:r>
            <a:r>
              <a:rPr lang="ko-KR" altLang="en-US" dirty="0"/>
              <a:t>프로젝트의 메인 디렉토리인 “</a:t>
            </a:r>
            <a:r>
              <a:rPr lang="en-US" altLang="ko-KR" dirty="0"/>
              <a:t>master”</a:t>
            </a:r>
            <a:r>
              <a:rPr lang="ko-KR" altLang="en-US" dirty="0"/>
              <a:t>에 </a:t>
            </a:r>
            <a:r>
              <a:rPr lang="ko-KR" altLang="en-US" dirty="0" err="1"/>
              <a:t>브랜치를</a:t>
            </a:r>
            <a:r>
              <a:rPr lang="ko-KR" altLang="en-US" dirty="0"/>
              <a:t> 다시 “</a:t>
            </a:r>
            <a:r>
              <a:rPr lang="en-US" altLang="ko-KR" dirty="0"/>
              <a:t>Merge”</a:t>
            </a:r>
            <a:r>
              <a:rPr lang="ko-KR" altLang="en-US" dirty="0"/>
              <a:t>한다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44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16632"/>
            <a:ext cx="3888432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1663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저장소</a:t>
            </a:r>
            <a:r>
              <a:rPr lang="en-US" altLang="ko-KR" dirty="0"/>
              <a:t>(</a:t>
            </a:r>
            <a:r>
              <a:rPr lang="en-US" altLang="ko-KR" b="1" dirty="0"/>
              <a:t>Repository)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908720"/>
            <a:ext cx="77048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온라인 저장소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프로젝트가 거주할 장소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프로젝트와 화일들</a:t>
            </a:r>
            <a:r>
              <a:rPr lang="en-US" altLang="ko-KR" dirty="0"/>
              <a:t>, </a:t>
            </a:r>
            <a:r>
              <a:rPr lang="ko-KR" altLang="en-US" dirty="0"/>
              <a:t>깃이 저장한 화일들의 모든 버전에 접근 할 수 있는 디지털 디렉토리나 저장공간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GitHub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로컬 저장소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문서화와 코딩 행위가 일어나는 자신의 컴퓨터로 </a:t>
            </a:r>
            <a:r>
              <a:rPr lang="en-US" altLang="ko-KR" dirty="0" err="1"/>
              <a:t>github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제공하는 원격 저장소를 통해서 프로젝트를 유통시키고 협업 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내컴퓨터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189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16632"/>
            <a:ext cx="3888432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2047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로컬 저장소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08720"/>
            <a:ext cx="6912768" cy="50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34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16632"/>
            <a:ext cx="3888432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1663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1412776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로컬 저장소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문서화와 코딩 행위가 일어나는 자신의 컴퓨터로 </a:t>
            </a:r>
            <a:r>
              <a:rPr lang="en-US" altLang="ko-KR" dirty="0" err="1"/>
              <a:t>github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제공하는 원격 저장소를 통해서 프로젝트를 유통시키고 협업 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내컴퓨터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70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16632"/>
            <a:ext cx="3888432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1663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기본용어</a:t>
            </a:r>
          </a:p>
        </p:txBody>
      </p:sp>
    </p:spTree>
    <p:extLst>
      <p:ext uri="{BB962C8B-B14F-4D97-AF65-F5344CB8AC3E}">
        <p14:creationId xmlns:p14="http://schemas.microsoft.com/office/powerpoint/2010/main" val="1602805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16632"/>
            <a:ext cx="3888432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1663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기본용어</a:t>
            </a:r>
          </a:p>
        </p:txBody>
      </p:sp>
    </p:spTree>
    <p:extLst>
      <p:ext uri="{BB962C8B-B14F-4D97-AF65-F5344CB8AC3E}">
        <p14:creationId xmlns:p14="http://schemas.microsoft.com/office/powerpoint/2010/main" val="2107947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16632"/>
            <a:ext cx="3888432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1663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기본용어</a:t>
            </a:r>
          </a:p>
        </p:txBody>
      </p:sp>
    </p:spTree>
    <p:extLst>
      <p:ext uri="{BB962C8B-B14F-4D97-AF65-F5344CB8AC3E}">
        <p14:creationId xmlns:p14="http://schemas.microsoft.com/office/powerpoint/2010/main" val="649424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/>
          <p:cNvSpPr txBox="1">
            <a:spLocks noChangeArrowheads="1"/>
          </p:cNvSpPr>
          <p:nvPr/>
        </p:nvSpPr>
        <p:spPr bwMode="auto">
          <a:xfrm>
            <a:off x="560638" y="2910690"/>
            <a:ext cx="2851150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defRPr/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Thank you!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9695" y="5754256"/>
            <a:ext cx="35290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kumimoji="0"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Contents contained in this presentation are considered privileged and confidential information</a:t>
            </a:r>
          </a:p>
          <a:p>
            <a:pPr algn="r">
              <a:defRPr/>
            </a:pPr>
            <a:r>
              <a:rPr kumimoji="0"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Any reproduction of this presentation without the consent of S-Mobile is strictly prohibited</a:t>
            </a:r>
          </a:p>
        </p:txBody>
      </p:sp>
      <p:sp>
        <p:nvSpPr>
          <p:cNvPr id="6" name="대각선 방향의 모서리가 둥근 사각형 4"/>
          <p:cNvSpPr/>
          <p:nvPr/>
        </p:nvSpPr>
        <p:spPr>
          <a:xfrm>
            <a:off x="4680764" y="5132062"/>
            <a:ext cx="4023550" cy="7207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274320" tIns="114300" rIns="114300" bIns="114300" spcCol="1270" anchor="ctr"/>
          <a:lstStyle/>
          <a:p>
            <a:pPr algn="r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경기도 성남시 분당구 </a:t>
            </a:r>
            <a:r>
              <a:rPr kumimoji="0"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황새울로</a:t>
            </a:r>
            <a:r>
              <a:rPr kumimoji="0"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 </a:t>
            </a:r>
            <a:r>
              <a:rPr kumimoji="0"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351</a:t>
            </a:r>
            <a:r>
              <a:rPr kumimoji="0"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번길</a:t>
            </a:r>
            <a:r>
              <a:rPr kumimoji="0"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 </a:t>
            </a:r>
            <a:r>
              <a:rPr kumimoji="0"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10, 601 (</a:t>
            </a:r>
            <a:r>
              <a:rPr kumimoji="0"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서현로</a:t>
            </a:r>
            <a:r>
              <a:rPr kumimoji="0"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, </a:t>
            </a:r>
            <a:r>
              <a:rPr kumimoji="0"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여암빌딩</a:t>
            </a:r>
            <a:r>
              <a:rPr kumimoji="0"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)</a:t>
            </a:r>
          </a:p>
          <a:p>
            <a:pPr algn="r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T  070-8766-8990     F 031-783-5735</a:t>
            </a:r>
          </a:p>
          <a:p>
            <a:pPr algn="r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smobile@smobile.kr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52"/>
          <p:cNvSpPr txBox="1">
            <a:spLocks/>
          </p:cNvSpPr>
          <p:nvPr/>
        </p:nvSpPr>
        <p:spPr bwMode="auto">
          <a:xfrm>
            <a:off x="611560" y="116632"/>
            <a:ext cx="3616153" cy="556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 eaLnBrk="0" fontAlgn="base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Contents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EA3AA-323E-459B-B4DB-EA402B1A23C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11560" y="1412776"/>
            <a:ext cx="767464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l" eaLnBrk="0" fontAlgn="base" hangingPunct="0">
              <a:spcBef>
                <a:spcPct val="0"/>
              </a:spcBef>
              <a:buAutoNum type="arabicPeriod"/>
              <a:defRPr/>
            </a:pP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en-US" altLang="ko-KR" sz="2400" dirty="0" err="1">
                <a:latin typeface="+mj-ea"/>
                <a:ea typeface="+mj-ea"/>
              </a:rPr>
              <a:t>Git</a:t>
            </a:r>
            <a:r>
              <a:rPr lang="en-US" altLang="ko-KR" sz="2400" dirty="0">
                <a:latin typeface="+mj-ea"/>
                <a:ea typeface="+mj-ea"/>
              </a:rPr>
              <a:t> Hub (</a:t>
            </a:r>
            <a:r>
              <a:rPr lang="ko-KR" altLang="en-US" sz="2400" dirty="0" err="1">
                <a:latin typeface="+mj-ea"/>
                <a:ea typeface="+mj-ea"/>
              </a:rPr>
              <a:t>깃허브</a:t>
            </a:r>
            <a:r>
              <a:rPr lang="en-US" altLang="ko-KR" sz="2400" dirty="0">
                <a:latin typeface="+mj-ea"/>
                <a:ea typeface="+mj-ea"/>
              </a:rPr>
              <a:t>) </a:t>
            </a:r>
            <a:r>
              <a:rPr lang="ko-KR" altLang="en-US" sz="2400" dirty="0">
                <a:latin typeface="+mj-ea"/>
                <a:ea typeface="+mj-ea"/>
              </a:rPr>
              <a:t>란 </a:t>
            </a:r>
            <a:r>
              <a:rPr lang="en-US" altLang="ko-KR" sz="2400" dirty="0">
                <a:latin typeface="+mj-ea"/>
                <a:ea typeface="+mj-ea"/>
              </a:rPr>
              <a:t>?</a:t>
            </a:r>
          </a:p>
          <a:p>
            <a:pPr marL="228600" indent="-228600" algn="l" eaLnBrk="0" fontAlgn="base" hangingPunct="0">
              <a:spcBef>
                <a:spcPct val="0"/>
              </a:spcBef>
              <a:buAutoNum type="arabicPeriod"/>
              <a:defRPr/>
            </a:pPr>
            <a:endParaRPr lang="en-US" altLang="ko-KR" sz="2400" dirty="0">
              <a:latin typeface="+mj-ea"/>
              <a:ea typeface="+mj-ea"/>
            </a:endParaRPr>
          </a:p>
          <a:p>
            <a:pPr marL="228600" indent="-228600" algn="l" eaLnBrk="0" fontAlgn="base" hangingPunct="0">
              <a:spcBef>
                <a:spcPct val="0"/>
              </a:spcBef>
              <a:buAutoNum type="arabicPeriod"/>
              <a:defRPr/>
            </a:pPr>
            <a:r>
              <a:rPr lang="ko-KR" altLang="en-US" sz="2400" dirty="0">
                <a:latin typeface="+mj-ea"/>
                <a:ea typeface="+mj-ea"/>
              </a:rPr>
              <a:t> 기본용어 </a:t>
            </a:r>
            <a:endParaRPr lang="en-US" altLang="ko-KR" sz="2400" dirty="0">
              <a:latin typeface="+mj-ea"/>
              <a:ea typeface="+mj-ea"/>
            </a:endParaRPr>
          </a:p>
          <a:p>
            <a:pPr marL="228600" indent="-228600" algn="l" eaLnBrk="0" fontAlgn="base" hangingPunct="0">
              <a:spcBef>
                <a:spcPct val="0"/>
              </a:spcBef>
              <a:buAutoNum type="arabicPeriod"/>
              <a:defRPr/>
            </a:pPr>
            <a:endParaRPr lang="en-US" altLang="ko-KR" sz="2400" dirty="0">
              <a:latin typeface="+mj-ea"/>
              <a:ea typeface="+mj-ea"/>
            </a:endParaRPr>
          </a:p>
          <a:p>
            <a:pPr algn="l" eaLnBrk="0" fontAlgn="base" hangingPunct="0">
              <a:spcBef>
                <a:spcPct val="0"/>
              </a:spcBef>
              <a:defRPr/>
            </a:pPr>
            <a:r>
              <a:rPr lang="en-US" altLang="ko-KR" sz="2400" dirty="0">
                <a:latin typeface="+mj-ea"/>
                <a:ea typeface="+mj-ea"/>
              </a:rPr>
              <a:t>3. </a:t>
            </a:r>
            <a:r>
              <a:rPr lang="ko-KR" altLang="en-US" sz="2400" dirty="0">
                <a:latin typeface="+mj-ea"/>
                <a:ea typeface="+mj-ea"/>
              </a:rPr>
              <a:t>저장소 </a:t>
            </a:r>
            <a:endParaRPr lang="en-US" altLang="ko-KR" sz="2400" dirty="0">
              <a:latin typeface="+mj-ea"/>
              <a:ea typeface="+mj-ea"/>
            </a:endParaRPr>
          </a:p>
          <a:p>
            <a:pPr algn="l" eaLnBrk="0" fontAlgn="base" hangingPunct="0">
              <a:spcBef>
                <a:spcPct val="0"/>
              </a:spcBef>
              <a:defRPr/>
            </a:pPr>
            <a:endParaRPr lang="en-US" altLang="ko-KR" sz="2400" dirty="0">
              <a:latin typeface="+mj-ea"/>
              <a:ea typeface="+mj-ea"/>
            </a:endParaRPr>
          </a:p>
          <a:p>
            <a:pPr algn="l" eaLnBrk="0" fontAlgn="base" hangingPunct="0">
              <a:spcBef>
                <a:spcPct val="0"/>
              </a:spcBef>
              <a:defRPr/>
            </a:pPr>
            <a:r>
              <a:rPr lang="en-US" altLang="ko-KR" sz="2400" dirty="0">
                <a:latin typeface="+mj-ea"/>
                <a:ea typeface="+mj-ea"/>
              </a:rPr>
              <a:t>4. </a:t>
            </a:r>
            <a:r>
              <a:rPr lang="ko-KR" altLang="en-US" sz="2400" dirty="0">
                <a:latin typeface="+mj-ea"/>
                <a:ea typeface="+mj-ea"/>
              </a:rPr>
              <a:t>이슈 관리 </a:t>
            </a:r>
            <a:endParaRPr lang="en-US" altLang="ko-KR" sz="2400" dirty="0">
              <a:latin typeface="+mj-ea"/>
              <a:ea typeface="+mj-ea"/>
            </a:endParaRPr>
          </a:p>
          <a:p>
            <a:pPr algn="l" eaLnBrk="0" fontAlgn="base" hangingPunct="0">
              <a:spcBef>
                <a:spcPct val="0"/>
              </a:spcBef>
              <a:defRPr/>
            </a:pPr>
            <a:endParaRPr lang="en-US" altLang="ko-KR" sz="1200" dirty="0">
              <a:latin typeface="+mj-ea"/>
              <a:ea typeface="+mj-ea"/>
            </a:endParaRPr>
          </a:p>
          <a:p>
            <a:pPr algn="l" eaLnBrk="0" fontAlgn="base" hangingPunct="0">
              <a:spcBef>
                <a:spcPct val="0"/>
              </a:spcBef>
              <a:defRPr/>
            </a:pPr>
            <a:endParaRPr lang="en-US" altLang="ko-KR" b="1" dirty="0">
              <a:latin typeface="+mj-ea"/>
              <a:ea typeface="+mj-ea"/>
            </a:endParaRPr>
          </a:p>
          <a:p>
            <a:pPr algn="l" eaLnBrk="0" fontAlgn="base" hangingPunct="0">
              <a:spcBef>
                <a:spcPct val="0"/>
              </a:spcBef>
              <a:defRPr/>
            </a:pPr>
            <a:endParaRPr lang="en-US" altLang="ko-KR" b="1" dirty="0">
              <a:latin typeface="+mj-ea"/>
              <a:ea typeface="+mj-ea"/>
            </a:endParaRPr>
          </a:p>
          <a:p>
            <a:pPr algn="l" eaLnBrk="0" fontAlgn="base" hangingPunct="0">
              <a:spcBef>
                <a:spcPct val="0"/>
              </a:spcBef>
              <a:defRPr/>
            </a:pPr>
            <a:endParaRPr kumimoji="0" lang="en-US" altLang="ko-KR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340768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6064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Git</a:t>
            </a:r>
            <a:r>
              <a:rPr lang="en-US" altLang="ko-KR" dirty="0"/>
              <a:t> Hub(</a:t>
            </a:r>
            <a:r>
              <a:rPr lang="ko-KR" altLang="en-US" dirty="0" err="1"/>
              <a:t>깃허브</a:t>
            </a:r>
            <a:r>
              <a:rPr lang="en-US" altLang="ko-KR" dirty="0"/>
              <a:t>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82089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70C0"/>
                </a:solidFill>
              </a:rPr>
              <a:t>깃허브란</a:t>
            </a:r>
            <a:r>
              <a:rPr lang="en-US" altLang="ko-KR" dirty="0">
                <a:solidFill>
                  <a:srgbClr val="0070C0"/>
                </a:solidFill>
              </a:rPr>
              <a:t>?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버전관리 시스템인 </a:t>
            </a:r>
            <a:r>
              <a:rPr lang="en-US" altLang="ko-KR" dirty="0" err="1"/>
              <a:t>Git</a:t>
            </a:r>
            <a:r>
              <a:rPr lang="ko-KR" altLang="en-US" dirty="0"/>
              <a:t>을 이용하는 프로젝트들을 위한 원격저장소를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제공하는 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 </a:t>
            </a:r>
            <a:r>
              <a:rPr lang="en-US" altLang="ko-KR" dirty="0" err="1"/>
              <a:t>git</a:t>
            </a:r>
            <a:r>
              <a:rPr lang="ko-KR" altLang="en-US" dirty="0"/>
              <a:t>을 이용한 </a:t>
            </a:r>
            <a:r>
              <a:rPr lang="ko-KR" altLang="en-US" dirty="0" err="1"/>
              <a:t>소셜코딩</a:t>
            </a:r>
            <a:r>
              <a:rPr lang="ko-KR" altLang="en-US" dirty="0"/>
              <a:t> 서비스 </a:t>
            </a:r>
            <a:r>
              <a:rPr lang="en-US" altLang="ko-KR" dirty="0"/>
              <a:t>(</a:t>
            </a:r>
            <a:r>
              <a:rPr lang="ko-KR" altLang="en-US" dirty="0"/>
              <a:t>개발자들의 </a:t>
            </a:r>
            <a:r>
              <a:rPr lang="en-US" altLang="ko-KR" dirty="0"/>
              <a:t>SNS)</a:t>
            </a:r>
          </a:p>
          <a:p>
            <a:endParaRPr lang="en-US" altLang="ko-KR" dirty="0"/>
          </a:p>
          <a:p>
            <a:r>
              <a:rPr lang="en-US" altLang="ko-KR" dirty="0"/>
              <a:t>-  </a:t>
            </a:r>
            <a:r>
              <a:rPr lang="ko-KR" altLang="en-US" dirty="0"/>
              <a:t>오픈소스는 무료</a:t>
            </a:r>
            <a:r>
              <a:rPr lang="en-US" altLang="ko-KR" dirty="0"/>
              <a:t>, </a:t>
            </a:r>
            <a:r>
              <a:rPr lang="ko-KR" altLang="en-US" dirty="0"/>
              <a:t>비공개 프로젝트는 유료정책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저장소 크기의 제한이 없음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로컬 버전관리 시스템이 없이도 많은 작업을 웹상에서 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당신은 </a:t>
            </a:r>
            <a:r>
              <a:rPr lang="ko-KR" altLang="en-US" dirty="0" err="1"/>
              <a:t>깃허브에</a:t>
            </a:r>
            <a:r>
              <a:rPr lang="ko-KR" altLang="en-US" dirty="0"/>
              <a:t> 대해 잘 모를 수도 있지만</a:t>
            </a:r>
            <a:r>
              <a:rPr lang="en-US" altLang="ko-KR" dirty="0"/>
              <a:t>, </a:t>
            </a:r>
            <a:r>
              <a:rPr lang="ko-KR" altLang="en-US" dirty="0"/>
              <a:t>소프트웨어 개발자 사이에서 </a:t>
            </a:r>
            <a:r>
              <a:rPr lang="ko-KR" altLang="en-US" dirty="0" err="1"/>
              <a:t>깃허브는</a:t>
            </a:r>
            <a:r>
              <a:rPr lang="ko-KR" altLang="en-US" dirty="0"/>
              <a:t> 메카</a:t>
            </a:r>
            <a:r>
              <a:rPr lang="en-US" altLang="ko-KR" dirty="0"/>
              <a:t>(</a:t>
            </a:r>
            <a:r>
              <a:rPr lang="ko-KR" altLang="en-US" dirty="0"/>
              <a:t>최고의 성지</a:t>
            </a:r>
            <a:r>
              <a:rPr lang="en-US" altLang="ko-KR" dirty="0"/>
              <a:t>)</a:t>
            </a:r>
            <a:r>
              <a:rPr lang="ko-KR" altLang="en-US" dirty="0"/>
              <a:t>다</a:t>
            </a:r>
            <a:r>
              <a:rPr lang="en-US" altLang="ko-KR" dirty="0"/>
              <a:t>.” </a:t>
            </a:r>
            <a:r>
              <a:rPr lang="en-US" altLang="ko-KR" sz="1400" b="1" dirty="0"/>
              <a:t>[</a:t>
            </a:r>
            <a:r>
              <a:rPr lang="ko-KR" altLang="en-US" sz="1400" b="1" dirty="0"/>
              <a:t>출처</a:t>
            </a:r>
            <a:r>
              <a:rPr lang="en-US" altLang="ko-KR" sz="1400" b="1" dirty="0"/>
              <a:t>]</a:t>
            </a:r>
            <a:r>
              <a:rPr lang="ko-KR" altLang="en-US" sz="1400" dirty="0"/>
              <a:t> </a:t>
            </a:r>
            <a:r>
              <a:rPr lang="en-US" altLang="ko-KR" sz="1400" dirty="0">
                <a:hlinkClick r:id="rId2"/>
              </a:rPr>
              <a:t>[</a:t>
            </a:r>
            <a:r>
              <a:rPr lang="ko-KR" altLang="en-US" sz="1400" dirty="0">
                <a:hlinkClick r:id="rId2"/>
              </a:rPr>
              <a:t>용어로 보는 </a:t>
            </a:r>
            <a:r>
              <a:rPr lang="en-US" altLang="ko-KR" sz="1400" dirty="0">
                <a:hlinkClick r:id="rId2"/>
              </a:rPr>
              <a:t>IT] </a:t>
            </a:r>
            <a:r>
              <a:rPr lang="ko-KR" altLang="en-US" sz="1400" dirty="0" err="1">
                <a:hlinkClick r:id="rId2"/>
              </a:rPr>
              <a:t>깃허브</a:t>
            </a:r>
            <a:r>
              <a:rPr lang="en-US" altLang="ko-KR" sz="1400" dirty="0"/>
              <a:t>|</a:t>
            </a:r>
            <a:r>
              <a:rPr lang="ko-KR" altLang="en-US" sz="1400" b="1" dirty="0"/>
              <a:t>작성자</a:t>
            </a:r>
            <a:r>
              <a:rPr lang="ko-KR" altLang="en-US" sz="1400" dirty="0"/>
              <a:t> 휴먼플러스</a:t>
            </a:r>
            <a:endParaRPr lang="en-US" altLang="ko-KR" sz="1400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73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340768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6064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Git</a:t>
            </a:r>
            <a:r>
              <a:rPr lang="en-US" altLang="ko-KR" dirty="0"/>
              <a:t> Hub(</a:t>
            </a:r>
            <a:r>
              <a:rPr lang="ko-KR" altLang="en-US" dirty="0" err="1"/>
              <a:t>깃허브</a:t>
            </a:r>
            <a:r>
              <a:rPr lang="en-US" altLang="ko-KR" dirty="0"/>
              <a:t>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82089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>
                <a:solidFill>
                  <a:srgbClr val="0070C0"/>
                </a:solidFill>
              </a:rPr>
              <a:t>그럼 </a:t>
            </a:r>
            <a:r>
              <a:rPr lang="en-US" altLang="ko-KR" dirty="0" err="1">
                <a:solidFill>
                  <a:srgbClr val="0070C0"/>
                </a:solidFill>
              </a:rPr>
              <a:t>Git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이란</a:t>
            </a:r>
            <a:r>
              <a:rPr lang="en-US" altLang="ko-KR" dirty="0">
                <a:solidFill>
                  <a:srgbClr val="0070C0"/>
                </a:solidFill>
              </a:rPr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리눅스 창시자 </a:t>
            </a:r>
            <a:r>
              <a:rPr lang="ko-KR" altLang="en-US" dirty="0" err="1"/>
              <a:t>리누스</a:t>
            </a:r>
            <a:r>
              <a:rPr lang="ko-KR" altLang="en-US" dirty="0"/>
              <a:t> </a:t>
            </a:r>
            <a:r>
              <a:rPr lang="ko-KR" altLang="en-US" dirty="0" err="1"/>
              <a:t>토발즈가</a:t>
            </a:r>
            <a:r>
              <a:rPr lang="ko-KR" altLang="en-US" dirty="0"/>
              <a:t> 만든 분산 버전 관리 시스템 </a:t>
            </a:r>
            <a:r>
              <a:rPr lang="en-US" altLang="ko-KR" dirty="0"/>
              <a:t>(DVCS)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버전 관리 시스템의 제품 중의 하나로 분산형 버전관리 시스템으로 분류됨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0070C0"/>
                </a:solidFill>
              </a:rPr>
              <a:t>버전 관리 시스템</a:t>
            </a:r>
            <a:r>
              <a:rPr lang="en-US" altLang="ko-KR" dirty="0">
                <a:solidFill>
                  <a:srgbClr val="0070C0"/>
                </a:solidFill>
              </a:rPr>
              <a:t>?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문서나 코드의 변경사항을 저장해서 과거의 상태를 열람</a:t>
            </a:r>
            <a:r>
              <a:rPr lang="en-US" altLang="ko-KR" dirty="0"/>
              <a:t>, </a:t>
            </a:r>
            <a:r>
              <a:rPr lang="ko-KR" altLang="en-US" dirty="0"/>
              <a:t>복원할 수 있도록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또 협업시에 협업자들의 변경사항을 자동으로 붙여주고 </a:t>
            </a:r>
            <a:r>
              <a:rPr lang="en-US" altLang="ko-KR" dirty="0"/>
              <a:t>, </a:t>
            </a:r>
            <a:r>
              <a:rPr lang="ko-KR" altLang="en-US" dirty="0"/>
              <a:t>충돌을 방지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7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340768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6064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Git</a:t>
            </a:r>
            <a:r>
              <a:rPr lang="en-US" altLang="ko-KR" dirty="0"/>
              <a:t> Hub(</a:t>
            </a:r>
            <a:r>
              <a:rPr lang="ko-KR" altLang="en-US" dirty="0" err="1"/>
              <a:t>깃허브</a:t>
            </a:r>
            <a:r>
              <a:rPr lang="en-US" altLang="ko-KR" dirty="0"/>
              <a:t>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2735"/>
            <a:ext cx="7632848" cy="38903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2" y="5373216"/>
            <a:ext cx="806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와 이메일</a:t>
            </a:r>
            <a:r>
              <a:rPr lang="en-US" altLang="ko-KR" dirty="0"/>
              <a:t>,</a:t>
            </a:r>
            <a:r>
              <a:rPr lang="ko-KR" altLang="en-US" dirty="0"/>
              <a:t>패스워드를 입력하고 </a:t>
            </a:r>
            <a:r>
              <a:rPr lang="en-US" altLang="ko-KR" dirty="0"/>
              <a:t>Sign up GitHub</a:t>
            </a:r>
            <a:r>
              <a:rPr lang="ko-KR" altLang="en-US" dirty="0"/>
              <a:t>를 눌러서 가입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37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340768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6064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Git</a:t>
            </a:r>
            <a:r>
              <a:rPr lang="en-US" altLang="ko-KR" dirty="0"/>
              <a:t> Hub(</a:t>
            </a:r>
            <a:r>
              <a:rPr lang="ko-KR" altLang="en-US" dirty="0" err="1"/>
              <a:t>깃허브</a:t>
            </a:r>
            <a:r>
              <a:rPr lang="en-US" altLang="ko-KR" dirty="0"/>
              <a:t>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08720"/>
            <a:ext cx="6552728" cy="527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6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16632"/>
            <a:ext cx="3888432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1663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기본용어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8539" y="1340768"/>
            <a:ext cx="77768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rgbClr val="00B050"/>
                </a:solidFill>
              </a:rPr>
              <a:t>커맨트</a:t>
            </a:r>
            <a:r>
              <a:rPr lang="ko-KR" altLang="en-US" sz="2800" b="1" dirty="0">
                <a:solidFill>
                  <a:srgbClr val="00B050"/>
                </a:solidFill>
              </a:rPr>
              <a:t> 라인</a:t>
            </a:r>
            <a:r>
              <a:rPr lang="en-US" altLang="ko-KR" sz="2800" b="1" dirty="0">
                <a:solidFill>
                  <a:srgbClr val="00B050"/>
                </a:solidFill>
              </a:rPr>
              <a:t>(Command Line):</a:t>
            </a:r>
            <a:r>
              <a:rPr lang="ko-KR" altLang="en-US" sz="2800" dirty="0">
                <a:solidFill>
                  <a:srgbClr val="00B050"/>
                </a:solidFill>
              </a:rPr>
              <a:t> </a:t>
            </a:r>
            <a:endParaRPr lang="en-US" altLang="ko-KR" sz="2800" dirty="0">
              <a:solidFill>
                <a:srgbClr val="00B05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깃 명령어를 입력할 때 사용하는 컴퓨터 프로그램</a:t>
            </a:r>
            <a:r>
              <a:rPr lang="en-US" altLang="ko-KR" dirty="0"/>
              <a:t>. </a:t>
            </a:r>
            <a:r>
              <a:rPr lang="ko-KR" altLang="en-US" dirty="0"/>
              <a:t>맥에선 터미널이라고 한다</a:t>
            </a:r>
            <a:r>
              <a:rPr lang="en-US" altLang="ko-KR" dirty="0"/>
              <a:t>. PC</a:t>
            </a:r>
            <a:r>
              <a:rPr lang="ko-KR" altLang="en-US" dirty="0"/>
              <a:t>에선 기본적인 프로그램이 아니어서 처음엔 깃을 다운로드해야 한다</a:t>
            </a:r>
            <a:r>
              <a:rPr lang="en-US" altLang="ko-KR" dirty="0"/>
              <a:t>. </a:t>
            </a:r>
            <a:r>
              <a:rPr lang="ko-KR" altLang="en-US" dirty="0"/>
              <a:t>두 경우 모두 마우스를 사용하는 것이 아닌 프롬프트로 알려진 텍스트 기반 명령어를 입력한다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54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16632"/>
            <a:ext cx="3888432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1663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기본용어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1196752"/>
            <a:ext cx="734481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sz="3200" b="1" dirty="0">
                <a:solidFill>
                  <a:srgbClr val="00B050"/>
                </a:solidFill>
              </a:rPr>
              <a:t>저장소</a:t>
            </a:r>
            <a:r>
              <a:rPr lang="en-US" altLang="ko-KR" sz="3200" b="1" dirty="0">
                <a:solidFill>
                  <a:srgbClr val="00B050"/>
                </a:solidFill>
              </a:rPr>
              <a:t>(Repository):</a:t>
            </a:r>
            <a:r>
              <a:rPr lang="ko-KR" altLang="en-US" sz="3200" dirty="0">
                <a:solidFill>
                  <a:srgbClr val="00B050"/>
                </a:solidFill>
              </a:rPr>
              <a:t> </a:t>
            </a:r>
            <a:endParaRPr lang="en-US" altLang="ko-KR" sz="3200" dirty="0">
              <a:solidFill>
                <a:srgbClr val="00B05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프로젝트가 거주</a:t>
            </a:r>
            <a:r>
              <a:rPr lang="en-US" altLang="ko-KR" dirty="0"/>
              <a:t>(live)</a:t>
            </a:r>
            <a:r>
              <a:rPr lang="ko-KR" altLang="en-US" dirty="0"/>
              <a:t>할 수 있는 디렉토리나 저장 공간</a:t>
            </a:r>
            <a:r>
              <a:rPr lang="en-US" altLang="ko-KR" dirty="0"/>
              <a:t>. </a:t>
            </a:r>
            <a:r>
              <a:rPr lang="ko-KR" altLang="en-US" dirty="0" err="1"/>
              <a:t>깃허브</a:t>
            </a:r>
            <a:r>
              <a:rPr lang="ko-KR" altLang="en-US" dirty="0"/>
              <a:t> 사용자는 종종 “</a:t>
            </a:r>
            <a:r>
              <a:rPr lang="en-US" altLang="ko-KR" dirty="0"/>
              <a:t>repo”</a:t>
            </a:r>
            <a:r>
              <a:rPr lang="ko-KR" altLang="en-US" dirty="0"/>
              <a:t>로 줄여서 사용한다</a:t>
            </a:r>
            <a:r>
              <a:rPr lang="en-US" altLang="ko-KR" dirty="0"/>
              <a:t>. </a:t>
            </a:r>
            <a:r>
              <a:rPr lang="ko-KR" altLang="en-US" dirty="0"/>
              <a:t>내컴퓨터 안의 로컬 폴더가 될 수도 있고</a:t>
            </a:r>
            <a:r>
              <a:rPr lang="en-US" altLang="ko-KR" dirty="0"/>
              <a:t>, </a:t>
            </a:r>
            <a:r>
              <a:rPr lang="ko-KR" altLang="en-US" dirty="0" err="1"/>
              <a:t>깃허브나</a:t>
            </a:r>
            <a:r>
              <a:rPr lang="ko-KR" altLang="en-US" dirty="0"/>
              <a:t> 다른 온라인 호스트의 저장 공간이 될 수도 있다</a:t>
            </a:r>
            <a:r>
              <a:rPr lang="en-US" altLang="ko-KR" dirty="0"/>
              <a:t>. </a:t>
            </a:r>
            <a:r>
              <a:rPr lang="ko-KR" altLang="en-US" dirty="0"/>
              <a:t>저장소 안에 코드 화일</a:t>
            </a:r>
            <a:r>
              <a:rPr lang="en-US" altLang="ko-KR" dirty="0"/>
              <a:t>, </a:t>
            </a:r>
            <a:r>
              <a:rPr lang="ko-KR" altLang="en-US" dirty="0"/>
              <a:t>텍스트 화일</a:t>
            </a:r>
            <a:r>
              <a:rPr lang="en-US" altLang="ko-KR" dirty="0"/>
              <a:t>, </a:t>
            </a:r>
            <a:r>
              <a:rPr lang="ko-KR" altLang="en-US" dirty="0"/>
              <a:t>이미지 화일을 저장하고</a:t>
            </a:r>
            <a:r>
              <a:rPr lang="en-US" altLang="ko-KR" dirty="0"/>
              <a:t>, </a:t>
            </a:r>
            <a:r>
              <a:rPr lang="ko-KR" altLang="en-US" dirty="0" err="1"/>
              <a:t>이름붙일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35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16632"/>
            <a:ext cx="3888432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1663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기본용어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628800"/>
            <a:ext cx="7632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rgbClr val="00B050"/>
                </a:solidFill>
              </a:rPr>
              <a:t>커밋</a:t>
            </a:r>
            <a:r>
              <a:rPr lang="en-US" altLang="ko-KR" sz="3200" b="1" dirty="0">
                <a:solidFill>
                  <a:srgbClr val="00B050"/>
                </a:solidFill>
              </a:rPr>
              <a:t>(Commit):</a:t>
            </a:r>
            <a:r>
              <a:rPr lang="ko-KR" altLang="en-US" sz="3200" dirty="0">
                <a:solidFill>
                  <a:srgbClr val="00B050"/>
                </a:solidFill>
              </a:rPr>
              <a:t> </a:t>
            </a:r>
            <a:endParaRPr lang="en-US" altLang="ko-KR" sz="3200" dirty="0">
              <a:solidFill>
                <a:srgbClr val="00B05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깃에게 파워를 주는 명령이다</a:t>
            </a:r>
            <a:r>
              <a:rPr lang="en-US" altLang="ko-KR" dirty="0"/>
              <a:t>. </a:t>
            </a:r>
            <a:r>
              <a:rPr lang="ko-KR" altLang="en-US" dirty="0"/>
              <a:t>커밋하면</a:t>
            </a:r>
            <a:r>
              <a:rPr lang="en-US" altLang="ko-KR" dirty="0"/>
              <a:t>, </a:t>
            </a:r>
            <a:r>
              <a:rPr lang="ko-KR" altLang="en-US" dirty="0"/>
              <a:t>그 시점의 나의 저장소의 “</a:t>
            </a:r>
            <a:r>
              <a:rPr lang="ko-KR" altLang="en-US" dirty="0" err="1"/>
              <a:t>스냅샷”을</a:t>
            </a:r>
            <a:r>
              <a:rPr lang="ko-KR" altLang="en-US" dirty="0"/>
              <a:t> 찍어</a:t>
            </a:r>
            <a:r>
              <a:rPr lang="en-US" altLang="ko-KR" dirty="0"/>
              <a:t>, </a:t>
            </a:r>
            <a:r>
              <a:rPr lang="ko-KR" altLang="en-US" dirty="0"/>
              <a:t>프로젝트를 이전의 어떠한 상태로든 재평가하거나 복원할 수 있는 체크포인트를 가질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29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5214</TotalTime>
  <Words>395</Words>
  <Application>Microsoft Office PowerPoint</Application>
  <PresentationFormat>화면 슬라이드 쇼(4:3)</PresentationFormat>
  <Paragraphs>114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Office 테마</vt:lpstr>
      <vt:lpstr>2_디자인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</dc:creator>
  <cp:lastModifiedBy>smobile_CS</cp:lastModifiedBy>
  <cp:revision>204</cp:revision>
  <dcterms:created xsi:type="dcterms:W3CDTF">2014-12-05T02:40:04Z</dcterms:created>
  <dcterms:modified xsi:type="dcterms:W3CDTF">2016-07-27T07:35:38Z</dcterms:modified>
</cp:coreProperties>
</file>