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89" r:id="rId2"/>
    <p:sldId id="312" r:id="rId3"/>
    <p:sldId id="321" r:id="rId4"/>
    <p:sldId id="322" r:id="rId5"/>
    <p:sldId id="318" r:id="rId6"/>
    <p:sldId id="333" r:id="rId7"/>
    <p:sldId id="313" r:id="rId8"/>
    <p:sldId id="314" r:id="rId9"/>
    <p:sldId id="325" r:id="rId10"/>
    <p:sldId id="323" r:id="rId11"/>
    <p:sldId id="330" r:id="rId12"/>
    <p:sldId id="331" r:id="rId13"/>
    <p:sldId id="332" r:id="rId14"/>
    <p:sldId id="326" r:id="rId15"/>
    <p:sldId id="324" r:id="rId16"/>
    <p:sldId id="328" r:id="rId17"/>
    <p:sldId id="317" r:id="rId18"/>
    <p:sldId id="315" r:id="rId19"/>
    <p:sldId id="334" r:id="rId20"/>
    <p:sldId id="327" r:id="rId21"/>
  </p:sldIdLst>
  <p:sldSz cx="9906000" cy="6858000" type="A4"/>
  <p:notesSz cx="7102475" cy="10233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DCE0DE"/>
    <a:srgbClr val="CAE8AA"/>
    <a:srgbClr val="FFFFA3"/>
    <a:srgbClr val="339933"/>
    <a:srgbClr val="CC7900"/>
    <a:srgbClr val="FF9900"/>
    <a:srgbClr val="57655D"/>
    <a:srgbClr val="373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6604" autoAdjust="0"/>
    <p:restoredTop sz="94366" autoAdjust="0"/>
  </p:normalViewPr>
  <p:slideViewPr>
    <p:cSldViewPr snapToGrid="0" snapToObjects="1">
      <p:cViewPr varScale="1">
        <p:scale>
          <a:sx n="63" d="100"/>
          <a:sy n="63" d="100"/>
        </p:scale>
        <p:origin x="77" y="547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-3840" y="-96"/>
      </p:cViewPr>
      <p:guideLst>
        <p:guide orient="horz" pos="3223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7739" cy="511651"/>
          </a:xfrm>
          <a:prstGeom prst="rect">
            <a:avLst/>
          </a:prstGeom>
        </p:spPr>
        <p:txBody>
          <a:bodyPr vert="horz" lIns="99054" tIns="49526" rIns="99054" bIns="495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5" y="2"/>
            <a:ext cx="3077739" cy="511651"/>
          </a:xfrm>
          <a:prstGeom prst="rect">
            <a:avLst/>
          </a:prstGeom>
        </p:spPr>
        <p:txBody>
          <a:bodyPr vert="horz" lIns="99054" tIns="49526" rIns="99054" bIns="49526" rtlCol="0"/>
          <a:lstStyle>
            <a:lvl1pPr algn="r">
              <a:defRPr sz="1300"/>
            </a:lvl1pPr>
          </a:lstStyle>
          <a:p>
            <a:fld id="{FD293B26-DCD9-FE4F-9FE4-30F434F2E0A0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719599"/>
            <a:ext cx="3077739" cy="511651"/>
          </a:xfrm>
          <a:prstGeom prst="rect">
            <a:avLst/>
          </a:prstGeom>
        </p:spPr>
        <p:txBody>
          <a:bodyPr vert="horz" lIns="99054" tIns="49526" rIns="99054" bIns="495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5" y="9719599"/>
            <a:ext cx="3077739" cy="511651"/>
          </a:xfrm>
          <a:prstGeom prst="rect">
            <a:avLst/>
          </a:prstGeom>
        </p:spPr>
        <p:txBody>
          <a:bodyPr vert="horz" lIns="99054" tIns="49526" rIns="99054" bIns="49526" rtlCol="0" anchor="b"/>
          <a:lstStyle>
            <a:lvl1pPr algn="r">
              <a:defRPr sz="1300"/>
            </a:lvl1pPr>
          </a:lstStyle>
          <a:p>
            <a:fld id="{234E2953-BF70-B04A-AAF4-4A6BE5C2BF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7739" cy="511651"/>
          </a:xfrm>
          <a:prstGeom prst="rect">
            <a:avLst/>
          </a:prstGeom>
        </p:spPr>
        <p:txBody>
          <a:bodyPr vert="horz" lIns="99054" tIns="49526" rIns="99054" bIns="495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5" y="2"/>
            <a:ext cx="3077739" cy="511651"/>
          </a:xfrm>
          <a:prstGeom prst="rect">
            <a:avLst/>
          </a:prstGeom>
        </p:spPr>
        <p:txBody>
          <a:bodyPr vert="horz" lIns="99054" tIns="49526" rIns="99054" bIns="49526" rtlCol="0"/>
          <a:lstStyle>
            <a:lvl1pPr algn="r">
              <a:defRPr sz="1300"/>
            </a:lvl1pPr>
          </a:lstStyle>
          <a:p>
            <a:fld id="{5AD98828-B440-F849-A996-B43452500FD5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4" tIns="49526" rIns="99054" bIns="495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0689"/>
            <a:ext cx="5681980" cy="4604861"/>
          </a:xfrm>
          <a:prstGeom prst="rect">
            <a:avLst/>
          </a:prstGeom>
        </p:spPr>
        <p:txBody>
          <a:bodyPr vert="horz" lIns="99054" tIns="49526" rIns="99054" bIns="4952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719599"/>
            <a:ext cx="3077739" cy="511651"/>
          </a:xfrm>
          <a:prstGeom prst="rect">
            <a:avLst/>
          </a:prstGeom>
        </p:spPr>
        <p:txBody>
          <a:bodyPr vert="horz" lIns="99054" tIns="49526" rIns="99054" bIns="495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5" y="9719599"/>
            <a:ext cx="3077739" cy="511651"/>
          </a:xfrm>
          <a:prstGeom prst="rect">
            <a:avLst/>
          </a:prstGeom>
        </p:spPr>
        <p:txBody>
          <a:bodyPr vert="horz" lIns="99054" tIns="49526" rIns="99054" bIns="49526" rtlCol="0" anchor="b"/>
          <a:lstStyle>
            <a:lvl1pPr algn="r">
              <a:defRPr sz="1300"/>
            </a:lvl1pPr>
          </a:lstStyle>
          <a:p>
            <a:fld id="{3BC50056-55B1-0749-B59A-9768440B4F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0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7183355" y="6407151"/>
            <a:ext cx="250401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000">
                <a:latin typeface="맑은 고딕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0A3E6C-0A65-4B06-912C-9684D62AFABD}" type="slidenum"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93127" y="6577540"/>
            <a:ext cx="437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>
                <a:solidFill>
                  <a:schemeClr val="bg1">
                    <a:lumMod val="65000"/>
                  </a:schemeClr>
                </a:solidFill>
              </a:rPr>
              <a:t>hblee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prstGeom prst="rect">
            <a:avLst/>
          </a:prstGeo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  <a:prstGeom prst="rect">
            <a:avLst/>
          </a:prstGeo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4FB7E5-E5E8-454F-9FF1-E74A3ED31BF0}" type="datetime1">
              <a:rPr lang="en-US" smtClean="0"/>
              <a:pPr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0"/>
            <a:ext cx="9906000" cy="332656"/>
          </a:xfrm>
          <a:prstGeom prst="rect">
            <a:avLst/>
          </a:prstGeom>
          <a:solidFill>
            <a:srgbClr val="819BAB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9" r:id="rId7"/>
    <p:sldLayoutId id="2147483670" r:id="rId8"/>
    <p:sldLayoutId id="2147483671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rathadavanne/seld-net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ultitask-learning-teach-your-ai-more-to-make-it-better-dde116c2cd40" TargetMode="External"/><Relationship Id="rId2" Type="http://schemas.openxmlformats.org/officeDocument/2006/relationships/hyperlink" Target="http://ruder.io/multi-task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chao6/Sound_Localization_Algorithms" TargetMode="External"/><Relationship Id="rId2" Type="http://schemas.openxmlformats.org/officeDocument/2006/relationships/hyperlink" Target="https://github.com/xiongyihui/tdoa/blob/master/gcc_phat.py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zenodo.org/record/1458420#.XMAuzLczaUk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5254" y="2427163"/>
            <a:ext cx="8502650" cy="17311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600" b="1" spc="-100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그랜드</a:t>
            </a:r>
            <a:r>
              <a:rPr lang="ko-KR" altLang="en-US" sz="4600" b="1" spc="-1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4600" b="1" spc="-100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챌린지</a:t>
            </a:r>
            <a:endParaRPr kumimoji="0" lang="en-US" sz="4600" b="1" i="0" u="none" strike="noStrike" kern="1200" cap="none" spc="-1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860" y="563880"/>
            <a:ext cx="4674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 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일단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, Time Delay Estimation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관련해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216" y="1115568"/>
            <a:ext cx="907999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우리에게 데이터가 없다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그런데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audio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학습에는 데이터가 아주 많이 필요하다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</a:p>
          <a:p>
            <a:pPr marL="265113">
              <a:spcBef>
                <a:spcPts val="600"/>
              </a:spcBef>
              <a:spcAft>
                <a:spcPts val="600"/>
              </a:spcAft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데이터를 빨리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많이 만들 방법을 찾아 데이터 확보를 해야 함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</a:p>
          <a:p>
            <a:pPr marL="265113">
              <a:spcBef>
                <a:spcPts val="600"/>
              </a:spcBef>
              <a:spcAft>
                <a:spcPts val="600"/>
              </a:spcAft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문제의 데이터 생성 방법을 참고해 기본 데이터를 만들고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방법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(noise mixing, scaling…)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으로 데이터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augmentation.  ( SONY pcm-a10 mic,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스피커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삼각대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오픈된 장소 필요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) 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두 마이크 픽업간 거리를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D = 3.3cm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보고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TDOA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 가장 큰 경우인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(or, 180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위치에서 발원이 있었다고 할 경우 두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stereo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채널에서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wave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 정확히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match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된 완벽한 경우에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TDOA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 가장 클 경우에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(</a:t>
            </a:r>
            <a:r>
              <a:rPr lang="ko-KR" altLang="en-US" sz="11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1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_1: A Comparison of Algorithms of Sound Source Localization Based on Time Delay Estimation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dt = 0.033/343 = 0.00009</a:t>
            </a:r>
            <a:r>
              <a:rPr lang="en-US" altLang="ko-KR" sz="1400"/>
              <a:t>62 sec.   (</a:t>
            </a:r>
            <a:r>
              <a:rPr lang="ko-KR" altLang="en-US" sz="1400"/>
              <a:t>즉</a:t>
            </a:r>
            <a:r>
              <a:rPr lang="en-US" altLang="ko-KR" sz="1400"/>
              <a:t>, left mic</a:t>
            </a:r>
            <a:r>
              <a:rPr lang="ko-KR" altLang="en-US" sz="1400"/>
              <a:t>에 </a:t>
            </a:r>
            <a:r>
              <a:rPr lang="en-US" altLang="ko-KR" sz="1400"/>
              <a:t>sound front</a:t>
            </a:r>
            <a:r>
              <a:rPr lang="ko-KR" altLang="en-US" sz="1400"/>
              <a:t>가 </a:t>
            </a:r>
            <a:r>
              <a:rPr lang="en-US" altLang="ko-KR" sz="1400"/>
              <a:t>right mic </a:t>
            </a:r>
            <a:r>
              <a:rPr lang="ko-KR" altLang="en-US" sz="1400"/>
              <a:t>보다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0.00009</a:t>
            </a:r>
            <a:r>
              <a:rPr lang="en-US" altLang="ko-KR" sz="1400"/>
              <a:t>62 sec </a:t>
            </a:r>
            <a:r>
              <a:rPr lang="ko-KR" altLang="en-US" sz="1400"/>
              <a:t>먼저 도착</a:t>
            </a:r>
            <a:r>
              <a:rPr lang="en-US" altLang="ko-KR" sz="1400"/>
              <a:t>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theta = np.arccos((V*dt)/D)    in radians, (V=343m/sec 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theta_deg = theta*180/np.pi.  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이와 같이 발원 방위각을 구할 수 있다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그러면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목소리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segment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는 짧고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노이즈 많고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목소리 작고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정면에 가까운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100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도 위치의 난해한 발원은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TDOA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 방향 잘 잡을 수 있을까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? 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_1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에 따르면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Time delay estimation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PHAT (phase transform)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방법이 가장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sharp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estimation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을 보인다고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이 논문은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simulated data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TDOA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방법을 쓰기 위해서는 각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mic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 지향성이 크지 않아 모든 방향의 소리를 잘 잡아야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그런데 소니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PCM-10A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마이크는 지향성이 강해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…    (</a:t>
            </a:r>
            <a:r>
              <a:rPr lang="ko-KR" altLang="en-US" sz="14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4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_2: </a:t>
            </a:r>
            <a:r>
              <a:rPr lang="en-US" altLang="ko-KR" sz="1400">
                <a:solidFill>
                  <a:srgbClr val="0000FF"/>
                </a:solidFill>
              </a:rPr>
              <a:t>TIME-DOMAIN GCC-PHATSOUND SOURCE LOCALIZATIONFOR SMALL MICROPHONE ARRAYS</a:t>
            </a:r>
            <a:r>
              <a:rPr lang="en-US" altLang="ko-KR" sz="1400"/>
              <a:t>)   github </a:t>
            </a:r>
            <a:r>
              <a:rPr lang="ko-KR" altLang="en-US" sz="1400"/>
              <a:t>에는</a:t>
            </a:r>
            <a:r>
              <a:rPr lang="en-US" altLang="ko-KR" sz="1400"/>
              <a:t>?  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52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216" y="1115568"/>
            <a:ext cx="907999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VAD (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목소리 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무 식별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이 틀렸을 시 해당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penalty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 몹시 큼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( 180</a:t>
            </a:r>
            <a:r>
              <a:rPr lang="en-US" altLang="ko-KR" sz="1400" baseline="300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). 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각 오디오 클립에 목소리가 있나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없나 판별은 거의 다 맞아야 함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발화가 있을 시 발화 구간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(start-end location)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을 식별하라는 것이 아니고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발화가 있고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없음을 판별하고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있으면 그 방위각을 추정하라고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샘플 음향과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spectrogram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을 들으면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보면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마이크가 매우 지향성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 0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도 인 경우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left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채널에 강하게 들리는 목소리가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right channel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매우 약하거나 거의 들리지 않음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발화 방향이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도 경우도 유사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두 마이크간 거리가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4cm (or, 3.3cm depending on how one might view the distance). 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소리 전파 속도가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343m/s. 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TDOA (Time Difference Of Arrivals)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 가장 클 경우인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180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도 경우에도 그 값이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0.04/340 = 0.00011sec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0.11 ms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밖에 되지 않음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09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02B40A6-93BE-4208-984B-BC4B1B4780C8}"/>
              </a:ext>
            </a:extLst>
          </p:cNvPr>
          <p:cNvGrpSpPr/>
          <p:nvPr/>
        </p:nvGrpSpPr>
        <p:grpSpPr>
          <a:xfrm>
            <a:off x="235526" y="602166"/>
            <a:ext cx="9188605" cy="5953334"/>
            <a:chOff x="235526" y="602166"/>
            <a:chExt cx="9188605" cy="5953334"/>
          </a:xfrm>
        </p:grpSpPr>
        <p:sp>
          <p:nvSpPr>
            <p:cNvPr id="2" name="TextBox 1"/>
            <p:cNvSpPr txBox="1"/>
            <p:nvPr/>
          </p:nvSpPr>
          <p:spPr>
            <a:xfrm>
              <a:off x="235526" y="602166"/>
              <a:ext cx="7318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ym typeface="Wingdings 2"/>
                </a:rPr>
                <a:t>   </a:t>
              </a:r>
              <a:r>
                <a:rPr lang="en-US" altLang="ko-KR" sz="1400" b="1" dirty="0"/>
                <a:t>BROADBAND DOA ESTIMATION USING CONVOLUTIONAL NEURAL NETWORKS</a:t>
              </a:r>
              <a:br>
                <a:rPr lang="en-US" altLang="ko-KR" sz="1400" b="1" dirty="0"/>
              </a:br>
              <a:r>
                <a:rPr lang="en-US" altLang="ko-KR" sz="1400" b="1" dirty="0"/>
                <a:t>TRAINED WITH NOISE SIGNALS </a:t>
              </a:r>
              <a:endParaRPr lang="ko-KR" altLang="en-US" sz="14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5526" y="4524175"/>
              <a:ext cx="918860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Input : Synthesized signal.   Just the </a:t>
              </a:r>
              <a:r>
                <a:rPr lang="en-US" altLang="ko-KR" sz="14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Phase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part of STFT is used.  Each input </a:t>
              </a:r>
              <a:r>
                <a:rPr lang="en-US" altLang="ko-KR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instace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is a time-step (one frame) of the phase part of STFT of the shape : M x K (M : number of mics, K </a:t>
              </a:r>
              <a:r>
                <a:rPr lang="en-US" altLang="ko-KR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freq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bins).  </a:t>
              </a:r>
              <a:r>
                <a:rPr lang="en-US" altLang="ko-KR" sz="14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So the input does not use contexts before and after the specific time frame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 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What is the sampling rate, N-</a:t>
              </a:r>
              <a:r>
                <a:rPr lang="en-US" altLang="ko-KR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ffts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en-US" altLang="ko-KR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hoppings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 Does not tell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Use Classification scheme to estimate the target azimuth.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Standard CNN.  No pooling used.  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034" y="1312737"/>
              <a:ext cx="7917075" cy="3108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12679" y="3742492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One time step</a:t>
              </a:r>
              <a:endParaRPr lang="ko-KR" altLang="en-US" dirty="0"/>
            </a:p>
          </p:txBody>
        </p:sp>
        <p:cxnSp>
          <p:nvCxnSpPr>
            <p:cNvPr id="6" name="직선 화살표 연결선 5"/>
            <p:cNvCxnSpPr>
              <a:stCxn id="4" idx="0"/>
            </p:cNvCxnSpPr>
            <p:nvPr/>
          </p:nvCxnSpPr>
          <p:spPr>
            <a:xfrm flipV="1">
              <a:off x="1223158" y="3390374"/>
              <a:ext cx="329552" cy="352118"/>
            </a:xfrm>
            <a:prstGeom prst="straightConnector1">
              <a:avLst/>
            </a:prstGeom>
            <a:ln w="19050">
              <a:solidFill>
                <a:srgbClr val="57655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5526" y="1339004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M mics, K freq bins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59722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13B6D99-78E8-47BD-8DC3-F49558D772B5}"/>
              </a:ext>
            </a:extLst>
          </p:cNvPr>
          <p:cNvGrpSpPr/>
          <p:nvPr/>
        </p:nvGrpSpPr>
        <p:grpSpPr>
          <a:xfrm>
            <a:off x="332019" y="706990"/>
            <a:ext cx="9198990" cy="3193562"/>
            <a:chOff x="332019" y="706990"/>
            <a:chExt cx="9198990" cy="319356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2805" y="1100943"/>
              <a:ext cx="2457450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32019" y="706990"/>
              <a:ext cx="3762633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the final DOA estimate is given by :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  </a:t>
              </a:r>
              <a:br>
                <a:rPr lang="en-US" altLang="ko-KR" dirty="0"/>
              </a:br>
              <a:endParaRPr lang="ko-KR" altLang="en-US" dirty="0"/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 flipV="1">
              <a:off x="2759049" y="1584153"/>
              <a:ext cx="427512" cy="369746"/>
            </a:xfrm>
            <a:prstGeom prst="straightConnector1">
              <a:avLst/>
            </a:prstGeom>
            <a:ln w="19050">
              <a:solidFill>
                <a:srgbClr val="57655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V="1">
              <a:off x="4739244" y="1538167"/>
              <a:ext cx="427512" cy="369746"/>
            </a:xfrm>
            <a:prstGeom prst="straightConnector1">
              <a:avLst/>
            </a:prstGeom>
            <a:ln w="19050">
              <a:solidFill>
                <a:srgbClr val="57655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342909" y="2071673"/>
              <a:ext cx="8322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Predicted</a:t>
              </a:r>
            </a:p>
            <a:p>
              <a:r>
                <a:rPr lang="en-US" altLang="ko-KR" sz="1200"/>
                <a:t>angle</a:t>
              </a:r>
              <a:endParaRPr lang="ko-KR" altLang="en-US" sz="12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01530" y="2006929"/>
              <a:ext cx="1318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Input: </a:t>
              </a:r>
              <a:r>
                <a:rPr lang="en-US" altLang="ko-KR" sz="1200" dirty="0" err="1"/>
                <a:t>MxK</a:t>
              </a:r>
              <a:r>
                <a:rPr lang="en-US" altLang="ko-KR" sz="1200" dirty="0"/>
                <a:t> array  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for </a:t>
              </a:r>
              <a:r>
                <a:rPr lang="en-US" altLang="ko-KR" sz="1200" dirty="0" err="1"/>
                <a:t>n’th</a:t>
              </a:r>
              <a:r>
                <a:rPr lang="en-US" altLang="ko-KR" sz="1200" dirty="0"/>
                <a:t> time step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404" y="2731001"/>
              <a:ext cx="918860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We consider a ULA (Uniform Linear Array) with M = 4 microphones with </a:t>
              </a:r>
              <a:r>
                <a:rPr lang="en-US" altLang="ko-KR" sz="1400" dirty="0" err="1"/>
                <a:t>intermicrophone</a:t>
              </a:r>
              <a:r>
                <a:rPr lang="en-US" altLang="ko-KR" sz="1400" dirty="0"/>
                <a:t> distance of 3 cm, and the input signals are transformed to the STFT domain using a </a:t>
              </a:r>
              <a:r>
                <a:rPr lang="en-US" altLang="ko-KR" sz="1400" b="1" dirty="0"/>
                <a:t>DFT length of 256, with 50% overlap</a:t>
              </a:r>
              <a:r>
                <a:rPr lang="en-US" altLang="ko-KR" sz="1400" dirty="0"/>
                <a:t>,</a:t>
              </a:r>
              <a:br>
                <a:rPr lang="en-US" altLang="ko-KR" sz="1400" dirty="0"/>
              </a:br>
              <a:r>
                <a:rPr lang="en-US" altLang="ko-KR" sz="1400" dirty="0"/>
                <a:t>resulting in K = 129. To form the classes, we discretize the whole DOA range of a ULA with a 5 degree</a:t>
              </a:r>
              <a:r>
                <a:rPr lang="en-US" altLang="ko-KR" sz="1400" baseline="30000" dirty="0"/>
                <a:t> </a:t>
              </a:r>
              <a:r>
                <a:rPr lang="en-US" altLang="ko-KR" sz="1400" dirty="0"/>
                <a:t>resolution to get I = 37 DOA classes.   What is the SR?  </a:t>
              </a:r>
              <a:br>
                <a:rPr lang="en-US" altLang="ko-KR" sz="1400" dirty="0"/>
              </a:b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319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224" y="548640"/>
            <a:ext cx="881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ym typeface="Wingdings 2"/>
              </a:rPr>
              <a:t>  </a:t>
            </a:r>
            <a:r>
              <a:rPr lang="en-US" altLang="ko-KR"/>
              <a:t>Direction of arrival estimation for multiple sound sources using convolutional recurrent neural network – Adavanne et al.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8224" y="1426464"/>
            <a:ext cx="91561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/>
              <a:t>Uses both magnitude and phase component.  Spectrograms of the both magnitude and phase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/>
              <a:t>directional microphones additionally encode the DOA information in magnitude differences.  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/>
              <a:t>DOA-net : Author’s work. A neural network architecture for direction of arrival estimation of multiple (</a:t>
            </a:r>
            <a:r>
              <a:rPr lang="en-US" altLang="ko-KR" sz="1200" b="1">
                <a:solidFill>
                  <a:srgbClr val="C00000"/>
                </a:solidFill>
              </a:rPr>
              <a:t>overlapping</a:t>
            </a:r>
            <a:r>
              <a:rPr lang="en-US" altLang="ko-KR" sz="1200"/>
              <a:t>) sound sources. </a:t>
            </a:r>
            <a:br>
              <a:rPr lang="en-US" altLang="ko-KR" sz="1200"/>
            </a:br>
            <a:r>
              <a:rPr lang="en-US" altLang="ko-KR" sz="1200"/>
              <a:t> </a:t>
            </a:r>
            <a:endParaRPr lang="ko-KR" altLang="en-US" sz="12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565237"/>
            <a:ext cx="6011418" cy="365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12992" y="2473904"/>
            <a:ext cx="338937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Input : 2 sec fixed, 4 channels/mic,  sr=44.1 K. 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2048 point DFT(46ms), 1024 hopping (23ms) 50% overlap. 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 1024 freq bins.  Both magnitude and phase.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 Keras. 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 L=100 window frames.  With 23ms hop, so each sample is 2.3 sec long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Data is stacked as L x 1024 x 2C 3-D tensor.  (L=100, 1024 freq bins, 2C: for each channel C and both freq and phase per C).  Note using keras, the first axis is the temporal axis.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Basically 2 models stacked.  SPS model is learned as a regressor and its output is the input to the DOA network. \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In a sense SPS model is like a feature extraction or bottleneck layer.</a:t>
            </a:r>
          </a:p>
          <a:p>
            <a:pPr>
              <a:spcBef>
                <a:spcPts val="600"/>
              </a:spcBef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우리 문제에서는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denoising autoencoder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SPS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역할을 하고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그 것을 기반으로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DOA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만들 수 있다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그럼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, autoencoder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부분을 별도로 훈련시키고 그 뒤에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DOA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붙이나 아니면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End-to-End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hybirid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형태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>
              <a:spcBef>
                <a:spcPts val="600"/>
              </a:spcBef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933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168" y="456986"/>
            <a:ext cx="929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  </a:t>
            </a:r>
            <a:r>
              <a:rPr lang="en-US" altLang="ko-KR"/>
              <a:t>Sound Event Localization and Detection of Overlapping Sources Using Convolutional Recurrent Neural Networks - Sharath Adavanne </a:t>
            </a:r>
            <a:r>
              <a:rPr lang="ko-KR" altLang="en-US"/>
              <a:t>등 </a:t>
            </a:r>
            <a:r>
              <a:rPr lang="en-US" altLang="ko-KR"/>
              <a:t>(Tuomas Virtanen) 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9184" y="1285064"/>
            <a:ext cx="8979408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https://github.com/sharathadavanne/seld-net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Convolutional recurrent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neural network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for joint sound event localization and detection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(SELD) of multiple overlapping sound events.  Stacks CNN, RNN, and FC layers consecutively (Convolutional LSTM/GRU)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사용애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SED. 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Inputs : a sequence of consecutive spectrogram time-frames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Outpus : 2 parallel labels.  Sound event detection (SED) and localization in 3D space 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the sound event detection (SED) is performed as a multi-label classification task </a:t>
            </a:r>
            <a:r>
              <a:rPr lang="en-US" altLang="ko-KR" sz="12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 each time-frame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producing temporal activity for all the sound event classes. 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각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time-frame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들은 모두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SED class label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을 지님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2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경우엔 </a:t>
            </a:r>
            <a:r>
              <a:rPr lang="en-US" altLang="ko-KR" sz="12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sound class</a:t>
            </a:r>
            <a:r>
              <a:rPr lang="ko-KR" altLang="en-US" sz="12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no_voice, voice </a:t>
            </a:r>
            <a:r>
              <a:rPr lang="ko-KR" altLang="en-US" sz="12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경우만 있어 </a:t>
            </a:r>
            <a:r>
              <a:rPr lang="en-US" altLang="ko-KR" sz="12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binary classification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Sound Localization is performed by estimating the 3D Cartesian coordinates of the direction-of arrival (</a:t>
            </a:r>
            <a:r>
              <a:rPr lang="en-US" altLang="ko-KR" sz="12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DOA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 for each sound event class using multi-output regression. The proposed method is able to associate multiple DOAs with respective sound event labels and further track this association with respect to time. The proposed method </a:t>
            </a:r>
            <a:r>
              <a:rPr lang="en-US" altLang="ko-KR" sz="12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uses separately the phase and magnitude component of the spectrogram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calculated on each audio channel as the feature, thereby avoiding any method- and array-specific feature extraction. 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Use context frame approach : T x M/2 x 2C is the shape of the input.  </a:t>
            </a:r>
          </a:p>
          <a:p>
            <a:pPr marL="349250" indent="-171450">
              <a:spcBef>
                <a:spcPts val="600"/>
              </a:spcBef>
              <a:buFontTx/>
              <a:buChar char="-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 : The input sequence length,  Context frames length.  </a:t>
            </a: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 is fixed to about 1.5 sec.</a:t>
            </a:r>
          </a:p>
          <a:p>
            <a:pPr marL="349250" indent="-171450">
              <a:spcBef>
                <a:spcPts val="600"/>
              </a:spcBef>
              <a:buFontTx/>
              <a:buChar char="-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M : fft size.  Varied </a:t>
            </a:r>
            <a:r>
              <a:rPr lang="en-US" altLang="ko-KR" sz="1200" i="1">
                <a:latin typeface="맑은 고딕" panose="020B0503020000020004" pitchFamily="50" charset="-127"/>
                <a:ea typeface="맑은 고딕" panose="020B0503020000020004" pitchFamily="50" charset="-127"/>
              </a:rPr>
              <a:t>M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by it in the set of [512</a:t>
            </a:r>
            <a:r>
              <a:rPr lang="en-US" altLang="ko-KR" sz="1200" i="1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1024</a:t>
            </a:r>
            <a:r>
              <a:rPr lang="en-US" altLang="ko-KR" sz="1200" i="1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2048]. </a:t>
            </a:r>
          </a:p>
          <a:p>
            <a:pPr marL="349250" indent="-171450">
              <a:spcBef>
                <a:spcPts val="600"/>
              </a:spcBef>
              <a:buFontTx/>
              <a:buChar char="-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C : number of mics(channels).  2 is for the magnitude and phase per mic. </a:t>
            </a:r>
          </a:p>
          <a:p>
            <a:pPr marL="349250" indent="-171450">
              <a:spcBef>
                <a:spcPts val="600"/>
              </a:spcBef>
              <a:buFontTx/>
              <a:buChar char="-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If we change M, the M is also change to keep the input sequence length to stay at 1.5 sec </a:t>
            </a:r>
          </a:p>
          <a:p>
            <a:pPr marL="349250" indent="-171450">
              <a:spcBef>
                <a:spcPts val="600"/>
              </a:spcBef>
              <a:buFontTx/>
              <a:buChar char="-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Number of filters for conv layers are test in the set of [16</a:t>
            </a:r>
            <a:r>
              <a:rPr lang="en-US" altLang="ko-KR" sz="1200" i="1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r>
              <a:rPr lang="en-US" altLang="ko-KR" sz="1200" i="1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r>
              <a:rPr lang="en-US" altLang="ko-KR" sz="1200" i="1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128</a:t>
            </a:r>
            <a:r>
              <a:rPr lang="en-US" altLang="ko-KR" sz="1200" i="1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256</a:t>
            </a:r>
            <a:r>
              <a:rPr lang="en-US" altLang="ko-KR" sz="1200" i="1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512]  </a:t>
            </a:r>
            <a:br>
              <a:rPr lang="en-US" altLang="ko-KR" sz="1200"/>
            </a:br>
            <a:br>
              <a:rPr lang="en-US" altLang="ko-KR" sz="1200"/>
            </a:b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>
              <a:spcBef>
                <a:spcPts val="600"/>
              </a:spcBef>
              <a:spcAft>
                <a:spcPts val="600"/>
              </a:spcAft>
            </a:pPr>
            <a:b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383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3" y="426720"/>
            <a:ext cx="4310443" cy="6360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653" y="426720"/>
            <a:ext cx="45529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37" y="2248846"/>
            <a:ext cx="4851464" cy="311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34" y="5492306"/>
            <a:ext cx="44767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404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4420" y="1363981"/>
            <a:ext cx="7551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http://ruder.io/multi-task/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https://towardsdatascience.com/multitask-learning-teach-your-ai-more-to-make-it-better-dde116c2cd40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3860" y="563880"/>
            <a:ext cx="396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Multi-task &amp; Joint Learning </a:t>
            </a:r>
            <a:r>
              <a:rPr lang="en-US" altLang="ko-K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49351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9180" y="1882140"/>
            <a:ext cx="6186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https://github.com/xiongyihui/tdoa/blob/master/gcc_phat.py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https://github.com/pchao6/Sound_Localization_Algorithms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900" y="73735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방향 탐지</a:t>
            </a:r>
          </a:p>
        </p:txBody>
      </p:sp>
    </p:spTree>
    <p:extLst>
      <p:ext uri="{BB962C8B-B14F-4D97-AF65-F5344CB8AC3E}">
        <p14:creationId xmlns:p14="http://schemas.microsoft.com/office/powerpoint/2010/main" val="950750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6667" y="2497667"/>
            <a:ext cx="27558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>
                <a:solidFill>
                  <a:srgbClr val="FF0000"/>
                </a:solidFill>
              </a:rPr>
              <a:t>현재 모델 </a:t>
            </a:r>
          </a:p>
        </p:txBody>
      </p:sp>
    </p:spTree>
    <p:extLst>
      <p:ext uri="{BB962C8B-B14F-4D97-AF65-F5344CB8AC3E}">
        <p14:creationId xmlns:p14="http://schemas.microsoft.com/office/powerpoint/2010/main" val="124551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860" y="563880"/>
            <a:ext cx="346280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Architecture </a:t>
            </a:r>
            <a:r>
              <a:rPr lang="ko-KR" altLang="en-US" sz="2400" dirty="0"/>
              <a:t>설계 방향 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단순하게</a:t>
            </a:r>
            <a:endParaRPr lang="en-US" altLang="ko-KR" dirty="0"/>
          </a:p>
          <a:p>
            <a:r>
              <a:rPr lang="en-US" altLang="ko-KR" dirty="0"/>
              <a:t>	- Multi-Task</a:t>
            </a:r>
          </a:p>
          <a:p>
            <a:r>
              <a:rPr lang="en-US" altLang="ko-KR" dirty="0"/>
              <a:t>	- Joint Learning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35263" y="2630686"/>
            <a:ext cx="1731404" cy="1569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721" y="3214271"/>
            <a:ext cx="1601721" cy="369332"/>
          </a:xfrm>
          <a:prstGeom prst="rect">
            <a:avLst/>
          </a:prstGeom>
          <a:solidFill>
            <a:srgbClr val="DCE0DE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</a:rPr>
              <a:t>Noise+</a:t>
            </a:r>
            <a:r>
              <a:rPr lang="ko-KR" altLang="en-US">
                <a:solidFill>
                  <a:srgbClr val="0000FF"/>
                </a:solidFill>
              </a:rPr>
              <a:t>목소리</a:t>
            </a:r>
            <a:endParaRPr lang="en-US" altLang="ko-KR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5263" y="2937272"/>
            <a:ext cx="1794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전처리</a:t>
            </a:r>
            <a:endParaRPr lang="en-US" altLang="ko-KR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FF"/>
                </a:solidFill>
              </a:rPr>
              <a:t>Spectrogram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FF"/>
                </a:solidFill>
              </a:rPr>
              <a:t>MRCG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41520" y="1729740"/>
            <a:ext cx="2474186" cy="3589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04197" y="1979087"/>
            <a:ext cx="22872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VAD: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rgbClr val="0000FF"/>
                </a:solidFill>
              </a:rPr>
              <a:t>Denoising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solidFill>
                  <a:srgbClr val="0000FF"/>
                </a:solidFill>
              </a:rPr>
              <a:t>노이즈</a:t>
            </a:r>
            <a:r>
              <a:rPr lang="ko-KR" altLang="en-US" sz="1400" dirty="0">
                <a:solidFill>
                  <a:srgbClr val="0000FF"/>
                </a:solidFill>
              </a:rPr>
              <a:t> 감소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FF"/>
                </a:solidFill>
              </a:rPr>
              <a:t>Speech enhance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FF"/>
                </a:solidFill>
              </a:rPr>
              <a:t>Post Processing</a:t>
            </a:r>
          </a:p>
          <a:p>
            <a:endParaRPr lang="en-US" altLang="ko-KR" sz="1400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FF"/>
                </a:solidFill>
              </a:rPr>
              <a:t>CNN </a:t>
            </a:r>
            <a:r>
              <a:rPr lang="ko-KR" altLang="en-US" sz="1400" dirty="0">
                <a:solidFill>
                  <a:srgbClr val="0000FF"/>
                </a:solidFill>
              </a:rPr>
              <a:t>기반 </a:t>
            </a:r>
            <a:r>
              <a:rPr lang="en-US" altLang="ko-KR" sz="1400" dirty="0" err="1">
                <a:solidFill>
                  <a:srgbClr val="0000FF"/>
                </a:solidFill>
              </a:rPr>
              <a:t>denoising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>
                <a:solidFill>
                  <a:srgbClr val="0000FF"/>
                </a:solidFill>
              </a:rPr>
              <a:t>Some </a:t>
            </a:r>
            <a:r>
              <a:rPr lang="en-US" altLang="ko-KR" sz="1400" dirty="0">
                <a:solidFill>
                  <a:srgbClr val="0000FF"/>
                </a:solidFill>
              </a:rPr>
              <a:t>post processing for VAD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FF"/>
                </a:solidFill>
              </a:rPr>
              <a:t>Possibly wide-deep </a:t>
            </a:r>
            <a:r>
              <a:rPr lang="ko-KR" altLang="en-US" sz="1400" dirty="0">
                <a:solidFill>
                  <a:srgbClr val="0000FF"/>
                </a:solidFill>
              </a:rPr>
              <a:t>모델 형태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36992" y="3026974"/>
            <a:ext cx="19239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방향탐지</a:t>
            </a:r>
            <a:r>
              <a:rPr lang="en-US" altLang="ko-KR" sz="2400"/>
              <a:t>:</a:t>
            </a: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0, 20, 40, … , 180, -1</a:t>
            </a: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</a:p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loss : MSE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586858" y="3415546"/>
            <a:ext cx="551593" cy="1"/>
          </a:xfrm>
          <a:prstGeom prst="straightConnector1">
            <a:avLst/>
          </a:prstGeom>
          <a:ln w="19050">
            <a:solidFill>
              <a:srgbClr val="5765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929344" y="3415546"/>
            <a:ext cx="519529" cy="0"/>
          </a:xfrm>
          <a:prstGeom prst="straightConnector1">
            <a:avLst/>
          </a:prstGeom>
          <a:ln w="19050">
            <a:solidFill>
              <a:srgbClr val="5765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7080976" y="3301187"/>
            <a:ext cx="947456" cy="0"/>
          </a:xfrm>
          <a:prstGeom prst="straightConnector1">
            <a:avLst/>
          </a:prstGeom>
          <a:ln w="19050">
            <a:solidFill>
              <a:srgbClr val="5765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3910" y="2691051"/>
            <a:ext cx="169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오디오 클립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스테레오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초 이상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2AF436E-BB92-4334-AD49-3DA1AE198C1B}"/>
              </a:ext>
            </a:extLst>
          </p:cNvPr>
          <p:cNvGrpSpPr/>
          <p:nvPr/>
        </p:nvGrpSpPr>
        <p:grpSpPr>
          <a:xfrm>
            <a:off x="148149" y="548640"/>
            <a:ext cx="9794427" cy="6010085"/>
            <a:chOff x="123765" y="548640"/>
            <a:chExt cx="9794427" cy="6010085"/>
          </a:xfrm>
        </p:grpSpPr>
        <p:sp>
          <p:nvSpPr>
            <p:cNvPr id="2" name="TextBox 1"/>
            <p:cNvSpPr txBox="1"/>
            <p:nvPr/>
          </p:nvSpPr>
          <p:spPr>
            <a:xfrm>
              <a:off x="268224" y="548640"/>
              <a:ext cx="8814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Model based Direction of arrival estimation for multiple sound sources using convolutional recurrent neural network</a:t>
              </a:r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305951" y="2350270"/>
              <a:ext cx="1731404" cy="15697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6409" y="2933855"/>
              <a:ext cx="1601721" cy="369332"/>
            </a:xfrm>
            <a:prstGeom prst="rect">
              <a:avLst/>
            </a:prstGeom>
            <a:solidFill>
              <a:srgbClr val="DCE0DE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0000FF"/>
                  </a:solidFill>
                </a:rPr>
                <a:t>Noise+</a:t>
              </a:r>
              <a:r>
                <a:rPr lang="ko-KR" altLang="en-US">
                  <a:solidFill>
                    <a:srgbClr val="0000FF"/>
                  </a:solidFill>
                </a:rPr>
                <a:t>목소리</a:t>
              </a:r>
              <a:endParaRPr lang="en-US" altLang="ko-KR">
                <a:solidFill>
                  <a:srgbClr val="0000FF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09140" y="2472190"/>
              <a:ext cx="1728216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00FF"/>
                  </a:solidFill>
                </a:rPr>
                <a:t>전처리</a:t>
              </a:r>
              <a:endParaRPr lang="en-US" altLang="ko-KR" dirty="0">
                <a:solidFill>
                  <a:srgbClr val="0000FF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>
                  <a:solidFill>
                    <a:srgbClr val="0000FF"/>
                  </a:solidFill>
                </a:rPr>
                <a:t>Spectrogram magnitude and phase</a:t>
              </a:r>
            </a:p>
            <a:p>
              <a:endParaRPr lang="en-US" altLang="ko-KR" sz="1600" dirty="0">
                <a:solidFill>
                  <a:srgbClr val="0000FF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735230" y="1508677"/>
              <a:ext cx="2368521" cy="35890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16511" y="1902803"/>
              <a:ext cx="2287240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FF"/>
                  </a:solidFill>
                </a:rPr>
                <a:t>VAD + DOA :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 err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앞단은</a:t>
              </a:r>
              <a:r>
                <a:rPr lang="ko-KR" altLang="en-US" sz="1400" dirty="0">
                  <a:solidFill>
                    <a:srgbClr val="0000FF"/>
                  </a:solidFill>
                </a:rPr>
                <a:t> </a:t>
              </a:r>
              <a:r>
                <a:rPr lang="en-US" altLang="ko-KR" sz="1400" dirty="0">
                  <a:solidFill>
                    <a:srgbClr val="FF0000"/>
                  </a:solidFill>
                </a:rPr>
                <a:t>CNN Denoising Autoencoder</a:t>
              </a:r>
              <a:r>
                <a:rPr lang="ko-KR" altLang="en-US" sz="1400" dirty="0">
                  <a:solidFill>
                    <a:srgbClr val="0000FF"/>
                  </a:solidFill>
                </a:rPr>
                <a:t>로 </a:t>
              </a:r>
              <a:r>
                <a:rPr lang="en-US" altLang="ko-KR" sz="1400" dirty="0">
                  <a:solidFill>
                    <a:srgbClr val="0000FF"/>
                  </a:solidFill>
                </a:rPr>
                <a:t>pretrain</a:t>
              </a:r>
            </a:p>
            <a:p>
              <a:endParaRPr lang="en-US" altLang="ko-KR" sz="1400" dirty="0">
                <a:solidFill>
                  <a:srgbClr val="0000FF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solidFill>
                    <a:srgbClr val="0000FF"/>
                  </a:solidFill>
                </a:rPr>
                <a:t>Possibly wide-deep CNN </a:t>
              </a:r>
              <a:r>
                <a:rPr lang="ko-KR" altLang="en-US" sz="1400" dirty="0">
                  <a:solidFill>
                    <a:srgbClr val="0000FF"/>
                  </a:solidFill>
                </a:rPr>
                <a:t>모델 형태</a:t>
              </a:r>
              <a:endParaRPr lang="en-US" altLang="ko-KR" sz="1400" dirty="0">
                <a:solidFill>
                  <a:srgbClr val="0000FF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solidFill>
                    <a:srgbClr val="FF0000"/>
                  </a:solidFill>
                </a:rPr>
                <a:t>2D CNN + GRU(or 1D CNN)</a:t>
              </a:r>
              <a:r>
                <a:rPr lang="en-US" altLang="ko-KR" sz="1400" dirty="0">
                  <a:solidFill>
                    <a:srgbClr val="0000FF"/>
                  </a:solidFill>
                </a:rPr>
                <a:t> 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solidFill>
                    <a:srgbClr val="0000FF"/>
                  </a:solidFill>
                </a:rPr>
                <a:t>Some post processing for </a:t>
              </a:r>
              <a:r>
                <a:rPr lang="ko-KR" altLang="en-US" sz="14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최종</a:t>
              </a:r>
              <a:r>
                <a:rPr lang="ko-KR" altLang="en-US" sz="1400" dirty="0">
                  <a:solidFill>
                    <a:srgbClr val="0000FF"/>
                  </a:solidFill>
                </a:rPr>
                <a:t> </a:t>
              </a:r>
              <a:r>
                <a:rPr lang="en-US" altLang="ko-KR" sz="1400" dirty="0">
                  <a:solidFill>
                    <a:srgbClr val="0000FF"/>
                  </a:solidFill>
                </a:rPr>
                <a:t>azimuth estimation </a:t>
              </a: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rgbClr val="0000FF"/>
                </a:solidFill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V="1">
              <a:off x="1757546" y="3135130"/>
              <a:ext cx="551593" cy="1"/>
            </a:xfrm>
            <a:prstGeom prst="straightConnector1">
              <a:avLst/>
            </a:prstGeom>
            <a:ln w="19050">
              <a:solidFill>
                <a:srgbClr val="57655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4100032" y="3135130"/>
              <a:ext cx="1605824" cy="0"/>
            </a:xfrm>
            <a:prstGeom prst="straightConnector1">
              <a:avLst/>
            </a:prstGeom>
            <a:ln w="19050">
              <a:solidFill>
                <a:srgbClr val="57655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54598" y="2410635"/>
              <a:ext cx="16979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오디오 클립</a:t>
              </a:r>
              <a:endPara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스테레오 </a:t>
              </a: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이상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052499" y="4096512"/>
              <a:ext cx="2307297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이슈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Window size?  Phase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DOA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추정에 유용한 정보를 주는 것은 맞는데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2048-dft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갖고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phase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충분히 정보를 </a:t>
              </a:r>
              <a:r>
                <a:rPr lang="ko-KR" altLang="en-US" sz="11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획득을까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 Window size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이상으로 늘이고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(n-</a:t>
              </a:r>
              <a:r>
                <a:rPr lang="en-US" altLang="ko-KR" sz="11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fft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=8196) hop=2048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정도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하면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Left, right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채널을 별도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pipeline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하지 않고 단일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pipeline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했음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우리도 이 방법으로 테스팅 해 볼만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논문은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L=100 (2.3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7200" y="2732794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4 channels</a:t>
              </a: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08704" y="3168444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L, R; mag, phase</a:t>
              </a:r>
              <a:endParaRPr lang="ko-KR" altLang="en-US" sz="1400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V="1">
              <a:off x="8103751" y="1694833"/>
              <a:ext cx="1079225" cy="1"/>
            </a:xfrm>
            <a:prstGeom prst="straightConnector1">
              <a:avLst/>
            </a:prstGeom>
            <a:ln w="19050">
              <a:solidFill>
                <a:srgbClr val="57655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062023" y="1354788"/>
              <a:ext cx="17794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VAD regression : (0, 1) </a:t>
              </a:r>
              <a:endParaRPr lang="ko-KR" altLang="en-US" sz="1200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 flipV="1">
              <a:off x="8103751" y="2176417"/>
              <a:ext cx="1079225" cy="1"/>
            </a:xfrm>
            <a:prstGeom prst="straightConnector1">
              <a:avLst/>
            </a:prstGeom>
            <a:ln w="19050">
              <a:solidFill>
                <a:srgbClr val="57655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054771" y="1748731"/>
              <a:ext cx="1800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DOA regression : (-90, 90) or  (-1, 1) using tanh</a:t>
              </a:r>
              <a:endParaRPr lang="ko-KR" altLang="en-US" sz="120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V="1">
              <a:off x="8103751" y="2672244"/>
              <a:ext cx="1079225" cy="1"/>
            </a:xfrm>
            <a:prstGeom prst="straightConnector1">
              <a:avLst/>
            </a:prstGeom>
            <a:ln w="19050">
              <a:solidFill>
                <a:srgbClr val="57655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103751" y="2440398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</a:t>
              </a:r>
              <a:r>
                <a:rPr lang="ko-KR" altLang="en-US" sz="1200"/>
                <a:t>도</a:t>
              </a: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V="1">
              <a:off x="8097655" y="3129444"/>
              <a:ext cx="1079225" cy="1"/>
            </a:xfrm>
            <a:prstGeom prst="straightConnector1">
              <a:avLst/>
            </a:prstGeom>
            <a:ln w="19050">
              <a:solidFill>
                <a:srgbClr val="57655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097655" y="2824446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20</a:t>
              </a:r>
              <a:r>
                <a:rPr lang="ko-KR" altLang="en-US" sz="1200"/>
                <a:t>도</a:t>
              </a: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V="1">
              <a:off x="8097655" y="3580548"/>
              <a:ext cx="1079225" cy="1"/>
            </a:xfrm>
            <a:prstGeom prst="straightConnector1">
              <a:avLst/>
            </a:prstGeom>
            <a:ln w="19050">
              <a:solidFill>
                <a:srgbClr val="57655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097655" y="327555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40</a:t>
              </a:r>
              <a:r>
                <a:rPr lang="ko-KR" altLang="en-US" sz="1200"/>
                <a:t>도</a:t>
              </a:r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 flipV="1">
              <a:off x="8103751" y="4549812"/>
              <a:ext cx="1079225" cy="1"/>
            </a:xfrm>
            <a:prstGeom prst="straightConnector1">
              <a:avLst/>
            </a:prstGeom>
            <a:ln w="19050">
              <a:solidFill>
                <a:srgbClr val="57655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103751" y="4244814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180</a:t>
              </a:r>
              <a:r>
                <a:rPr lang="ko-KR" altLang="en-US" sz="1200"/>
                <a:t>도</a:t>
              </a: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 flipV="1">
              <a:off x="8103751" y="5000916"/>
              <a:ext cx="1079225" cy="1"/>
            </a:xfrm>
            <a:prstGeom prst="straightConnector1">
              <a:avLst/>
            </a:prstGeom>
            <a:ln w="19050">
              <a:solidFill>
                <a:srgbClr val="57655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103751" y="4695918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-1</a:t>
              </a:r>
              <a:endParaRPr lang="ko-KR" altLang="en-US" sz="12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27498" y="3501102"/>
              <a:ext cx="2487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.</a:t>
              </a:r>
            </a:p>
            <a:p>
              <a:r>
                <a:rPr lang="en-US" altLang="ko-KR" b="1"/>
                <a:t>.</a:t>
              </a:r>
              <a:endParaRPr lang="ko-KR" altLang="en-US" b="1"/>
            </a:p>
          </p:txBody>
        </p:sp>
        <p:sp>
          <p:nvSpPr>
            <p:cNvPr id="38" name="오른쪽 중괄호 37"/>
            <p:cNvSpPr/>
            <p:nvPr/>
          </p:nvSpPr>
          <p:spPr>
            <a:xfrm>
              <a:off x="9246476" y="2650730"/>
              <a:ext cx="473088" cy="2356671"/>
            </a:xfrm>
            <a:prstGeom prst="rightBrace">
              <a:avLst>
                <a:gd name="adj1" fmla="val 8333"/>
                <a:gd name="adj2" fmla="val 50517"/>
              </a:avLst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44335" y="3275550"/>
              <a:ext cx="461665" cy="14003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>
                  <a:solidFill>
                    <a:srgbClr val="0000FF"/>
                  </a:solidFill>
                </a:rPr>
                <a:t>classification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51540" y="5207425"/>
              <a:ext cx="21666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방향각과 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VAD 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추정 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output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중복됨 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regression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classification 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동시 사용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3765" y="3429628"/>
              <a:ext cx="19929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오디오 클립 길이가 </a:t>
              </a: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초가 안될 경우</a:t>
              </a:r>
              <a:endPara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3358" y="1564029"/>
              <a:ext cx="6719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sigmoid</a:t>
              </a:r>
              <a:endParaRPr lang="ko-KR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295088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4" y="386714"/>
            <a:ext cx="3880866" cy="37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317" y="386714"/>
            <a:ext cx="3894771" cy="377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777" y="4250817"/>
            <a:ext cx="2924920" cy="252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51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155" y="1230283"/>
            <a:ext cx="3585781" cy="5506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9183" y="699931"/>
            <a:ext cx="255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SONY pcm-a10 </a:t>
            </a:r>
            <a:r>
              <a:rPr lang="ko-KR" altLang="en-US"/>
              <a:t>마이크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032504" y="1147151"/>
            <a:ext cx="210312" cy="5486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3563112" y="1082558"/>
            <a:ext cx="615696" cy="5755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60775" y="622987"/>
            <a:ext cx="331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두개의 스테레오 마이크 픽업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여기서는 두 개의 픽업이 </a:t>
            </a: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모아져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있음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547" y="3362936"/>
            <a:ext cx="4559996" cy="88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5769085" y="2853115"/>
            <a:ext cx="210312" cy="5486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29892" y="2114451"/>
            <a:ext cx="3370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두개의 스테레오 픽업이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도를 이루며 벌려져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있는 모습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오디오 클립이 이 형태로 수집되었음 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2292" y="4664818"/>
            <a:ext cx="3370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문제 정의서는 두개의 스테레오 픽업간 거리가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3.95cm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라 하지만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두 개의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mic center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를 기준으로 하면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3cm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 약간 넘을 것 같음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(3.3cm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정도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).    </a:t>
            </a:r>
          </a:p>
        </p:txBody>
      </p:sp>
    </p:spTree>
    <p:extLst>
      <p:ext uri="{BB962C8B-B14F-4D97-AF65-F5344CB8AC3E}">
        <p14:creationId xmlns:p14="http://schemas.microsoft.com/office/powerpoint/2010/main" val="220268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456" y="57607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고려 사항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216" y="1115568"/>
            <a:ext cx="90799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오디오 클립 길이는 최소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초 이상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최대는 제한 없음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분 이내로 예상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한 오디오 클립에 목소리가 있을 수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또는 없을 수 있음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클립내에 목소리가 있을 시 목소리 위치는 가변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오디오 클립에 여러 개의 목소리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segment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 있을 수 있음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여러 구조 요청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utterance (“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도와주세요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”, “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여기에요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”)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구조 요청 발화 종류와 그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segment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들의 길이는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문제 정의서가 알려 주지 않음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 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상식적으로 각 발화는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초 이상은 될 것이라 예상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   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VAD (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목소리 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무 식별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이 틀렸을 시 해당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penalty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 몹시 큼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( 180</a:t>
            </a:r>
            <a:r>
              <a:rPr lang="en-US" altLang="ko-KR" sz="1400" baseline="300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). 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각 오디오 클립에 목소리가 있나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없나 판별은 거의 다 맞아야 함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발화가 있을 시 발화 구간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(start-end location)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을 식별하라는 것이 아니고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발화가 있고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없음을 판별하고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있으면 그 방위각을 추정하라고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샘플 음향과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spectrogram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을 들으면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보면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마이크가 매우 지향성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 0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도 인 경우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left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채널에 강하게 들리는 목소리가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right channel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매우 약하거나 거의 들리지 않음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발화 방향이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도 경우도 유사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두 마이크간 거리가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4cm (or, 3.3cm depending on how one might view the distance). 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소리 전파 속도가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343m/s. 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TDOA (Time Difference Of Arrivals)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 가장 클 경우인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180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도 경우에도 그 값이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0.04/340 = 0.00011sec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0.11 ms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밖에 되지 않음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119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634" y="593766"/>
            <a:ext cx="926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2788" indent="-712788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Data Generation :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소리 원본을 이용해 다양한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audio scene (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노이즈 추가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reverberation,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스테레요 효과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생성하는 것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4396" y="1626919"/>
            <a:ext cx="885899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Two!Ears Auditory Model 1.5 (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https://zenodo.org/record/1458420#.XMAuzLczaUk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)    </a:t>
            </a:r>
          </a:p>
          <a:p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- “ Joining Sound Event Detection and Localization Through Spatial Segregation”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600"/>
              <a:t> http://docs.twoears.eu/en/1.5/ </a:t>
            </a:r>
          </a:p>
          <a:p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33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860" y="563880"/>
            <a:ext cx="1644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VAD </a:t>
            </a:r>
            <a:r>
              <a:rPr lang="ko-KR" altLang="en-US" sz="2400" dirty="0"/>
              <a:t>설계 </a:t>
            </a:r>
            <a:r>
              <a:rPr lang="en-US" altLang="ko-KR" dirty="0"/>
              <a:t>: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08443" y="2191774"/>
            <a:ext cx="1731404" cy="1569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08443" y="2498360"/>
            <a:ext cx="1794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전처리</a:t>
            </a:r>
            <a:endParaRPr lang="en-US" altLang="ko-KR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FF"/>
                </a:solidFill>
              </a:rPr>
              <a:t>Spectrogram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FF"/>
                </a:solidFill>
              </a:rPr>
              <a:t>MRCG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70714" y="1519428"/>
            <a:ext cx="2893025" cy="3055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57045" y="1804940"/>
            <a:ext cx="249239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VAD: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FF"/>
                </a:solidFill>
              </a:rPr>
              <a:t>Context Frame </a:t>
            </a:r>
            <a:r>
              <a:rPr lang="ko-KR" altLang="en-US" sz="1400" dirty="0">
                <a:solidFill>
                  <a:srgbClr val="0000FF"/>
                </a:solidFill>
              </a:rPr>
              <a:t>기반 목소리 탐지 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00FF"/>
                </a:solidFill>
              </a:rPr>
              <a:t>동시에 잡음 감소 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>
                <a:solidFill>
                  <a:srgbClr val="0000FF"/>
                </a:solidFill>
              </a:rPr>
              <a:t>잡음 감소와 </a:t>
            </a:r>
            <a:r>
              <a:rPr lang="en-US" altLang="ko-KR" sz="1400" dirty="0">
                <a:solidFill>
                  <a:srgbClr val="0000FF"/>
                </a:solidFill>
              </a:rPr>
              <a:t>VAD</a:t>
            </a:r>
            <a:r>
              <a:rPr lang="ko-KR" altLang="en-US" sz="1400" dirty="0">
                <a:solidFill>
                  <a:srgbClr val="0000FF"/>
                </a:solidFill>
              </a:rPr>
              <a:t>가 하나의 네트워크</a:t>
            </a:r>
            <a:r>
              <a:rPr lang="en-US" altLang="ko-KR" sz="1400" dirty="0">
                <a:solidFill>
                  <a:srgbClr val="0000FF"/>
                </a:solidFill>
              </a:rPr>
              <a:t>) </a:t>
            </a:r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FF"/>
                </a:solidFill>
              </a:rPr>
              <a:t>Multi-task learning</a:t>
            </a:r>
          </a:p>
          <a:p>
            <a:endParaRPr lang="en-US" altLang="ko-KR" sz="1400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816824" y="2976634"/>
            <a:ext cx="1176056" cy="0"/>
          </a:xfrm>
          <a:prstGeom prst="straightConnector1">
            <a:avLst/>
          </a:prstGeom>
          <a:ln w="19050">
            <a:solidFill>
              <a:srgbClr val="5765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06705" y="4800600"/>
            <a:ext cx="5595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왜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전체 오디오 클립을 대상으로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VAD</a:t>
            </a: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를 하지 않나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전체 오디오 클립 중에서 목소리가 섞여 있다고 추정되는 부분만을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취득하려는 때문 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목소리 부분만을 취득해야 하는 이유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목소리로 방향 탐지해야지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개소리로 방향 탐지하면 안됨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886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D0F925BA-0CCF-4256-BFF5-B1802E133571}"/>
              </a:ext>
            </a:extLst>
          </p:cNvPr>
          <p:cNvGrpSpPr/>
          <p:nvPr/>
        </p:nvGrpSpPr>
        <p:grpSpPr>
          <a:xfrm>
            <a:off x="53929" y="563880"/>
            <a:ext cx="9233547" cy="5756791"/>
            <a:chOff x="78313" y="563880"/>
            <a:chExt cx="9233547" cy="5756791"/>
          </a:xfrm>
        </p:grpSpPr>
        <p:sp>
          <p:nvSpPr>
            <p:cNvPr id="3" name="직사각형 2"/>
            <p:cNvSpPr/>
            <p:nvPr/>
          </p:nvSpPr>
          <p:spPr>
            <a:xfrm>
              <a:off x="1363980" y="2705100"/>
              <a:ext cx="160020" cy="2362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286000" y="2705100"/>
              <a:ext cx="160020" cy="2362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477362" y="4640580"/>
              <a:ext cx="949858" cy="1150620"/>
            </a:xfrm>
            <a:prstGeom prst="rect">
              <a:avLst/>
            </a:prstGeom>
            <a:solidFill>
              <a:srgbClr val="CAE8A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77362" y="4890730"/>
              <a:ext cx="11801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0000FF"/>
                  </a:solidFill>
                </a:rPr>
                <a:t>Noise</a:t>
              </a:r>
            </a:p>
            <a:p>
              <a:r>
                <a:rPr lang="en-US" altLang="ko-KR" sz="1400" dirty="0">
                  <a:solidFill>
                    <a:srgbClr val="0000FF"/>
                  </a:solidFill>
                </a:rPr>
                <a:t>Suppression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8" name="왼쪽/오른쪽 화살표 7"/>
            <p:cNvSpPr/>
            <p:nvPr/>
          </p:nvSpPr>
          <p:spPr>
            <a:xfrm rot="1911181">
              <a:off x="2457230" y="4446539"/>
              <a:ext cx="922020" cy="266700"/>
            </a:xfrm>
            <a:prstGeom prst="leftRight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312364" y="2080260"/>
              <a:ext cx="160020" cy="2112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32301" y="2080260"/>
              <a:ext cx="160020" cy="2112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73495" y="1469082"/>
              <a:ext cx="949858" cy="1150620"/>
            </a:xfrm>
            <a:prstGeom prst="rect">
              <a:avLst/>
            </a:prstGeom>
            <a:solidFill>
              <a:srgbClr val="FFFF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7612" y="1823215"/>
              <a:ext cx="5416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0000FF"/>
                  </a:solidFill>
                </a:rPr>
                <a:t>VAD</a:t>
              </a:r>
            </a:p>
            <a:p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13" name="왼쪽/오른쪽 화살표 12"/>
            <p:cNvSpPr/>
            <p:nvPr/>
          </p:nvSpPr>
          <p:spPr>
            <a:xfrm rot="19254213">
              <a:off x="4193482" y="2278237"/>
              <a:ext cx="708089" cy="266700"/>
            </a:xfrm>
            <a:prstGeom prst="leftRight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4285467" y="3232666"/>
              <a:ext cx="2702073" cy="0"/>
            </a:xfrm>
            <a:prstGeom prst="straightConnector1">
              <a:avLst/>
            </a:prstGeom>
            <a:ln w="19050">
              <a:solidFill>
                <a:srgbClr val="57655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427220" y="3316873"/>
              <a:ext cx="2869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잘 구분</a:t>
              </a:r>
              <a:r>
                <a:rPr lang="en-US" altLang="ko-KR" dirty="0"/>
                <a:t>, clean</a:t>
              </a:r>
              <a:r>
                <a:rPr lang="ko-KR" altLang="en-US" dirty="0"/>
                <a:t>된 </a:t>
              </a:r>
              <a:r>
                <a:rPr lang="en-US" altLang="ko-KR" dirty="0"/>
                <a:t>voice segments(frames)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41347" y="3406140"/>
              <a:ext cx="8316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ym typeface="Symbol" panose="05050102010706020507" pitchFamily="18" charset="2"/>
                </a:rPr>
                <a:t></a:t>
              </a:r>
              <a:endParaRPr lang="ko-KR" altLang="en-US" sz="4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88869" y="3115196"/>
              <a:ext cx="8316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ym typeface="Symbol" panose="05050102010706020507" pitchFamily="18" charset="2"/>
                </a:rPr>
                <a:t></a:t>
              </a:r>
              <a:endParaRPr lang="ko-KR" altLang="en-US" sz="4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07244" y="2613928"/>
              <a:ext cx="8316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ym typeface="Symbol" panose="05050102010706020507" pitchFamily="18" charset="2"/>
                </a:rPr>
                <a:t></a:t>
              </a:r>
              <a:endParaRPr lang="ko-KR" altLang="en-US" sz="4000" dirty="0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403860" y="3957370"/>
              <a:ext cx="792480" cy="0"/>
            </a:xfrm>
            <a:prstGeom prst="straightConnector1">
              <a:avLst/>
            </a:prstGeom>
            <a:ln w="19050">
              <a:solidFill>
                <a:srgbClr val="57655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8313" y="3362980"/>
              <a:ext cx="12089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MRCG or</a:t>
              </a:r>
            </a:p>
            <a:p>
              <a:r>
                <a:rPr lang="en-US" altLang="ko-KR" sz="1400" dirty="0"/>
                <a:t>Spectrogram</a:t>
              </a:r>
              <a:endParaRPr lang="ko-KR" altLang="en-US" sz="14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282296" y="2893829"/>
              <a:ext cx="949858" cy="1150620"/>
            </a:xfrm>
            <a:prstGeom prst="rect">
              <a:avLst/>
            </a:prstGeom>
            <a:solidFill>
              <a:srgbClr val="FFFF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96448" y="334027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</a:rPr>
                <a:t>방향탐지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150114" y="2499727"/>
              <a:ext cx="2161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GCC_PHAT + DL ?</a:t>
              </a:r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112311" y="1117772"/>
              <a:ext cx="23722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2D Conv – 1D Conv - GRU</a:t>
              </a:r>
              <a:endParaRPr lang="ko-KR" altLang="en-US" sz="1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2305" y="5797451"/>
              <a:ext cx="11993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Denoising </a:t>
              </a:r>
            </a:p>
            <a:p>
              <a:r>
                <a:rPr lang="en-US" altLang="ko-KR" sz="1400"/>
                <a:t>Autoencoder</a:t>
              </a:r>
              <a:endParaRPr lang="ko-KR" altLang="en-US" sz="1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3860" y="563880"/>
              <a:ext cx="29578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/>
                <a:t>Multi-task Learning, </a:t>
              </a:r>
            </a:p>
            <a:p>
              <a:r>
                <a:rPr lang="en-US" altLang="ko-KR" sz="2400"/>
                <a:t>Layer Sharing</a:t>
              </a:r>
              <a:r>
                <a:rPr lang="en-US" altLang="ko-KR"/>
                <a:t>: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37225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2456" y="2108490"/>
            <a:ext cx="74797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최종적인 답이 목소리 발원의 </a:t>
            </a:r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방향각</a:t>
            </a:r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이기에</a:t>
            </a:r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우리가 아는 오디오 데이터 특성을 기반하여</a:t>
            </a:r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방향각을 </a:t>
            </a:r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robust</a:t>
            </a:r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하게</a:t>
            </a:r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정확히 추정하는 방법으로부터 문제 풀이를 시작하자</a:t>
            </a:r>
          </a:p>
        </p:txBody>
      </p:sp>
    </p:spTree>
    <p:extLst>
      <p:ext uri="{BB962C8B-B14F-4D97-AF65-F5344CB8AC3E}">
        <p14:creationId xmlns:p14="http://schemas.microsoft.com/office/powerpoint/2010/main" val="455792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lnDef>
      <a:spPr>
        <a:ln w="19050">
          <a:solidFill>
            <a:srgbClr val="57655D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15939</TotalTime>
  <Words>2107</Words>
  <Application>Microsoft Office PowerPoint</Application>
  <PresentationFormat>A4 용지(210x297mm)</PresentationFormat>
  <Paragraphs>177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Wingdings</vt:lpstr>
      <vt:lpstr>Clarity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채 상언</cp:lastModifiedBy>
  <cp:revision>290</cp:revision>
  <cp:lastPrinted>2016-11-20T04:44:03Z</cp:lastPrinted>
  <dcterms:created xsi:type="dcterms:W3CDTF">2013-08-14T17:09:52Z</dcterms:created>
  <dcterms:modified xsi:type="dcterms:W3CDTF">2020-01-12T07:49:12Z</dcterms:modified>
</cp:coreProperties>
</file>