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39" r:id="rId2"/>
    <p:sldMasterId id="2147483652" r:id="rId3"/>
  </p:sldMasterIdLst>
  <p:notesMasterIdLst>
    <p:notesMasterId r:id="rId21"/>
  </p:notesMasterIdLst>
  <p:handoutMasterIdLst>
    <p:handoutMasterId r:id="rId22"/>
  </p:handoutMasterIdLst>
  <p:sldIdLst>
    <p:sldId id="256" r:id="rId4"/>
    <p:sldId id="279" r:id="rId5"/>
    <p:sldId id="428" r:id="rId6"/>
    <p:sldId id="429" r:id="rId7"/>
    <p:sldId id="430" r:id="rId8"/>
    <p:sldId id="371" r:id="rId9"/>
    <p:sldId id="409" r:id="rId10"/>
    <p:sldId id="410" r:id="rId11"/>
    <p:sldId id="432" r:id="rId12"/>
    <p:sldId id="411" r:id="rId13"/>
    <p:sldId id="412" r:id="rId14"/>
    <p:sldId id="433" r:id="rId15"/>
    <p:sldId id="434" r:id="rId16"/>
    <p:sldId id="420" r:id="rId17"/>
    <p:sldId id="426" r:id="rId18"/>
    <p:sldId id="431" r:id="rId19"/>
    <p:sldId id="415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44C"/>
    <a:srgbClr val="0099FF"/>
    <a:srgbClr val="808080"/>
    <a:srgbClr val="595DED"/>
    <a:srgbClr val="060D0E"/>
    <a:srgbClr val="00FF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5" autoAdjust="0"/>
    <p:restoredTop sz="93159" autoAdjust="0"/>
  </p:normalViewPr>
  <p:slideViewPr>
    <p:cSldViewPr>
      <p:cViewPr>
        <p:scale>
          <a:sx n="110" d="100"/>
          <a:sy n="110" d="100"/>
        </p:scale>
        <p:origin x="-2016" y="-150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8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viewProps" Target="view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presProps" Target="presProps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6" tIns="47768" rIns="95536" bIns="4776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6" tIns="47768" rIns="95536" bIns="4776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6" tIns="47768" rIns="95536" bIns="4776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6" tIns="47768" rIns="95536" bIns="4776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1E525FD-1110-430D-BDCD-21B42BF4F2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625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5536" tIns="47768" rIns="95536" bIns="4776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5536" tIns="47768" rIns="95536" bIns="4776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3CB283E-AC43-49AA-8ECF-695641C5326E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6" tIns="47768" rIns="95536" bIns="4776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40363" cy="4467225"/>
          </a:xfrm>
          <a:prstGeom prst="rect">
            <a:avLst/>
          </a:prstGeom>
        </p:spPr>
        <p:txBody>
          <a:bodyPr vert="horz" lIns="95536" tIns="47768" rIns="95536" bIns="4776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5536" tIns="47768" rIns="95536" bIns="4776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5536" tIns="47768" rIns="95536" bIns="4776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32996D-BA07-4FC3-8EB2-222F5C7946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7681D4-C215-4299-BD28-F28B599A9C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317C-7CB3-4A6D-BEB7-638554947409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E5888-5F45-4B9A-9C10-9514AAE825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C53FE-A59F-4AA4-8A77-9F84F4BBC1B3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EBE74-B2FC-49D0-9B07-65AE5FF49B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BBB12-3B01-4251-933D-0FF0180221BD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E4B12-A843-4AA6-823C-044EC1E0A0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C1B34-3CBF-4F5F-BE46-EA2D3AA99D88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990C2-C183-4404-9BE3-C62F4CA6D8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3AAD9-C999-48B1-A643-603475D889D5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54EBF-3065-4F09-8502-D3CDB1FCA1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C0281-90C9-4A75-BE39-9DC7A6276A7E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9A378-9E46-4A47-8F93-FB147FF974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i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9552" y="4077072"/>
            <a:ext cx="6400800" cy="11296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050" y="131738"/>
            <a:ext cx="7810326" cy="488950"/>
          </a:xfrm>
          <a:prstGeom prst="rect">
            <a:avLst/>
          </a:prstGeom>
        </p:spPr>
        <p:txBody>
          <a:bodyPr/>
          <a:lstStyle>
            <a:lvl1pPr>
              <a:defRPr sz="2400" i="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472608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sz="1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06338"/>
            <a:ext cx="8784976" cy="488950"/>
          </a:xfrm>
        </p:spPr>
        <p:txBody>
          <a:bodyPr/>
          <a:lstStyle>
            <a:lvl1pPr>
              <a:defRPr sz="2400" i="0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256584"/>
          </a:xfrm>
          <a:prstGeom prst="rect">
            <a:avLst/>
          </a:prstGeom>
        </p:spPr>
        <p:txBody>
          <a:bodyPr/>
          <a:lstStyle>
            <a:lvl1pPr>
              <a:defRPr sz="16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sz="1400" b="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>
              <a:defRPr sz="1200" b="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>
              <a:defRPr sz="1100" b="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>
              <a:defRPr sz="1100" b="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47643" y="102406"/>
            <a:ext cx="7238379" cy="70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240" y="955343"/>
            <a:ext cx="8952931" cy="559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2000" tIns="108000" rIns="252000" bIns="108000" numCol="1" anchor="t" anchorCtr="0" compatLnSpc="1">
            <a:prstTxWarp prst="textNoShape">
              <a:avLst/>
            </a:prstTxWarp>
          </a:bodyPr>
          <a:lstStyle>
            <a:lvl1pPr marL="273050" marR="0" indent="-2730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Tx/>
              <a:buBlip>
                <a:blip r:embed="rId2"/>
              </a:buBlip>
              <a:tabLst/>
              <a:defRPr/>
            </a:lvl1pPr>
            <a:lvl2pPr marL="568325" marR="0" indent="-22225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Pct val="75000"/>
              <a:buFont typeface="Lucida Grande"/>
              <a:buChar char="-"/>
              <a:tabLst/>
              <a:defRPr/>
            </a:lvl2pPr>
            <a:lvl3pPr marL="857250" marR="0" indent="-174625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§"/>
              <a:tabLst/>
              <a:defRPr/>
            </a:lvl3pPr>
            <a:lvl4pPr marL="1201738" marR="0" indent="-230188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lvl4pPr>
            <a:lvl5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altLang="ko-KR" noProof="0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B835F-3D1C-47CE-A3F8-3338D42591C5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DC05F-7D6C-4AA3-B382-5B40D91DC2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3A625-B72C-4E75-B333-8C7F17069A39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6035F-888C-4544-B390-1AEF46DD4E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5434F-7B96-4F4F-84BE-8260A08B0E1B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6282C-7D7F-4000-9E72-DA1F82D04E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0A250-73FE-4683-877A-44DD80602CFA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5287-3E23-443F-B929-A8F3F9EE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FDB0-8128-4179-BCF1-CFAA3FA2C415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A0F22-B569-473A-8AC5-5791B51DF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 /><Relationship Id="rId3" Type="http://schemas.openxmlformats.org/officeDocument/2006/relationships/slideLayout" Target="../slideLayouts/slideLayout7.xml" /><Relationship Id="rId7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6.xml" /><Relationship Id="rId1" Type="http://schemas.openxmlformats.org/officeDocument/2006/relationships/slideLayout" Target="../slideLayouts/slideLayout5.xml" /><Relationship Id="rId6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9.xml" /><Relationship Id="rId10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8.xml" /><Relationship Id="rId9" Type="http://schemas.openxmlformats.org/officeDocument/2006/relationships/slideLayout" Target="../slideLayouts/slideLayout13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 /><Relationship Id="rId2" Type="http://schemas.openxmlformats.org/officeDocument/2006/relationships/slideLayout" Target="../slideLayouts/slideLayout17.xml" /><Relationship Id="rId1" Type="http://schemas.openxmlformats.org/officeDocument/2006/relationships/slideLayout" Target="../slideLayouts/slideLayout16.xml" /><Relationship Id="rId4" Type="http://schemas.openxmlformats.org/officeDocument/2006/relationships/image" Target="../media/image2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100013"/>
            <a:ext cx="5976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194" r:id="rId2"/>
    <p:sldLayoutId id="2147484209" r:id="rId3"/>
    <p:sldLayoutId id="2147484210" r:id="rId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" grpId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66AAA02-4742-463E-AEF4-E0856302C7B6}" type="datetimeFigureOut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8B6711E-D9C5-4A37-BB3E-9090BFFD6E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 txBox="1">
            <a:spLocks noGrp="1"/>
          </p:cNvSpPr>
          <p:nvPr userDrawn="1"/>
        </p:nvSpPr>
        <p:spPr bwMode="auto">
          <a:xfrm>
            <a:off x="8712200" y="6669088"/>
            <a:ext cx="381000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latinLnBrk="0">
              <a:defRPr/>
            </a:pPr>
            <a:fld id="{CC132724-4447-4906-ADB4-0AE4AECE5148}" type="slidenum">
              <a:rPr kumimoji="0" lang="en-US" altLang="ko-KR" sz="800" b="1">
                <a:solidFill>
                  <a:schemeClr val="tx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 latinLnBrk="0">
                <a:defRPr/>
              </a:pPr>
              <a:t>‹#›</a:t>
            </a:fld>
            <a:endParaRPr kumimoji="0" lang="en-US" altLang="ko-KR" sz="800" b="1">
              <a:solidFill>
                <a:schemeClr val="tx2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1" name="Slide Number Placeholder 4"/>
          <p:cNvSpPr txBox="1">
            <a:spLocks noGrp="1"/>
          </p:cNvSpPr>
          <p:nvPr userDrawn="1"/>
        </p:nvSpPr>
        <p:spPr bwMode="auto">
          <a:xfrm>
            <a:off x="8712200" y="6669088"/>
            <a:ext cx="381000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latinLnBrk="0">
              <a:defRPr/>
            </a:pPr>
            <a:fld id="{DC7DAEF9-5D62-42AF-8C72-999591C6CBCD}" type="slidenum">
              <a:rPr kumimoji="0" lang="en-US" altLang="ko-KR" sz="800" b="1">
                <a:solidFill>
                  <a:schemeClr val="tx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 latinLnBrk="0">
                <a:defRPr/>
              </a:pPr>
              <a:t>‹#›</a:t>
            </a:fld>
            <a:endParaRPr kumimoji="0" lang="en-US" altLang="ko-KR" sz="800" b="1">
              <a:solidFill>
                <a:schemeClr val="tx2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3076" name="그림 8" descr="1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13" Type="http://schemas.openxmlformats.org/officeDocument/2006/relationships/image" Target="../media/image23.jpeg" /><Relationship Id="rId3" Type="http://schemas.openxmlformats.org/officeDocument/2006/relationships/image" Target="../media/image14.jpeg" /><Relationship Id="rId7" Type="http://schemas.openxmlformats.org/officeDocument/2006/relationships/image" Target="../media/image18.jpeg" /><Relationship Id="rId12" Type="http://schemas.openxmlformats.org/officeDocument/2006/relationships/image" Target="../media/image22.png" /><Relationship Id="rId2" Type="http://schemas.openxmlformats.org/officeDocument/2006/relationships/image" Target="../media/image13.jpeg" /><Relationship Id="rId16" Type="http://schemas.openxmlformats.org/officeDocument/2006/relationships/image" Target="../media/image2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11" Type="http://schemas.openxmlformats.org/officeDocument/2006/relationships/image" Target="../media/image21.jpeg" /><Relationship Id="rId5" Type="http://schemas.openxmlformats.org/officeDocument/2006/relationships/image" Target="../media/image16.jpeg" /><Relationship Id="rId15" Type="http://schemas.openxmlformats.org/officeDocument/2006/relationships/image" Target="../media/image25.jpeg" /><Relationship Id="rId10" Type="http://schemas.openxmlformats.org/officeDocument/2006/relationships/image" Target="../media/image20.jpeg" /><Relationship Id="rId4" Type="http://schemas.openxmlformats.org/officeDocument/2006/relationships/image" Target="../media/image15.jpeg" /><Relationship Id="rId9" Type="http://schemas.openxmlformats.org/officeDocument/2006/relationships/image" Target="../media/image19.png" /><Relationship Id="rId14" Type="http://schemas.openxmlformats.org/officeDocument/2006/relationships/image" Target="../media/image24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98"/>
          <p:cNvSpPr/>
          <p:nvPr/>
        </p:nvSpPr>
        <p:spPr>
          <a:xfrm>
            <a:off x="256344" y="313498"/>
            <a:ext cx="8673374" cy="6227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598"/>
          <p:cNvSpPr/>
          <p:nvPr/>
        </p:nvSpPr>
        <p:spPr>
          <a:xfrm>
            <a:off x="256341" y="313498"/>
            <a:ext cx="8673377" cy="6227002"/>
          </a:xfrm>
          <a:prstGeom prst="rect">
            <a:avLst/>
          </a:prstGeom>
          <a:solidFill>
            <a:srgbClr val="222328">
              <a:alpha val="60000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607"/>
          <p:cNvSpPr/>
          <p:nvPr/>
        </p:nvSpPr>
        <p:spPr>
          <a:xfrm>
            <a:off x="428596" y="926905"/>
            <a:ext cx="9905999" cy="100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en-US" sz="3600" dirty="0"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Business Planning</a:t>
            </a:r>
          </a:p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Ultralight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Ultralight"/>
              </a:rPr>
              <a:t>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Ultralight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Ultralight"/>
              </a:rPr>
              <a:t>이데아컴퍼니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San Francisco Display Bold"/>
              <a:sym typeface="San Francisco Display Bold"/>
            </a:endParaRPr>
          </a:p>
        </p:txBody>
      </p:sp>
      <p:sp>
        <p:nvSpPr>
          <p:cNvPr id="8" name="Shape 607"/>
          <p:cNvSpPr/>
          <p:nvPr/>
        </p:nvSpPr>
        <p:spPr>
          <a:xfrm>
            <a:off x="6344515" y="6150630"/>
            <a:ext cx="2513765" cy="21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/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en-US" sz="900" dirty="0" err="1"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COPYRIGHTⓒIdeacompany</a:t>
            </a:r>
            <a:r>
              <a:rPr lang="en-US" sz="900" dirty="0"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. All Right Reserved</a:t>
            </a:r>
            <a:endParaRPr sz="900"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  <a:sym typeface="San Francisco Display Bold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621"/>
          <p:cNvSpPr/>
          <p:nvPr/>
        </p:nvSpPr>
        <p:spPr>
          <a:xfrm>
            <a:off x="275685" y="272079"/>
            <a:ext cx="1545103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Product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Detail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제품의 상세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9" name="그림 3" descr="이데아컴퍼니 로고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-231192" y="3429000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3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00034" y="1285898"/>
            <a:ext cx="8286808" cy="5286374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50531" tIns="72000" rIns="50531" bIns="72000" anchor="ctr"/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아동청소년 교육시설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유치원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초중고등학교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근처에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위치추적중앙관제센터 데이터베이스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내에 등록이 된 성범죄자 및 유괴범죄자가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교육환경보호구역 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이내로 접근 할 경우 전국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21,000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여개의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유치원 및 학교장에게 감시대상자의 위치 및 정보를 경고메시지 형태로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전달하는 시스템으로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성범죄자에게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부착 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전자발찌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의 신호를 학교 근처에 설치 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RTU(Node, GW)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단말을 통하여 대상자의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전자발찌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포함한 정보를 관제모니터링서버에 전달하고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정보를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위치추적중앙관제센터 데이터베이스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조회 후 감시존을 빠져나가는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시점까지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Alert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학교장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추후 대상자 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스마트폰을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활용하여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SMS, LMS, MMS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기반의 쌍방향 통신이 가능한 채팅 로봇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메시징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시스템을 통해 메시지로 경고 메시지로 전송 및 관리함으로써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위험을 인지하도록 하여 청소년을 대상으로 일어날 수 있는 성범죄 및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유괴범죄의 재발 범행을 미연에 방지할 수 있고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메시지 수신자 중 누구라도 위험을 감지하여 관할 경찰서 또는 보호관찰소에 출동요청을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메시지를 전송 받아 관할 경찰서 및 보호관찰소에 출동 요청을 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출동의 결과 값을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신고자에게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전달하는 프로세스까지 포함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하는 접근 제어 시스템입니다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전자발찌는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사법권과 연계된 국가보안 프로젝트로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SKT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만 해당 모듈을 관리 할 수 있기 때문에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금번 개발 시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SKT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와 컨소시엄으로 지자체에 납품 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예정 이며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, HW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SW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를 각각 조달에 등록하고 분리발주 하여 구현하고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, SKT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Cloud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AWS(Amazon Web Service)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를 기반으로 서비스 하게 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순서도: 자기 디스크 5"/>
          <p:cNvSpPr/>
          <p:nvPr/>
        </p:nvSpPr>
        <p:spPr>
          <a:xfrm>
            <a:off x="1214438" y="1344905"/>
            <a:ext cx="914400" cy="61277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성범죄자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준비 6"/>
          <p:cNvSpPr/>
          <p:nvPr/>
        </p:nvSpPr>
        <p:spPr>
          <a:xfrm>
            <a:off x="3087688" y="1170280"/>
            <a:ext cx="1439862" cy="358775"/>
          </a:xfrm>
          <a:prstGeom prst="flowChartPrepa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시작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3087688" y="1813218"/>
            <a:ext cx="1439862" cy="35877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감지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(?m 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반경 시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2906713" y="2456155"/>
            <a:ext cx="1800225" cy="39528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반경 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?m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인가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906713" y="5081880"/>
            <a:ext cx="1800225" cy="39687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반경 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?m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인가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928938" y="6423318"/>
            <a:ext cx="1800225" cy="39687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반경 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?m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인가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3666331" y="1671137"/>
            <a:ext cx="2825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3666331" y="2314074"/>
            <a:ext cx="2825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3659187" y="2999081"/>
            <a:ext cx="2889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3632994" y="5655762"/>
            <a:ext cx="357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3087688" y="4450055"/>
            <a:ext cx="1439862" cy="36036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 1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 및 </a:t>
            </a: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관제시스템 위치정보 전송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3087688" y="5823243"/>
            <a:ext cx="1439862" cy="36036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 n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 및 </a:t>
            </a: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관제시스템 위치정보 전송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6429375" y="1823244"/>
            <a:ext cx="1439863" cy="35877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 관제시스템 </a:t>
            </a: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위치정보 전송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3087688" y="3146718"/>
            <a:ext cx="1439862" cy="36036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로부터 정보판독</a:t>
            </a:r>
          </a:p>
        </p:txBody>
      </p:sp>
      <p:sp>
        <p:nvSpPr>
          <p:cNvPr id="21" name="순서도: 판단 20"/>
          <p:cNvSpPr/>
          <p:nvPr/>
        </p:nvSpPr>
        <p:spPr>
          <a:xfrm>
            <a:off x="2906713" y="3784893"/>
            <a:ext cx="1800225" cy="395287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성범죄자 인가</a:t>
            </a:r>
            <a:r>
              <a:rPr lang="en-US" altLang="ko-KR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3662362" y="3653131"/>
            <a:ext cx="2889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>
            <a:off x="3663156" y="4314324"/>
            <a:ext cx="287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662362" y="4951706"/>
            <a:ext cx="2889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/>
          <p:cNvSpPr/>
          <p:nvPr/>
        </p:nvSpPr>
        <p:spPr>
          <a:xfrm>
            <a:off x="6694488" y="4775994"/>
            <a:ext cx="914400" cy="3016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6965156" y="2354263"/>
            <a:ext cx="3571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1"/>
            <a:endCxn id="8" idx="1"/>
          </p:cNvCxnSpPr>
          <p:nvPr/>
        </p:nvCxnSpPr>
        <p:spPr>
          <a:xfrm rot="10800000" flipH="1">
            <a:off x="2906713" y="1992605"/>
            <a:ext cx="180975" cy="660400"/>
          </a:xfrm>
          <a:prstGeom prst="bentConnector3">
            <a:avLst>
              <a:gd name="adj1" fmla="val -127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1" idx="1"/>
            <a:endCxn id="8" idx="1"/>
          </p:cNvCxnSpPr>
          <p:nvPr/>
        </p:nvCxnSpPr>
        <p:spPr>
          <a:xfrm rot="10800000" flipH="1">
            <a:off x="2906713" y="1992605"/>
            <a:ext cx="180975" cy="1990725"/>
          </a:xfrm>
          <a:prstGeom prst="bentConnector3">
            <a:avLst>
              <a:gd name="adj1" fmla="val -127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1"/>
            <a:endCxn id="16" idx="1"/>
          </p:cNvCxnSpPr>
          <p:nvPr/>
        </p:nvCxnSpPr>
        <p:spPr>
          <a:xfrm rot="10800000" flipH="1">
            <a:off x="2906713" y="4629443"/>
            <a:ext cx="180975" cy="650875"/>
          </a:xfrm>
          <a:prstGeom prst="bentConnector3">
            <a:avLst>
              <a:gd name="adj1" fmla="val -127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79800" y="2872080"/>
            <a:ext cx="928688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84563" y="4192880"/>
            <a:ext cx="928687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89325" y="5532730"/>
            <a:ext cx="928688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40338" y="4242093"/>
            <a:ext cx="928687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22488" y="2208505"/>
            <a:ext cx="928687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27250" y="3540418"/>
            <a:ext cx="928688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32013" y="4835818"/>
            <a:ext cx="928687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3690937" y="6296318"/>
            <a:ext cx="250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495675" y="6226468"/>
            <a:ext cx="928688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꺾인 연결선 39"/>
          <p:cNvCxnSpPr>
            <a:stCxn id="11" idx="3"/>
          </p:cNvCxnSpPr>
          <p:nvPr/>
        </p:nvCxnSpPr>
        <p:spPr>
          <a:xfrm flipV="1">
            <a:off x="4729163" y="1992605"/>
            <a:ext cx="1684337" cy="46291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1" idx="1"/>
            <a:endCxn id="17" idx="1"/>
          </p:cNvCxnSpPr>
          <p:nvPr/>
        </p:nvCxnSpPr>
        <p:spPr>
          <a:xfrm rot="10800000" flipH="1">
            <a:off x="2928938" y="6004218"/>
            <a:ext cx="158750" cy="617537"/>
          </a:xfrm>
          <a:prstGeom prst="bentConnector3">
            <a:avLst>
              <a:gd name="adj1" fmla="val -1445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136775" y="6280443"/>
            <a:ext cx="928688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화살표 연결선 42"/>
          <p:cNvCxnSpPr>
            <a:stCxn id="6" idx="4"/>
          </p:cNvCxnSpPr>
          <p:nvPr/>
        </p:nvCxnSpPr>
        <p:spPr>
          <a:xfrm>
            <a:off x="2128838" y="1651293"/>
            <a:ext cx="16922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6246813" y="2545557"/>
            <a:ext cx="1800225" cy="39687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순찰요청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418263" y="3328194"/>
            <a:ext cx="1439862" cy="36036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관할 </a:t>
            </a:r>
            <a:r>
              <a:rPr lang="ko-KR" altLang="en-US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경찰서에 발신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5400000">
            <a:off x="6965156" y="3132138"/>
            <a:ext cx="3571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>
            <a:off x="6965156" y="3871913"/>
            <a:ext cx="3571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/>
          <p:cNvSpPr/>
          <p:nvPr/>
        </p:nvSpPr>
        <p:spPr>
          <a:xfrm>
            <a:off x="6424613" y="4063207"/>
            <a:ext cx="1439862" cy="36036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발신내역 메시지 전송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rot="5400000">
            <a:off x="6971506" y="4608513"/>
            <a:ext cx="3571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15138" y="2990057"/>
            <a:ext cx="928687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꺾인 연결선 50"/>
          <p:cNvCxnSpPr>
            <a:stCxn id="44" idx="3"/>
            <a:endCxn id="26" idx="3"/>
          </p:cNvCxnSpPr>
          <p:nvPr/>
        </p:nvCxnSpPr>
        <p:spPr>
          <a:xfrm flipH="1">
            <a:off x="7608888" y="2743994"/>
            <a:ext cx="438150" cy="2182813"/>
          </a:xfrm>
          <a:prstGeom prst="bentConnector3">
            <a:avLst>
              <a:gd name="adj1" fmla="val -522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732713" y="3617119"/>
            <a:ext cx="928687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Shape 621"/>
          <p:cNvSpPr/>
          <p:nvPr/>
        </p:nvSpPr>
        <p:spPr>
          <a:xfrm>
            <a:off x="275685" y="272079"/>
            <a:ext cx="1420069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Product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Flow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제품의  프로세스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54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57" name="그림 3" descr="이데아컴퍼니 로고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모서리가 둥근 직사각형 69"/>
          <p:cNvSpPr/>
          <p:nvPr/>
        </p:nvSpPr>
        <p:spPr>
          <a:xfrm>
            <a:off x="-231192" y="3429000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3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621"/>
          <p:cNvSpPr/>
          <p:nvPr/>
        </p:nvSpPr>
        <p:spPr>
          <a:xfrm>
            <a:off x="275685" y="291122"/>
            <a:ext cx="1551515" cy="56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System </a:t>
            </a:r>
            <a:r>
              <a:rPr lang="en-US" dirty="0" err="1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Config</a:t>
            </a:r>
            <a:endParaRPr lang="en-US" dirty="0">
              <a:solidFill>
                <a:srgbClr val="00B0F0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시스템</a:t>
            </a:r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정의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sp>
        <p:nvSpPr>
          <p:cNvPr id="7" name="모서리가 둥근 직사각형 6"/>
          <p:cNvSpPr/>
          <p:nvPr/>
        </p:nvSpPr>
        <p:spPr>
          <a:xfrm>
            <a:off x="-231192" y="3429000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3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C386E-B142-4683-B3B0-0052B6AF6BAF}"/>
              </a:ext>
            </a:extLst>
          </p:cNvPr>
          <p:cNvCxnSpPr/>
          <p:nvPr/>
        </p:nvCxnSpPr>
        <p:spPr>
          <a:xfrm flipV="1">
            <a:off x="313685" y="4017806"/>
            <a:ext cx="8820000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9A8DF5-1C8F-48FF-97AA-B2718995E46C}"/>
              </a:ext>
            </a:extLst>
          </p:cNvPr>
          <p:cNvCxnSpPr/>
          <p:nvPr/>
        </p:nvCxnSpPr>
        <p:spPr>
          <a:xfrm flipV="1">
            <a:off x="313686" y="4797152"/>
            <a:ext cx="8820000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6BE1A8-1B8C-4873-8D63-3E25073D2497}"/>
              </a:ext>
            </a:extLst>
          </p:cNvPr>
          <p:cNvCxnSpPr/>
          <p:nvPr/>
        </p:nvCxnSpPr>
        <p:spPr>
          <a:xfrm flipV="1">
            <a:off x="313686" y="5601982"/>
            <a:ext cx="9360000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7AB8AC-BFDF-4EED-95A6-4D86ED4A41DE}"/>
              </a:ext>
            </a:extLst>
          </p:cNvPr>
          <p:cNvGrpSpPr/>
          <p:nvPr/>
        </p:nvGrpSpPr>
        <p:grpSpPr>
          <a:xfrm>
            <a:off x="2277006" y="5805264"/>
            <a:ext cx="1080029" cy="677334"/>
            <a:chOff x="1650999" y="5562600"/>
            <a:chExt cx="1329267" cy="6773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CF598B-62C7-42C7-A95B-FD3E41483B0E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Cloud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39D6E41-B435-40FD-AE9C-0C6C6591E785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AWS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50E6F4-A724-409B-BDF5-97744959041A}"/>
              </a:ext>
            </a:extLst>
          </p:cNvPr>
          <p:cNvGrpSpPr/>
          <p:nvPr/>
        </p:nvGrpSpPr>
        <p:grpSpPr>
          <a:xfrm>
            <a:off x="4024314" y="5805264"/>
            <a:ext cx="1080029" cy="677334"/>
            <a:chOff x="3293532" y="5562600"/>
            <a:chExt cx="1329267" cy="67733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44FDF2-DDBF-446A-8584-F219A68B64B8}"/>
                </a:ext>
              </a:extLst>
            </p:cNvPr>
            <p:cNvSpPr/>
            <p:nvPr/>
          </p:nvSpPr>
          <p:spPr>
            <a:xfrm>
              <a:off x="32935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Cloud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48C16A-A63B-44B2-86A5-1BB4038B996D}"/>
                </a:ext>
              </a:extLst>
            </p:cNvPr>
            <p:cNvSpPr/>
            <p:nvPr/>
          </p:nvSpPr>
          <p:spPr>
            <a:xfrm>
              <a:off x="32935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Azure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BC2D5E-7E72-4C93-9D90-EFC903526007}"/>
              </a:ext>
            </a:extLst>
          </p:cNvPr>
          <p:cNvGrpSpPr/>
          <p:nvPr/>
        </p:nvGrpSpPr>
        <p:grpSpPr>
          <a:xfrm>
            <a:off x="5771622" y="5805264"/>
            <a:ext cx="1080029" cy="677334"/>
            <a:chOff x="4792132" y="5562600"/>
            <a:chExt cx="1329267" cy="67733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1A8785-CB95-42DA-9E4C-53E79D7B2B22}"/>
                </a:ext>
              </a:extLst>
            </p:cNvPr>
            <p:cNvSpPr/>
            <p:nvPr/>
          </p:nvSpPr>
          <p:spPr>
            <a:xfrm>
              <a:off x="47921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Cloud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146696A-224A-450C-8651-F9900736C31E}"/>
                </a:ext>
              </a:extLst>
            </p:cNvPr>
            <p:cNvSpPr/>
            <p:nvPr/>
          </p:nvSpPr>
          <p:spPr>
            <a:xfrm>
              <a:off x="47921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Cloud Z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9CF0A3-971F-4160-8599-0C135D6DE02A}"/>
              </a:ext>
            </a:extLst>
          </p:cNvPr>
          <p:cNvGrpSpPr/>
          <p:nvPr/>
        </p:nvGrpSpPr>
        <p:grpSpPr>
          <a:xfrm>
            <a:off x="7518929" y="5805264"/>
            <a:ext cx="1080029" cy="677334"/>
            <a:chOff x="8898465" y="5562600"/>
            <a:chExt cx="1329267" cy="6773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CD282C-29EA-4090-81D0-6D78CE642931}"/>
                </a:ext>
              </a:extLst>
            </p:cNvPr>
            <p:cNvSpPr/>
            <p:nvPr/>
          </p:nvSpPr>
          <p:spPr>
            <a:xfrm>
              <a:off x="8898465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On-Premise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016032-D11A-4F76-BBD9-596EBDF8D6B9}"/>
                </a:ext>
              </a:extLst>
            </p:cNvPr>
            <p:cNvSpPr/>
            <p:nvPr/>
          </p:nvSpPr>
          <p:spPr>
            <a:xfrm>
              <a:off x="8898465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Linux Servers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CB0FC5-4747-4E45-AA00-389A7E056AD2}"/>
              </a:ext>
            </a:extLst>
          </p:cNvPr>
          <p:cNvCxnSpPr/>
          <p:nvPr/>
        </p:nvCxnSpPr>
        <p:spPr>
          <a:xfrm>
            <a:off x="1499241" y="1141996"/>
            <a:ext cx="0" cy="61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5E3F96-908D-4343-9E70-7BDFC6094430}"/>
              </a:ext>
            </a:extLst>
          </p:cNvPr>
          <p:cNvSpPr txBox="1"/>
          <p:nvPr/>
        </p:nvSpPr>
        <p:spPr>
          <a:xfrm>
            <a:off x="622681" y="6005432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IaaS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B4764-9B87-4E82-B167-5693B7FBA050}"/>
              </a:ext>
            </a:extLst>
          </p:cNvPr>
          <p:cNvSpPr txBox="1"/>
          <p:nvPr/>
        </p:nvSpPr>
        <p:spPr>
          <a:xfrm>
            <a:off x="601585" y="5141336"/>
            <a:ext cx="528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PaaS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ADA2589-CF16-42FC-9C57-770C092DE18A}"/>
              </a:ext>
            </a:extLst>
          </p:cNvPr>
          <p:cNvGrpSpPr/>
          <p:nvPr/>
        </p:nvGrpSpPr>
        <p:grpSpPr>
          <a:xfrm>
            <a:off x="3246379" y="4941168"/>
            <a:ext cx="3494614" cy="576064"/>
            <a:chOff x="3293532" y="5562600"/>
            <a:chExt cx="1329267" cy="67733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271215B-49FD-47DF-A38F-7DEDD68928C2}"/>
                </a:ext>
              </a:extLst>
            </p:cNvPr>
            <p:cNvSpPr/>
            <p:nvPr/>
          </p:nvSpPr>
          <p:spPr>
            <a:xfrm>
              <a:off x="32935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Cloud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27B6ED-46D2-41AA-90E1-1529C66120C4}"/>
                </a:ext>
              </a:extLst>
            </p:cNvPr>
            <p:cNvSpPr/>
            <p:nvPr/>
          </p:nvSpPr>
          <p:spPr>
            <a:xfrm>
              <a:off x="32935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Rancher / </a:t>
              </a:r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Kubernates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/ Docker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727920" y="4191826"/>
            <a:ext cx="2531533" cy="508000"/>
            <a:chOff x="3065993" y="3776533"/>
            <a:chExt cx="2531533" cy="67733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221B726-F6A1-46C5-BA4B-12536C1A5573}"/>
                </a:ext>
              </a:extLst>
            </p:cNvPr>
            <p:cNvGrpSpPr/>
            <p:nvPr/>
          </p:nvGrpSpPr>
          <p:grpSpPr>
            <a:xfrm>
              <a:off x="3065993" y="3776533"/>
              <a:ext cx="1080029" cy="677334"/>
              <a:chOff x="1650999" y="5562600"/>
              <a:chExt cx="1329267" cy="677334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9E81EC5-200E-4D25-89CD-F63C5A27EBE5}"/>
                  </a:ext>
                </a:extLst>
              </p:cNvPr>
              <p:cNvSpPr/>
              <p:nvPr/>
            </p:nvSpPr>
            <p:spPr>
              <a:xfrm>
                <a:off x="1650999" y="5562600"/>
                <a:ext cx="1329267" cy="3386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RDB</a:t>
                </a:r>
                <a:endParaRPr lang="ko-KR" altLang="en-US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A8BBBD-FBC8-405E-9718-E8F98954A396}"/>
                  </a:ext>
                </a:extLst>
              </p:cNvPr>
              <p:cNvSpPr/>
              <p:nvPr/>
            </p:nvSpPr>
            <p:spPr>
              <a:xfrm>
                <a:off x="1650999" y="5901267"/>
                <a:ext cx="1329267" cy="338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PostgreSQL</a:t>
                </a:r>
                <a:endParaRPr lang="ko-KR" alt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1DF700F-A83E-4FBE-938F-18A906A70E54}"/>
                </a:ext>
              </a:extLst>
            </p:cNvPr>
            <p:cNvGrpSpPr/>
            <p:nvPr/>
          </p:nvGrpSpPr>
          <p:grpSpPr>
            <a:xfrm>
              <a:off x="4517497" y="3776533"/>
              <a:ext cx="1080029" cy="677334"/>
              <a:chOff x="1650999" y="5562600"/>
              <a:chExt cx="1329267" cy="67733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C9117F5-BA51-4618-8034-357ACDAF0693}"/>
                  </a:ext>
                </a:extLst>
              </p:cNvPr>
              <p:cNvSpPr/>
              <p:nvPr/>
            </p:nvSpPr>
            <p:spPr>
              <a:xfrm>
                <a:off x="1650999" y="5562600"/>
                <a:ext cx="1329267" cy="3386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Queue/Cache</a:t>
                </a:r>
                <a:endParaRPr lang="ko-KR" altLang="en-US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D9A48B-7001-4A18-8C11-44B7AB8F1A20}"/>
                  </a:ext>
                </a:extLst>
              </p:cNvPr>
              <p:cNvSpPr/>
              <p:nvPr/>
            </p:nvSpPr>
            <p:spPr>
              <a:xfrm>
                <a:off x="1650999" y="5901267"/>
                <a:ext cx="1329267" cy="338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Kafka/Redis</a:t>
                </a:r>
                <a:endParaRPr lang="ko-KR" alt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C835519-A922-4427-8080-2A63442F9324}"/>
              </a:ext>
            </a:extLst>
          </p:cNvPr>
          <p:cNvSpPr txBox="1"/>
          <p:nvPr/>
        </p:nvSpPr>
        <p:spPr>
          <a:xfrm>
            <a:off x="601842" y="429983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Infra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7757F9-2863-41AC-835B-21BD9ED2CEA0}"/>
              </a:ext>
            </a:extLst>
          </p:cNvPr>
          <p:cNvSpPr txBox="1"/>
          <p:nvPr/>
        </p:nvSpPr>
        <p:spPr>
          <a:xfrm>
            <a:off x="475910" y="2641091"/>
            <a:ext cx="77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Services</a:t>
            </a: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(MSA)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70BE445-6EA9-4FC4-BD7C-D8E0BCFA2FA2}"/>
              </a:ext>
            </a:extLst>
          </p:cNvPr>
          <p:cNvCxnSpPr/>
          <p:nvPr/>
        </p:nvCxnSpPr>
        <p:spPr>
          <a:xfrm flipV="1">
            <a:off x="313685" y="1785558"/>
            <a:ext cx="8820000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2123728" y="2975756"/>
            <a:ext cx="1080029" cy="508000"/>
            <a:chOff x="1650999" y="5562600"/>
            <a:chExt cx="1329267" cy="67733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API G/W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Gateway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397E61-8930-4DCD-A778-97DE47442A99}"/>
              </a:ext>
            </a:extLst>
          </p:cNvPr>
          <p:cNvGrpSpPr/>
          <p:nvPr/>
        </p:nvGrpSpPr>
        <p:grpSpPr>
          <a:xfrm>
            <a:off x="3395676" y="2975756"/>
            <a:ext cx="1080029" cy="508000"/>
            <a:chOff x="1650999" y="5562600"/>
            <a:chExt cx="1329267" cy="67733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A6C116E-88E8-4458-9ED3-35346068070B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Service Discovery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75F9D2-A29B-4A1B-8B4F-488F4E9F035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Eureka / Ribbon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89297B3-B225-4A68-87E1-07162EB4262D}"/>
              </a:ext>
            </a:extLst>
          </p:cNvPr>
          <p:cNvSpPr txBox="1"/>
          <p:nvPr/>
        </p:nvSpPr>
        <p:spPr>
          <a:xfrm>
            <a:off x="313686" y="1428575"/>
            <a:ext cx="110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Presentation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A5C59CC-9723-4418-BA15-62F1A90E1207}"/>
              </a:ext>
            </a:extLst>
          </p:cNvPr>
          <p:cNvGrpSpPr/>
          <p:nvPr/>
        </p:nvGrpSpPr>
        <p:grpSpPr>
          <a:xfrm>
            <a:off x="3741677" y="1203399"/>
            <a:ext cx="2504016" cy="502175"/>
            <a:chOff x="1650999" y="5562600"/>
            <a:chExt cx="3081866" cy="67733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75DF881-B109-43B9-8EA5-977C6B1BD83D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Web UI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680D384-BBA1-417E-BFB1-08DEEDB374E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React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492A91-4322-419D-BEF8-5FDE61C1BE3F}"/>
                </a:ext>
              </a:extLst>
            </p:cNvPr>
            <p:cNvSpPr/>
            <p:nvPr/>
          </p:nvSpPr>
          <p:spPr>
            <a:xfrm>
              <a:off x="3403598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Mobile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97FA6D1-C447-4DF7-A0E8-8C07F012A988}"/>
                </a:ext>
              </a:extLst>
            </p:cNvPr>
            <p:cNvSpPr/>
            <p:nvPr/>
          </p:nvSpPr>
          <p:spPr>
            <a:xfrm>
              <a:off x="3403598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React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8B968FC-5853-4E3E-A796-6C65520BEC7E}"/>
              </a:ext>
            </a:extLst>
          </p:cNvPr>
          <p:cNvGrpSpPr/>
          <p:nvPr/>
        </p:nvGrpSpPr>
        <p:grpSpPr>
          <a:xfrm>
            <a:off x="4667624" y="2975756"/>
            <a:ext cx="1080029" cy="508000"/>
            <a:chOff x="1650999" y="5562600"/>
            <a:chExt cx="1329267" cy="67733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48D4AC4-7A8F-4D15-B985-220BA90792E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Circuit Breaker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EBC3335-6E5B-46A3-A627-C146A874C91A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Hystrix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821340" y="3502128"/>
            <a:ext cx="815788" cy="36755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향후 사용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F664EFF-E483-41CA-ABB1-46A91AEECDE2}"/>
              </a:ext>
            </a:extLst>
          </p:cNvPr>
          <p:cNvGrpSpPr/>
          <p:nvPr/>
        </p:nvGrpSpPr>
        <p:grpSpPr>
          <a:xfrm>
            <a:off x="7211522" y="2975756"/>
            <a:ext cx="1080029" cy="508000"/>
            <a:chOff x="1650999" y="5562600"/>
            <a:chExt cx="1329267" cy="67733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6717CB2-FDA9-48B4-8308-D3AFDCCC7BCB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Distributed Tracing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736A596-7D31-47D3-B436-1BD3D090F5AA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Zipkin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365238" y="3501008"/>
            <a:ext cx="815788" cy="36755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향후 사용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61F2943-ACA9-42F2-AD8D-5328011809B2}"/>
              </a:ext>
            </a:extLst>
          </p:cNvPr>
          <p:cNvGrpSpPr/>
          <p:nvPr/>
        </p:nvGrpSpPr>
        <p:grpSpPr>
          <a:xfrm>
            <a:off x="5939573" y="2975756"/>
            <a:ext cx="1080029" cy="508000"/>
            <a:chOff x="1650999" y="5562600"/>
            <a:chExt cx="1329267" cy="67733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2685157-EBE4-4F16-A165-3934474CF5B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Config Server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6ADE315-555B-4872-95BD-7C056691FF5C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Spirng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Config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093289" y="3502129"/>
            <a:ext cx="815788" cy="4318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Kubernates</a:t>
            </a:r>
            <a:endParaRPr lang="en-US" altLang="ko-KR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ConfigMap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대체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4041816" y="1923875"/>
            <a:ext cx="1094412" cy="544670"/>
            <a:chOff x="1650999" y="5562600"/>
            <a:chExt cx="1329267" cy="67733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Authentication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auth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-control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2797994" y="1916832"/>
            <a:ext cx="1050484" cy="544670"/>
            <a:chOff x="1650999" y="5562600"/>
            <a:chExt cx="1329267" cy="67733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BackEnd</a:t>
              </a:r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Service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-svc-control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1554172" y="1916832"/>
            <a:ext cx="1050484" cy="544670"/>
            <a:chOff x="1650999" y="5562600"/>
            <a:chExt cx="1329267" cy="67733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FrontEnd</a:t>
              </a:r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Service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ui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-control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5329566" y="1923875"/>
            <a:ext cx="1094412" cy="544670"/>
            <a:chOff x="1650999" y="5562600"/>
            <a:chExt cx="1329267" cy="6773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Collector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StremSets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6617316" y="1916832"/>
            <a:ext cx="1073716" cy="544670"/>
            <a:chOff x="1650999" y="5562600"/>
            <a:chExt cx="1329267" cy="67733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Event Engine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-event-engine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7884368" y="1916832"/>
            <a:ext cx="1181813" cy="544670"/>
            <a:chOff x="1650999" y="5562600"/>
            <a:chExt cx="1329267" cy="6773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Alarm Engine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-alarm-engine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7887033" y="2481063"/>
            <a:ext cx="1204096" cy="4438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우선은 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Event Engine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처리하고 향후 과부하 시 분리</a:t>
            </a:r>
          </a:p>
        </p:txBody>
      </p:sp>
    </p:spTree>
    <p:extLst>
      <p:ext uri="{BB962C8B-B14F-4D97-AF65-F5344CB8AC3E}">
        <p14:creationId xmlns:p14="http://schemas.microsoft.com/office/powerpoint/2010/main" val="28492189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621"/>
          <p:cNvSpPr/>
          <p:nvPr/>
        </p:nvSpPr>
        <p:spPr>
          <a:xfrm>
            <a:off x="275685" y="291122"/>
            <a:ext cx="1551515" cy="56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System </a:t>
            </a:r>
            <a:r>
              <a:rPr lang="en-US" dirty="0" err="1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Config</a:t>
            </a:r>
            <a:endParaRPr lang="en-US" dirty="0">
              <a:solidFill>
                <a:srgbClr val="00B0F0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시스템</a:t>
            </a:r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정의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sp>
        <p:nvSpPr>
          <p:cNvPr id="7" name="모서리가 둥근 직사각형 6"/>
          <p:cNvSpPr/>
          <p:nvPr/>
        </p:nvSpPr>
        <p:spPr>
          <a:xfrm>
            <a:off x="-231192" y="3429000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3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3851966" y="2624602"/>
            <a:ext cx="1080029" cy="677334"/>
            <a:chOff x="1650999" y="5562600"/>
            <a:chExt cx="1329267" cy="6773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API G/W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Spring-cloud-gateway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96A1F0-EDB5-45E4-9C49-582479AF775F}"/>
              </a:ext>
            </a:extLst>
          </p:cNvPr>
          <p:cNvGrpSpPr/>
          <p:nvPr/>
        </p:nvGrpSpPr>
        <p:grpSpPr>
          <a:xfrm>
            <a:off x="5184500" y="2624602"/>
            <a:ext cx="1080029" cy="677334"/>
            <a:chOff x="1650999" y="5562600"/>
            <a:chExt cx="1329267" cy="6773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008397-AC49-42D3-B4E8-65B05AEBE4EA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Service Discovery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3B3301-C4F8-4CAB-A830-CC782370B002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Eureka / Ribbon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6458725" y="2785972"/>
            <a:ext cx="1226962" cy="677334"/>
            <a:chOff x="1650999" y="5562600"/>
            <a:chExt cx="1329267" cy="67733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BackEnd</a:t>
              </a:r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Service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-svc-control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347E9A-A049-4710-9868-F93CFB502DC4}"/>
              </a:ext>
            </a:extLst>
          </p:cNvPr>
          <p:cNvGrpSpPr/>
          <p:nvPr/>
        </p:nvGrpSpPr>
        <p:grpSpPr>
          <a:xfrm>
            <a:off x="6458725" y="1804348"/>
            <a:ext cx="1226962" cy="677334"/>
            <a:chOff x="1650999" y="5562600"/>
            <a:chExt cx="1329267" cy="67733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E22441-FCA3-4484-BE9E-36042BB2C71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Authentication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C53967-2C82-44A0-AD59-3923CABB81F5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auth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-service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6522CD3-5DC7-4B58-83B9-7D596542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08" y="1775080"/>
            <a:ext cx="854736" cy="3898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DE19FDB-EC95-4E4F-96B4-4ACCFA1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3077060"/>
            <a:ext cx="854736" cy="40798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BF0727-563D-4FE6-ACC8-F0763A962140}"/>
              </a:ext>
            </a:extLst>
          </p:cNvPr>
          <p:cNvGrpSpPr/>
          <p:nvPr/>
        </p:nvGrpSpPr>
        <p:grpSpPr>
          <a:xfrm>
            <a:off x="2012624" y="2810112"/>
            <a:ext cx="1080029" cy="677334"/>
            <a:chOff x="1650999" y="5562600"/>
            <a:chExt cx="1329267" cy="6773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663289-DE03-478C-9AC2-DA5DC32A498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SSL Proxy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AAE44B-423B-441B-B4E5-DBCC4B3B2E7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K8s ingress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3851966" y="3547958"/>
            <a:ext cx="1080029" cy="677334"/>
            <a:chOff x="1650999" y="5562600"/>
            <a:chExt cx="1329267" cy="67733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FronEnd</a:t>
              </a:r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Service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ui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-control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2092749" y="5161622"/>
            <a:ext cx="1080029" cy="677334"/>
            <a:chOff x="1650999" y="5562600"/>
            <a:chExt cx="1329267" cy="67733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Collector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StremSets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8BCEDD-5B0E-4874-A6CC-A7A81B80BC70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856511" y="2306977"/>
            <a:ext cx="191324" cy="47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04" y="5428904"/>
            <a:ext cx="854736" cy="4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6458725" y="3709367"/>
            <a:ext cx="1226962" cy="677334"/>
            <a:chOff x="1650999" y="5562600"/>
            <a:chExt cx="1329267" cy="67733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Event Engine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-event-engine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6458725" y="4563099"/>
            <a:ext cx="1226962" cy="677334"/>
            <a:chOff x="1650999" y="5562600"/>
            <a:chExt cx="1329267" cy="6773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Alarm Engine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-alarm-engine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9" name="꺾인 연결선 38"/>
          <p:cNvCxnSpPr>
            <a:stCxn id="23" idx="3"/>
            <a:endCxn id="9" idx="1"/>
          </p:cNvCxnSpPr>
          <p:nvPr/>
        </p:nvCxnSpPr>
        <p:spPr>
          <a:xfrm flipV="1">
            <a:off x="3092653" y="2793936"/>
            <a:ext cx="759313" cy="185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4" idx="3"/>
            <a:endCxn id="21" idx="1"/>
          </p:cNvCxnSpPr>
          <p:nvPr/>
        </p:nvCxnSpPr>
        <p:spPr>
          <a:xfrm flipV="1">
            <a:off x="7685687" y="3281054"/>
            <a:ext cx="486713" cy="5976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9" idx="3"/>
            <a:endCxn id="21" idx="1"/>
          </p:cNvCxnSpPr>
          <p:nvPr/>
        </p:nvCxnSpPr>
        <p:spPr>
          <a:xfrm>
            <a:off x="7685687" y="2312349"/>
            <a:ext cx="486713" cy="9687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6" idx="3"/>
            <a:endCxn id="21" idx="1"/>
          </p:cNvCxnSpPr>
          <p:nvPr/>
        </p:nvCxnSpPr>
        <p:spPr>
          <a:xfrm flipV="1">
            <a:off x="7685687" y="3281054"/>
            <a:ext cx="486713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8" idx="3"/>
            <a:endCxn id="20" idx="1"/>
          </p:cNvCxnSpPr>
          <p:nvPr/>
        </p:nvCxnSpPr>
        <p:spPr>
          <a:xfrm flipV="1">
            <a:off x="7685687" y="1970007"/>
            <a:ext cx="558721" cy="3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2" idx="3"/>
            <a:endCxn id="15" idx="1"/>
          </p:cNvCxnSpPr>
          <p:nvPr/>
        </p:nvCxnSpPr>
        <p:spPr>
          <a:xfrm>
            <a:off x="6264529" y="2793936"/>
            <a:ext cx="194196" cy="1613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2" idx="3"/>
            <a:endCxn id="18" idx="1"/>
          </p:cNvCxnSpPr>
          <p:nvPr/>
        </p:nvCxnSpPr>
        <p:spPr>
          <a:xfrm flipV="1">
            <a:off x="6264529" y="1973682"/>
            <a:ext cx="194196" cy="8202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2" idx="3"/>
            <a:endCxn id="34" idx="1"/>
          </p:cNvCxnSpPr>
          <p:nvPr/>
        </p:nvCxnSpPr>
        <p:spPr>
          <a:xfrm>
            <a:off x="6264529" y="2793936"/>
            <a:ext cx="194196" cy="10847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2" idx="3"/>
            <a:endCxn id="37" idx="1"/>
          </p:cNvCxnSpPr>
          <p:nvPr/>
        </p:nvCxnSpPr>
        <p:spPr>
          <a:xfrm>
            <a:off x="6264529" y="2793936"/>
            <a:ext cx="194196" cy="19384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" idx="3"/>
            <a:endCxn id="12" idx="1"/>
          </p:cNvCxnSpPr>
          <p:nvPr/>
        </p:nvCxnSpPr>
        <p:spPr>
          <a:xfrm>
            <a:off x="4931995" y="2793936"/>
            <a:ext cx="25250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4" idx="3"/>
            <a:endCxn id="27" idx="1"/>
          </p:cNvCxnSpPr>
          <p:nvPr/>
        </p:nvCxnSpPr>
        <p:spPr>
          <a:xfrm>
            <a:off x="3092653" y="3318113"/>
            <a:ext cx="759313" cy="7378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BF0727-563D-4FE6-ACC8-F0763A962140}"/>
              </a:ext>
            </a:extLst>
          </p:cNvPr>
          <p:cNvGrpSpPr/>
          <p:nvPr/>
        </p:nvGrpSpPr>
        <p:grpSpPr>
          <a:xfrm>
            <a:off x="2507820" y="1629642"/>
            <a:ext cx="1080029" cy="677334"/>
            <a:chOff x="1650999" y="5562600"/>
            <a:chExt cx="1329267" cy="67733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0663289-DE03-478C-9AC2-DA5DC32A498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Cert / Key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AAE44B-423B-441B-B4E5-DBCC4B3B2E7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K8s secret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6458725" y="5709560"/>
            <a:ext cx="1226962" cy="677334"/>
            <a:chOff x="1650999" y="5562600"/>
            <a:chExt cx="1329267" cy="67733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Event Remover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-remover-engine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6" name="꺾인 연결선 55"/>
          <p:cNvCxnSpPr>
            <a:stCxn id="12" idx="3"/>
            <a:endCxn id="54" idx="1"/>
          </p:cNvCxnSpPr>
          <p:nvPr/>
        </p:nvCxnSpPr>
        <p:spPr>
          <a:xfrm>
            <a:off x="6264529" y="2793936"/>
            <a:ext cx="194196" cy="30849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9" idx="3"/>
            <a:endCxn id="32" idx="1"/>
          </p:cNvCxnSpPr>
          <p:nvPr/>
        </p:nvCxnSpPr>
        <p:spPr>
          <a:xfrm>
            <a:off x="3172778" y="5330957"/>
            <a:ext cx="1009326" cy="3158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2" idx="3"/>
            <a:endCxn id="35" idx="1"/>
          </p:cNvCxnSpPr>
          <p:nvPr/>
        </p:nvCxnSpPr>
        <p:spPr>
          <a:xfrm flipV="1">
            <a:off x="5036840" y="4217368"/>
            <a:ext cx="1421885" cy="14294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32" idx="3"/>
          </p:cNvCxnSpPr>
          <p:nvPr/>
        </p:nvCxnSpPr>
        <p:spPr>
          <a:xfrm flipV="1">
            <a:off x="5036840" y="5071099"/>
            <a:ext cx="1421885" cy="5756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4" idx="3"/>
            <a:endCxn id="21" idx="1"/>
          </p:cNvCxnSpPr>
          <p:nvPr/>
        </p:nvCxnSpPr>
        <p:spPr>
          <a:xfrm flipV="1">
            <a:off x="7685687" y="3281054"/>
            <a:ext cx="486713" cy="2597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5400000" flipH="1" flipV="1">
            <a:off x="7210860" y="3755881"/>
            <a:ext cx="1626513" cy="676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ECB0FC5-4747-4E45-AA00-389A7E056AD2}"/>
              </a:ext>
            </a:extLst>
          </p:cNvPr>
          <p:cNvCxnSpPr/>
          <p:nvPr/>
        </p:nvCxnSpPr>
        <p:spPr>
          <a:xfrm>
            <a:off x="1499241" y="1196752"/>
            <a:ext cx="0" cy="5652000"/>
          </a:xfrm>
          <a:prstGeom prst="line">
            <a:avLst/>
          </a:prstGeom>
          <a:ln w="25400">
            <a:solidFill>
              <a:srgbClr val="CE0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78098" y="2348938"/>
            <a:ext cx="903195" cy="5321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Browser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5723" y="5225240"/>
            <a:ext cx="903195" cy="5321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Sensors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8098" y="3098873"/>
            <a:ext cx="903195" cy="5321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Mobile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꺾인 연결선 65"/>
          <p:cNvCxnSpPr>
            <a:stCxn id="63" idx="3"/>
            <a:endCxn id="23" idx="1"/>
          </p:cNvCxnSpPr>
          <p:nvPr/>
        </p:nvCxnSpPr>
        <p:spPr>
          <a:xfrm>
            <a:off x="1181293" y="2615009"/>
            <a:ext cx="831331" cy="3644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65" idx="3"/>
            <a:endCxn id="23" idx="1"/>
          </p:cNvCxnSpPr>
          <p:nvPr/>
        </p:nvCxnSpPr>
        <p:spPr>
          <a:xfrm flipV="1">
            <a:off x="1181293" y="2979446"/>
            <a:ext cx="831331" cy="3854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4" idx="3"/>
            <a:endCxn id="29" idx="1"/>
          </p:cNvCxnSpPr>
          <p:nvPr/>
        </p:nvCxnSpPr>
        <p:spPr>
          <a:xfrm flipV="1">
            <a:off x="1228918" y="5330956"/>
            <a:ext cx="863831" cy="160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5887" y="1152242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외부망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60145" y="115224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내부망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 descr="Apache Zookeeper Archives - Knoldus Blog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963" y="6017645"/>
            <a:ext cx="853877" cy="435691"/>
          </a:xfrm>
          <a:prstGeom prst="rect">
            <a:avLst/>
          </a:prstGeom>
          <a:solidFill>
            <a:schemeClr val="bg2"/>
          </a:solidFill>
        </p:spPr>
      </p:pic>
      <p:cxnSp>
        <p:nvCxnSpPr>
          <p:cNvPr id="72" name="직선 연결선 71"/>
          <p:cNvCxnSpPr>
            <a:stCxn id="32" idx="2"/>
            <a:endCxn id="71" idx="0"/>
          </p:cNvCxnSpPr>
          <p:nvPr/>
        </p:nvCxnSpPr>
        <p:spPr>
          <a:xfrm>
            <a:off x="4609472" y="5864686"/>
            <a:ext cx="430" cy="15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3851966" y="4340848"/>
            <a:ext cx="1080029" cy="677334"/>
            <a:chOff x="1650999" y="5562600"/>
            <a:chExt cx="1329267" cy="67733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WebSocket</a:t>
              </a:r>
              <a:endParaRPr lang="ko-KR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etm</a:t>
              </a:r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-svc-</a:t>
              </a:r>
              <a:r>
                <a:rPr lang="en-US" altLang="ko-K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websocket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6" name="꺾인 연결선 75"/>
          <p:cNvCxnSpPr>
            <a:stCxn id="24" idx="3"/>
            <a:endCxn id="75" idx="1"/>
          </p:cNvCxnSpPr>
          <p:nvPr/>
        </p:nvCxnSpPr>
        <p:spPr>
          <a:xfrm>
            <a:off x="3092653" y="3318113"/>
            <a:ext cx="759313" cy="15307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89035" y="4575868"/>
            <a:ext cx="1105529" cy="6633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우선은 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Event Engine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처리하고 향후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과부하시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분리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989034" y="5703403"/>
            <a:ext cx="1105529" cy="6633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우선은 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Schedule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처리</a:t>
            </a:r>
            <a:endParaRPr lang="en-US" altLang="ko-KR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향후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필요시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31442108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6" name="Group 795"/>
          <p:cNvGraphicFramePr>
            <a:graphicFrameLocks noGrp="1"/>
          </p:cNvGraphicFramePr>
          <p:nvPr/>
        </p:nvGraphicFramePr>
        <p:xfrm>
          <a:off x="428633" y="1285860"/>
          <a:ext cx="8358208" cy="4563113"/>
        </p:xfrm>
        <a:graphic>
          <a:graphicData uri="http://schemas.openxmlformats.org/drawingml/2006/table">
            <a:tbl>
              <a:tblPr/>
              <a:tblGrid>
                <a:gridCol w="99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66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89372">
                <a:tc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M+1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M+2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M+3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M+4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M+5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92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85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아키텍쳐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85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92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85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디버깅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85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카카오챗봇개발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285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디버깅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244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파일럿테스트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디버깅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592"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출시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8025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8770" name="직선 화살표 연결선 12"/>
          <p:cNvCxnSpPr>
            <a:cxnSpLocks noChangeShapeType="1"/>
          </p:cNvCxnSpPr>
          <p:nvPr/>
        </p:nvCxnSpPr>
        <p:spPr bwMode="auto">
          <a:xfrm>
            <a:off x="1500166" y="1785926"/>
            <a:ext cx="468000" cy="1588"/>
          </a:xfrm>
          <a:prstGeom prst="straightConnector1">
            <a:avLst/>
          </a:prstGeom>
          <a:noFill/>
          <a:ln w="50800" algn="ctr">
            <a:solidFill>
              <a:srgbClr val="00B05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8771" name="직선 화살표 연결선 13"/>
          <p:cNvCxnSpPr>
            <a:cxnSpLocks noChangeShapeType="1"/>
          </p:cNvCxnSpPr>
          <p:nvPr/>
        </p:nvCxnSpPr>
        <p:spPr bwMode="auto">
          <a:xfrm>
            <a:off x="2091499" y="2214554"/>
            <a:ext cx="487362" cy="1588"/>
          </a:xfrm>
          <a:prstGeom prst="straightConnector1">
            <a:avLst/>
          </a:prstGeom>
          <a:noFill/>
          <a:ln w="50800" algn="ctr">
            <a:solidFill>
              <a:srgbClr val="00B05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8772" name="직선 화살표 연결선 14"/>
          <p:cNvCxnSpPr>
            <a:cxnSpLocks noChangeShapeType="1"/>
          </p:cNvCxnSpPr>
          <p:nvPr/>
        </p:nvCxnSpPr>
        <p:spPr bwMode="auto">
          <a:xfrm>
            <a:off x="2734441" y="2609062"/>
            <a:ext cx="792163" cy="1588"/>
          </a:xfrm>
          <a:prstGeom prst="straightConnector1">
            <a:avLst/>
          </a:prstGeom>
          <a:noFill/>
          <a:ln w="50800" algn="ctr">
            <a:solidFill>
              <a:srgbClr val="00B05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8773" name="직선 화살표 연결선 15"/>
          <p:cNvCxnSpPr>
            <a:cxnSpLocks noChangeShapeType="1"/>
          </p:cNvCxnSpPr>
          <p:nvPr/>
        </p:nvCxnSpPr>
        <p:spPr bwMode="auto">
          <a:xfrm>
            <a:off x="4527858" y="3429000"/>
            <a:ext cx="485775" cy="1588"/>
          </a:xfrm>
          <a:prstGeom prst="straightConnector1">
            <a:avLst/>
          </a:prstGeom>
          <a:noFill/>
          <a:ln w="50800" algn="ctr">
            <a:solidFill>
              <a:srgbClr val="595DED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8774" name="직선 화살표 연결선 16"/>
          <p:cNvCxnSpPr>
            <a:cxnSpLocks noChangeShapeType="1"/>
          </p:cNvCxnSpPr>
          <p:nvPr/>
        </p:nvCxnSpPr>
        <p:spPr bwMode="auto">
          <a:xfrm>
            <a:off x="5786446" y="4250548"/>
            <a:ext cx="466725" cy="1588"/>
          </a:xfrm>
          <a:prstGeom prst="straightConnector1">
            <a:avLst/>
          </a:prstGeom>
          <a:noFill/>
          <a:ln w="50800" algn="ctr">
            <a:solidFill>
              <a:srgbClr val="595DED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8775" name="직선 화살표 연결선 17"/>
          <p:cNvCxnSpPr>
            <a:cxnSpLocks noChangeShapeType="1"/>
          </p:cNvCxnSpPr>
          <p:nvPr/>
        </p:nvCxnSpPr>
        <p:spPr bwMode="auto">
          <a:xfrm>
            <a:off x="7320764" y="5163984"/>
            <a:ext cx="485775" cy="1588"/>
          </a:xfrm>
          <a:prstGeom prst="straightConnector1">
            <a:avLst/>
          </a:prstGeom>
          <a:noFill/>
          <a:ln w="50800" algn="ctr">
            <a:solidFill>
              <a:srgbClr val="80808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3929058" y="3029278"/>
            <a:ext cx="1080000" cy="1588"/>
          </a:xfrm>
          <a:prstGeom prst="straightConnector1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50800" cap="flat" cmpd="sng" algn="ctr">
            <a:solidFill>
              <a:srgbClr val="595DED"/>
            </a:solidFill>
            <a:prstDash val="solid"/>
            <a:round/>
            <a:headEnd type="diamond" w="med" len="med"/>
            <a:tailEnd type="diamon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5170800" y="3856040"/>
            <a:ext cx="1079500" cy="1588"/>
          </a:xfrm>
          <a:prstGeom prst="straightConnector1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50800" cap="flat" cmpd="sng" algn="ctr">
            <a:solidFill>
              <a:srgbClr val="595DED"/>
            </a:solidFill>
            <a:prstDash val="solid"/>
            <a:round/>
            <a:headEnd type="diamond" w="med" len="med"/>
            <a:tailEnd type="diamond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6416220" y="4714884"/>
            <a:ext cx="792162" cy="1588"/>
          </a:xfrm>
          <a:prstGeom prst="straightConnector1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50800" cap="flat" cmpd="sng" algn="ctr">
            <a:solidFill>
              <a:srgbClr val="808080"/>
            </a:solidFill>
            <a:prstDash val="solid"/>
            <a:round/>
            <a:headEnd type="diamond" w="med" len="med"/>
            <a:tailEnd type="diamond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7936410" y="5643578"/>
            <a:ext cx="485775" cy="1587"/>
          </a:xfrm>
          <a:prstGeom prst="straightConnector1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50800" cap="flat" cmpd="sng" algn="ctr">
            <a:solidFill>
              <a:srgbClr val="80808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19" name="Shape 621"/>
          <p:cNvSpPr/>
          <p:nvPr/>
        </p:nvSpPr>
        <p:spPr>
          <a:xfrm>
            <a:off x="275685" y="272079"/>
            <a:ext cx="1881734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Product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Schedule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개발 일정</a:t>
            </a:r>
            <a:r>
              <a:rPr lang="en-US" altLang="ko-KR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상세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20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21" name="그림 3" descr="이데아컴퍼니 로고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모서리가 둥근 직사각형 29"/>
          <p:cNvSpPr/>
          <p:nvPr/>
        </p:nvSpPr>
        <p:spPr>
          <a:xfrm>
            <a:off x="-231192" y="3429000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3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내용 개체 틀 4"/>
          <p:cNvSpPr txBox="1">
            <a:spLocks/>
          </p:cNvSpPr>
          <p:nvPr/>
        </p:nvSpPr>
        <p:spPr bwMode="auto">
          <a:xfrm>
            <a:off x="285750" y="1214441"/>
            <a:ext cx="8785225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‘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전국 아동청소년 교육시설 현황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’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" name="Shape 621"/>
          <p:cNvSpPr/>
          <p:nvPr/>
        </p:nvSpPr>
        <p:spPr>
          <a:xfrm>
            <a:off x="275685" y="272079"/>
            <a:ext cx="1700209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Market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Analysis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목표시장 분석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6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17" name="그림 3" descr="이데아컴퍼니 로고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직사각형 23"/>
          <p:cNvSpPr/>
          <p:nvPr/>
        </p:nvSpPr>
        <p:spPr>
          <a:xfrm>
            <a:off x="-221170" y="5715016"/>
            <a:ext cx="500066" cy="1143008"/>
          </a:xfrm>
          <a:prstGeom prst="roundRect">
            <a:avLst>
              <a:gd name="adj" fmla="val 389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5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69735"/>
              </p:ext>
            </p:extLst>
          </p:nvPr>
        </p:nvGraphicFramePr>
        <p:xfrm>
          <a:off x="428604" y="1500180"/>
          <a:ext cx="8247848" cy="4818495"/>
        </p:xfrm>
        <a:graphic>
          <a:graphicData uri="http://schemas.openxmlformats.org/drawingml/2006/table">
            <a:tbl>
              <a:tblPr/>
              <a:tblGrid>
                <a:gridCol w="90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7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어린이집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유치원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여중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여고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백분율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6,008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830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607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294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161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8,029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부산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1,891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304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2,842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대구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1,405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2,173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인천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2,141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2,982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광주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1,195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1,795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대전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1,406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1,938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868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1,294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세종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343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491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경기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11,682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2,237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1,277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576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428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16,253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강원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1,086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2,047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충북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1,157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충남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1,916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499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3,087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전북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1,397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2,629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전남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1,205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542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198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2,528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경북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1,976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707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471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177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3,510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경남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2,982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686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181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4,549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513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811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총계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39,171 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8,837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6,087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340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2,500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1,525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58,885</a:t>
                      </a:r>
                    </a:p>
                  </a:txBody>
                  <a:tcPr marL="0" marR="72000" marT="5672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</a:p>
                  </a:txBody>
                  <a:tcPr marL="0" marR="72000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21"/>
          <p:cNvSpPr/>
          <p:nvPr/>
        </p:nvSpPr>
        <p:spPr>
          <a:xfrm>
            <a:off x="275685" y="291122"/>
            <a:ext cx="2036455" cy="56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Estimated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Revenue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예상매출 현황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8" name="그림 3" descr="이데아컴퍼니 로고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-221170" y="5715016"/>
            <a:ext cx="500066" cy="1143008"/>
          </a:xfrm>
          <a:prstGeom prst="roundRect">
            <a:avLst>
              <a:gd name="adj" fmla="val 389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5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01938"/>
              </p:ext>
            </p:extLst>
          </p:nvPr>
        </p:nvGraphicFramePr>
        <p:xfrm>
          <a:off x="457199" y="1628800"/>
          <a:ext cx="8229600" cy="3672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51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700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사업년도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Y+1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Y+2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Y+3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Y+4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Y+5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Y+6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Y+7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36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교육부</a:t>
                      </a:r>
                      <a:b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(19,714 </a:t>
                      </a:r>
                      <a: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개소</a:t>
                      </a:r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3,943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7,886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11,828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15,771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19,714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19,714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19,714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19,714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20%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씩 설치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년간사용료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100,000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보건복지부</a:t>
                      </a:r>
                      <a:b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(39,171 </a:t>
                      </a:r>
                      <a: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개소</a:t>
                      </a:r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7,834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15,668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23,503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31,337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39,171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39,171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20%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씩 설치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사용료</a:t>
                      </a:r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</a:t>
                      </a:r>
                      <a:r>
                        <a:rPr lang="en-US" altLang="ko-KR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0.66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0.66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0.66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0.66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예상매출합계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5,204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10,409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20,784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31,159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41,534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46,705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51,875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51,875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520.45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1,040.90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2,078.41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3,115.91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4,153.42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4,670.48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5,187.53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5,187.53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사업초기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 투자 기준</a:t>
                      </a:r>
                      <a:b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매출의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JCK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260.22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520.45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1,039.20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1,557.96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2,076.71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2,335.24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2,593.77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2,593.77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기여마진</a:t>
                      </a:r>
                      <a:b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매출의 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예상순매출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8409" marT="8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4,424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8,848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17,666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26,485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35,304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39,699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44,094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44,094 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9" marR="72000" marT="8409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내용 개체 틀 4"/>
          <p:cNvSpPr txBox="1">
            <a:spLocks/>
          </p:cNvSpPr>
          <p:nvPr/>
        </p:nvSpPr>
        <p:spPr bwMode="auto">
          <a:xfrm>
            <a:off x="467545" y="1343050"/>
            <a:ext cx="820891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VAT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포함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/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단위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: </a:t>
            </a: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백만원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r" eaLnBrk="0" hangingPunct="0">
              <a:spcBef>
                <a:spcPct val="20000"/>
              </a:spcBef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r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r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r" eaLnBrk="0" hangingPunct="0">
              <a:spcBef>
                <a:spcPct val="20000"/>
              </a:spcBef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2" name="내용 개체 틀 4"/>
          <p:cNvSpPr txBox="1">
            <a:spLocks/>
          </p:cNvSpPr>
          <p:nvPr/>
        </p:nvSpPr>
        <p:spPr bwMode="auto">
          <a:xfrm>
            <a:off x="467545" y="5373216"/>
            <a:ext cx="820891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AutoNum type="arabicPeriod"/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교육부 산하 교육기관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유치원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~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고등학교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) 19,714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개소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년차별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20%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씩 설치 목표로 예산 편성 작업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AutoNum type="arabicPeriod"/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보건복지부 산하 교육기관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어린이집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) 37,171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개소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년차별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20%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씩 설치 목표로 예산 편성 작업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AutoNum type="arabicPeriod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AutoNum type="arabicPeriod"/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민식이법의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 경우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2019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년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9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월 법안 통과 후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2019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년에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241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억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, 2020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년에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1,275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억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, 2021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년에 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2,510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억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, 2022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년 예산은 </a:t>
            </a: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확인중이나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21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년보다 추가 증액 되었습니다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.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800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:\새 폴더\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571622"/>
            <a:ext cx="8640763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34" y="1071546"/>
            <a:ext cx="46628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Thank for your attention!!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889125" y="5878510"/>
            <a:ext cx="3398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사무실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광주광역시 광산구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광산로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76-1, 3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층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 . 062-710-0250</a:t>
            </a: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 . 062-710-0251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그림 3" descr="이데아컴퍼니 로고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6" descr="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87313"/>
            <a:ext cx="8785225" cy="488950"/>
          </a:xfrm>
        </p:spPr>
        <p:txBody>
          <a:bodyPr/>
          <a:lstStyle/>
          <a:p>
            <a:r>
              <a:rPr lang="en-US" altLang="ko-KR"/>
              <a:t>Agenda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9388" y="981075"/>
            <a:ext cx="8785225" cy="5256213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ko-KR" sz="1400" dirty="0"/>
          </a:p>
          <a:p>
            <a:pPr>
              <a:buFontTx/>
              <a:buNone/>
              <a:defRPr/>
            </a:pPr>
            <a:endParaRPr lang="ko-KR" altLang="en-US" sz="1400" dirty="0"/>
          </a:p>
        </p:txBody>
      </p:sp>
      <p:cxnSp>
        <p:nvCxnSpPr>
          <p:cNvPr id="33" name="직선 연결선 32"/>
          <p:cNvCxnSpPr/>
          <p:nvPr/>
        </p:nvCxnSpPr>
        <p:spPr>
          <a:xfrm rot="16200000" flipH="1">
            <a:off x="-1594031" y="3022764"/>
            <a:ext cx="4212000" cy="2381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0063" y="927100"/>
            <a:ext cx="4214812" cy="1588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9" name="직선 연결선 11"/>
          <p:cNvCxnSpPr>
            <a:cxnSpLocks noChangeShapeType="1"/>
          </p:cNvCxnSpPr>
          <p:nvPr/>
        </p:nvCxnSpPr>
        <p:spPr bwMode="auto">
          <a:xfrm>
            <a:off x="2092325" y="2332038"/>
            <a:ext cx="550863" cy="25400"/>
          </a:xfrm>
          <a:prstGeom prst="line">
            <a:avLst/>
          </a:prstGeom>
          <a:noFill/>
          <a:ln w="31750" algn="ctr">
            <a:solidFill>
              <a:srgbClr val="148DCA"/>
            </a:solidFill>
            <a:round/>
            <a:headEnd type="oval" w="med" len="med"/>
            <a:tailEnd type="oval" w="med" len="med"/>
          </a:ln>
        </p:spPr>
      </p:cxnSp>
      <p:cxnSp>
        <p:nvCxnSpPr>
          <p:cNvPr id="8200" name="직선 연결선 11"/>
          <p:cNvCxnSpPr>
            <a:cxnSpLocks noChangeShapeType="1"/>
          </p:cNvCxnSpPr>
          <p:nvPr/>
        </p:nvCxnSpPr>
        <p:spPr bwMode="auto">
          <a:xfrm>
            <a:off x="1508125" y="3281363"/>
            <a:ext cx="1135063" cy="76200"/>
          </a:xfrm>
          <a:prstGeom prst="line">
            <a:avLst/>
          </a:prstGeom>
          <a:noFill/>
          <a:ln w="31750" algn="ctr">
            <a:solidFill>
              <a:srgbClr val="E68E4C"/>
            </a:solidFill>
            <a:round/>
            <a:headEnd type="oval" w="med" len="med"/>
            <a:tailEnd type="oval" w="med" len="med"/>
          </a:ln>
        </p:spPr>
      </p:cxnSp>
      <p:cxnSp>
        <p:nvCxnSpPr>
          <p:cNvPr id="8202" name="직선 연결선 11"/>
          <p:cNvCxnSpPr>
            <a:cxnSpLocks noChangeShapeType="1"/>
          </p:cNvCxnSpPr>
          <p:nvPr/>
        </p:nvCxnSpPr>
        <p:spPr bwMode="auto">
          <a:xfrm>
            <a:off x="1357313" y="1414463"/>
            <a:ext cx="1285875" cy="85725"/>
          </a:xfrm>
          <a:prstGeom prst="line">
            <a:avLst/>
          </a:prstGeom>
          <a:noFill/>
          <a:ln w="31750" algn="ctr">
            <a:solidFill>
              <a:srgbClr val="92D050"/>
            </a:solidFill>
            <a:round/>
            <a:headEnd type="oval" w="med" len="med"/>
            <a:tailEnd type="oval" w="med" len="med"/>
          </a:ln>
        </p:spPr>
      </p:cxnSp>
      <p:grpSp>
        <p:nvGrpSpPr>
          <p:cNvPr id="8203" name="그룹 62"/>
          <p:cNvGrpSpPr>
            <a:grpSpLocks/>
          </p:cNvGrpSpPr>
          <p:nvPr/>
        </p:nvGrpSpPr>
        <p:grpSpPr bwMode="auto">
          <a:xfrm>
            <a:off x="1228725" y="1900238"/>
            <a:ext cx="863600" cy="863600"/>
            <a:chOff x="191556" y="2291046"/>
            <a:chExt cx="1080000" cy="1080000"/>
          </a:xfrm>
        </p:grpSpPr>
        <p:sp>
          <p:nvSpPr>
            <p:cNvPr id="112" name="타원 2"/>
            <p:cNvSpPr>
              <a:spLocks noChangeArrowheads="1"/>
            </p:cNvSpPr>
            <p:nvPr/>
          </p:nvSpPr>
          <p:spPr bwMode="auto">
            <a:xfrm>
              <a:off x="191556" y="2291046"/>
              <a:ext cx="1080000" cy="10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buFont typeface="Wingdings" pitchFamily="2" charset="2"/>
                <a:buChar char="q"/>
                <a:defRPr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8219" name="타원 3"/>
            <p:cNvSpPr>
              <a:spLocks noChangeArrowheads="1"/>
            </p:cNvSpPr>
            <p:nvPr/>
          </p:nvSpPr>
          <p:spPr bwMode="auto">
            <a:xfrm>
              <a:off x="348884" y="2449262"/>
              <a:ext cx="765345" cy="763570"/>
            </a:xfrm>
            <a:prstGeom prst="ellipse">
              <a:avLst/>
            </a:prstGeom>
            <a:solidFill>
              <a:srgbClr val="148DCA"/>
            </a:solidFill>
            <a:ln w="12700" algn="ctr">
              <a:solidFill>
                <a:srgbClr val="148DC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ko-KR" sz="8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04" name="그룹 63"/>
          <p:cNvGrpSpPr>
            <a:grpSpLocks/>
          </p:cNvGrpSpPr>
          <p:nvPr/>
        </p:nvGrpSpPr>
        <p:grpSpPr bwMode="auto">
          <a:xfrm>
            <a:off x="571500" y="2813050"/>
            <a:ext cx="936625" cy="936625"/>
            <a:chOff x="185187" y="3334851"/>
            <a:chExt cx="1080000" cy="1080000"/>
          </a:xfrm>
        </p:grpSpPr>
        <p:sp>
          <p:nvSpPr>
            <p:cNvPr id="115" name="타원 2"/>
            <p:cNvSpPr>
              <a:spLocks noChangeArrowheads="1"/>
            </p:cNvSpPr>
            <p:nvPr/>
          </p:nvSpPr>
          <p:spPr bwMode="auto">
            <a:xfrm>
              <a:off x="185187" y="3334851"/>
              <a:ext cx="1080000" cy="10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buFont typeface="Wingdings" pitchFamily="2" charset="2"/>
                <a:buChar char="q"/>
                <a:defRPr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8217" name="타원 3"/>
            <p:cNvSpPr>
              <a:spLocks noChangeArrowheads="1"/>
            </p:cNvSpPr>
            <p:nvPr/>
          </p:nvSpPr>
          <p:spPr bwMode="auto">
            <a:xfrm>
              <a:off x="342515" y="3493067"/>
              <a:ext cx="765345" cy="763570"/>
            </a:xfrm>
            <a:prstGeom prst="ellipse">
              <a:avLst/>
            </a:prstGeom>
            <a:solidFill>
              <a:srgbClr val="F2A60E"/>
            </a:solidFill>
            <a:ln w="12700" algn="ctr">
              <a:solidFill>
                <a:srgbClr val="F2A60E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ko-KR" sz="9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06" name="그룹 47"/>
          <p:cNvGrpSpPr>
            <a:grpSpLocks/>
          </p:cNvGrpSpPr>
          <p:nvPr/>
        </p:nvGrpSpPr>
        <p:grpSpPr bwMode="auto">
          <a:xfrm>
            <a:off x="571500" y="1000125"/>
            <a:ext cx="792163" cy="792163"/>
            <a:chOff x="1739856" y="3640549"/>
            <a:chExt cx="1168415" cy="1171131"/>
          </a:xfrm>
        </p:grpSpPr>
        <p:sp>
          <p:nvSpPr>
            <p:cNvPr id="124" name="타원 2"/>
            <p:cNvSpPr>
              <a:spLocks noChangeArrowheads="1"/>
            </p:cNvSpPr>
            <p:nvPr/>
          </p:nvSpPr>
          <p:spPr bwMode="auto">
            <a:xfrm>
              <a:off x="1739856" y="3640549"/>
              <a:ext cx="1168415" cy="1171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buFont typeface="Wingdings" pitchFamily="2" charset="2"/>
                <a:buChar char="q"/>
                <a:defRPr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8213" name="타원 3"/>
            <p:cNvSpPr>
              <a:spLocks noChangeArrowheads="1"/>
            </p:cNvSpPr>
            <p:nvPr/>
          </p:nvSpPr>
          <p:spPr bwMode="auto">
            <a:xfrm>
              <a:off x="1910064" y="3812115"/>
              <a:ext cx="828000" cy="828000"/>
            </a:xfrm>
            <a:prstGeom prst="ellipse">
              <a:avLst/>
            </a:prstGeom>
            <a:solidFill>
              <a:srgbClr val="92D050"/>
            </a:solidFill>
            <a:ln w="12700" algn="ctr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ko-KR" sz="7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2" name="AutoShape 16"/>
          <p:cNvSpPr>
            <a:spLocks noChangeArrowheads="1"/>
          </p:cNvSpPr>
          <p:nvPr/>
        </p:nvSpPr>
        <p:spPr bwMode="auto">
          <a:xfrm>
            <a:off x="2628900" y="1320800"/>
            <a:ext cx="1800225" cy="358775"/>
          </a:xfrm>
          <a:prstGeom prst="roundRect">
            <a:avLst>
              <a:gd name="adj" fmla="val 8111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50531" tIns="33689" rIns="50531" bIns="33689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AutoShape 16"/>
          <p:cNvSpPr>
            <a:spLocks noChangeArrowheads="1"/>
          </p:cNvSpPr>
          <p:nvPr/>
        </p:nvSpPr>
        <p:spPr bwMode="auto">
          <a:xfrm>
            <a:off x="2628900" y="2211388"/>
            <a:ext cx="1800225" cy="360362"/>
          </a:xfrm>
          <a:prstGeom prst="roundRect">
            <a:avLst>
              <a:gd name="adj" fmla="val 8111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50531" tIns="33689" rIns="50531" bIns="33689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특허현황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AutoShape 16"/>
          <p:cNvSpPr>
            <a:spLocks noChangeArrowheads="1"/>
          </p:cNvSpPr>
          <p:nvPr/>
        </p:nvSpPr>
        <p:spPr bwMode="auto">
          <a:xfrm>
            <a:off x="2628900" y="3190875"/>
            <a:ext cx="1800225" cy="360363"/>
          </a:xfrm>
          <a:prstGeom prst="roundRect">
            <a:avLst>
              <a:gd name="adj" fmla="val 8111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50531" tIns="33689" rIns="50531" bIns="33689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제품소개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6"/>
          <p:cNvSpPr txBox="1">
            <a:spLocks noChangeArrowheads="1"/>
          </p:cNvSpPr>
          <p:nvPr/>
        </p:nvSpPr>
        <p:spPr bwMode="white">
          <a:xfrm>
            <a:off x="485775" y="304800"/>
            <a:ext cx="630078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3200" i="1" kern="0" dirty="0">
                <a:solidFill>
                  <a:srgbClr val="FFC000"/>
                </a:solidFill>
                <a:latin typeface="Trebuchet MS" pitchFamily="34" charset="0"/>
                <a:ea typeface="굴림" charset="-127"/>
                <a:cs typeface="+mj-cs"/>
              </a:rPr>
              <a:t>Agenda</a:t>
            </a:r>
          </a:p>
        </p:txBody>
      </p:sp>
      <p:cxnSp>
        <p:nvCxnSpPr>
          <p:cNvPr id="28" name="직선 연결선 11"/>
          <p:cNvCxnSpPr>
            <a:cxnSpLocks noChangeShapeType="1"/>
          </p:cNvCxnSpPr>
          <p:nvPr/>
        </p:nvCxnSpPr>
        <p:spPr bwMode="auto">
          <a:xfrm flipV="1">
            <a:off x="1650973" y="4662413"/>
            <a:ext cx="647700" cy="100012"/>
          </a:xfrm>
          <a:prstGeom prst="line">
            <a:avLst/>
          </a:prstGeom>
          <a:noFill/>
          <a:ln w="31750" algn="ctr">
            <a:solidFill>
              <a:schemeClr val="accent6">
                <a:lumMod val="40000"/>
                <a:lumOff val="60000"/>
              </a:schemeClr>
            </a:solidFill>
            <a:round/>
            <a:headEnd type="oval" w="med" len="med"/>
            <a:tailEnd type="oval" w="med" len="med"/>
          </a:ln>
        </p:spPr>
      </p:cxnSp>
      <p:grpSp>
        <p:nvGrpSpPr>
          <p:cNvPr id="29" name="그룹 64"/>
          <p:cNvGrpSpPr>
            <a:grpSpLocks/>
          </p:cNvGrpSpPr>
          <p:nvPr/>
        </p:nvGrpSpPr>
        <p:grpSpPr bwMode="auto">
          <a:xfrm>
            <a:off x="642910" y="4221088"/>
            <a:ext cx="1008063" cy="1008062"/>
            <a:chOff x="169797" y="4320702"/>
            <a:chExt cx="1080000" cy="1080000"/>
          </a:xfrm>
        </p:grpSpPr>
        <p:sp>
          <p:nvSpPr>
            <p:cNvPr id="30" name="타원 2"/>
            <p:cNvSpPr>
              <a:spLocks noChangeArrowheads="1"/>
            </p:cNvSpPr>
            <p:nvPr/>
          </p:nvSpPr>
          <p:spPr bwMode="auto">
            <a:xfrm>
              <a:off x="169797" y="4320702"/>
              <a:ext cx="1080000" cy="10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buFont typeface="Wingdings" pitchFamily="2" charset="2"/>
                <a:buChar char="q"/>
                <a:defRPr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32" name="타원 3"/>
            <p:cNvSpPr>
              <a:spLocks noChangeArrowheads="1"/>
            </p:cNvSpPr>
            <p:nvPr/>
          </p:nvSpPr>
          <p:spPr bwMode="auto">
            <a:xfrm>
              <a:off x="327970" y="4478875"/>
              <a:ext cx="763654" cy="76365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AutoShape 16"/>
          <p:cNvSpPr>
            <a:spLocks noChangeArrowheads="1"/>
          </p:cNvSpPr>
          <p:nvPr/>
        </p:nvSpPr>
        <p:spPr bwMode="auto">
          <a:xfrm>
            <a:off x="2284385" y="4503663"/>
            <a:ext cx="1800225" cy="358775"/>
          </a:xfrm>
          <a:prstGeom prst="roundRect">
            <a:avLst>
              <a:gd name="adj" fmla="val 8111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50531" tIns="33689" rIns="50531" bIns="33689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8"/>
          <p:cNvSpPr/>
          <p:nvPr/>
        </p:nvSpPr>
        <p:spPr>
          <a:xfrm>
            <a:off x="357158" y="1571612"/>
            <a:ext cx="3643338" cy="359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2352" tIns="22352" rIns="22352" bIns="22352" anchor="t">
            <a:spAutoFit/>
          </a:bodyPr>
          <a:lstStyle/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11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㈜이데아컴퍼니는</a:t>
            </a:r>
            <a:r>
              <a:rPr lang="ko-KR" altLang="en-US" sz="800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타인 사이에 존재하는 어떤 가능성을 실현하는 실천의 장이며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타인과 관계를 맺고 그들과 하나됨을 실천하기 위한 사회봉사적인 이념을 바탕으로 최상의 서비스로 고객에게 다가가고자 노력하는 회사이며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인프라의 설계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유지관리 전문업체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분야는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및 스토리지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솔루션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개발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이며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인프라를 구축함에 있어서 협력회사의 엔지니어를 활용한 차별화된 경쟁력 확보를 통해 </a:t>
            </a:r>
            <a:r>
              <a:rPr lang="ko-KR" altLang="en-US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최적의 </a:t>
            </a:r>
            <a:r>
              <a:rPr lang="en-US" altLang="ko-KR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환경을 제공하는 전문 </a:t>
            </a:r>
            <a:r>
              <a:rPr lang="en-US" altLang="ko-KR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</a:t>
            </a:r>
            <a:r>
              <a:rPr lang="ko-KR" altLang="en-US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지향합니다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이데아컴퍼니는 회사의 발전을 위해 끊임없이 노력하며 </a:t>
            </a:r>
            <a:r>
              <a:rPr lang="ko-KR" altLang="en-US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존중과 신뢰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소리에 귀 기울이고 </a:t>
            </a:r>
            <a:r>
              <a:rPr lang="ko-KR" altLang="en-US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고객과의 약속을 지킨다는 신념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나가고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있으며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무한경쟁의 글로벌 시대에 장기적으로 존속할 수 있는 기반을 다지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 국내뿐 아니라 세계로 뻗어나갈 수 있는 기업으로 우뚝 서겠습니다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이데아컴퍼니는 </a:t>
            </a:r>
            <a:r>
              <a:rPr lang="ko-KR" altLang="en-US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성장은 물론 사회에도 기여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것이며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고객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입장에서 먼저 생각하며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원하는 것 그 이상을 실현하는 기업으로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고객과 파트너의 성공은 물론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나은 세상을 만들어 가겠습니다</a:t>
            </a:r>
            <a:r>
              <a:rPr lang="en-US" altLang="ko-KR" sz="800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Shape 621"/>
          <p:cNvSpPr/>
          <p:nvPr/>
        </p:nvSpPr>
        <p:spPr>
          <a:xfrm>
            <a:off x="210436" y="276560"/>
            <a:ext cx="3218556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About </a:t>
            </a:r>
            <a:r>
              <a:rPr lang="en-US" dirty="0" err="1">
                <a:solidFill>
                  <a:srgbClr val="0099FF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IdeaCompany</a:t>
            </a:r>
            <a:endParaRPr lang="en-US" dirty="0">
              <a:solidFill>
                <a:srgbClr val="0099FF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  <a:p>
            <a:r>
              <a:rPr lang="ko-KR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회사 소개</a:t>
            </a:r>
            <a:endParaRPr sz="1100" b="1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0270219-7F11-4CFD-8450-55444E00047E}"/>
              </a:ext>
            </a:extLst>
          </p:cNvPr>
          <p:cNvSpPr txBox="1"/>
          <p:nvPr/>
        </p:nvSpPr>
        <p:spPr>
          <a:xfrm>
            <a:off x="6488092" y="1796247"/>
            <a:ext cx="1697079" cy="183640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22352" tIns="22352" rIns="22352" bIns="22352" numCol="1" spcCol="16764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363220"/>
            <a:r>
              <a:rPr lang="en-US" altLang="ko-KR" sz="900">
                <a:solidFill>
                  <a:schemeClr val="tx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>
                <a:solidFill>
                  <a:schemeClr val="tx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의견</a:t>
            </a:r>
            <a:r>
              <a:rPr lang="en-US" altLang="ko-KR" sz="900">
                <a:solidFill>
                  <a:schemeClr val="tx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>
                <a:solidFill>
                  <a:schemeClr val="tx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대표님 서명과 사진 추가</a:t>
            </a:r>
          </a:p>
        </p:txBody>
      </p:sp>
      <p:pic>
        <p:nvPicPr>
          <p:cNvPr id="8" name="그림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5" r="24755"/>
          <a:stretch>
            <a:fillRect/>
          </a:stretch>
        </p:blipFill>
        <p:spPr>
          <a:xfrm>
            <a:off x="4214810" y="0"/>
            <a:ext cx="5000660" cy="6858000"/>
          </a:xfrm>
          <a:prstGeom prst="rect">
            <a:avLst/>
          </a:prstGeom>
        </p:spPr>
      </p:pic>
      <p:sp>
        <p:nvSpPr>
          <p:cNvPr id="9" name="Shape 620"/>
          <p:cNvSpPr/>
          <p:nvPr/>
        </p:nvSpPr>
        <p:spPr>
          <a:xfrm>
            <a:off x="-1" y="6544304"/>
            <a:ext cx="9216000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sp>
        <p:nvSpPr>
          <p:cNvPr id="12" name="Shape 1503"/>
          <p:cNvSpPr/>
          <p:nvPr/>
        </p:nvSpPr>
        <p:spPr>
          <a:xfrm>
            <a:off x="210436" y="857231"/>
            <a:ext cx="2160000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sp>
        <p:nvSpPr>
          <p:cNvPr id="10" name="모서리가 둥근 직사각형 9"/>
          <p:cNvSpPr/>
          <p:nvPr/>
        </p:nvSpPr>
        <p:spPr>
          <a:xfrm>
            <a:off x="-234818" y="1142984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HY동녘B" pitchFamily="18" charset="-127"/>
                <a:ea typeface="HY동녘B" pitchFamily="18" charset="-127"/>
              </a:rPr>
              <a:t>  1</a:t>
            </a:r>
            <a:endParaRPr lang="ko-KR" altLang="en-US" sz="12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076"/>
          <p:cNvSpPr/>
          <p:nvPr/>
        </p:nvSpPr>
        <p:spPr>
          <a:xfrm>
            <a:off x="928662" y="1977462"/>
            <a:ext cx="2943370" cy="45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352" tIns="22352" rIns="22352" bIns="22352" anchor="b">
            <a:spAutoFit/>
          </a:bodyPr>
          <a:lstStyle/>
          <a:p>
            <a:pPr algn="l">
              <a:lnSpc>
                <a:spcPct val="120000"/>
              </a:lnSpc>
              <a:defRPr sz="33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en-US" altLang="ko-KR" sz="11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(</a:t>
            </a:r>
            <a:r>
              <a:rPr lang="ko-KR" altLang="en-US" sz="11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주</a:t>
            </a:r>
            <a:r>
              <a:rPr lang="en-US" altLang="ko-KR" sz="11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)</a:t>
            </a:r>
            <a:r>
              <a:rPr lang="ko-KR" altLang="en-US" sz="11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이데아컴퍼니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의 젊은 심장과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열정은 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an Francisco Display Bold"/>
              <a:sym typeface="San Francisco Display Bold"/>
            </a:endParaRPr>
          </a:p>
          <a:p>
            <a:pPr algn="l">
              <a:lnSpc>
                <a:spcPct val="120000"/>
              </a:lnSpc>
              <a:defRPr sz="33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ICT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의 새로운 패러다임을 만들어 가겠습니다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n Francisco Display Bold"/>
                <a:sym typeface="San Francisco Display Bold"/>
              </a:rPr>
              <a:t>.</a:t>
            </a:r>
            <a:endParaRPr sz="11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an Francisco Display Bold"/>
              <a:sym typeface="San Francisco Display Bold"/>
            </a:endParaRPr>
          </a:p>
        </p:txBody>
      </p:sp>
      <p:sp>
        <p:nvSpPr>
          <p:cNvPr id="6" name="Shape 621"/>
          <p:cNvSpPr/>
          <p:nvPr/>
        </p:nvSpPr>
        <p:spPr>
          <a:xfrm>
            <a:off x="198518" y="267036"/>
            <a:ext cx="1744837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Company</a:t>
            </a:r>
            <a:r>
              <a:rPr lang="en-US" dirty="0"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Vision</a:t>
            </a:r>
          </a:p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비전소개</a:t>
            </a:r>
            <a:endParaRPr sz="11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569" y="1260232"/>
            <a:ext cx="2060988" cy="206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76" y="1260232"/>
            <a:ext cx="2066572" cy="206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1" y="3637275"/>
            <a:ext cx="2066572" cy="206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14" y="3637275"/>
            <a:ext cx="2060987" cy="206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52" y="3637275"/>
            <a:ext cx="2066572" cy="206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76" y="3637275"/>
            <a:ext cx="2066572" cy="206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hape 1503"/>
          <p:cNvSpPr/>
          <p:nvPr/>
        </p:nvSpPr>
        <p:spPr>
          <a:xfrm>
            <a:off x="197422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15" name="그림 3" descr="이데아컴퍼니 로고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-234818" y="1142984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HY동녘B" pitchFamily="18" charset="-127"/>
                <a:ea typeface="HY동녘B" pitchFamily="18" charset="-127"/>
              </a:rPr>
              <a:t>  1</a:t>
            </a:r>
            <a:endParaRPr lang="ko-KR" altLang="en-US" sz="12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1264590" y="3199358"/>
            <a:ext cx="972000" cy="972000"/>
            <a:chOff x="1090814" y="4832252"/>
            <a:chExt cx="1080000" cy="1080000"/>
          </a:xfrm>
        </p:grpSpPr>
        <p:sp>
          <p:nvSpPr>
            <p:cNvPr id="6" name="Picture Placeholder 6"/>
            <p:cNvSpPr txBox="1">
              <a:spLocks/>
            </p:cNvSpPr>
            <p:nvPr/>
          </p:nvSpPr>
          <p:spPr>
            <a:xfrm>
              <a:off x="1090814" y="4832252"/>
              <a:ext cx="1080000" cy="10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sp>
        <p:sp>
          <p:nvSpPr>
            <p:cNvPr id="7" name="Shape 1499"/>
            <p:cNvSpPr/>
            <p:nvPr/>
          </p:nvSpPr>
          <p:spPr>
            <a:xfrm>
              <a:off x="1155614" y="4897052"/>
              <a:ext cx="950400" cy="950400"/>
            </a:xfrm>
            <a:prstGeom prst="ellipse">
              <a:avLst/>
            </a:prstGeom>
            <a:solidFill>
              <a:srgbClr val="FAFAFA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</a:p>
          </p:txBody>
        </p:sp>
      </p:grpSp>
      <p:sp>
        <p:nvSpPr>
          <p:cNvPr id="8" name="Shape 1505"/>
          <p:cNvSpPr/>
          <p:nvPr/>
        </p:nvSpPr>
        <p:spPr>
          <a:xfrm>
            <a:off x="2277780" y="3401366"/>
            <a:ext cx="1865592" cy="96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352" tIns="22352" rIns="22352" bIns="22352" anchor="ctr">
            <a:spAutoFit/>
          </a:bodyPr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법인 설립</a:t>
            </a:r>
            <a:endParaRPr lang="en-US" altLang="ko-KR" sz="800" spc="-66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기업부설연구소 설립</a:t>
            </a:r>
            <a:endParaRPr lang="en-US" altLang="ko-KR" sz="800" spc="-66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07.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성범죄자 접근제어시스템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특허취득</a:t>
            </a:r>
            <a:endParaRPr lang="en-US" altLang="ko-KR" sz="800" spc="-66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08.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기술보증기금 보증업무 협약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09.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정관변경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Shape 1520"/>
          <p:cNvSpPr/>
          <p:nvPr/>
        </p:nvSpPr>
        <p:spPr>
          <a:xfrm flipV="1">
            <a:off x="1750590" y="6072206"/>
            <a:ext cx="0" cy="756000"/>
          </a:xfrm>
          <a:prstGeom prst="line">
            <a:avLst/>
          </a:prstGeom>
          <a:ln w="12700">
            <a:solidFill>
              <a:srgbClr val="53585F"/>
            </a:solidFill>
            <a:prstDash val="sysDot"/>
            <a:miter lim="400000"/>
            <a:tailEnd type="oval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sp>
        <p:nvSpPr>
          <p:cNvPr id="10" name="Shape 624"/>
          <p:cNvSpPr/>
          <p:nvPr/>
        </p:nvSpPr>
        <p:spPr>
          <a:xfrm>
            <a:off x="670020" y="1643200"/>
            <a:ext cx="2579489" cy="56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/>
          <a:p>
            <a:pPr algn="l">
              <a:lnSpc>
                <a:spcPct val="120000"/>
              </a:lnSpc>
              <a:defRPr sz="33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고객과의 동반성장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꿈꾸는 기업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</a:p>
          <a:p>
            <a:pPr algn="l">
              <a:lnSpc>
                <a:spcPct val="120000"/>
              </a:lnSpc>
              <a:defRPr sz="33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14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이데아컴퍼니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 발자취입니다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11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1505"/>
          <p:cNvSpPr/>
          <p:nvPr/>
        </p:nvSpPr>
        <p:spPr>
          <a:xfrm>
            <a:off x="652772" y="2223730"/>
            <a:ext cx="3018451" cy="76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352" tIns="22352" rIns="22352" bIns="22352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이데아컴퍼니는 회사의 발전을 위해 끊임없이 노력하며 존중과 신뢰로 고객의 소리에 귀 기울이고 고객과의 약속을 지킨다는 신념으로 무한 경쟁의 글로벌 시대에 장기적으로 존속할 수 있는 기반을 다지고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국내뿐 아니라 세계로 뻗어 나갈 수 있는 기업으로 우뚝 서겠습니다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5786904" y="3034311"/>
            <a:ext cx="972000" cy="972000"/>
            <a:chOff x="3695110" y="2970565"/>
            <a:chExt cx="900000" cy="900000"/>
          </a:xfrm>
        </p:grpSpPr>
        <p:sp>
          <p:nvSpPr>
            <p:cNvPr id="22" name="Picture Placeholder 5"/>
            <p:cNvSpPr txBox="1">
              <a:spLocks/>
            </p:cNvSpPr>
            <p:nvPr/>
          </p:nvSpPr>
          <p:spPr>
            <a:xfrm>
              <a:off x="3695110" y="2970565"/>
              <a:ext cx="900000" cy="90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sp>
        <p:sp>
          <p:nvSpPr>
            <p:cNvPr id="23" name="Shape 1498"/>
            <p:cNvSpPr/>
            <p:nvPr/>
          </p:nvSpPr>
          <p:spPr>
            <a:xfrm>
              <a:off x="3749110" y="3024565"/>
              <a:ext cx="792000" cy="792000"/>
            </a:xfrm>
            <a:prstGeom prst="ellipse">
              <a:avLst/>
            </a:prstGeom>
            <a:solidFill>
              <a:srgbClr val="FAFAFA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2023</a:t>
              </a:r>
            </a:p>
          </p:txBody>
        </p:sp>
      </p:grpSp>
      <p:sp>
        <p:nvSpPr>
          <p:cNvPr id="24" name="Shape 1514"/>
          <p:cNvSpPr/>
          <p:nvPr/>
        </p:nvSpPr>
        <p:spPr>
          <a:xfrm flipH="1" flipV="1">
            <a:off x="6265431" y="2297738"/>
            <a:ext cx="0" cy="612000"/>
          </a:xfrm>
          <a:prstGeom prst="line">
            <a:avLst/>
          </a:prstGeom>
          <a:ln w="12700">
            <a:solidFill>
              <a:srgbClr val="53585F"/>
            </a:solidFill>
            <a:prstDash val="sysDot"/>
            <a:miter lim="400000"/>
            <a:headEnd type="oval"/>
            <a:tailEnd type="oval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grpSp>
        <p:nvGrpSpPr>
          <p:cNvPr id="25" name="그룹 24"/>
          <p:cNvGrpSpPr>
            <a:grpSpLocks noChangeAspect="1"/>
          </p:cNvGrpSpPr>
          <p:nvPr/>
        </p:nvGrpSpPr>
        <p:grpSpPr>
          <a:xfrm>
            <a:off x="5779431" y="1193648"/>
            <a:ext cx="972000" cy="972000"/>
            <a:chOff x="3695110" y="1124744"/>
            <a:chExt cx="900000" cy="900000"/>
          </a:xfrm>
        </p:grpSpPr>
        <p:sp>
          <p:nvSpPr>
            <p:cNvPr id="26" name="Picture Placeholder 5"/>
            <p:cNvSpPr txBox="1">
              <a:spLocks/>
            </p:cNvSpPr>
            <p:nvPr/>
          </p:nvSpPr>
          <p:spPr>
            <a:xfrm>
              <a:off x="3695110" y="1124744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sp>
        <p:sp>
          <p:nvSpPr>
            <p:cNvPr id="27" name="Shape 1498"/>
            <p:cNvSpPr/>
            <p:nvPr/>
          </p:nvSpPr>
          <p:spPr>
            <a:xfrm>
              <a:off x="3749110" y="1178744"/>
              <a:ext cx="792000" cy="792000"/>
            </a:xfrm>
            <a:prstGeom prst="ellipse">
              <a:avLst/>
            </a:prstGeom>
            <a:solidFill>
              <a:srgbClr val="FAFAFA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</a:t>
              </a:r>
            </a:p>
          </p:txBody>
        </p:sp>
      </p:grpSp>
      <p:sp>
        <p:nvSpPr>
          <p:cNvPr id="29" name="Shape 1514"/>
          <p:cNvSpPr/>
          <p:nvPr/>
        </p:nvSpPr>
        <p:spPr>
          <a:xfrm flipH="1" flipV="1">
            <a:off x="6265431" y="4132514"/>
            <a:ext cx="0" cy="612000"/>
          </a:xfrm>
          <a:prstGeom prst="line">
            <a:avLst/>
          </a:prstGeom>
          <a:ln w="12700">
            <a:solidFill>
              <a:srgbClr val="53585F"/>
            </a:solidFill>
            <a:prstDash val="sysDot"/>
            <a:miter lim="400000"/>
            <a:headEnd type="oval"/>
            <a:tailEnd type="oval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grpSp>
        <p:nvGrpSpPr>
          <p:cNvPr id="30" name="그룹 29"/>
          <p:cNvGrpSpPr>
            <a:grpSpLocks noChangeAspect="1"/>
          </p:cNvGrpSpPr>
          <p:nvPr/>
        </p:nvGrpSpPr>
        <p:grpSpPr>
          <a:xfrm>
            <a:off x="5786904" y="4860540"/>
            <a:ext cx="972000" cy="972000"/>
            <a:chOff x="3695110" y="2970565"/>
            <a:chExt cx="900000" cy="900000"/>
          </a:xfrm>
        </p:grpSpPr>
        <p:sp>
          <p:nvSpPr>
            <p:cNvPr id="31" name="Picture Placeholder 5"/>
            <p:cNvSpPr txBox="1">
              <a:spLocks/>
            </p:cNvSpPr>
            <p:nvPr/>
          </p:nvSpPr>
          <p:spPr>
            <a:xfrm>
              <a:off x="3695110" y="2970565"/>
              <a:ext cx="900000" cy="90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sp>
        <p:sp>
          <p:nvSpPr>
            <p:cNvPr id="32" name="Shape 1498"/>
            <p:cNvSpPr/>
            <p:nvPr/>
          </p:nvSpPr>
          <p:spPr>
            <a:xfrm>
              <a:off x="3749110" y="3024565"/>
              <a:ext cx="792000" cy="792000"/>
            </a:xfrm>
            <a:prstGeom prst="ellipse">
              <a:avLst/>
            </a:prstGeom>
            <a:solidFill>
              <a:srgbClr val="FAFAFA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</a:t>
              </a:r>
            </a:p>
          </p:txBody>
        </p:sp>
      </p:grpSp>
      <p:sp>
        <p:nvSpPr>
          <p:cNvPr id="33" name="Shape 1520"/>
          <p:cNvSpPr/>
          <p:nvPr/>
        </p:nvSpPr>
        <p:spPr>
          <a:xfrm flipV="1">
            <a:off x="6257085" y="5948868"/>
            <a:ext cx="0" cy="864000"/>
          </a:xfrm>
          <a:prstGeom prst="line">
            <a:avLst/>
          </a:prstGeom>
          <a:ln w="12700">
            <a:solidFill>
              <a:srgbClr val="53585F"/>
            </a:solidFill>
            <a:prstDash val="sysDot"/>
            <a:miter lim="400000"/>
            <a:tailEnd type="oval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E4D1708-FA17-4AD2-90E3-97B3FF5CB03D}"/>
              </a:ext>
            </a:extLst>
          </p:cNvPr>
          <p:cNvGrpSpPr>
            <a:grpSpLocks noChangeAspect="1"/>
          </p:cNvGrpSpPr>
          <p:nvPr/>
        </p:nvGrpSpPr>
        <p:grpSpPr>
          <a:xfrm>
            <a:off x="1264590" y="5028768"/>
            <a:ext cx="972000" cy="972000"/>
            <a:chOff x="1090814" y="4832252"/>
            <a:chExt cx="1080000" cy="1080000"/>
          </a:xfrm>
        </p:grpSpPr>
        <p:sp>
          <p:nvSpPr>
            <p:cNvPr id="44" name="Picture Placeholder 6">
              <a:extLst>
                <a:ext uri="{FF2B5EF4-FFF2-40B4-BE49-F238E27FC236}">
                  <a16:creationId xmlns:a16="http://schemas.microsoft.com/office/drawing/2014/main" id="{B10174BC-57B4-4335-AE12-0F773D3E0F08}"/>
                </a:ext>
              </a:extLst>
            </p:cNvPr>
            <p:cNvSpPr txBox="1">
              <a:spLocks/>
            </p:cNvSpPr>
            <p:nvPr/>
          </p:nvSpPr>
          <p:spPr>
            <a:xfrm>
              <a:off x="1090814" y="4832252"/>
              <a:ext cx="1080000" cy="10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sp>
        <p:sp>
          <p:nvSpPr>
            <p:cNvPr id="45" name="Shape 1499">
              <a:extLst>
                <a:ext uri="{FF2B5EF4-FFF2-40B4-BE49-F238E27FC236}">
                  <a16:creationId xmlns:a16="http://schemas.microsoft.com/office/drawing/2014/main" id="{9945A411-E3A4-4771-8288-018F2135ACDF}"/>
                </a:ext>
              </a:extLst>
            </p:cNvPr>
            <p:cNvSpPr/>
            <p:nvPr/>
          </p:nvSpPr>
          <p:spPr>
            <a:xfrm>
              <a:off x="1155614" y="4897052"/>
              <a:ext cx="950400" cy="950400"/>
            </a:xfrm>
            <a:prstGeom prst="ellipse">
              <a:avLst/>
            </a:prstGeom>
            <a:solidFill>
              <a:srgbClr val="FAFAFA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</a:t>
              </a:r>
            </a:p>
          </p:txBody>
        </p:sp>
      </p:grpSp>
      <p:sp>
        <p:nvSpPr>
          <p:cNvPr id="47" name="Shape 1514">
            <a:extLst>
              <a:ext uri="{FF2B5EF4-FFF2-40B4-BE49-F238E27FC236}">
                <a16:creationId xmlns:a16="http://schemas.microsoft.com/office/drawing/2014/main" id="{4B44FA6A-F4BB-4420-B92E-0F90E50B4FF0}"/>
              </a:ext>
            </a:extLst>
          </p:cNvPr>
          <p:cNvSpPr/>
          <p:nvPr/>
        </p:nvSpPr>
        <p:spPr>
          <a:xfrm flipH="1" flipV="1">
            <a:off x="1748442" y="4297561"/>
            <a:ext cx="0" cy="612000"/>
          </a:xfrm>
          <a:prstGeom prst="line">
            <a:avLst/>
          </a:prstGeom>
          <a:ln w="12700">
            <a:solidFill>
              <a:srgbClr val="53585F"/>
            </a:solidFill>
            <a:prstDash val="sysDot"/>
            <a:miter lim="400000"/>
            <a:headEnd type="oval"/>
            <a:tailEnd type="oval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sp>
        <p:nvSpPr>
          <p:cNvPr id="48" name="Shape 621"/>
          <p:cNvSpPr/>
          <p:nvPr/>
        </p:nvSpPr>
        <p:spPr>
          <a:xfrm>
            <a:off x="210436" y="276560"/>
            <a:ext cx="3218556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Company</a:t>
            </a:r>
            <a:r>
              <a:rPr lang="en-US" dirty="0"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History</a:t>
            </a:r>
          </a:p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회사 연혁</a:t>
            </a:r>
            <a:endParaRPr sz="11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50" name="Shape 1503"/>
          <p:cNvSpPr/>
          <p:nvPr/>
        </p:nvSpPr>
        <p:spPr>
          <a:xfrm>
            <a:off x="217376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34" name="그림 3" descr="이데아컴퍼니 로고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모서리가 둥근 직사각형 38"/>
          <p:cNvSpPr/>
          <p:nvPr/>
        </p:nvSpPr>
        <p:spPr>
          <a:xfrm>
            <a:off x="-234818" y="1142984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HY동녘B" pitchFamily="18" charset="-127"/>
                <a:ea typeface="HY동녘B" pitchFamily="18" charset="-127"/>
              </a:rPr>
              <a:t>  1</a:t>
            </a:r>
            <a:endParaRPr lang="ko-KR" altLang="en-US" sz="1200" b="1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5" name="Shape 1505"/>
          <p:cNvSpPr/>
          <p:nvPr/>
        </p:nvSpPr>
        <p:spPr>
          <a:xfrm>
            <a:off x="2316713" y="5226451"/>
            <a:ext cx="1865592" cy="59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352" tIns="22352" rIns="22352" bIns="22352" anchor="ctr">
            <a:spAutoFit/>
          </a:bodyPr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07.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성범죄자 접근경보시스템 업무 협약</a:t>
            </a:r>
            <a:endParaRPr lang="en-US" altLang="ko-KR" sz="800" spc="-66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 AHA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 광주전남 총판</a:t>
            </a:r>
            <a:endParaRPr lang="en-US" altLang="ko-KR" sz="800" spc="-66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전자장치 </a:t>
            </a:r>
            <a:r>
              <a:rPr lang="ko-KR" altLang="en-US" sz="800" spc="-6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부착법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법안 발의</a:t>
            </a:r>
            <a:endParaRPr lang="en-US" altLang="ko-KR" sz="800" spc="-66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Shape 1505"/>
          <p:cNvSpPr/>
          <p:nvPr/>
        </p:nvSpPr>
        <p:spPr>
          <a:xfrm>
            <a:off x="6751430" y="1435964"/>
            <a:ext cx="1997033" cy="41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352" tIns="22352" rIns="22352" bIns="22352" anchor="ctr">
            <a:spAutoFit/>
          </a:bodyPr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 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광주광역시 버스회계공유시스템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  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여수시 버스회계공유시스템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800" spc="-66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79512" y="106314"/>
            <a:ext cx="8784976" cy="48895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개체 틀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2" b="25962"/>
          <a:stretch>
            <a:fillRect/>
          </a:stretch>
        </p:blipFill>
        <p:spPr>
          <a:xfrm>
            <a:off x="0" y="-24"/>
            <a:ext cx="9144000" cy="3175000"/>
          </a:xfrm>
          <a:prstGeom prst="rect">
            <a:avLst/>
          </a:prstGeom>
        </p:spPr>
      </p:pic>
      <p:sp>
        <p:nvSpPr>
          <p:cNvPr id="8" name="Shape 763"/>
          <p:cNvSpPr/>
          <p:nvPr/>
        </p:nvSpPr>
        <p:spPr>
          <a:xfrm>
            <a:off x="0" y="-24"/>
            <a:ext cx="9144000" cy="3175001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621"/>
          <p:cNvSpPr/>
          <p:nvPr/>
        </p:nvSpPr>
        <p:spPr>
          <a:xfrm>
            <a:off x="132809" y="262058"/>
            <a:ext cx="1803635" cy="65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Business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Area</a:t>
            </a:r>
          </a:p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사업 영역</a:t>
            </a:r>
            <a:endParaRPr sz="11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1" name="Shape 624"/>
          <p:cNvSpPr/>
          <p:nvPr/>
        </p:nvSpPr>
        <p:spPr>
          <a:xfrm>
            <a:off x="639064" y="1929493"/>
            <a:ext cx="5753435" cy="30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/>
          <a:p>
            <a:pPr algn="l">
              <a:lnSpc>
                <a:spcPct val="120000"/>
              </a:lnSpc>
              <a:defRPr sz="33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통합시스템 구축</a:t>
            </a: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유지 서비스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사업부분을 진행할 예정에 있습니다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98939" y="3228334"/>
            <a:ext cx="1800000" cy="3181350"/>
            <a:chOff x="5527990" y="3176608"/>
            <a:chExt cx="1527807" cy="3181350"/>
          </a:xfrm>
        </p:grpSpPr>
        <p:sp>
          <p:nvSpPr>
            <p:cNvPr id="17" name="Shape 773"/>
            <p:cNvSpPr/>
            <p:nvPr/>
          </p:nvSpPr>
          <p:spPr>
            <a:xfrm>
              <a:off x="5527990" y="3176608"/>
              <a:ext cx="1527807" cy="3181350"/>
            </a:xfrm>
            <a:prstGeom prst="rect">
              <a:avLst/>
            </a:prstGeom>
            <a:solidFill>
              <a:srgbClr val="E9ECEE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Shape 769"/>
            <p:cNvSpPr/>
            <p:nvPr/>
          </p:nvSpPr>
          <p:spPr>
            <a:xfrm>
              <a:off x="5612476" y="3462874"/>
              <a:ext cx="1359244" cy="24411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2352" tIns="22352" rIns="22352" bIns="22352" anchor="t">
              <a:spAutoFit/>
            </a:bodyPr>
            <a:lstStyle/>
            <a:p>
              <a:pPr>
                <a:lnSpc>
                  <a:spcPct val="12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R&amp;D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Research and Development</a:t>
              </a: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이데아컴퍼니는 기업부설연구소를 운영하며 대학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연구기관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정부기관과의 협력체계를 통해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시장의 흐름에 앞선 미래 고부가가치 제품 개발을 위해 연구개발 분야에 힘쓰고 있습니다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022091" y="3998592"/>
              <a:ext cx="458342" cy="540000"/>
              <a:chOff x="7681473" y="3479459"/>
              <a:chExt cx="437919" cy="635001"/>
            </a:xfrm>
          </p:grpSpPr>
          <p:sp>
            <p:nvSpPr>
              <p:cNvPr id="26" name="Shape 768"/>
              <p:cNvSpPr/>
              <p:nvPr/>
            </p:nvSpPr>
            <p:spPr>
              <a:xfrm>
                <a:off x="7681473" y="3479459"/>
                <a:ext cx="437919" cy="635001"/>
              </a:xfrm>
              <a:prstGeom prst="ellipse">
                <a:avLst/>
              </a:prstGeom>
              <a:gradFill>
                <a:gsLst>
                  <a:gs pos="0">
                    <a:srgbClr val="4A94B1"/>
                  </a:gs>
                  <a:gs pos="100000">
                    <a:srgbClr val="6D5DA2"/>
                  </a:gs>
                </a:gsLst>
                <a:lin ang="3582945" scaled="0"/>
              </a:gra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2352" tIns="22352" rIns="22352" bIns="22352" anchor="ctr"/>
              <a:lstStyle>
                <a:lvl1pPr defTabSz="914400">
                  <a:defRPr sz="3500">
                    <a:solidFill>
                      <a:srgbClr val="E8E8E6"/>
                    </a:solidFill>
                    <a:latin typeface="et-line"/>
                    <a:ea typeface="et-line"/>
                    <a:cs typeface="et-line"/>
                    <a:sym typeface="et-line"/>
                  </a:defRPr>
                </a:lvl1pPr>
              </a:lstStyle>
              <a:p>
                <a:endParaRPr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Freeform 9"/>
              <p:cNvSpPr>
                <a:spLocks noChangeAspect="1" noEditPoints="1"/>
              </p:cNvSpPr>
              <p:nvPr/>
            </p:nvSpPr>
            <p:spPr bwMode="auto">
              <a:xfrm>
                <a:off x="7768808" y="3629276"/>
                <a:ext cx="263250" cy="287904"/>
              </a:xfrm>
              <a:custGeom>
                <a:avLst/>
                <a:gdLst>
                  <a:gd name="T0" fmla="*/ 374 w 2388"/>
                  <a:gd name="T1" fmla="*/ 687 h 2123"/>
                  <a:gd name="T2" fmla="*/ 700 w 2388"/>
                  <a:gd name="T3" fmla="*/ 802 h 2123"/>
                  <a:gd name="T4" fmla="*/ 743 w 2388"/>
                  <a:gd name="T5" fmla="*/ 790 h 2123"/>
                  <a:gd name="T6" fmla="*/ 924 w 2388"/>
                  <a:gd name="T7" fmla="*/ 628 h 2123"/>
                  <a:gd name="T8" fmla="*/ 928 w 2388"/>
                  <a:gd name="T9" fmla="*/ 594 h 2123"/>
                  <a:gd name="T10" fmla="*/ 840 w 2388"/>
                  <a:gd name="T11" fmla="*/ 480 h 2123"/>
                  <a:gd name="T12" fmla="*/ 1305 w 2388"/>
                  <a:gd name="T13" fmla="*/ 5 h 2123"/>
                  <a:gd name="T14" fmla="*/ 953 w 2388"/>
                  <a:gd name="T15" fmla="*/ 4 h 2123"/>
                  <a:gd name="T16" fmla="*/ 512 w 2388"/>
                  <a:gd name="T17" fmla="*/ 230 h 2123"/>
                  <a:gd name="T18" fmla="*/ 330 w 2388"/>
                  <a:gd name="T19" fmla="*/ 374 h 2123"/>
                  <a:gd name="T20" fmla="*/ 260 w 2388"/>
                  <a:gd name="T21" fmla="*/ 534 h 2123"/>
                  <a:gd name="T22" fmla="*/ 109 w 2388"/>
                  <a:gd name="T23" fmla="*/ 583 h 2123"/>
                  <a:gd name="T24" fmla="*/ 19 w 2388"/>
                  <a:gd name="T25" fmla="*/ 656 h 2123"/>
                  <a:gd name="T26" fmla="*/ 16 w 2388"/>
                  <a:gd name="T27" fmla="*/ 712 h 2123"/>
                  <a:gd name="T28" fmla="*/ 179 w 2388"/>
                  <a:gd name="T29" fmla="*/ 893 h 2123"/>
                  <a:gd name="T30" fmla="*/ 247 w 2388"/>
                  <a:gd name="T31" fmla="*/ 901 h 2123"/>
                  <a:gd name="T32" fmla="*/ 331 w 2388"/>
                  <a:gd name="T33" fmla="*/ 827 h 2123"/>
                  <a:gd name="T34" fmla="*/ 374 w 2388"/>
                  <a:gd name="T35" fmla="*/ 687 h 2123"/>
                  <a:gd name="T36" fmla="*/ 1053 w 2388"/>
                  <a:gd name="T37" fmla="*/ 748 h 2123"/>
                  <a:gd name="T38" fmla="*/ 1006 w 2388"/>
                  <a:gd name="T39" fmla="*/ 745 h 2123"/>
                  <a:gd name="T40" fmla="*/ 835 w 2388"/>
                  <a:gd name="T41" fmla="*/ 894 h 2123"/>
                  <a:gd name="T42" fmla="*/ 832 w 2388"/>
                  <a:gd name="T43" fmla="*/ 942 h 2123"/>
                  <a:gd name="T44" fmla="*/ 1819 w 2388"/>
                  <a:gd name="T45" fmla="*/ 2065 h 2123"/>
                  <a:gd name="T46" fmla="*/ 1909 w 2388"/>
                  <a:gd name="T47" fmla="*/ 2072 h 2123"/>
                  <a:gd name="T48" fmla="*/ 2024 w 2388"/>
                  <a:gd name="T49" fmla="*/ 1975 h 2123"/>
                  <a:gd name="T50" fmla="*/ 2031 w 2388"/>
                  <a:gd name="T51" fmla="*/ 1885 h 2123"/>
                  <a:gd name="T52" fmla="*/ 1053 w 2388"/>
                  <a:gd name="T53" fmla="*/ 748 h 2123"/>
                  <a:gd name="T54" fmla="*/ 2370 w 2388"/>
                  <a:gd name="T55" fmla="*/ 270 h 2123"/>
                  <a:gd name="T56" fmla="*/ 2315 w 2388"/>
                  <a:gd name="T57" fmla="*/ 248 h 2123"/>
                  <a:gd name="T58" fmla="*/ 2200 w 2388"/>
                  <a:gd name="T59" fmla="*/ 428 h 2123"/>
                  <a:gd name="T60" fmla="*/ 1970 w 2388"/>
                  <a:gd name="T61" fmla="*/ 476 h 2123"/>
                  <a:gd name="T62" fmla="*/ 1905 w 2388"/>
                  <a:gd name="T63" fmla="*/ 267 h 2123"/>
                  <a:gd name="T64" fmla="*/ 2012 w 2388"/>
                  <a:gd name="T65" fmla="*/ 78 h 2123"/>
                  <a:gd name="T66" fmla="*/ 1968 w 2388"/>
                  <a:gd name="T67" fmla="*/ 35 h 2123"/>
                  <a:gd name="T68" fmla="*/ 1632 w 2388"/>
                  <a:gd name="T69" fmla="*/ 304 h 2123"/>
                  <a:gd name="T70" fmla="*/ 1531 w 2388"/>
                  <a:gd name="T71" fmla="*/ 720 h 2123"/>
                  <a:gd name="T72" fmla="*/ 1371 w 2388"/>
                  <a:gd name="T73" fmla="*/ 886 h 2123"/>
                  <a:gd name="T74" fmla="*/ 1532 w 2388"/>
                  <a:gd name="T75" fmla="*/ 1073 h 2123"/>
                  <a:gd name="T76" fmla="*/ 1729 w 2388"/>
                  <a:gd name="T77" fmla="*/ 886 h 2123"/>
                  <a:gd name="T78" fmla="*/ 1967 w 2388"/>
                  <a:gd name="T79" fmla="*/ 814 h 2123"/>
                  <a:gd name="T80" fmla="*/ 2331 w 2388"/>
                  <a:gd name="T81" fmla="*/ 664 h 2123"/>
                  <a:gd name="T82" fmla="*/ 2370 w 2388"/>
                  <a:gd name="T83" fmla="*/ 270 h 2123"/>
                  <a:gd name="T84" fmla="*/ 327 w 2388"/>
                  <a:gd name="T85" fmla="*/ 1897 h 2123"/>
                  <a:gd name="T86" fmla="*/ 327 w 2388"/>
                  <a:gd name="T87" fmla="*/ 1987 h 2123"/>
                  <a:gd name="T88" fmla="*/ 440 w 2388"/>
                  <a:gd name="T89" fmla="*/ 2098 h 2123"/>
                  <a:gd name="T90" fmla="*/ 529 w 2388"/>
                  <a:gd name="T91" fmla="*/ 2087 h 2123"/>
                  <a:gd name="T92" fmla="*/ 1113 w 2388"/>
                  <a:gd name="T93" fmla="*/ 1513 h 2123"/>
                  <a:gd name="T94" fmla="*/ 934 w 2388"/>
                  <a:gd name="T95" fmla="*/ 1309 h 2123"/>
                  <a:gd name="T96" fmla="*/ 327 w 2388"/>
                  <a:gd name="T97" fmla="*/ 1897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88" h="2123">
                    <a:moveTo>
                      <a:pt x="374" y="687"/>
                    </a:moveTo>
                    <a:cubicBezTo>
                      <a:pt x="485" y="600"/>
                      <a:pt x="577" y="660"/>
                      <a:pt x="700" y="802"/>
                    </a:cubicBezTo>
                    <a:cubicBezTo>
                      <a:pt x="714" y="818"/>
                      <a:pt x="732" y="800"/>
                      <a:pt x="743" y="790"/>
                    </a:cubicBezTo>
                    <a:cubicBezTo>
                      <a:pt x="753" y="781"/>
                      <a:pt x="916" y="635"/>
                      <a:pt x="924" y="628"/>
                    </a:cubicBezTo>
                    <a:cubicBezTo>
                      <a:pt x="931" y="621"/>
                      <a:pt x="941" y="608"/>
                      <a:pt x="928" y="594"/>
                    </a:cubicBezTo>
                    <a:cubicBezTo>
                      <a:pt x="916" y="579"/>
                      <a:pt x="870" y="519"/>
                      <a:pt x="840" y="480"/>
                    </a:cubicBezTo>
                    <a:cubicBezTo>
                      <a:pt x="625" y="199"/>
                      <a:pt x="1429" y="8"/>
                      <a:pt x="1305" y="5"/>
                    </a:cubicBezTo>
                    <a:cubicBezTo>
                      <a:pt x="1243" y="3"/>
                      <a:pt x="990" y="0"/>
                      <a:pt x="953" y="4"/>
                    </a:cubicBezTo>
                    <a:cubicBezTo>
                      <a:pt x="800" y="20"/>
                      <a:pt x="608" y="163"/>
                      <a:pt x="512" y="230"/>
                    </a:cubicBezTo>
                    <a:cubicBezTo>
                      <a:pt x="385" y="316"/>
                      <a:pt x="338" y="367"/>
                      <a:pt x="330" y="374"/>
                    </a:cubicBezTo>
                    <a:cubicBezTo>
                      <a:pt x="295" y="405"/>
                      <a:pt x="325" y="477"/>
                      <a:pt x="260" y="534"/>
                    </a:cubicBezTo>
                    <a:cubicBezTo>
                      <a:pt x="191" y="594"/>
                      <a:pt x="149" y="549"/>
                      <a:pt x="109" y="583"/>
                    </a:cubicBezTo>
                    <a:cubicBezTo>
                      <a:pt x="89" y="601"/>
                      <a:pt x="34" y="642"/>
                      <a:pt x="19" y="656"/>
                    </a:cubicBezTo>
                    <a:cubicBezTo>
                      <a:pt x="3" y="669"/>
                      <a:pt x="0" y="693"/>
                      <a:pt x="16" y="712"/>
                    </a:cubicBezTo>
                    <a:cubicBezTo>
                      <a:pt x="16" y="712"/>
                      <a:pt x="167" y="878"/>
                      <a:pt x="179" y="893"/>
                    </a:cubicBezTo>
                    <a:cubicBezTo>
                      <a:pt x="192" y="907"/>
                      <a:pt x="226" y="920"/>
                      <a:pt x="247" y="901"/>
                    </a:cubicBezTo>
                    <a:cubicBezTo>
                      <a:pt x="268" y="882"/>
                      <a:pt x="322" y="835"/>
                      <a:pt x="331" y="827"/>
                    </a:cubicBezTo>
                    <a:cubicBezTo>
                      <a:pt x="340" y="819"/>
                      <a:pt x="325" y="724"/>
                      <a:pt x="374" y="687"/>
                    </a:cubicBezTo>
                    <a:close/>
                    <a:moveTo>
                      <a:pt x="1053" y="748"/>
                    </a:moveTo>
                    <a:cubicBezTo>
                      <a:pt x="1039" y="732"/>
                      <a:pt x="1021" y="731"/>
                      <a:pt x="1006" y="745"/>
                    </a:cubicBezTo>
                    <a:cubicBezTo>
                      <a:pt x="835" y="894"/>
                      <a:pt x="835" y="894"/>
                      <a:pt x="835" y="894"/>
                    </a:cubicBezTo>
                    <a:cubicBezTo>
                      <a:pt x="822" y="906"/>
                      <a:pt x="820" y="928"/>
                      <a:pt x="832" y="942"/>
                    </a:cubicBezTo>
                    <a:cubicBezTo>
                      <a:pt x="1819" y="2065"/>
                      <a:pt x="1819" y="2065"/>
                      <a:pt x="1819" y="2065"/>
                    </a:cubicBezTo>
                    <a:cubicBezTo>
                      <a:pt x="1843" y="2092"/>
                      <a:pt x="1883" y="2095"/>
                      <a:pt x="1909" y="2072"/>
                    </a:cubicBezTo>
                    <a:cubicBezTo>
                      <a:pt x="2024" y="1975"/>
                      <a:pt x="2024" y="1975"/>
                      <a:pt x="2024" y="1975"/>
                    </a:cubicBezTo>
                    <a:cubicBezTo>
                      <a:pt x="2051" y="1952"/>
                      <a:pt x="2054" y="1911"/>
                      <a:pt x="2031" y="1885"/>
                    </a:cubicBezTo>
                    <a:lnTo>
                      <a:pt x="1053" y="748"/>
                    </a:lnTo>
                    <a:close/>
                    <a:moveTo>
                      <a:pt x="2370" y="270"/>
                    </a:moveTo>
                    <a:cubicBezTo>
                      <a:pt x="2361" y="211"/>
                      <a:pt x="2331" y="223"/>
                      <a:pt x="2315" y="248"/>
                    </a:cubicBezTo>
                    <a:cubicBezTo>
                      <a:pt x="2299" y="273"/>
                      <a:pt x="2229" y="380"/>
                      <a:pt x="2200" y="428"/>
                    </a:cubicBezTo>
                    <a:cubicBezTo>
                      <a:pt x="2172" y="475"/>
                      <a:pt x="2101" y="569"/>
                      <a:pt x="1970" y="476"/>
                    </a:cubicBezTo>
                    <a:cubicBezTo>
                      <a:pt x="1833" y="380"/>
                      <a:pt x="1881" y="313"/>
                      <a:pt x="1905" y="267"/>
                    </a:cubicBezTo>
                    <a:cubicBezTo>
                      <a:pt x="1928" y="222"/>
                      <a:pt x="2002" y="94"/>
                      <a:pt x="2012" y="78"/>
                    </a:cubicBezTo>
                    <a:cubicBezTo>
                      <a:pt x="2023" y="62"/>
                      <a:pt x="2011" y="15"/>
                      <a:pt x="1968" y="35"/>
                    </a:cubicBezTo>
                    <a:cubicBezTo>
                      <a:pt x="1926" y="54"/>
                      <a:pt x="1668" y="157"/>
                      <a:pt x="1632" y="304"/>
                    </a:cubicBezTo>
                    <a:cubicBezTo>
                      <a:pt x="1596" y="453"/>
                      <a:pt x="1663" y="587"/>
                      <a:pt x="1531" y="720"/>
                    </a:cubicBezTo>
                    <a:cubicBezTo>
                      <a:pt x="1371" y="886"/>
                      <a:pt x="1371" y="886"/>
                      <a:pt x="1371" y="886"/>
                    </a:cubicBezTo>
                    <a:cubicBezTo>
                      <a:pt x="1532" y="1073"/>
                      <a:pt x="1532" y="1073"/>
                      <a:pt x="1532" y="1073"/>
                    </a:cubicBezTo>
                    <a:cubicBezTo>
                      <a:pt x="1729" y="886"/>
                      <a:pt x="1729" y="886"/>
                      <a:pt x="1729" y="886"/>
                    </a:cubicBezTo>
                    <a:cubicBezTo>
                      <a:pt x="1776" y="839"/>
                      <a:pt x="1876" y="793"/>
                      <a:pt x="1967" y="814"/>
                    </a:cubicBezTo>
                    <a:cubicBezTo>
                      <a:pt x="2161" y="858"/>
                      <a:pt x="2267" y="785"/>
                      <a:pt x="2331" y="664"/>
                    </a:cubicBezTo>
                    <a:cubicBezTo>
                      <a:pt x="2388" y="556"/>
                      <a:pt x="2379" y="329"/>
                      <a:pt x="2370" y="270"/>
                    </a:cubicBezTo>
                    <a:close/>
                    <a:moveTo>
                      <a:pt x="327" y="1897"/>
                    </a:moveTo>
                    <a:cubicBezTo>
                      <a:pt x="302" y="1922"/>
                      <a:pt x="302" y="1962"/>
                      <a:pt x="327" y="1987"/>
                    </a:cubicBezTo>
                    <a:cubicBezTo>
                      <a:pt x="440" y="2098"/>
                      <a:pt x="440" y="2098"/>
                      <a:pt x="440" y="2098"/>
                    </a:cubicBezTo>
                    <a:cubicBezTo>
                      <a:pt x="465" y="2123"/>
                      <a:pt x="504" y="2112"/>
                      <a:pt x="529" y="2087"/>
                    </a:cubicBezTo>
                    <a:cubicBezTo>
                      <a:pt x="1113" y="1513"/>
                      <a:pt x="1113" y="1513"/>
                      <a:pt x="1113" y="1513"/>
                    </a:cubicBezTo>
                    <a:cubicBezTo>
                      <a:pt x="934" y="1309"/>
                      <a:pt x="934" y="1309"/>
                      <a:pt x="934" y="1309"/>
                    </a:cubicBezTo>
                    <a:lnTo>
                      <a:pt x="327" y="18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40234" tIns="20117" rIns="40234" bIns="2011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PT Sans" panose="020B0503020203020204" pitchFamily="34" charset="0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7017550" y="3228334"/>
            <a:ext cx="1800000" cy="3181350"/>
            <a:chOff x="7187597" y="3176608"/>
            <a:chExt cx="1527807" cy="3181350"/>
          </a:xfrm>
        </p:grpSpPr>
        <p:sp>
          <p:nvSpPr>
            <p:cNvPr id="13" name="Shape 773"/>
            <p:cNvSpPr/>
            <p:nvPr/>
          </p:nvSpPr>
          <p:spPr>
            <a:xfrm>
              <a:off x="7187597" y="3176608"/>
              <a:ext cx="1527807" cy="3181350"/>
            </a:xfrm>
            <a:prstGeom prst="rect">
              <a:avLst/>
            </a:prstGeom>
            <a:solidFill>
              <a:srgbClr val="E9ECEE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Shape 769"/>
            <p:cNvSpPr/>
            <p:nvPr/>
          </p:nvSpPr>
          <p:spPr>
            <a:xfrm>
              <a:off x="7262187" y="3462874"/>
              <a:ext cx="1392195" cy="20718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2352" tIns="22352" rIns="22352" bIns="22352" anchor="t">
              <a:spAutoFit/>
            </a:bodyPr>
            <a:lstStyle/>
            <a:p>
              <a:pPr>
                <a:lnSpc>
                  <a:spcPct val="12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ES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Energy Service Business</a:t>
              </a: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공공기관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대학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기업체 등 마켓 전반에 걸쳐 특화 된 에너지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절약 솔루션 제공 및 구축을 제공합니다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681494" y="3988488"/>
              <a:ext cx="458342" cy="540000"/>
              <a:chOff x="6107834" y="3479459"/>
              <a:chExt cx="437919" cy="635001"/>
            </a:xfrm>
          </p:grpSpPr>
          <p:sp>
            <p:nvSpPr>
              <p:cNvPr id="29" name="Shape 768"/>
              <p:cNvSpPr/>
              <p:nvPr/>
            </p:nvSpPr>
            <p:spPr>
              <a:xfrm>
                <a:off x="6107834" y="3479459"/>
                <a:ext cx="437919" cy="635001"/>
              </a:xfrm>
              <a:prstGeom prst="ellipse">
                <a:avLst/>
              </a:prstGeom>
              <a:gradFill>
                <a:gsLst>
                  <a:gs pos="0">
                    <a:srgbClr val="4A94B1"/>
                  </a:gs>
                  <a:gs pos="100000">
                    <a:srgbClr val="6D5DA2"/>
                  </a:gs>
                </a:gsLst>
                <a:lin ang="3582945" scaled="0"/>
              </a:gra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2352" tIns="22352" rIns="22352" bIns="22352" anchor="ctr"/>
              <a:lstStyle>
                <a:lvl1pPr defTabSz="914400">
                  <a:defRPr sz="3500">
                    <a:solidFill>
                      <a:srgbClr val="E8E8E6"/>
                    </a:solidFill>
                    <a:latin typeface="et-line"/>
                    <a:ea typeface="et-line"/>
                    <a:cs typeface="et-line"/>
                    <a:sym typeface="et-line"/>
                  </a:defRPr>
                </a:lvl1pPr>
              </a:lstStyle>
              <a:p>
                <a:endParaRPr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0" name="Group 77"/>
              <p:cNvGrpSpPr/>
              <p:nvPr/>
            </p:nvGrpSpPr>
            <p:grpSpPr>
              <a:xfrm>
                <a:off x="6191658" y="3606884"/>
                <a:ext cx="270270" cy="380160"/>
                <a:chOff x="4755712" y="1962150"/>
                <a:chExt cx="355600" cy="406400"/>
              </a:xfrm>
              <a:solidFill>
                <a:schemeClr val="bg1"/>
              </a:solidFill>
            </p:grpSpPr>
            <p:sp>
              <p:nvSpPr>
                <p:cNvPr id="31" name="Freeform 78"/>
                <p:cNvSpPr>
                  <a:spLocks/>
                </p:cNvSpPr>
                <p:nvPr/>
              </p:nvSpPr>
              <p:spPr bwMode="auto">
                <a:xfrm>
                  <a:off x="5080000" y="22796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2" name="Freeform 79"/>
                <p:cNvSpPr>
                  <a:spLocks/>
                </p:cNvSpPr>
                <p:nvPr/>
              </p:nvSpPr>
              <p:spPr bwMode="auto">
                <a:xfrm>
                  <a:off x="5080000" y="22796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3" name="Freeform 80"/>
                <p:cNvSpPr>
                  <a:spLocks/>
                </p:cNvSpPr>
                <p:nvPr/>
              </p:nvSpPr>
              <p:spPr bwMode="auto">
                <a:xfrm>
                  <a:off x="5080000" y="22034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4" name="Freeform 81"/>
                <p:cNvSpPr>
                  <a:spLocks/>
                </p:cNvSpPr>
                <p:nvPr/>
              </p:nvSpPr>
              <p:spPr bwMode="auto">
                <a:xfrm>
                  <a:off x="5080000" y="22034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5" name="Freeform 82"/>
                <p:cNvSpPr>
                  <a:spLocks/>
                </p:cNvSpPr>
                <p:nvPr/>
              </p:nvSpPr>
              <p:spPr bwMode="auto">
                <a:xfrm>
                  <a:off x="5080000" y="21272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6" name="Freeform 83"/>
                <p:cNvSpPr>
                  <a:spLocks/>
                </p:cNvSpPr>
                <p:nvPr/>
              </p:nvSpPr>
              <p:spPr bwMode="auto">
                <a:xfrm>
                  <a:off x="5080000" y="21272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7" name="Freeform 143"/>
                <p:cNvSpPr>
                  <a:spLocks noEditPoints="1"/>
                </p:cNvSpPr>
                <p:nvPr/>
              </p:nvSpPr>
              <p:spPr bwMode="auto">
                <a:xfrm>
                  <a:off x="4755712" y="1962150"/>
                  <a:ext cx="355600" cy="406400"/>
                </a:xfrm>
                <a:custGeom>
                  <a:avLst/>
                  <a:gdLst/>
                  <a:ahLst/>
                  <a:cxnLst>
                    <a:cxn ang="0">
                      <a:pos x="72" y="4"/>
                    </a:cxn>
                    <a:cxn ang="0">
                      <a:pos x="10" y="28"/>
                    </a:cxn>
                    <a:cxn ang="0">
                      <a:pos x="0" y="204"/>
                    </a:cxn>
                    <a:cxn ang="0">
                      <a:pos x="10" y="228"/>
                    </a:cxn>
                    <a:cxn ang="0">
                      <a:pos x="72" y="252"/>
                    </a:cxn>
                    <a:cxn ang="0">
                      <a:pos x="132" y="256"/>
                    </a:cxn>
                    <a:cxn ang="0">
                      <a:pos x="202" y="236"/>
                    </a:cxn>
                    <a:cxn ang="0">
                      <a:pos x="224" y="204"/>
                    </a:cxn>
                    <a:cxn ang="0">
                      <a:pos x="222" y="40"/>
                    </a:cxn>
                    <a:cxn ang="0">
                      <a:pos x="172" y="8"/>
                    </a:cxn>
                    <a:cxn ang="0">
                      <a:pos x="208" y="204"/>
                    </a:cxn>
                    <a:cxn ang="0">
                      <a:pos x="192" y="224"/>
                    </a:cxn>
                    <a:cxn ang="0">
                      <a:pos x="132" y="240"/>
                    </a:cxn>
                    <a:cxn ang="0">
                      <a:pos x="74" y="238"/>
                    </a:cxn>
                    <a:cxn ang="0">
                      <a:pos x="24" y="218"/>
                    </a:cxn>
                    <a:cxn ang="0">
                      <a:pos x="16" y="174"/>
                    </a:cxn>
                    <a:cxn ang="0">
                      <a:pos x="56" y="194"/>
                    </a:cxn>
                    <a:cxn ang="0">
                      <a:pos x="142" y="198"/>
                    </a:cxn>
                    <a:cxn ang="0">
                      <a:pos x="200" y="180"/>
                    </a:cxn>
                    <a:cxn ang="0">
                      <a:pos x="208" y="156"/>
                    </a:cxn>
                    <a:cxn ang="0">
                      <a:pos x="206" y="164"/>
                    </a:cxn>
                    <a:cxn ang="0">
                      <a:pos x="166" y="186"/>
                    </a:cxn>
                    <a:cxn ang="0">
                      <a:pos x="112" y="192"/>
                    </a:cxn>
                    <a:cxn ang="0">
                      <a:pos x="44" y="182"/>
                    </a:cxn>
                    <a:cxn ang="0">
                      <a:pos x="16" y="156"/>
                    </a:cxn>
                    <a:cxn ang="0">
                      <a:pos x="16" y="126"/>
                    </a:cxn>
                    <a:cxn ang="0">
                      <a:pos x="44" y="142"/>
                    </a:cxn>
                    <a:cxn ang="0">
                      <a:pos x="112" y="152"/>
                    </a:cxn>
                    <a:cxn ang="0">
                      <a:pos x="192" y="138"/>
                    </a:cxn>
                    <a:cxn ang="0">
                      <a:pos x="208" y="108"/>
                    </a:cxn>
                    <a:cxn ang="0">
                      <a:pos x="208" y="108"/>
                    </a:cxn>
                    <a:cxn ang="0">
                      <a:pos x="180" y="134"/>
                    </a:cxn>
                    <a:cxn ang="0">
                      <a:pos x="112" y="144"/>
                    </a:cxn>
                    <a:cxn ang="0">
                      <a:pos x="58" y="138"/>
                    </a:cxn>
                    <a:cxn ang="0">
                      <a:pos x="18" y="116"/>
                    </a:cxn>
                    <a:cxn ang="0">
                      <a:pos x="16" y="108"/>
                    </a:cxn>
                    <a:cxn ang="0">
                      <a:pos x="34" y="90"/>
                    </a:cxn>
                    <a:cxn ang="0">
                      <a:pos x="112" y="104"/>
                    </a:cxn>
                    <a:cxn ang="0">
                      <a:pos x="200" y="86"/>
                    </a:cxn>
                    <a:cxn ang="0">
                      <a:pos x="112" y="88"/>
                    </a:cxn>
                    <a:cxn ang="0">
                      <a:pos x="44" y="78"/>
                    </a:cxn>
                    <a:cxn ang="0">
                      <a:pos x="16" y="52"/>
                    </a:cxn>
                    <a:cxn ang="0">
                      <a:pos x="32" y="32"/>
                    </a:cxn>
                    <a:cxn ang="0">
                      <a:pos x="92" y="16"/>
                    </a:cxn>
                    <a:cxn ang="0">
                      <a:pos x="150" y="18"/>
                    </a:cxn>
                    <a:cxn ang="0">
                      <a:pos x="200" y="38"/>
                    </a:cxn>
                    <a:cxn ang="0">
                      <a:pos x="206" y="60"/>
                    </a:cxn>
                    <a:cxn ang="0">
                      <a:pos x="166" y="82"/>
                    </a:cxn>
                  </a:cxnLst>
                  <a:rect l="0" t="0" r="r" b="b"/>
                  <a:pathLst>
                    <a:path w="224" h="256">
                      <a:moveTo>
                        <a:pt x="112" y="0"/>
                      </a:moveTo>
                      <a:lnTo>
                        <a:pt x="112" y="0"/>
                      </a:lnTo>
                      <a:lnTo>
                        <a:pt x="92" y="0"/>
                      </a:lnTo>
                      <a:lnTo>
                        <a:pt x="72" y="4"/>
                      </a:lnTo>
                      <a:lnTo>
                        <a:pt x="52" y="8"/>
                      </a:lnTo>
                      <a:lnTo>
                        <a:pt x="36" y="12"/>
                      </a:lnTo>
                      <a:lnTo>
                        <a:pt x="22" y="20"/>
                      </a:lnTo>
                      <a:lnTo>
                        <a:pt x="10" y="28"/>
                      </a:lnTo>
                      <a:lnTo>
                        <a:pt x="2" y="40"/>
                      </a:lnTo>
                      <a:lnTo>
                        <a:pt x="0" y="46"/>
                      </a:lnTo>
                      <a:lnTo>
                        <a:pt x="0" y="52"/>
                      </a:lnTo>
                      <a:lnTo>
                        <a:pt x="0" y="204"/>
                      </a:lnTo>
                      <a:lnTo>
                        <a:pt x="0" y="204"/>
                      </a:lnTo>
                      <a:lnTo>
                        <a:pt x="0" y="210"/>
                      </a:lnTo>
                      <a:lnTo>
                        <a:pt x="2" y="216"/>
                      </a:lnTo>
                      <a:lnTo>
                        <a:pt x="10" y="228"/>
                      </a:lnTo>
                      <a:lnTo>
                        <a:pt x="22" y="236"/>
                      </a:lnTo>
                      <a:lnTo>
                        <a:pt x="36" y="244"/>
                      </a:lnTo>
                      <a:lnTo>
                        <a:pt x="52" y="248"/>
                      </a:lnTo>
                      <a:lnTo>
                        <a:pt x="72" y="252"/>
                      </a:lnTo>
                      <a:lnTo>
                        <a:pt x="92" y="256"/>
                      </a:lnTo>
                      <a:lnTo>
                        <a:pt x="112" y="256"/>
                      </a:lnTo>
                      <a:lnTo>
                        <a:pt x="112" y="256"/>
                      </a:lnTo>
                      <a:lnTo>
                        <a:pt x="132" y="256"/>
                      </a:lnTo>
                      <a:lnTo>
                        <a:pt x="152" y="252"/>
                      </a:lnTo>
                      <a:lnTo>
                        <a:pt x="172" y="248"/>
                      </a:lnTo>
                      <a:lnTo>
                        <a:pt x="188" y="244"/>
                      </a:lnTo>
                      <a:lnTo>
                        <a:pt x="202" y="236"/>
                      </a:lnTo>
                      <a:lnTo>
                        <a:pt x="214" y="228"/>
                      </a:lnTo>
                      <a:lnTo>
                        <a:pt x="222" y="216"/>
                      </a:lnTo>
                      <a:lnTo>
                        <a:pt x="224" y="210"/>
                      </a:lnTo>
                      <a:lnTo>
                        <a:pt x="224" y="204"/>
                      </a:lnTo>
                      <a:lnTo>
                        <a:pt x="224" y="52"/>
                      </a:lnTo>
                      <a:lnTo>
                        <a:pt x="224" y="52"/>
                      </a:lnTo>
                      <a:lnTo>
                        <a:pt x="224" y="46"/>
                      </a:lnTo>
                      <a:lnTo>
                        <a:pt x="222" y="40"/>
                      </a:lnTo>
                      <a:lnTo>
                        <a:pt x="214" y="28"/>
                      </a:lnTo>
                      <a:lnTo>
                        <a:pt x="202" y="20"/>
                      </a:lnTo>
                      <a:lnTo>
                        <a:pt x="188" y="12"/>
                      </a:lnTo>
                      <a:lnTo>
                        <a:pt x="172" y="8"/>
                      </a:lnTo>
                      <a:lnTo>
                        <a:pt x="152" y="4"/>
                      </a:lnTo>
                      <a:lnTo>
                        <a:pt x="132" y="0"/>
                      </a:lnTo>
                      <a:lnTo>
                        <a:pt x="112" y="0"/>
                      </a:lnTo>
                      <a:close/>
                      <a:moveTo>
                        <a:pt x="208" y="204"/>
                      </a:moveTo>
                      <a:lnTo>
                        <a:pt x="208" y="204"/>
                      </a:lnTo>
                      <a:lnTo>
                        <a:pt x="206" y="212"/>
                      </a:lnTo>
                      <a:lnTo>
                        <a:pt x="200" y="218"/>
                      </a:lnTo>
                      <a:lnTo>
                        <a:pt x="192" y="224"/>
                      </a:lnTo>
                      <a:lnTo>
                        <a:pt x="180" y="230"/>
                      </a:lnTo>
                      <a:lnTo>
                        <a:pt x="166" y="234"/>
                      </a:lnTo>
                      <a:lnTo>
                        <a:pt x="150" y="238"/>
                      </a:lnTo>
                      <a:lnTo>
                        <a:pt x="132" y="240"/>
                      </a:lnTo>
                      <a:lnTo>
                        <a:pt x="112" y="240"/>
                      </a:lnTo>
                      <a:lnTo>
                        <a:pt x="112" y="240"/>
                      </a:lnTo>
                      <a:lnTo>
                        <a:pt x="92" y="240"/>
                      </a:lnTo>
                      <a:lnTo>
                        <a:pt x="74" y="238"/>
                      </a:lnTo>
                      <a:lnTo>
                        <a:pt x="58" y="234"/>
                      </a:lnTo>
                      <a:lnTo>
                        <a:pt x="44" y="230"/>
                      </a:lnTo>
                      <a:lnTo>
                        <a:pt x="32" y="224"/>
                      </a:lnTo>
                      <a:lnTo>
                        <a:pt x="24" y="218"/>
                      </a:lnTo>
                      <a:lnTo>
                        <a:pt x="18" y="212"/>
                      </a:lnTo>
                      <a:lnTo>
                        <a:pt x="16" y="204"/>
                      </a:lnTo>
                      <a:lnTo>
                        <a:pt x="16" y="174"/>
                      </a:lnTo>
                      <a:lnTo>
                        <a:pt x="16" y="174"/>
                      </a:lnTo>
                      <a:lnTo>
                        <a:pt x="24" y="180"/>
                      </a:lnTo>
                      <a:lnTo>
                        <a:pt x="32" y="186"/>
                      </a:lnTo>
                      <a:lnTo>
                        <a:pt x="44" y="190"/>
                      </a:lnTo>
                      <a:lnTo>
                        <a:pt x="56" y="194"/>
                      </a:lnTo>
                      <a:lnTo>
                        <a:pt x="82" y="198"/>
                      </a:lnTo>
                      <a:lnTo>
                        <a:pt x="112" y="200"/>
                      </a:lnTo>
                      <a:lnTo>
                        <a:pt x="112" y="200"/>
                      </a:lnTo>
                      <a:lnTo>
                        <a:pt x="142" y="198"/>
                      </a:lnTo>
                      <a:lnTo>
                        <a:pt x="168" y="194"/>
                      </a:lnTo>
                      <a:lnTo>
                        <a:pt x="180" y="190"/>
                      </a:lnTo>
                      <a:lnTo>
                        <a:pt x="192" y="186"/>
                      </a:lnTo>
                      <a:lnTo>
                        <a:pt x="200" y="180"/>
                      </a:lnTo>
                      <a:lnTo>
                        <a:pt x="208" y="174"/>
                      </a:lnTo>
                      <a:lnTo>
                        <a:pt x="208" y="204"/>
                      </a:lnTo>
                      <a:close/>
                      <a:moveTo>
                        <a:pt x="208" y="156"/>
                      </a:moveTo>
                      <a:lnTo>
                        <a:pt x="208" y="156"/>
                      </a:lnTo>
                      <a:lnTo>
                        <a:pt x="208" y="156"/>
                      </a:lnTo>
                      <a:lnTo>
                        <a:pt x="208" y="156"/>
                      </a:lnTo>
                      <a:lnTo>
                        <a:pt x="208" y="156"/>
                      </a:lnTo>
                      <a:lnTo>
                        <a:pt x="206" y="164"/>
                      </a:lnTo>
                      <a:lnTo>
                        <a:pt x="200" y="170"/>
                      </a:lnTo>
                      <a:lnTo>
                        <a:pt x="192" y="176"/>
                      </a:lnTo>
                      <a:lnTo>
                        <a:pt x="180" y="182"/>
                      </a:lnTo>
                      <a:lnTo>
                        <a:pt x="166" y="186"/>
                      </a:lnTo>
                      <a:lnTo>
                        <a:pt x="150" y="190"/>
                      </a:lnTo>
                      <a:lnTo>
                        <a:pt x="132" y="192"/>
                      </a:lnTo>
                      <a:lnTo>
                        <a:pt x="112" y="192"/>
                      </a:lnTo>
                      <a:lnTo>
                        <a:pt x="112" y="192"/>
                      </a:lnTo>
                      <a:lnTo>
                        <a:pt x="92" y="192"/>
                      </a:lnTo>
                      <a:lnTo>
                        <a:pt x="74" y="190"/>
                      </a:lnTo>
                      <a:lnTo>
                        <a:pt x="58" y="186"/>
                      </a:lnTo>
                      <a:lnTo>
                        <a:pt x="44" y="182"/>
                      </a:lnTo>
                      <a:lnTo>
                        <a:pt x="32" y="176"/>
                      </a:lnTo>
                      <a:lnTo>
                        <a:pt x="24" y="170"/>
                      </a:lnTo>
                      <a:lnTo>
                        <a:pt x="18" y="164"/>
                      </a:lnTo>
                      <a:lnTo>
                        <a:pt x="16" y="156"/>
                      </a:lnTo>
                      <a:lnTo>
                        <a:pt x="16" y="156"/>
                      </a:lnTo>
                      <a:lnTo>
                        <a:pt x="16" y="156"/>
                      </a:lnTo>
                      <a:lnTo>
                        <a:pt x="16" y="156"/>
                      </a:lnTo>
                      <a:lnTo>
                        <a:pt x="16" y="126"/>
                      </a:lnTo>
                      <a:lnTo>
                        <a:pt x="16" y="126"/>
                      </a:lnTo>
                      <a:lnTo>
                        <a:pt x="24" y="132"/>
                      </a:lnTo>
                      <a:lnTo>
                        <a:pt x="32" y="138"/>
                      </a:lnTo>
                      <a:lnTo>
                        <a:pt x="44" y="142"/>
                      </a:lnTo>
                      <a:lnTo>
                        <a:pt x="56" y="146"/>
                      </a:lnTo>
                      <a:lnTo>
                        <a:pt x="82" y="150"/>
                      </a:lnTo>
                      <a:lnTo>
                        <a:pt x="112" y="152"/>
                      </a:lnTo>
                      <a:lnTo>
                        <a:pt x="112" y="152"/>
                      </a:lnTo>
                      <a:lnTo>
                        <a:pt x="142" y="150"/>
                      </a:lnTo>
                      <a:lnTo>
                        <a:pt x="168" y="146"/>
                      </a:lnTo>
                      <a:lnTo>
                        <a:pt x="180" y="142"/>
                      </a:lnTo>
                      <a:lnTo>
                        <a:pt x="192" y="138"/>
                      </a:lnTo>
                      <a:lnTo>
                        <a:pt x="200" y="132"/>
                      </a:lnTo>
                      <a:lnTo>
                        <a:pt x="208" y="126"/>
                      </a:lnTo>
                      <a:lnTo>
                        <a:pt x="208" y="156"/>
                      </a:lnTo>
                      <a:close/>
                      <a:moveTo>
                        <a:pt x="208" y="108"/>
                      </a:moveTo>
                      <a:lnTo>
                        <a:pt x="208" y="108"/>
                      </a:lnTo>
                      <a:lnTo>
                        <a:pt x="208" y="108"/>
                      </a:lnTo>
                      <a:lnTo>
                        <a:pt x="208" y="108"/>
                      </a:lnTo>
                      <a:lnTo>
                        <a:pt x="208" y="108"/>
                      </a:lnTo>
                      <a:lnTo>
                        <a:pt x="206" y="116"/>
                      </a:lnTo>
                      <a:lnTo>
                        <a:pt x="200" y="122"/>
                      </a:lnTo>
                      <a:lnTo>
                        <a:pt x="192" y="128"/>
                      </a:lnTo>
                      <a:lnTo>
                        <a:pt x="180" y="134"/>
                      </a:lnTo>
                      <a:lnTo>
                        <a:pt x="166" y="138"/>
                      </a:lnTo>
                      <a:lnTo>
                        <a:pt x="150" y="142"/>
                      </a:lnTo>
                      <a:lnTo>
                        <a:pt x="132" y="144"/>
                      </a:lnTo>
                      <a:lnTo>
                        <a:pt x="112" y="144"/>
                      </a:lnTo>
                      <a:lnTo>
                        <a:pt x="112" y="144"/>
                      </a:lnTo>
                      <a:lnTo>
                        <a:pt x="92" y="144"/>
                      </a:lnTo>
                      <a:lnTo>
                        <a:pt x="74" y="142"/>
                      </a:lnTo>
                      <a:lnTo>
                        <a:pt x="58" y="138"/>
                      </a:lnTo>
                      <a:lnTo>
                        <a:pt x="44" y="134"/>
                      </a:lnTo>
                      <a:lnTo>
                        <a:pt x="32" y="128"/>
                      </a:lnTo>
                      <a:lnTo>
                        <a:pt x="24" y="122"/>
                      </a:lnTo>
                      <a:lnTo>
                        <a:pt x="18" y="116"/>
                      </a:lnTo>
                      <a:lnTo>
                        <a:pt x="16" y="108"/>
                      </a:lnTo>
                      <a:lnTo>
                        <a:pt x="16" y="108"/>
                      </a:lnTo>
                      <a:lnTo>
                        <a:pt x="16" y="108"/>
                      </a:lnTo>
                      <a:lnTo>
                        <a:pt x="16" y="108"/>
                      </a:lnTo>
                      <a:lnTo>
                        <a:pt x="16" y="80"/>
                      </a:lnTo>
                      <a:lnTo>
                        <a:pt x="16" y="80"/>
                      </a:lnTo>
                      <a:lnTo>
                        <a:pt x="24" y="86"/>
                      </a:lnTo>
                      <a:lnTo>
                        <a:pt x="34" y="90"/>
                      </a:lnTo>
                      <a:lnTo>
                        <a:pt x="58" y="98"/>
                      </a:lnTo>
                      <a:lnTo>
                        <a:pt x="84" y="102"/>
                      </a:lnTo>
                      <a:lnTo>
                        <a:pt x="112" y="104"/>
                      </a:lnTo>
                      <a:lnTo>
                        <a:pt x="112" y="104"/>
                      </a:lnTo>
                      <a:lnTo>
                        <a:pt x="140" y="102"/>
                      </a:lnTo>
                      <a:lnTo>
                        <a:pt x="166" y="98"/>
                      </a:lnTo>
                      <a:lnTo>
                        <a:pt x="190" y="90"/>
                      </a:lnTo>
                      <a:lnTo>
                        <a:pt x="200" y="86"/>
                      </a:lnTo>
                      <a:lnTo>
                        <a:pt x="208" y="80"/>
                      </a:lnTo>
                      <a:lnTo>
                        <a:pt x="208" y="108"/>
                      </a:lnTo>
                      <a:close/>
                      <a:moveTo>
                        <a:pt x="112" y="88"/>
                      </a:moveTo>
                      <a:lnTo>
                        <a:pt x="112" y="88"/>
                      </a:lnTo>
                      <a:lnTo>
                        <a:pt x="92" y="88"/>
                      </a:lnTo>
                      <a:lnTo>
                        <a:pt x="74" y="86"/>
                      </a:lnTo>
                      <a:lnTo>
                        <a:pt x="58" y="82"/>
                      </a:lnTo>
                      <a:lnTo>
                        <a:pt x="44" y="78"/>
                      </a:lnTo>
                      <a:lnTo>
                        <a:pt x="32" y="72"/>
                      </a:lnTo>
                      <a:lnTo>
                        <a:pt x="24" y="66"/>
                      </a:lnTo>
                      <a:lnTo>
                        <a:pt x="18" y="60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8" y="44"/>
                      </a:lnTo>
                      <a:lnTo>
                        <a:pt x="24" y="38"/>
                      </a:lnTo>
                      <a:lnTo>
                        <a:pt x="32" y="32"/>
                      </a:lnTo>
                      <a:lnTo>
                        <a:pt x="44" y="26"/>
                      </a:lnTo>
                      <a:lnTo>
                        <a:pt x="58" y="22"/>
                      </a:lnTo>
                      <a:lnTo>
                        <a:pt x="74" y="18"/>
                      </a:lnTo>
                      <a:lnTo>
                        <a:pt x="92" y="16"/>
                      </a:lnTo>
                      <a:lnTo>
                        <a:pt x="112" y="16"/>
                      </a:lnTo>
                      <a:lnTo>
                        <a:pt x="112" y="16"/>
                      </a:lnTo>
                      <a:lnTo>
                        <a:pt x="132" y="16"/>
                      </a:lnTo>
                      <a:lnTo>
                        <a:pt x="150" y="18"/>
                      </a:lnTo>
                      <a:lnTo>
                        <a:pt x="166" y="22"/>
                      </a:lnTo>
                      <a:lnTo>
                        <a:pt x="180" y="26"/>
                      </a:lnTo>
                      <a:lnTo>
                        <a:pt x="192" y="32"/>
                      </a:lnTo>
                      <a:lnTo>
                        <a:pt x="200" y="38"/>
                      </a:lnTo>
                      <a:lnTo>
                        <a:pt x="206" y="44"/>
                      </a:lnTo>
                      <a:lnTo>
                        <a:pt x="208" y="52"/>
                      </a:lnTo>
                      <a:lnTo>
                        <a:pt x="208" y="52"/>
                      </a:lnTo>
                      <a:lnTo>
                        <a:pt x="206" y="60"/>
                      </a:lnTo>
                      <a:lnTo>
                        <a:pt x="200" y="66"/>
                      </a:lnTo>
                      <a:lnTo>
                        <a:pt x="192" y="72"/>
                      </a:lnTo>
                      <a:lnTo>
                        <a:pt x="180" y="78"/>
                      </a:lnTo>
                      <a:lnTo>
                        <a:pt x="166" y="82"/>
                      </a:lnTo>
                      <a:lnTo>
                        <a:pt x="150" y="86"/>
                      </a:lnTo>
                      <a:lnTo>
                        <a:pt x="132" y="88"/>
                      </a:lnTo>
                      <a:lnTo>
                        <a:pt x="112" y="8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</p:grpSp>
      </p:grpSp>
      <p:grpSp>
        <p:nvGrpSpPr>
          <p:cNvPr id="47" name="그룹 46"/>
          <p:cNvGrpSpPr/>
          <p:nvPr/>
        </p:nvGrpSpPr>
        <p:grpSpPr>
          <a:xfrm>
            <a:off x="2538476" y="3228334"/>
            <a:ext cx="1800000" cy="3181350"/>
            <a:chOff x="3879302" y="3176608"/>
            <a:chExt cx="1527807" cy="3181350"/>
          </a:xfrm>
        </p:grpSpPr>
        <p:sp>
          <p:nvSpPr>
            <p:cNvPr id="14" name="Shape 776"/>
            <p:cNvSpPr/>
            <p:nvPr/>
          </p:nvSpPr>
          <p:spPr>
            <a:xfrm>
              <a:off x="3879302" y="3176608"/>
              <a:ext cx="1527807" cy="3181350"/>
            </a:xfrm>
            <a:prstGeom prst="rect">
              <a:avLst/>
            </a:prstGeom>
            <a:solidFill>
              <a:srgbClr val="E9ECEE"/>
            </a:solidFill>
            <a:ln w="12700">
              <a:miter lim="400000"/>
            </a:ln>
            <a:effectLst>
              <a:outerShdw blurRad="114300" dist="31986" dir="1105739" rotWithShape="0">
                <a:srgbClr val="000000">
                  <a:alpha val="26802"/>
                </a:srgbClr>
              </a:outerShdw>
            </a:effectLst>
          </p:spPr>
          <p:txBody>
            <a:bodyPr lIns="22352" tIns="22352" rIns="22352" bIns="22352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Shape 769"/>
            <p:cNvSpPr/>
            <p:nvPr/>
          </p:nvSpPr>
          <p:spPr>
            <a:xfrm>
              <a:off x="3968710" y="3462874"/>
              <a:ext cx="1359244" cy="24411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2352" tIns="22352" rIns="22352" bIns="22352" anchor="t">
              <a:spAutoFit/>
            </a:bodyPr>
            <a:lstStyle/>
            <a:p>
              <a:pPr>
                <a:lnSpc>
                  <a:spcPct val="12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솔루션사업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Solution Business</a:t>
              </a: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기반의 어플리케이션 증가에 따라 서비스 성능과 안정적인 서비스 중심의 보다 좋은 품질의 서비스를 위하여 고객에게 제한된 투자로 보다 좋은 효과를 제공합니다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351266" y="3998592"/>
              <a:ext cx="458342" cy="540000"/>
              <a:chOff x="4557411" y="3479459"/>
              <a:chExt cx="437919" cy="635001"/>
            </a:xfrm>
          </p:grpSpPr>
          <p:sp>
            <p:nvSpPr>
              <p:cNvPr id="39" name="Shape 768"/>
              <p:cNvSpPr/>
              <p:nvPr/>
            </p:nvSpPr>
            <p:spPr>
              <a:xfrm>
                <a:off x="4557411" y="3479459"/>
                <a:ext cx="437919" cy="635001"/>
              </a:xfrm>
              <a:prstGeom prst="ellipse">
                <a:avLst/>
              </a:prstGeom>
              <a:gradFill>
                <a:gsLst>
                  <a:gs pos="0">
                    <a:srgbClr val="4A94B1"/>
                  </a:gs>
                  <a:gs pos="100000">
                    <a:srgbClr val="6D5DA2"/>
                  </a:gs>
                </a:gsLst>
                <a:lin ang="3582945" scaled="0"/>
              </a:gra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2352" tIns="22352" rIns="22352" bIns="22352" anchor="ctr"/>
              <a:lstStyle>
                <a:lvl1pPr defTabSz="914400">
                  <a:defRPr sz="3500">
                    <a:solidFill>
                      <a:srgbClr val="E8E8E6"/>
                    </a:solidFill>
                    <a:latin typeface="et-line"/>
                    <a:ea typeface="et-line"/>
                    <a:cs typeface="et-line"/>
                    <a:sym typeface="et-line"/>
                  </a:defRPr>
                </a:lvl1pPr>
              </a:lstStyle>
              <a:p>
                <a:endParaRPr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Freeform 42"/>
              <p:cNvSpPr>
                <a:spLocks noEditPoints="1"/>
              </p:cNvSpPr>
              <p:nvPr/>
            </p:nvSpPr>
            <p:spPr bwMode="auto">
              <a:xfrm>
                <a:off x="4647463" y="3665948"/>
                <a:ext cx="257814" cy="262021"/>
              </a:xfrm>
              <a:custGeom>
                <a:avLst/>
                <a:gdLst>
                  <a:gd name="T0" fmla="*/ 240 w 241"/>
                  <a:gd name="T1" fmla="*/ 136 h 199"/>
                  <a:gd name="T2" fmla="*/ 231 w 241"/>
                  <a:gd name="T3" fmla="*/ 185 h 199"/>
                  <a:gd name="T4" fmla="*/ 215 w 241"/>
                  <a:gd name="T5" fmla="*/ 199 h 199"/>
                  <a:gd name="T6" fmla="*/ 26 w 241"/>
                  <a:gd name="T7" fmla="*/ 199 h 199"/>
                  <a:gd name="T8" fmla="*/ 10 w 241"/>
                  <a:gd name="T9" fmla="*/ 185 h 199"/>
                  <a:gd name="T10" fmla="*/ 1 w 241"/>
                  <a:gd name="T11" fmla="*/ 136 h 199"/>
                  <a:gd name="T12" fmla="*/ 6 w 241"/>
                  <a:gd name="T13" fmla="*/ 111 h 199"/>
                  <a:gd name="T14" fmla="*/ 47 w 241"/>
                  <a:gd name="T15" fmla="*/ 11 h 199"/>
                  <a:gd name="T16" fmla="*/ 67 w 241"/>
                  <a:gd name="T17" fmla="*/ 0 h 199"/>
                  <a:gd name="T18" fmla="*/ 94 w 241"/>
                  <a:gd name="T19" fmla="*/ 0 h 199"/>
                  <a:gd name="T20" fmla="*/ 89 w 241"/>
                  <a:gd name="T21" fmla="*/ 53 h 199"/>
                  <a:gd name="T22" fmla="*/ 53 w 241"/>
                  <a:gd name="T23" fmla="*/ 53 h 199"/>
                  <a:gd name="T24" fmla="*/ 121 w 241"/>
                  <a:gd name="T25" fmla="*/ 110 h 199"/>
                  <a:gd name="T26" fmla="*/ 188 w 241"/>
                  <a:gd name="T27" fmla="*/ 53 h 199"/>
                  <a:gd name="T28" fmla="*/ 153 w 241"/>
                  <a:gd name="T29" fmla="*/ 53 h 199"/>
                  <a:gd name="T30" fmla="*/ 147 w 241"/>
                  <a:gd name="T31" fmla="*/ 0 h 199"/>
                  <a:gd name="T32" fmla="*/ 175 w 241"/>
                  <a:gd name="T33" fmla="*/ 0 h 199"/>
                  <a:gd name="T34" fmla="*/ 194 w 241"/>
                  <a:gd name="T35" fmla="*/ 11 h 199"/>
                  <a:gd name="T36" fmla="*/ 236 w 241"/>
                  <a:gd name="T37" fmla="*/ 111 h 199"/>
                  <a:gd name="T38" fmla="*/ 240 w 241"/>
                  <a:gd name="T39" fmla="*/ 136 h 199"/>
                  <a:gd name="T40" fmla="*/ 206 w 241"/>
                  <a:gd name="T41" fmla="*/ 134 h 199"/>
                  <a:gd name="T42" fmla="*/ 35 w 241"/>
                  <a:gd name="T43" fmla="*/ 134 h 199"/>
                  <a:gd name="T44" fmla="*/ 24 w 241"/>
                  <a:gd name="T45" fmla="*/ 147 h 199"/>
                  <a:gd name="T46" fmla="*/ 27 w 241"/>
                  <a:gd name="T47" fmla="*/ 166 h 199"/>
                  <a:gd name="T48" fmla="*/ 42 w 241"/>
                  <a:gd name="T49" fmla="*/ 180 h 199"/>
                  <a:gd name="T50" fmla="*/ 199 w 241"/>
                  <a:gd name="T51" fmla="*/ 180 h 199"/>
                  <a:gd name="T52" fmla="*/ 214 w 241"/>
                  <a:gd name="T53" fmla="*/ 166 h 199"/>
                  <a:gd name="T54" fmla="*/ 218 w 241"/>
                  <a:gd name="T55" fmla="*/ 147 h 199"/>
                  <a:gd name="T56" fmla="*/ 206 w 241"/>
                  <a:gd name="T57" fmla="*/ 13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1" h="199">
                    <a:moveTo>
                      <a:pt x="240" y="136"/>
                    </a:moveTo>
                    <a:cubicBezTo>
                      <a:pt x="231" y="185"/>
                      <a:pt x="231" y="185"/>
                      <a:pt x="231" y="185"/>
                    </a:cubicBezTo>
                    <a:cubicBezTo>
                      <a:pt x="230" y="192"/>
                      <a:pt x="222" y="199"/>
                      <a:pt x="215" y="199"/>
                    </a:cubicBezTo>
                    <a:cubicBezTo>
                      <a:pt x="26" y="199"/>
                      <a:pt x="26" y="199"/>
                      <a:pt x="26" y="199"/>
                    </a:cubicBezTo>
                    <a:cubicBezTo>
                      <a:pt x="19" y="199"/>
                      <a:pt x="12" y="192"/>
                      <a:pt x="10" y="185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0" y="129"/>
                      <a:pt x="2" y="117"/>
                      <a:pt x="6" y="1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50" y="5"/>
                      <a:pt x="59" y="0"/>
                      <a:pt x="67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121" y="110"/>
                      <a:pt x="121" y="110"/>
                      <a:pt x="121" y="110"/>
                    </a:cubicBezTo>
                    <a:cubicBezTo>
                      <a:pt x="188" y="53"/>
                      <a:pt x="188" y="53"/>
                      <a:pt x="188" y="53"/>
                    </a:cubicBezTo>
                    <a:cubicBezTo>
                      <a:pt x="153" y="53"/>
                      <a:pt x="153" y="53"/>
                      <a:pt x="153" y="53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82" y="0"/>
                      <a:pt x="191" y="5"/>
                      <a:pt x="194" y="11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39" y="117"/>
                      <a:pt x="241" y="129"/>
                      <a:pt x="240" y="136"/>
                    </a:cubicBezTo>
                    <a:close/>
                    <a:moveTo>
                      <a:pt x="206" y="134"/>
                    </a:moveTo>
                    <a:cubicBezTo>
                      <a:pt x="35" y="134"/>
                      <a:pt x="35" y="134"/>
                      <a:pt x="35" y="134"/>
                    </a:cubicBezTo>
                    <a:cubicBezTo>
                      <a:pt x="27" y="134"/>
                      <a:pt x="23" y="140"/>
                      <a:pt x="24" y="147"/>
                    </a:cubicBezTo>
                    <a:cubicBezTo>
                      <a:pt x="27" y="166"/>
                      <a:pt x="27" y="166"/>
                      <a:pt x="27" y="166"/>
                    </a:cubicBezTo>
                    <a:cubicBezTo>
                      <a:pt x="28" y="174"/>
                      <a:pt x="35" y="180"/>
                      <a:pt x="42" y="180"/>
                    </a:cubicBezTo>
                    <a:cubicBezTo>
                      <a:pt x="199" y="180"/>
                      <a:pt x="199" y="180"/>
                      <a:pt x="199" y="180"/>
                    </a:cubicBezTo>
                    <a:cubicBezTo>
                      <a:pt x="206" y="180"/>
                      <a:pt x="213" y="174"/>
                      <a:pt x="214" y="166"/>
                    </a:cubicBezTo>
                    <a:cubicBezTo>
                      <a:pt x="218" y="147"/>
                      <a:pt x="218" y="147"/>
                      <a:pt x="218" y="147"/>
                    </a:cubicBezTo>
                    <a:cubicBezTo>
                      <a:pt x="219" y="140"/>
                      <a:pt x="214" y="134"/>
                      <a:pt x="206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40234" tIns="20117" rIns="40234" bIns="2011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4778013" y="3228334"/>
            <a:ext cx="1800000" cy="3181350"/>
            <a:chOff x="571006" y="3176608"/>
            <a:chExt cx="1527807" cy="3181350"/>
          </a:xfrm>
        </p:grpSpPr>
        <p:sp>
          <p:nvSpPr>
            <p:cNvPr id="15" name="Shape 767"/>
            <p:cNvSpPr/>
            <p:nvPr/>
          </p:nvSpPr>
          <p:spPr>
            <a:xfrm>
              <a:off x="571006" y="3176608"/>
              <a:ext cx="1527807" cy="3181350"/>
            </a:xfrm>
            <a:prstGeom prst="rect">
              <a:avLst/>
            </a:prstGeom>
            <a:solidFill>
              <a:srgbClr val="E9ECEE"/>
            </a:solidFill>
            <a:ln w="12700">
              <a:miter lim="400000"/>
            </a:ln>
          </p:spPr>
          <p:txBody>
            <a:bodyPr lIns="22352" tIns="22352" rIns="22352" bIns="22352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Shape 769"/>
            <p:cNvSpPr/>
            <p:nvPr/>
          </p:nvSpPr>
          <p:spPr>
            <a:xfrm>
              <a:off x="679353" y="3462874"/>
              <a:ext cx="1328752" cy="20718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2352" tIns="22352" rIns="22352" bIns="22352" anchor="t">
              <a:spAutoFit/>
            </a:bodyPr>
            <a:lstStyle/>
            <a:p>
              <a:pPr>
                <a:lnSpc>
                  <a:spcPct val="12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보안사업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Security Business</a:t>
              </a: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53585F"/>
                  </a:solidFill>
                  <a:latin typeface="San Francisco Display Light"/>
                  <a:ea typeface="San Francisco Display Light"/>
                  <a:cs typeface="San Francisco Display Light"/>
                  <a:sym typeface="San Francisco Display Light"/>
                </a:defRPr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개인정보보안의 개념을 이해하고 고객에 성공적인 개인정보보안을 위한 컨설팅 및 구축을 제공합니다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064908" y="3998592"/>
              <a:ext cx="458342" cy="540000"/>
              <a:chOff x="1442669" y="3479459"/>
              <a:chExt cx="437919" cy="635001"/>
            </a:xfrm>
          </p:grpSpPr>
          <p:sp>
            <p:nvSpPr>
              <p:cNvPr id="42" name="Shape 768"/>
              <p:cNvSpPr/>
              <p:nvPr/>
            </p:nvSpPr>
            <p:spPr>
              <a:xfrm>
                <a:off x="1442669" y="3479459"/>
                <a:ext cx="437919" cy="635001"/>
              </a:xfrm>
              <a:prstGeom prst="ellipse">
                <a:avLst/>
              </a:prstGeom>
              <a:gradFill>
                <a:gsLst>
                  <a:gs pos="0">
                    <a:srgbClr val="4A94B1"/>
                  </a:gs>
                  <a:gs pos="100000">
                    <a:srgbClr val="6D5DA2"/>
                  </a:gs>
                </a:gsLst>
                <a:lin ang="3582945" scaled="0"/>
              </a:gra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2352" tIns="22352" rIns="22352" bIns="22352" anchor="ctr"/>
              <a:lstStyle>
                <a:lvl1pPr defTabSz="914400">
                  <a:defRPr sz="3500">
                    <a:solidFill>
                      <a:srgbClr val="E8E8E6"/>
                    </a:solidFill>
                    <a:latin typeface="et-line"/>
                    <a:ea typeface="et-line"/>
                    <a:cs typeface="et-line"/>
                    <a:sym typeface="et-line"/>
                  </a:defRPr>
                </a:lvl1pPr>
              </a:lstStyle>
              <a:p>
                <a:endParaRPr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Freeform 71"/>
              <p:cNvSpPr>
                <a:spLocks noChangeAspect="1" noEditPoints="1"/>
              </p:cNvSpPr>
              <p:nvPr/>
            </p:nvSpPr>
            <p:spPr bwMode="auto">
              <a:xfrm>
                <a:off x="1540348" y="3593228"/>
                <a:ext cx="242561" cy="360000"/>
              </a:xfrm>
              <a:custGeom>
                <a:avLst/>
                <a:gdLst>
                  <a:gd name="T0" fmla="*/ 186 w 186"/>
                  <a:gd name="T1" fmla="*/ 95 h 225"/>
                  <a:gd name="T2" fmla="*/ 186 w 186"/>
                  <a:gd name="T3" fmla="*/ 199 h 225"/>
                  <a:gd name="T4" fmla="*/ 173 w 186"/>
                  <a:gd name="T5" fmla="*/ 216 h 225"/>
                  <a:gd name="T6" fmla="*/ 157 w 186"/>
                  <a:gd name="T7" fmla="*/ 221 h 225"/>
                  <a:gd name="T8" fmla="*/ 131 w 186"/>
                  <a:gd name="T9" fmla="*/ 225 h 225"/>
                  <a:gd name="T10" fmla="*/ 54 w 186"/>
                  <a:gd name="T11" fmla="*/ 225 h 225"/>
                  <a:gd name="T12" fmla="*/ 28 w 186"/>
                  <a:gd name="T13" fmla="*/ 221 h 225"/>
                  <a:gd name="T14" fmla="*/ 13 w 186"/>
                  <a:gd name="T15" fmla="*/ 216 h 225"/>
                  <a:gd name="T16" fmla="*/ 0 w 186"/>
                  <a:gd name="T17" fmla="*/ 199 h 225"/>
                  <a:gd name="T18" fmla="*/ 0 w 186"/>
                  <a:gd name="T19" fmla="*/ 95 h 225"/>
                  <a:gd name="T20" fmla="*/ 14 w 186"/>
                  <a:gd name="T21" fmla="*/ 79 h 225"/>
                  <a:gd name="T22" fmla="*/ 40 w 186"/>
                  <a:gd name="T23" fmla="*/ 79 h 225"/>
                  <a:gd name="T24" fmla="*/ 40 w 186"/>
                  <a:gd name="T25" fmla="*/ 61 h 225"/>
                  <a:gd name="T26" fmla="*/ 93 w 186"/>
                  <a:gd name="T27" fmla="*/ 0 h 225"/>
                  <a:gd name="T28" fmla="*/ 146 w 186"/>
                  <a:gd name="T29" fmla="*/ 61 h 225"/>
                  <a:gd name="T30" fmla="*/ 146 w 186"/>
                  <a:gd name="T31" fmla="*/ 79 h 225"/>
                  <a:gd name="T32" fmla="*/ 170 w 186"/>
                  <a:gd name="T33" fmla="*/ 79 h 225"/>
                  <a:gd name="T34" fmla="*/ 186 w 186"/>
                  <a:gd name="T35" fmla="*/ 95 h 225"/>
                  <a:gd name="T36" fmla="*/ 67 w 186"/>
                  <a:gd name="T37" fmla="*/ 79 h 225"/>
                  <a:gd name="T38" fmla="*/ 120 w 186"/>
                  <a:gd name="T39" fmla="*/ 79 h 225"/>
                  <a:gd name="T40" fmla="*/ 120 w 186"/>
                  <a:gd name="T41" fmla="*/ 55 h 225"/>
                  <a:gd name="T42" fmla="*/ 93 w 186"/>
                  <a:gd name="T43" fmla="*/ 26 h 225"/>
                  <a:gd name="T44" fmla="*/ 67 w 186"/>
                  <a:gd name="T45" fmla="*/ 55 h 225"/>
                  <a:gd name="T46" fmla="*/ 67 w 186"/>
                  <a:gd name="T47" fmla="*/ 79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6" h="225">
                    <a:moveTo>
                      <a:pt x="186" y="95"/>
                    </a:moveTo>
                    <a:cubicBezTo>
                      <a:pt x="186" y="199"/>
                      <a:pt x="186" y="199"/>
                      <a:pt x="186" y="199"/>
                    </a:cubicBezTo>
                    <a:cubicBezTo>
                      <a:pt x="186" y="206"/>
                      <a:pt x="180" y="214"/>
                      <a:pt x="173" y="216"/>
                    </a:cubicBezTo>
                    <a:cubicBezTo>
                      <a:pt x="157" y="221"/>
                      <a:pt x="157" y="221"/>
                      <a:pt x="157" y="221"/>
                    </a:cubicBezTo>
                    <a:cubicBezTo>
                      <a:pt x="151" y="223"/>
                      <a:pt x="139" y="225"/>
                      <a:pt x="131" y="225"/>
                    </a:cubicBezTo>
                    <a:cubicBezTo>
                      <a:pt x="54" y="225"/>
                      <a:pt x="54" y="225"/>
                      <a:pt x="54" y="225"/>
                    </a:cubicBezTo>
                    <a:cubicBezTo>
                      <a:pt x="47" y="225"/>
                      <a:pt x="35" y="223"/>
                      <a:pt x="28" y="221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6" y="214"/>
                      <a:pt x="0" y="206"/>
                      <a:pt x="0" y="19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8"/>
                      <a:pt x="6" y="79"/>
                      <a:pt x="14" y="79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22"/>
                      <a:pt x="58" y="0"/>
                      <a:pt x="93" y="0"/>
                    </a:cubicBezTo>
                    <a:cubicBezTo>
                      <a:pt x="128" y="0"/>
                      <a:pt x="146" y="22"/>
                      <a:pt x="146" y="61"/>
                    </a:cubicBezTo>
                    <a:cubicBezTo>
                      <a:pt x="146" y="79"/>
                      <a:pt x="146" y="79"/>
                      <a:pt x="146" y="79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7" y="79"/>
                      <a:pt x="186" y="88"/>
                      <a:pt x="186" y="95"/>
                    </a:cubicBezTo>
                    <a:close/>
                    <a:moveTo>
                      <a:pt x="67" y="79"/>
                    </a:move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55"/>
                      <a:pt x="120" y="55"/>
                      <a:pt x="120" y="55"/>
                    </a:cubicBezTo>
                    <a:cubicBezTo>
                      <a:pt x="120" y="36"/>
                      <a:pt x="109" y="26"/>
                      <a:pt x="93" y="26"/>
                    </a:cubicBezTo>
                    <a:cubicBezTo>
                      <a:pt x="77" y="26"/>
                      <a:pt x="67" y="36"/>
                      <a:pt x="67" y="55"/>
                    </a:cubicBezTo>
                    <a:lnTo>
                      <a:pt x="67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40234" tIns="20117" rIns="40234" bIns="2011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5" name="Shape 1503"/>
          <p:cNvSpPr/>
          <p:nvPr/>
        </p:nvSpPr>
        <p:spPr>
          <a:xfrm>
            <a:off x="125984" y="928669"/>
            <a:ext cx="2160000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50" name="그림 3" descr="이데아컴퍼니 로고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모서리가 둥근 직사각형 54"/>
          <p:cNvSpPr/>
          <p:nvPr/>
        </p:nvSpPr>
        <p:spPr>
          <a:xfrm>
            <a:off x="-234818" y="1142984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HY동녘B" pitchFamily="18" charset="-127"/>
                <a:ea typeface="HY동녘B" pitchFamily="18" charset="-127"/>
              </a:rPr>
              <a:t>  1</a:t>
            </a:r>
            <a:endParaRPr lang="ko-KR" altLang="en-US" sz="12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500063" y="1357336"/>
            <a:ext cx="8143875" cy="5286374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50531" tIns="72000" rIns="50531" bIns="72000" anchor="ctr"/>
          <a:lstStyle/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eriod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생체인식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CCTV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기술과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비콘을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활용한 사물인터넷 생활안전 기술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Apparatus and method for integrated IOT interface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analysising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and managing  current state and schedule information .</a:t>
            </a: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출원일자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2019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    출원번호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특허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-2019-0088000</a:t>
            </a: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출원자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김대환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사물인터넷을 활용한 노지형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스마트팜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기술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IOT technical system for outdoors smart farm service.)</a:t>
            </a: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출원일자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2019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    출원번호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특허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-2019-0088004</a:t>
            </a: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출원자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김대환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아동청소년 교육시설 성범죄자 접근 제어 시스템 및 방법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sz="1000" b="1" dirty="0"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en-US" sz="1000" dirty="0">
                <a:latin typeface="맑은 고딕" pitchFamily="50" charset="-127"/>
                <a:ea typeface="맑은 고딕" pitchFamily="50" charset="-127"/>
              </a:rPr>
              <a:t>System and method for controlling sex offenders access to children and youth educational facilities.)</a:t>
            </a: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등록일자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2020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등록번호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특허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-10-2139651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출원자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김대환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안드로이드폰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파일 암호화 시스템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File encoding system for Android Smartphone.)</a:t>
            </a: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출원일자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2022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월  중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출원번호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미정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출원자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김대환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hape 621"/>
          <p:cNvSpPr/>
          <p:nvPr/>
        </p:nvSpPr>
        <p:spPr>
          <a:xfrm>
            <a:off x="275685" y="285727"/>
            <a:ext cx="1308307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Patent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State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특허현황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10" name="그림 3" descr="이데아컴퍼니 로고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-234818" y="2285992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HY동녘B" pitchFamily="18" charset="-127"/>
                <a:ea typeface="HY동녘B" pitchFamily="18" charset="-127"/>
              </a:rPr>
              <a:t>  2</a:t>
            </a:r>
            <a:endParaRPr lang="ko-KR" altLang="en-US" sz="12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364" name="그림 52" descr="100502589-electricity-icon-lightning-symbol-levin-sign-vector-illustrati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34491">
            <a:off x="4970463" y="2827361"/>
            <a:ext cx="360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70" name="그룹 95"/>
          <p:cNvGrpSpPr>
            <a:grpSpLocks/>
          </p:cNvGrpSpPr>
          <p:nvPr/>
        </p:nvGrpSpPr>
        <p:grpSpPr bwMode="auto">
          <a:xfrm>
            <a:off x="5148064" y="3635398"/>
            <a:ext cx="2179494" cy="1411287"/>
            <a:chOff x="5218593" y="3492194"/>
            <a:chExt cx="2180983" cy="1411171"/>
          </a:xfrm>
        </p:grpSpPr>
        <p:pic>
          <p:nvPicPr>
            <p:cNvPr id="15423" name="그림 9" descr="100502589-electricity-icon-lightning-symbol-levin-sign-vector-illustration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3906552">
              <a:off x="5415775" y="3827281"/>
              <a:ext cx="360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426" name="그림 43" descr="100502589-electricity-icon-lightning-symbol-levin-sign-vector-illustration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3906552">
              <a:off x="6817094" y="3843169"/>
              <a:ext cx="360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427" name="그림 65" descr="dff9a691d8de1e8559a2663dccd161173c75c2cb31bc9aabcdada6e2f4ebaa67f13dda416632faddd7d6e1df65714f8b9be8e25cb3b71c0d6ecca622fb3381e57411a2dca54e35299fad1237bc40f83bb9c8630459fd9ed020aa658dc75b11dc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21370" y="3789828"/>
              <a:ext cx="57543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직사각형 66"/>
            <p:cNvSpPr/>
            <p:nvPr/>
          </p:nvSpPr>
          <p:spPr>
            <a:xfrm>
              <a:off x="5218593" y="4689070"/>
              <a:ext cx="2180983" cy="214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반경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 20m 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접근 시 신상정보 조회</a:t>
              </a:r>
              <a:endParaRPr lang="en-US" altLang="ko-KR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2. 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반경 내 체류 시 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Alert</a:t>
              </a:r>
            </a:p>
            <a:p>
              <a:pPr>
                <a:defRPr/>
              </a:pP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반경 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5m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이내 접근 시 안면정보 획득 및 저장 전송 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Alert</a:t>
              </a:r>
            </a:p>
            <a:p>
              <a:pPr>
                <a:defRPr/>
              </a:pP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반경 이탈 시 감시종료 후 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종료 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Alert</a:t>
              </a:r>
              <a:endParaRPr lang="en-US" altLang="ko-KR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* Alert</a:t>
              </a:r>
              <a:r>
                <a:rPr lang="ko-KR" altLang="en-US" sz="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는 반경 내 체류 부터 종료시점 까지 </a:t>
              </a:r>
              <a:r>
                <a:rPr lang="ko-KR" altLang="en-US" sz="600" b="1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다회</a:t>
              </a:r>
              <a:r>
                <a:rPr lang="ko-KR" altLang="en-US" sz="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가능함</a:t>
              </a:r>
              <a:r>
                <a:rPr lang="en-US" altLang="ko-KR" sz="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37900" y="3492194"/>
              <a:ext cx="1342369" cy="214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dirty="0" err="1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메시징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 시스템</a:t>
              </a:r>
              <a:b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(SMS, LMS, MMS, </a:t>
              </a:r>
              <a:r>
                <a:rPr lang="ko-KR" altLang="en-US" sz="600" b="1" dirty="0" err="1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카카오톡챗봇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ctr">
                <a:defRPr/>
              </a:pPr>
              <a:endParaRPr lang="ko-KR" altLang="en-US" sz="600" b="1" i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371" name="그룹 96"/>
          <p:cNvGrpSpPr>
            <a:grpSpLocks/>
          </p:cNvGrpSpPr>
          <p:nvPr/>
        </p:nvGrpSpPr>
        <p:grpSpPr bwMode="auto">
          <a:xfrm>
            <a:off x="2214563" y="1143023"/>
            <a:ext cx="5072081" cy="1431925"/>
            <a:chOff x="2285984" y="1000108"/>
            <a:chExt cx="5072117" cy="1431570"/>
          </a:xfrm>
        </p:grpSpPr>
        <p:grpSp>
          <p:nvGrpSpPr>
            <p:cNvPr id="15415" name="그룹 5"/>
            <p:cNvGrpSpPr>
              <a:grpSpLocks/>
            </p:cNvGrpSpPr>
            <p:nvPr/>
          </p:nvGrpSpPr>
          <p:grpSpPr bwMode="auto">
            <a:xfrm>
              <a:off x="2285984" y="1071546"/>
              <a:ext cx="4017388" cy="1080000"/>
              <a:chOff x="3357554" y="357166"/>
              <a:chExt cx="4017388" cy="1080000"/>
            </a:xfrm>
          </p:grpSpPr>
          <p:pic>
            <p:nvPicPr>
              <p:cNvPr id="15420" name="그림 6" descr="server.jp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357554" y="527902"/>
                <a:ext cx="1080000" cy="738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21" name="그림 7" descr="depositphotos_176658306-stock-illustration-government-surveillance-agency-and-military.jp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214942" y="357166"/>
                <a:ext cx="2160000" cy="108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22" name="그림 8" descr="100502589-electricity-icon-lightning-symbol-levin-sign-vector-illustration.jp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rot="3906552">
                <a:off x="4631041" y="717166"/>
                <a:ext cx="360000" cy="36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5416" name="그림 40" descr="100502589-electricity-icon-lightning-symbol-levin-sign-vector-illustration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28926" y="2071678"/>
              <a:ext cx="360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2357421" y="1000108"/>
              <a:ext cx="928695" cy="214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성범죄자 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DB</a:t>
              </a:r>
              <a:b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법무부 또는 경찰청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14876" y="2214245"/>
              <a:ext cx="928693" cy="214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통신사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 Cloud 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15419" name="직사각형 71"/>
            <p:cNvSpPr>
              <a:spLocks noChangeArrowheads="1"/>
            </p:cNvSpPr>
            <p:nvPr/>
          </p:nvSpPr>
          <p:spPr bwMode="auto">
            <a:xfrm>
              <a:off x="6357962" y="1428591"/>
              <a:ext cx="100013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600" b="1" i="1" dirty="0">
                  <a:latin typeface="맑은 고딕" pitchFamily="50" charset="-127"/>
                  <a:ea typeface="맑은 고딕" pitchFamily="50" charset="-127"/>
                </a:rPr>
                <a:t>무선통신 </a:t>
              </a:r>
              <a:r>
                <a:rPr lang="ko-KR" altLang="en-US" sz="600" b="1" i="1" dirty="0" err="1">
                  <a:latin typeface="맑은 고딕" pitchFamily="50" charset="-127"/>
                  <a:ea typeface="맑은 고딕" pitchFamily="50" charset="-127"/>
                </a:rPr>
                <a:t>메시징</a:t>
              </a:r>
              <a:r>
                <a:rPr lang="ko-KR" altLang="en-US" sz="600" b="1" i="1" dirty="0">
                  <a:latin typeface="맑은 고딕" pitchFamily="50" charset="-127"/>
                  <a:ea typeface="맑은 고딕" pitchFamily="50" charset="-127"/>
                </a:rPr>
                <a:t> 시스템 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374" name="그룹 87"/>
          <p:cNvGrpSpPr>
            <a:grpSpLocks/>
          </p:cNvGrpSpPr>
          <p:nvPr/>
        </p:nvGrpSpPr>
        <p:grpSpPr bwMode="auto">
          <a:xfrm>
            <a:off x="1696087" y="2847700"/>
            <a:ext cx="3420426" cy="3419710"/>
            <a:chOff x="2295008" y="2366454"/>
            <a:chExt cx="3420000" cy="3420000"/>
          </a:xfrm>
        </p:grpSpPr>
        <p:sp>
          <p:nvSpPr>
            <p:cNvPr id="35" name="타원 34"/>
            <p:cNvSpPr/>
            <p:nvPr/>
          </p:nvSpPr>
          <p:spPr>
            <a:xfrm>
              <a:off x="2294371" y="2366752"/>
              <a:ext cx="3420637" cy="3419765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473737" y="2546155"/>
              <a:ext cx="3061906" cy="3060960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654689" y="2727146"/>
              <a:ext cx="2700001" cy="2698979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375" name="그림 17" descr="school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9752" y="3760048"/>
            <a:ext cx="2103305" cy="143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직선 연결선 37"/>
          <p:cNvCxnSpPr/>
          <p:nvPr/>
        </p:nvCxnSpPr>
        <p:spPr bwMode="auto">
          <a:xfrm>
            <a:off x="1973263" y="2838473"/>
            <a:ext cx="444500" cy="285750"/>
          </a:xfrm>
          <a:prstGeom prst="line">
            <a:avLst/>
          </a:prstGeom>
          <a:ln w="19050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 bwMode="auto">
          <a:xfrm>
            <a:off x="1187450" y="4624411"/>
            <a:ext cx="868363" cy="4762"/>
          </a:xfrm>
          <a:prstGeom prst="line">
            <a:avLst/>
          </a:prstGeom>
          <a:ln w="19050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 bwMode="auto">
          <a:xfrm flipV="1">
            <a:off x="2044700" y="5838848"/>
            <a:ext cx="503238" cy="428625"/>
          </a:xfrm>
          <a:prstGeom prst="line">
            <a:avLst/>
          </a:prstGeom>
          <a:ln w="19050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22364" y="2298723"/>
            <a:ext cx="912176" cy="754063"/>
            <a:chOff x="1122364" y="2298723"/>
            <a:chExt cx="912176" cy="754063"/>
          </a:xfrm>
        </p:grpSpPr>
        <p:pic>
          <p:nvPicPr>
            <p:cNvPr id="15378" name="그림 13" descr="aa.jpg"/>
            <p:cNvPicPr>
              <a:picLocks noChangeAspect="1"/>
            </p:cNvPicPr>
            <p:nvPr/>
          </p:nvPicPr>
          <p:blipFill>
            <a:blip r:embed="rId7"/>
            <a:srcRect l="69832" t="37379" r="4929" b="37379"/>
            <a:stretch>
              <a:fillRect/>
            </a:stretch>
          </p:blipFill>
          <p:spPr bwMode="auto">
            <a:xfrm>
              <a:off x="1308419" y="2298723"/>
              <a:ext cx="540067" cy="539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 bwMode="auto">
            <a:xfrm>
              <a:off x="1122364" y="2838473"/>
              <a:ext cx="912176" cy="214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전자발찌</a:t>
              </a:r>
              <a:r>
                <a:rPr lang="ko-KR" altLang="en-US" sz="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착용전과자</a:t>
              </a: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2044700" y="2767036"/>
            <a:ext cx="928688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접근반경</a:t>
            </a: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: 20m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87575" y="6124598"/>
            <a:ext cx="928688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접근반경</a:t>
            </a: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: 5m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044575" y="4624411"/>
            <a:ext cx="928688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접근반경</a:t>
            </a: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: 20m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708275" y="3551404"/>
            <a:ext cx="1357313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스쿨존</a:t>
            </a:r>
            <a:endParaRPr lang="en-US" altLang="ko-KR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어린이집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~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고등학교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928926" y="2286023"/>
            <a:ext cx="928687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통신사</a:t>
            </a:r>
            <a:r>
              <a:rPr lang="en-US" altLang="ko-KR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유무선통신</a:t>
            </a:r>
          </a:p>
        </p:txBody>
      </p:sp>
      <p:sp>
        <p:nvSpPr>
          <p:cNvPr id="83" name="Shape 621"/>
          <p:cNvSpPr/>
          <p:nvPr/>
        </p:nvSpPr>
        <p:spPr>
          <a:xfrm>
            <a:off x="275685" y="272079"/>
            <a:ext cx="1839350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Product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Synopsis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제품의 개요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84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81" name="그림 3" descr="이데아컴퍼니 로고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모서리가 둥근 직사각형 93"/>
          <p:cNvSpPr/>
          <p:nvPr/>
        </p:nvSpPr>
        <p:spPr>
          <a:xfrm>
            <a:off x="-231192" y="3429000"/>
            <a:ext cx="500066" cy="1143008"/>
          </a:xfrm>
          <a:prstGeom prst="roundRect">
            <a:avLst>
              <a:gd name="adj" fmla="val 389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동녘B" pitchFamily="18" charset="-127"/>
                <a:ea typeface="HY동녘B" pitchFamily="18" charset="-127"/>
              </a:rPr>
              <a:t>  3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508919" y="5731692"/>
            <a:ext cx="928687" cy="2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Zoom-in</a:t>
            </a:r>
          </a:p>
          <a:p>
            <a:pPr algn="ctr">
              <a:defRPr/>
            </a:pPr>
            <a:r>
              <a:rPr lang="en-US" altLang="ko-KR" sz="600" b="1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FaceScan</a:t>
            </a:r>
            <a:endParaRPr lang="ko-KR" altLang="en-US" sz="6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호 61"/>
          <p:cNvSpPr/>
          <p:nvPr/>
        </p:nvSpPr>
        <p:spPr bwMode="auto">
          <a:xfrm rot="14668967">
            <a:off x="1231652" y="5157929"/>
            <a:ext cx="2313398" cy="1798358"/>
          </a:xfrm>
          <a:prstGeom prst="arc">
            <a:avLst>
              <a:gd name="adj1" fmla="val 16492231"/>
              <a:gd name="adj2" fmla="val 0"/>
            </a:avLst>
          </a:prstGeom>
          <a:ln w="190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54"/>
          <p:cNvGrpSpPr>
            <a:grpSpLocks/>
          </p:cNvGrpSpPr>
          <p:nvPr/>
        </p:nvGrpSpPr>
        <p:grpSpPr bwMode="auto">
          <a:xfrm>
            <a:off x="7572375" y="2027261"/>
            <a:ext cx="928688" cy="4311650"/>
            <a:chOff x="7646431" y="1902827"/>
            <a:chExt cx="928694" cy="4312255"/>
          </a:xfrm>
        </p:grpSpPr>
        <p:pic>
          <p:nvPicPr>
            <p:cNvPr id="64" name="그림 3" descr="parent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778" y="5546165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그림 56" descr="the-teacher.jp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206" y="1902827"/>
              <a:ext cx="505145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직사각형 65"/>
            <p:cNvSpPr/>
            <p:nvPr/>
          </p:nvSpPr>
          <p:spPr>
            <a:xfrm>
              <a:off x="7646431" y="2449004"/>
              <a:ext cx="928694" cy="214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학교장 또는 교사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46431" y="4249481"/>
              <a:ext cx="928694" cy="214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학교상주경찰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646431" y="6000739"/>
              <a:ext cx="928694" cy="214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학부모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희망자</a:t>
              </a:r>
              <a:r>
                <a:rPr lang="en-US" altLang="ko-KR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0" descr="벡터-경찰-아이콘-eps-벡터_csp67254488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5" t="18269" r="15625" b="21153"/>
            <a:stretch>
              <a:fillRect/>
            </a:stretch>
          </p:blipFill>
          <p:spPr bwMode="auto">
            <a:xfrm>
              <a:off x="7827921" y="3724495"/>
              <a:ext cx="565715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그림 61" descr="다운로드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778" y="2813661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그림 62" descr="23455c45e8d49014ca24a02669c81c37.jp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19531" r="1953" b="16016"/>
            <a:stretch>
              <a:fillRect/>
            </a:stretch>
          </p:blipFill>
          <p:spPr bwMode="auto">
            <a:xfrm>
              <a:off x="7708233" y="4635329"/>
              <a:ext cx="805091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직사각형 73"/>
            <p:cNvSpPr/>
            <p:nvPr/>
          </p:nvSpPr>
          <p:spPr>
            <a:xfrm>
              <a:off x="7646431" y="3322251"/>
              <a:ext cx="928694" cy="214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err="1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시군청</a:t>
              </a: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600" b="1" dirty="0" err="1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청소년복지과</a:t>
              </a:r>
              <a:endParaRPr lang="ko-KR" altLang="en-US" sz="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646431" y="5143369"/>
              <a:ext cx="928694" cy="214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관내경찰서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4244" y="4177612"/>
            <a:ext cx="912176" cy="754063"/>
            <a:chOff x="294244" y="4177612"/>
            <a:chExt cx="912176" cy="754063"/>
          </a:xfrm>
        </p:grpSpPr>
        <p:pic>
          <p:nvPicPr>
            <p:cNvPr id="76" name="그림 13" descr="aa.jpg"/>
            <p:cNvPicPr>
              <a:picLocks noChangeAspect="1"/>
            </p:cNvPicPr>
            <p:nvPr/>
          </p:nvPicPr>
          <p:blipFill>
            <a:blip r:embed="rId7"/>
            <a:srcRect l="69832" t="37379" r="4929" b="37379"/>
            <a:stretch>
              <a:fillRect/>
            </a:stretch>
          </p:blipFill>
          <p:spPr bwMode="auto">
            <a:xfrm>
              <a:off x="480299" y="4177612"/>
              <a:ext cx="540067" cy="539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직사각형 76"/>
            <p:cNvSpPr/>
            <p:nvPr/>
          </p:nvSpPr>
          <p:spPr bwMode="auto">
            <a:xfrm>
              <a:off x="294244" y="4717362"/>
              <a:ext cx="912176" cy="214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전자발찌</a:t>
              </a:r>
              <a:r>
                <a:rPr lang="ko-KR" altLang="en-US" sz="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착용전과자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92776" y="5940035"/>
            <a:ext cx="912176" cy="754063"/>
            <a:chOff x="1392776" y="5940035"/>
            <a:chExt cx="912176" cy="754063"/>
          </a:xfrm>
        </p:grpSpPr>
        <p:pic>
          <p:nvPicPr>
            <p:cNvPr id="78" name="그림 13" descr="aa.jpg"/>
            <p:cNvPicPr>
              <a:picLocks noChangeAspect="1"/>
            </p:cNvPicPr>
            <p:nvPr/>
          </p:nvPicPr>
          <p:blipFill>
            <a:blip r:embed="rId7"/>
            <a:srcRect l="69832" t="37379" r="4929" b="37379"/>
            <a:stretch>
              <a:fillRect/>
            </a:stretch>
          </p:blipFill>
          <p:spPr bwMode="auto">
            <a:xfrm>
              <a:off x="1578831" y="5940035"/>
              <a:ext cx="540067" cy="539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직사각형 78"/>
            <p:cNvSpPr/>
            <p:nvPr/>
          </p:nvSpPr>
          <p:spPr bwMode="auto">
            <a:xfrm>
              <a:off x="1392776" y="6479785"/>
              <a:ext cx="912176" cy="214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b="1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전자발찌</a:t>
              </a:r>
              <a:r>
                <a:rPr lang="ko-KR" altLang="en-US" sz="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착용전과자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22944" y="3229485"/>
            <a:ext cx="680607" cy="706473"/>
            <a:chOff x="1825118" y="3298591"/>
            <a:chExt cx="680607" cy="706473"/>
          </a:xfrm>
        </p:grpSpPr>
        <p:pic>
          <p:nvPicPr>
            <p:cNvPr id="15401" name="그림 12" descr="rfid.jpg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907704" y="3645095"/>
              <a:ext cx="333684" cy="35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그림 74" descr="cctv.jpe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118" y="3298591"/>
              <a:ext cx="360045" cy="359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와이파이 무선 인터넷 네트워크 평면 아이콘 앱용 로열티 무료 사진, 그림, 이미지 그리고 스톡포토그래피. Image 53514916.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331" y="3382585"/>
              <a:ext cx="38439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3743403" y="2838473"/>
            <a:ext cx="680607" cy="706473"/>
            <a:chOff x="1825118" y="3298591"/>
            <a:chExt cx="680607" cy="706473"/>
          </a:xfrm>
        </p:grpSpPr>
        <p:pic>
          <p:nvPicPr>
            <p:cNvPr id="90" name="그림 12" descr="rfid.jpg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907704" y="3645095"/>
              <a:ext cx="333684" cy="35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그림 74" descr="cctv.jpe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118" y="3298591"/>
              <a:ext cx="360045" cy="359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2" descr="와이파이 무선 인터넷 네트워크 평면 아이콘 앱용 로열티 무료 사진, 그림, 이미지 그리고 스톡포토그래피. Image 53514916.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331" y="3382585"/>
              <a:ext cx="38439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그룹 92"/>
          <p:cNvGrpSpPr/>
          <p:nvPr/>
        </p:nvGrpSpPr>
        <p:grpSpPr>
          <a:xfrm>
            <a:off x="4607135" y="4480742"/>
            <a:ext cx="680607" cy="706473"/>
            <a:chOff x="1825118" y="3298591"/>
            <a:chExt cx="680607" cy="706473"/>
          </a:xfrm>
        </p:grpSpPr>
        <p:pic>
          <p:nvPicPr>
            <p:cNvPr id="95" name="그림 12" descr="rfid.jpg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907704" y="3645095"/>
              <a:ext cx="333684" cy="35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" name="그림 74" descr="cctv.jpe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118" y="3298591"/>
              <a:ext cx="360045" cy="359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와이파이 무선 인터넷 네트워크 평면 아이콘 앱용 로열티 무료 사진, 그림, 이미지 그리고 스톡포토그래피. Image 53514916.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331" y="3382585"/>
              <a:ext cx="38439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그룹 98"/>
          <p:cNvGrpSpPr/>
          <p:nvPr/>
        </p:nvGrpSpPr>
        <p:grpSpPr>
          <a:xfrm>
            <a:off x="3529403" y="5805234"/>
            <a:ext cx="680607" cy="706473"/>
            <a:chOff x="1825118" y="3298591"/>
            <a:chExt cx="680607" cy="706473"/>
          </a:xfrm>
        </p:grpSpPr>
        <p:pic>
          <p:nvPicPr>
            <p:cNvPr id="100" name="그림 12" descr="rfid.jpg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907704" y="3645095"/>
              <a:ext cx="333684" cy="35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" name="그림 74" descr="cctv.jpe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118" y="3298591"/>
              <a:ext cx="360045" cy="359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 descr="와이파이 무선 인터넷 네트워크 평면 아이콘 앱용 로열티 무료 사진, 그림, 이미지 그리고 스톡포토그래피. Image 53514916.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331" y="3382585"/>
              <a:ext cx="38439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1874838" y="5021267"/>
            <a:ext cx="680607" cy="706473"/>
            <a:chOff x="1825118" y="3298591"/>
            <a:chExt cx="680607" cy="706473"/>
          </a:xfrm>
        </p:grpSpPr>
        <p:pic>
          <p:nvPicPr>
            <p:cNvPr id="104" name="그림 12" descr="rfid.jpg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907704" y="3645095"/>
              <a:ext cx="333684" cy="35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그림 74" descr="cctv.jpe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118" y="3298591"/>
              <a:ext cx="360045" cy="359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2" descr="와이파이 무선 인터넷 네트워크 평면 아이콘 앱용 로열티 무료 사진, 그림, 이미지 그리고 스톡포토그래피. Image 53514916.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331" y="3382585"/>
              <a:ext cx="38439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34" y="1196752"/>
            <a:ext cx="8824584" cy="551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hape 763"/>
          <p:cNvSpPr/>
          <p:nvPr/>
        </p:nvSpPr>
        <p:spPr>
          <a:xfrm>
            <a:off x="0" y="-23"/>
            <a:ext cx="9144000" cy="1143008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2352" tIns="22352" rIns="22352" bIns="22352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21"/>
          <p:cNvSpPr/>
          <p:nvPr/>
        </p:nvSpPr>
        <p:spPr>
          <a:xfrm>
            <a:off x="275685" y="272079"/>
            <a:ext cx="1839350" cy="58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352" tIns="22352" rIns="22352" bIns="22352" anchor="b">
            <a:spAutoFit/>
          </a:bodyPr>
          <a:lstStyle>
            <a:lvl1pPr algn="l">
              <a:lnSpc>
                <a:spcPct val="120000"/>
              </a:lnSpc>
              <a:defRPr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Product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Synopsis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Segoe UI Semibold" panose="020B0702040204020203" pitchFamily="34" charset="0"/>
                <a:ea typeface="맑은 고딕" panose="020B0503020000020004" pitchFamily="50" charset="-127"/>
                <a:cs typeface="Segoe UI Semibold" panose="020B0702040204020203" pitchFamily="34" charset="0"/>
              </a:rPr>
              <a:t>제품의 개요</a:t>
            </a:r>
            <a:endParaRPr lang="en-US" sz="1100" dirty="0">
              <a:solidFill>
                <a:schemeClr val="bg1"/>
              </a:solidFill>
              <a:latin typeface="Segoe UI Semibold" panose="020B0702040204020203" pitchFamily="34" charset="0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" name="Shape 1503"/>
          <p:cNvSpPr/>
          <p:nvPr/>
        </p:nvSpPr>
        <p:spPr>
          <a:xfrm>
            <a:off x="268860" y="857231"/>
            <a:ext cx="2160000" cy="1"/>
          </a:xfrm>
          <a:prstGeom prst="line">
            <a:avLst/>
          </a:prstGeom>
          <a:ln w="3175">
            <a:solidFill>
              <a:schemeClr val="bg1"/>
            </a:solidFill>
            <a:miter lim="400000"/>
          </a:ln>
        </p:spPr>
        <p:txBody>
          <a:bodyPr lIns="22352" tIns="22352" rIns="22352" bIns="22352" anchor="ctr"/>
          <a:lstStyle/>
          <a:p>
            <a:pPr>
              <a:defRPr sz="3200"/>
            </a:pPr>
            <a:endParaRPr/>
          </a:p>
        </p:txBody>
      </p:sp>
      <p:pic>
        <p:nvPicPr>
          <p:cNvPr id="8" name="그림 3" descr="이데아컴퍼니 로고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650" y="-73989"/>
            <a:ext cx="14033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 bwMode="auto">
          <a:xfrm>
            <a:off x="5093411" y="2678463"/>
            <a:ext cx="2336109" cy="607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설치된 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RTU </a:t>
            </a:r>
            <a:r>
              <a:rPr lang="en-US" altLang="ko-KR" sz="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Corres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Mainternance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Call Center 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SW </a:t>
            </a:r>
            <a:r>
              <a:rPr lang="en-US" altLang="ko-KR" sz="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Mainternace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143504" y="3929066"/>
            <a:ext cx="3643338" cy="235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 RTU(Remote Terminal Unit) : 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  원격통신단말 장치를 통칭하며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금번에 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SKT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에서 기존 발찌에 사용하던</a:t>
            </a:r>
            <a:endParaRPr lang="en-US" altLang="ko-KR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  제품이 아닌 신규제품을 개발할 예정이고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명명 전까지는 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RTU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로 가칭함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2. Cloud :</a:t>
            </a:r>
            <a:b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데이터의 보안문제로 인해 기존 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IDC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센터를 활용하던 부분이 물리적인</a:t>
            </a:r>
            <a:endParaRPr lang="en-US" altLang="ko-KR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  HW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비용의 증가로 인해서 특정 공간에 가상서버를 만들어 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HW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비용을</a:t>
            </a:r>
            <a:endParaRPr lang="en-US" altLang="ko-KR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획기적으로 줄일 수 있는 환경을 제공함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위치추적중앙관제센터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b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법무부에서 운영하는 보호관찰시스템을 관장하는 기관으로 </a:t>
            </a:r>
            <a:r>
              <a:rPr lang="ko-KR" altLang="en-US" sz="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전자발찌</a:t>
            </a:r>
            <a:endParaRPr lang="en-US" altLang="ko-KR" sz="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착용자의 모든 데이터와 이동동선에 대한 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GPS</a:t>
            </a:r>
            <a:r>
              <a:rPr lang="ko-KR" altLang="en-US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정보를 관장하고 있음</a:t>
            </a:r>
            <a:r>
              <a:rPr lang="en-US" altLang="ko-KR" sz="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3680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2832860</TotalTime>
  <Words>1448</Words>
  <Application>Microsoft Office PowerPoint</Application>
  <PresentationFormat>화면 슬라이드 쇼(4:3)</PresentationFormat>
  <Paragraphs>629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기본 디자인</vt:lpstr>
      <vt:lpstr>디자인 사용자 지정</vt:lpstr>
      <vt:lpstr>1_기본 디자인</vt:lpstr>
      <vt:lpstr>PowerPoint 프레젠테이션</vt:lpstr>
      <vt:lpstr>Agenda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이데아컴퍼니</dc:creator>
  <cp:lastModifiedBy>알 수 없는 사용자</cp:lastModifiedBy>
  <cp:revision>897</cp:revision>
  <dcterms:created xsi:type="dcterms:W3CDTF">2006-04-05T06:36:06Z</dcterms:created>
  <dcterms:modified xsi:type="dcterms:W3CDTF">2022-02-15T03:18:19Z</dcterms:modified>
</cp:coreProperties>
</file>