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96" r:id="rId3"/>
    <p:sldId id="322" r:id="rId4"/>
    <p:sldId id="272" r:id="rId5"/>
    <p:sldId id="355" r:id="rId6"/>
    <p:sldId id="356" r:id="rId7"/>
    <p:sldId id="261" r:id="rId8"/>
    <p:sldId id="323" r:id="rId9"/>
    <p:sldId id="330" r:id="rId10"/>
    <p:sldId id="397" r:id="rId11"/>
    <p:sldId id="369" r:id="rId12"/>
    <p:sldId id="310" r:id="rId13"/>
    <p:sldId id="370" r:id="rId14"/>
    <p:sldId id="371" r:id="rId15"/>
    <p:sldId id="398" r:id="rId16"/>
    <p:sldId id="305" r:id="rId17"/>
    <p:sldId id="394" r:id="rId18"/>
    <p:sldId id="391" r:id="rId19"/>
    <p:sldId id="395" r:id="rId20"/>
    <p:sldId id="307" r:id="rId21"/>
    <p:sldId id="401" r:id="rId22"/>
    <p:sldId id="400" r:id="rId23"/>
    <p:sldId id="389" r:id="rId24"/>
    <p:sldId id="325" r:id="rId25"/>
    <p:sldId id="324" r:id="rId26"/>
  </p:sldIdLst>
  <p:sldSz cx="9144000" cy="5143500" type="screen16x9"/>
  <p:notesSz cx="6858000" cy="9144000"/>
  <p:embeddedFontLst>
    <p:embeddedFont>
      <p:font typeface="Cambria Math" panose="02040503050406030204" pitchFamily="18" charset="0"/>
      <p:regular r:id="rId28"/>
    </p:embeddedFont>
    <p:embeddedFont>
      <p:font typeface="Century Schoolbook" panose="02040604050505020304" pitchFamily="18" charset="0"/>
      <p:regular r:id="rId29"/>
      <p:bold r:id="rId30"/>
      <p:italic r:id="rId31"/>
      <p:boldItalic r:id="rId32"/>
    </p:embeddedFont>
    <p:embeddedFont>
      <p:font typeface="Garamond" panose="02020404030301010803" pitchFamily="18" charset="0"/>
      <p:regular r:id="rId33"/>
      <p:bold r:id="rId34"/>
      <p:italic r:id="rId35"/>
      <p:boldItalic r:id="rId36"/>
    </p:embeddedFont>
    <p:embeddedFont>
      <p:font typeface="Lora" pitchFamily="2" charset="77"/>
      <p:regular r:id="rId37"/>
      <p:bold r:id="rId38"/>
      <p:italic r:id="rId39"/>
      <p:boldItalic r:id="rId40"/>
    </p:embeddedFont>
    <p:embeddedFont>
      <p:font typeface="PSL Ornanong Pro" panose="02000506000000020004" pitchFamily="2" charset="-34"/>
      <p:regular r:id="rId41"/>
      <p:bold r:id="rId42"/>
      <p:italic r:id="rId43"/>
      <p:boldItalic r:id="rId44"/>
    </p:embeddedFont>
    <p:embeddedFont>
      <p:font typeface="Quattrocento Sans" panose="020B05020500000200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6"/>
    <p:restoredTop sz="82988"/>
  </p:normalViewPr>
  <p:slideViewPr>
    <p:cSldViewPr snapToGrid="0" snapToObjects="1">
      <p:cViewPr varScale="1">
        <p:scale>
          <a:sx n="138" d="100"/>
          <a:sy n="138" d="100"/>
        </p:scale>
        <p:origin x="1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08AC7A-C6D2-CB4E-B1B9-50C9F28B5478}"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A84536A1-3651-F641-8FD7-1ADEE027FD88}">
      <dgm:prSet phldrT="[Text]" custT="1"/>
      <dgm:spPr/>
      <dgm:t>
        <a:bodyPr/>
        <a:lstStyle/>
        <a:p>
          <a:r>
            <a:rPr lang="en-US" sz="1600" b="0" dirty="0">
              <a:latin typeface="Quattrocento Sans" panose="020B0502050000020003" pitchFamily="34" charset="0"/>
            </a:rPr>
            <a:t>Studies Overview</a:t>
          </a:r>
        </a:p>
      </dgm:t>
    </dgm:pt>
    <dgm:pt modelId="{F4E86E79-6CCF-C34C-AEC4-62CA67588000}" type="parTrans" cxnId="{C382B7AF-4109-7045-94C1-11302A9EF6B5}">
      <dgm:prSet/>
      <dgm:spPr/>
      <dgm:t>
        <a:bodyPr/>
        <a:lstStyle/>
        <a:p>
          <a:endParaRPr lang="en-US"/>
        </a:p>
      </dgm:t>
    </dgm:pt>
    <dgm:pt modelId="{A6F4FF7C-D84C-C943-A711-9B8B035386F5}" type="sibTrans" cxnId="{C382B7AF-4109-7045-94C1-11302A9EF6B5}">
      <dgm:prSet/>
      <dgm:spPr/>
      <dgm:t>
        <a:bodyPr/>
        <a:lstStyle/>
        <a:p>
          <a:endParaRPr lang="en-US"/>
        </a:p>
      </dgm:t>
    </dgm:pt>
    <dgm:pt modelId="{948BF37F-3FE2-5E4C-B8E7-F5214B4EDB60}">
      <dgm:prSet phldrT="[Text]"/>
      <dgm:spPr/>
      <dgm:t>
        <a:bodyPr/>
        <a:lstStyle/>
        <a:p>
          <a:r>
            <a:rPr lang="en-US" b="1" dirty="0">
              <a:latin typeface="Quattrocento Sans" panose="020B0502050000020003" pitchFamily="34" charset="0"/>
            </a:rPr>
            <a:t>Archival data analysis</a:t>
          </a:r>
        </a:p>
        <a:p>
          <a:r>
            <a:rPr lang="en-US" b="0" i="1" dirty="0">
              <a:latin typeface="Lora" pitchFamily="2" charset="77"/>
            </a:rPr>
            <a:t>(N = </a:t>
          </a:r>
          <a:r>
            <a:rPr lang="en-US" b="0" i="1" dirty="0">
              <a:latin typeface="Quattrocento Sans" panose="020B0502050000020003" pitchFamily="34" charset="0"/>
            </a:rPr>
            <a:t>83,115</a:t>
          </a:r>
          <a:r>
            <a:rPr lang="en-US" b="0" i="1" dirty="0">
              <a:latin typeface="Lora" pitchFamily="2" charset="77"/>
            </a:rPr>
            <a:t>)</a:t>
          </a:r>
        </a:p>
      </dgm:t>
    </dgm:pt>
    <dgm:pt modelId="{A766CFA3-9088-A94D-B12C-C09B2906ED86}" type="parTrans" cxnId="{8D1D1435-09DA-9947-A391-9805EB37481E}">
      <dgm:prSet/>
      <dgm:spPr/>
      <dgm:t>
        <a:bodyPr/>
        <a:lstStyle/>
        <a:p>
          <a:endParaRPr lang="en-US"/>
        </a:p>
      </dgm:t>
    </dgm:pt>
    <dgm:pt modelId="{DDAFAD1C-E9EE-804D-86E9-88480A47E5D6}" type="sibTrans" cxnId="{8D1D1435-09DA-9947-A391-9805EB37481E}">
      <dgm:prSet/>
      <dgm:spPr/>
      <dgm:t>
        <a:bodyPr/>
        <a:lstStyle/>
        <a:p>
          <a:endParaRPr lang="en-US"/>
        </a:p>
      </dgm:t>
    </dgm:pt>
    <dgm:pt modelId="{A420B176-7825-454E-A3F0-789408B00765}">
      <dgm:prSet phldrT="[Text]" custT="1"/>
      <dgm:spPr/>
      <dgm:t>
        <a:bodyPr/>
        <a:lstStyle/>
        <a:p>
          <a:r>
            <a:rPr lang="en-US" sz="1400" b="0" dirty="0">
              <a:latin typeface="Quattrocento Sans" panose="020B0502050000020003" pitchFamily="34" charset="0"/>
            </a:rPr>
            <a:t>P2P lending </a:t>
          </a:r>
        </a:p>
        <a:p>
          <a:r>
            <a:rPr lang="en-US" sz="1400" b="0" dirty="0">
              <a:latin typeface="Quattrocento Sans" panose="020B0502050000020003" pitchFamily="34" charset="0"/>
            </a:rPr>
            <a:t>(e.g., Prosper)</a:t>
          </a:r>
        </a:p>
      </dgm:t>
    </dgm:pt>
    <dgm:pt modelId="{8FEA6D55-11C0-4643-8849-5ED7391DFDC4}" type="parTrans" cxnId="{D6E5DE1F-F6F7-824B-A7B0-772E2B61AE1A}">
      <dgm:prSet/>
      <dgm:spPr/>
      <dgm:t>
        <a:bodyPr/>
        <a:lstStyle/>
        <a:p>
          <a:endParaRPr lang="en-US"/>
        </a:p>
      </dgm:t>
    </dgm:pt>
    <dgm:pt modelId="{645B91D4-18DD-FE4D-B1CC-2B1D8B14B3E7}" type="sibTrans" cxnId="{D6E5DE1F-F6F7-824B-A7B0-772E2B61AE1A}">
      <dgm:prSet/>
      <dgm:spPr/>
      <dgm:t>
        <a:bodyPr/>
        <a:lstStyle/>
        <a:p>
          <a:endParaRPr lang="en-US"/>
        </a:p>
      </dgm:t>
    </dgm:pt>
    <dgm:pt modelId="{8DF0F377-A15F-3545-BA5C-C9B6192FAC29}">
      <dgm:prSet phldrT="[Text]"/>
      <dgm:spPr/>
      <dgm:t>
        <a:bodyPr/>
        <a:lstStyle/>
        <a:p>
          <a:r>
            <a:rPr lang="en-US" b="1" dirty="0">
              <a:latin typeface="Quattrocento Sans" panose="020B0502050000020003" pitchFamily="34" charset="0"/>
            </a:rPr>
            <a:t>Experiments</a:t>
          </a:r>
          <a:r>
            <a:rPr lang="en-US" b="1" dirty="0">
              <a:latin typeface="Lora" pitchFamily="2" charset="77"/>
            </a:rPr>
            <a:t> </a:t>
          </a:r>
        </a:p>
        <a:p>
          <a:r>
            <a:rPr lang="en-US" b="0" i="1" dirty="0">
              <a:latin typeface="Lora" pitchFamily="2" charset="77"/>
            </a:rPr>
            <a:t>(N </a:t>
          </a:r>
          <a:r>
            <a:rPr lang="en-US" b="0" i="1" baseline="-25000" dirty="0">
              <a:latin typeface="Lora" pitchFamily="2" charset="77"/>
            </a:rPr>
            <a:t>total </a:t>
          </a:r>
          <a:r>
            <a:rPr lang="en-US" b="0" i="1" dirty="0">
              <a:latin typeface="Lora" pitchFamily="2" charset="77"/>
            </a:rPr>
            <a:t>= </a:t>
          </a:r>
          <a:r>
            <a:rPr lang="en-US" b="0" i="1" dirty="0">
              <a:latin typeface="Quattrocento Sans" panose="020B0502050000020003" pitchFamily="34" charset="0"/>
            </a:rPr>
            <a:t>876</a:t>
          </a:r>
          <a:r>
            <a:rPr lang="en-US" b="0" i="1" dirty="0">
              <a:latin typeface="Lora" pitchFamily="2" charset="77"/>
            </a:rPr>
            <a:t>)</a:t>
          </a:r>
          <a:endParaRPr lang="en-US" b="1" dirty="0">
            <a:latin typeface="Lora" pitchFamily="2" charset="77"/>
          </a:endParaRPr>
        </a:p>
      </dgm:t>
    </dgm:pt>
    <dgm:pt modelId="{75E8664E-E0B4-994D-8DA6-E619605C9977}" type="parTrans" cxnId="{E7C07E41-AC11-B545-8BCD-0BC8A2F6384B}">
      <dgm:prSet/>
      <dgm:spPr/>
      <dgm:t>
        <a:bodyPr/>
        <a:lstStyle/>
        <a:p>
          <a:endParaRPr lang="en-US"/>
        </a:p>
      </dgm:t>
    </dgm:pt>
    <dgm:pt modelId="{2508D9A8-204C-BF4A-9A29-D073525B8B5A}" type="sibTrans" cxnId="{E7C07E41-AC11-B545-8BCD-0BC8A2F6384B}">
      <dgm:prSet/>
      <dgm:spPr/>
      <dgm:t>
        <a:bodyPr/>
        <a:lstStyle/>
        <a:p>
          <a:endParaRPr lang="en-US"/>
        </a:p>
      </dgm:t>
    </dgm:pt>
    <dgm:pt modelId="{116B4460-8968-7043-98F9-58A06D2D2F5F}">
      <dgm:prSet phldrT="[Text]" custT="1"/>
      <dgm:spPr/>
      <dgm:t>
        <a:bodyPr/>
        <a:lstStyle/>
        <a:p>
          <a:r>
            <a:rPr lang="en-US" sz="1400" b="0" dirty="0">
              <a:latin typeface="Quattrocento Sans" panose="020B0502050000020003" pitchFamily="34" charset="0"/>
            </a:rPr>
            <a:t>P2P lending</a:t>
          </a:r>
        </a:p>
      </dgm:t>
    </dgm:pt>
    <dgm:pt modelId="{E2E28668-5B90-C240-B59E-FBE021D07891}" type="parTrans" cxnId="{4425F68E-ECED-0443-B3CB-B9B1C223879C}">
      <dgm:prSet/>
      <dgm:spPr/>
      <dgm:t>
        <a:bodyPr/>
        <a:lstStyle/>
        <a:p>
          <a:endParaRPr lang="en-US"/>
        </a:p>
      </dgm:t>
    </dgm:pt>
    <dgm:pt modelId="{60472498-55A2-1D4A-86E8-F9863CA56698}" type="sibTrans" cxnId="{4425F68E-ECED-0443-B3CB-B9B1C223879C}">
      <dgm:prSet/>
      <dgm:spPr/>
      <dgm:t>
        <a:bodyPr/>
        <a:lstStyle/>
        <a:p>
          <a:endParaRPr lang="en-US"/>
        </a:p>
      </dgm:t>
    </dgm:pt>
    <dgm:pt modelId="{67FB6BEB-00DB-DA45-BEB7-2FA626C3C1DC}">
      <dgm:prSet phldrT="[Text]" custT="1"/>
      <dgm:spPr/>
      <dgm:t>
        <a:bodyPr/>
        <a:lstStyle/>
        <a:p>
          <a:r>
            <a:rPr lang="en-US" sz="1400" b="0" dirty="0">
              <a:latin typeface="Quattrocento Sans" panose="020B0502050000020003" pitchFamily="34" charset="0"/>
            </a:rPr>
            <a:t>Lodge-sharing </a:t>
          </a:r>
        </a:p>
        <a:p>
          <a:r>
            <a:rPr lang="en-US" sz="1400" b="0" dirty="0">
              <a:latin typeface="Quattrocento Sans" panose="020B0502050000020003" pitchFamily="34" charset="0"/>
            </a:rPr>
            <a:t>(e.g., Airbnb)</a:t>
          </a:r>
        </a:p>
      </dgm:t>
    </dgm:pt>
    <dgm:pt modelId="{CDC04DBA-0E6E-9044-85C2-4691BBCE9E42}" type="parTrans" cxnId="{9EA95F5E-A5D0-444C-A299-8BA370E0D55C}">
      <dgm:prSet/>
      <dgm:spPr/>
      <dgm:t>
        <a:bodyPr/>
        <a:lstStyle/>
        <a:p>
          <a:endParaRPr lang="en-US"/>
        </a:p>
      </dgm:t>
    </dgm:pt>
    <dgm:pt modelId="{0F22E05F-A3A8-3C44-805F-FA7ECF62CDF5}" type="sibTrans" cxnId="{9EA95F5E-A5D0-444C-A299-8BA370E0D55C}">
      <dgm:prSet/>
      <dgm:spPr/>
      <dgm:t>
        <a:bodyPr/>
        <a:lstStyle/>
        <a:p>
          <a:endParaRPr lang="en-US"/>
        </a:p>
      </dgm:t>
    </dgm:pt>
    <dgm:pt modelId="{7EFF56D6-DC16-084D-BDBF-80B4F58A73F8}">
      <dgm:prSet phldrT="[Text]" custT="1"/>
      <dgm:spPr/>
      <dgm:t>
        <a:bodyPr/>
        <a:lstStyle/>
        <a:p>
          <a:r>
            <a:rPr lang="en-US" sz="1400" b="0" dirty="0">
              <a:latin typeface="Quattrocento Sans" panose="020B0502050000020003" pitchFamily="34" charset="0"/>
            </a:rPr>
            <a:t>Ride-sharing </a:t>
          </a:r>
        </a:p>
        <a:p>
          <a:r>
            <a:rPr lang="en-US" sz="1400" b="0" dirty="0">
              <a:latin typeface="Quattrocento Sans" panose="020B0502050000020003" pitchFamily="34" charset="0"/>
            </a:rPr>
            <a:t>(e.g., Uber)</a:t>
          </a:r>
        </a:p>
      </dgm:t>
    </dgm:pt>
    <dgm:pt modelId="{941D9FBB-E440-AF47-952A-0776F9B00E82}" type="parTrans" cxnId="{C52878F1-EA39-E949-8DF3-0D90BB0BE025}">
      <dgm:prSet/>
      <dgm:spPr/>
      <dgm:t>
        <a:bodyPr/>
        <a:lstStyle/>
        <a:p>
          <a:endParaRPr lang="en-US"/>
        </a:p>
      </dgm:t>
    </dgm:pt>
    <dgm:pt modelId="{8D8DC92C-55A5-6C42-BADE-053E21ECED3A}" type="sibTrans" cxnId="{C52878F1-EA39-E949-8DF3-0D90BB0BE025}">
      <dgm:prSet/>
      <dgm:spPr/>
      <dgm:t>
        <a:bodyPr/>
        <a:lstStyle/>
        <a:p>
          <a:endParaRPr lang="en-US"/>
        </a:p>
      </dgm:t>
    </dgm:pt>
    <dgm:pt modelId="{37724EFF-2B50-1040-910B-09A5B75FF95E}" type="pres">
      <dgm:prSet presAssocID="{4908AC7A-C6D2-CB4E-B1B9-50C9F28B5478}" presName="hierChild1" presStyleCnt="0">
        <dgm:presLayoutVars>
          <dgm:chPref val="1"/>
          <dgm:dir/>
          <dgm:animOne val="branch"/>
          <dgm:animLvl val="lvl"/>
          <dgm:resizeHandles/>
        </dgm:presLayoutVars>
      </dgm:prSet>
      <dgm:spPr/>
    </dgm:pt>
    <dgm:pt modelId="{5E12A9D3-B74F-B94E-A3BE-140049C2CA09}" type="pres">
      <dgm:prSet presAssocID="{A84536A1-3651-F641-8FD7-1ADEE027FD88}" presName="hierRoot1" presStyleCnt="0"/>
      <dgm:spPr/>
    </dgm:pt>
    <dgm:pt modelId="{C1913106-0547-8C4A-9740-23152954CF4B}" type="pres">
      <dgm:prSet presAssocID="{A84536A1-3651-F641-8FD7-1ADEE027FD88}" presName="composite" presStyleCnt="0"/>
      <dgm:spPr/>
    </dgm:pt>
    <dgm:pt modelId="{2F8B3CC0-6C59-644D-AF3B-F658F33883B2}" type="pres">
      <dgm:prSet presAssocID="{A84536A1-3651-F641-8FD7-1ADEE027FD88}" presName="background" presStyleLbl="node0" presStyleIdx="0" presStyleCnt="1"/>
      <dgm:spPr/>
    </dgm:pt>
    <dgm:pt modelId="{A70AA508-520D-5841-87C5-FC5DF97E8E19}" type="pres">
      <dgm:prSet presAssocID="{A84536A1-3651-F641-8FD7-1ADEE027FD88}" presName="text" presStyleLbl="fgAcc0" presStyleIdx="0" presStyleCnt="1" custScaleX="136048" custScaleY="78324">
        <dgm:presLayoutVars>
          <dgm:chPref val="3"/>
        </dgm:presLayoutVars>
      </dgm:prSet>
      <dgm:spPr/>
    </dgm:pt>
    <dgm:pt modelId="{71D52419-B390-7542-A9E2-0CDF995500D7}" type="pres">
      <dgm:prSet presAssocID="{A84536A1-3651-F641-8FD7-1ADEE027FD88}" presName="hierChild2" presStyleCnt="0"/>
      <dgm:spPr/>
    </dgm:pt>
    <dgm:pt modelId="{4039C1BA-5172-EA4B-B0D2-B67C8FB289FD}" type="pres">
      <dgm:prSet presAssocID="{A766CFA3-9088-A94D-B12C-C09B2906ED86}" presName="Name10" presStyleLbl="parChTrans1D2" presStyleIdx="0" presStyleCnt="2"/>
      <dgm:spPr/>
    </dgm:pt>
    <dgm:pt modelId="{BDD310E4-B0FA-9E44-B9BB-1DC8E429B849}" type="pres">
      <dgm:prSet presAssocID="{948BF37F-3FE2-5E4C-B8E7-F5214B4EDB60}" presName="hierRoot2" presStyleCnt="0"/>
      <dgm:spPr/>
    </dgm:pt>
    <dgm:pt modelId="{95CC53C4-ADA5-644B-B680-91944A866ECB}" type="pres">
      <dgm:prSet presAssocID="{948BF37F-3FE2-5E4C-B8E7-F5214B4EDB60}" presName="composite2" presStyleCnt="0"/>
      <dgm:spPr/>
    </dgm:pt>
    <dgm:pt modelId="{1A3CF311-0641-234B-A2F4-4F7D5EDD1B70}" type="pres">
      <dgm:prSet presAssocID="{948BF37F-3FE2-5E4C-B8E7-F5214B4EDB60}" presName="background2" presStyleLbl="node2" presStyleIdx="0" presStyleCnt="2"/>
      <dgm:spPr/>
    </dgm:pt>
    <dgm:pt modelId="{B1B39E8B-97DF-7E4F-98BD-3BF863DBD9E8}" type="pres">
      <dgm:prSet presAssocID="{948BF37F-3FE2-5E4C-B8E7-F5214B4EDB60}" presName="text2" presStyleLbl="fgAcc2" presStyleIdx="0" presStyleCnt="2">
        <dgm:presLayoutVars>
          <dgm:chPref val="3"/>
        </dgm:presLayoutVars>
      </dgm:prSet>
      <dgm:spPr/>
    </dgm:pt>
    <dgm:pt modelId="{DBEB969A-2A0C-2B47-A35D-0687011A7E61}" type="pres">
      <dgm:prSet presAssocID="{948BF37F-3FE2-5E4C-B8E7-F5214B4EDB60}" presName="hierChild3" presStyleCnt="0"/>
      <dgm:spPr/>
    </dgm:pt>
    <dgm:pt modelId="{66E2B293-37C1-2E42-9AF6-6196933574FD}" type="pres">
      <dgm:prSet presAssocID="{8FEA6D55-11C0-4643-8849-5ED7391DFDC4}" presName="Name17" presStyleLbl="parChTrans1D3" presStyleIdx="0" presStyleCnt="4"/>
      <dgm:spPr/>
    </dgm:pt>
    <dgm:pt modelId="{2630CE53-10DA-EC4B-9BAA-873D739517B6}" type="pres">
      <dgm:prSet presAssocID="{A420B176-7825-454E-A3F0-789408B00765}" presName="hierRoot3" presStyleCnt="0"/>
      <dgm:spPr/>
    </dgm:pt>
    <dgm:pt modelId="{BA606C5C-1136-0848-8F35-9861896E7FAA}" type="pres">
      <dgm:prSet presAssocID="{A420B176-7825-454E-A3F0-789408B00765}" presName="composite3" presStyleCnt="0"/>
      <dgm:spPr/>
    </dgm:pt>
    <dgm:pt modelId="{D2A4612B-5600-6747-86D2-29FDCBCF60F1}" type="pres">
      <dgm:prSet presAssocID="{A420B176-7825-454E-A3F0-789408B00765}" presName="background3" presStyleLbl="node3" presStyleIdx="0" presStyleCnt="4"/>
      <dgm:spPr/>
    </dgm:pt>
    <dgm:pt modelId="{05334941-BB5E-FF43-BB5E-4A3F1BDC34D3}" type="pres">
      <dgm:prSet presAssocID="{A420B176-7825-454E-A3F0-789408B00765}" presName="text3" presStyleLbl="fgAcc3" presStyleIdx="0" presStyleCnt="4">
        <dgm:presLayoutVars>
          <dgm:chPref val="3"/>
        </dgm:presLayoutVars>
      </dgm:prSet>
      <dgm:spPr/>
    </dgm:pt>
    <dgm:pt modelId="{66402F89-3307-D648-8017-44A6594DFC05}" type="pres">
      <dgm:prSet presAssocID="{A420B176-7825-454E-A3F0-789408B00765}" presName="hierChild4" presStyleCnt="0"/>
      <dgm:spPr/>
    </dgm:pt>
    <dgm:pt modelId="{687C6111-3643-E947-8C32-41EFCA882BA6}" type="pres">
      <dgm:prSet presAssocID="{75E8664E-E0B4-994D-8DA6-E619605C9977}" presName="Name10" presStyleLbl="parChTrans1D2" presStyleIdx="1" presStyleCnt="2"/>
      <dgm:spPr/>
    </dgm:pt>
    <dgm:pt modelId="{89FEB490-79C0-2A49-9852-AA9A0220738A}" type="pres">
      <dgm:prSet presAssocID="{8DF0F377-A15F-3545-BA5C-C9B6192FAC29}" presName="hierRoot2" presStyleCnt="0"/>
      <dgm:spPr/>
    </dgm:pt>
    <dgm:pt modelId="{76FBD7E7-6F98-EF4A-9F0D-653C33854CDC}" type="pres">
      <dgm:prSet presAssocID="{8DF0F377-A15F-3545-BA5C-C9B6192FAC29}" presName="composite2" presStyleCnt="0"/>
      <dgm:spPr/>
    </dgm:pt>
    <dgm:pt modelId="{F9B6DB54-AE1F-2E42-84C5-1872BFBDBFE2}" type="pres">
      <dgm:prSet presAssocID="{8DF0F377-A15F-3545-BA5C-C9B6192FAC29}" presName="background2" presStyleLbl="node2" presStyleIdx="1" presStyleCnt="2"/>
      <dgm:spPr/>
    </dgm:pt>
    <dgm:pt modelId="{DF743572-05C0-C140-84F4-3146F2092127}" type="pres">
      <dgm:prSet presAssocID="{8DF0F377-A15F-3545-BA5C-C9B6192FAC29}" presName="text2" presStyleLbl="fgAcc2" presStyleIdx="1" presStyleCnt="2">
        <dgm:presLayoutVars>
          <dgm:chPref val="3"/>
        </dgm:presLayoutVars>
      </dgm:prSet>
      <dgm:spPr/>
    </dgm:pt>
    <dgm:pt modelId="{FF2ECDD9-6CBB-164C-ACD2-5CDB95E9B4B8}" type="pres">
      <dgm:prSet presAssocID="{8DF0F377-A15F-3545-BA5C-C9B6192FAC29}" presName="hierChild3" presStyleCnt="0"/>
      <dgm:spPr/>
    </dgm:pt>
    <dgm:pt modelId="{290586D6-4519-3349-910E-AD5ECFA55CC1}" type="pres">
      <dgm:prSet presAssocID="{E2E28668-5B90-C240-B59E-FBE021D07891}" presName="Name17" presStyleLbl="parChTrans1D3" presStyleIdx="1" presStyleCnt="4"/>
      <dgm:spPr/>
    </dgm:pt>
    <dgm:pt modelId="{F0C383B0-0B1D-7C4B-A1C5-815283888726}" type="pres">
      <dgm:prSet presAssocID="{116B4460-8968-7043-98F9-58A06D2D2F5F}" presName="hierRoot3" presStyleCnt="0"/>
      <dgm:spPr/>
    </dgm:pt>
    <dgm:pt modelId="{C363501B-5386-9349-A67A-F420D770132C}" type="pres">
      <dgm:prSet presAssocID="{116B4460-8968-7043-98F9-58A06D2D2F5F}" presName="composite3" presStyleCnt="0"/>
      <dgm:spPr/>
    </dgm:pt>
    <dgm:pt modelId="{23F1DB84-2093-C240-9252-D68C479B406E}" type="pres">
      <dgm:prSet presAssocID="{116B4460-8968-7043-98F9-58A06D2D2F5F}" presName="background3" presStyleLbl="node3" presStyleIdx="1" presStyleCnt="4"/>
      <dgm:spPr/>
    </dgm:pt>
    <dgm:pt modelId="{89A5EF27-C852-E043-8274-BD9DDA4E0A51}" type="pres">
      <dgm:prSet presAssocID="{116B4460-8968-7043-98F9-58A06D2D2F5F}" presName="text3" presStyleLbl="fgAcc3" presStyleIdx="1" presStyleCnt="4">
        <dgm:presLayoutVars>
          <dgm:chPref val="3"/>
        </dgm:presLayoutVars>
      </dgm:prSet>
      <dgm:spPr/>
    </dgm:pt>
    <dgm:pt modelId="{FD1093DF-FF0D-DF46-B4FB-74085A37CF51}" type="pres">
      <dgm:prSet presAssocID="{116B4460-8968-7043-98F9-58A06D2D2F5F}" presName="hierChild4" presStyleCnt="0"/>
      <dgm:spPr/>
    </dgm:pt>
    <dgm:pt modelId="{9C1CDCC0-DDE7-4743-9052-10026486E686}" type="pres">
      <dgm:prSet presAssocID="{CDC04DBA-0E6E-9044-85C2-4691BBCE9E42}" presName="Name17" presStyleLbl="parChTrans1D3" presStyleIdx="2" presStyleCnt="4"/>
      <dgm:spPr/>
    </dgm:pt>
    <dgm:pt modelId="{B2761909-B2BA-314E-A17B-2F4A3351DC85}" type="pres">
      <dgm:prSet presAssocID="{67FB6BEB-00DB-DA45-BEB7-2FA626C3C1DC}" presName="hierRoot3" presStyleCnt="0"/>
      <dgm:spPr/>
    </dgm:pt>
    <dgm:pt modelId="{BB7F8804-D924-C342-921B-0FCE867F5F6B}" type="pres">
      <dgm:prSet presAssocID="{67FB6BEB-00DB-DA45-BEB7-2FA626C3C1DC}" presName="composite3" presStyleCnt="0"/>
      <dgm:spPr/>
    </dgm:pt>
    <dgm:pt modelId="{FBCD3F6D-E4C7-3943-BA45-73AE7911DE69}" type="pres">
      <dgm:prSet presAssocID="{67FB6BEB-00DB-DA45-BEB7-2FA626C3C1DC}" presName="background3" presStyleLbl="node3" presStyleIdx="2" presStyleCnt="4"/>
      <dgm:spPr/>
    </dgm:pt>
    <dgm:pt modelId="{88F6FFDC-FE93-044B-8A7A-415D96557AEE}" type="pres">
      <dgm:prSet presAssocID="{67FB6BEB-00DB-DA45-BEB7-2FA626C3C1DC}" presName="text3" presStyleLbl="fgAcc3" presStyleIdx="2" presStyleCnt="4">
        <dgm:presLayoutVars>
          <dgm:chPref val="3"/>
        </dgm:presLayoutVars>
      </dgm:prSet>
      <dgm:spPr/>
    </dgm:pt>
    <dgm:pt modelId="{FCE574E8-9596-1345-83A2-B979B81C1D96}" type="pres">
      <dgm:prSet presAssocID="{67FB6BEB-00DB-DA45-BEB7-2FA626C3C1DC}" presName="hierChild4" presStyleCnt="0"/>
      <dgm:spPr/>
    </dgm:pt>
    <dgm:pt modelId="{9EF23C39-CDBE-E94E-9644-36ECE0009E09}" type="pres">
      <dgm:prSet presAssocID="{941D9FBB-E440-AF47-952A-0776F9B00E82}" presName="Name17" presStyleLbl="parChTrans1D3" presStyleIdx="3" presStyleCnt="4"/>
      <dgm:spPr/>
    </dgm:pt>
    <dgm:pt modelId="{80A72A8D-72C2-F44D-96D9-CB84CE7C2203}" type="pres">
      <dgm:prSet presAssocID="{7EFF56D6-DC16-084D-BDBF-80B4F58A73F8}" presName="hierRoot3" presStyleCnt="0"/>
      <dgm:spPr/>
    </dgm:pt>
    <dgm:pt modelId="{8D28F3A1-5FFE-0D46-A0DD-553D0FFD9A5B}" type="pres">
      <dgm:prSet presAssocID="{7EFF56D6-DC16-084D-BDBF-80B4F58A73F8}" presName="composite3" presStyleCnt="0"/>
      <dgm:spPr/>
    </dgm:pt>
    <dgm:pt modelId="{C18D8BE9-22DE-D54E-868A-35EDCD9F350F}" type="pres">
      <dgm:prSet presAssocID="{7EFF56D6-DC16-084D-BDBF-80B4F58A73F8}" presName="background3" presStyleLbl="node3" presStyleIdx="3" presStyleCnt="4"/>
      <dgm:spPr/>
    </dgm:pt>
    <dgm:pt modelId="{1E619C6B-3957-5546-9B62-B627FB310219}" type="pres">
      <dgm:prSet presAssocID="{7EFF56D6-DC16-084D-BDBF-80B4F58A73F8}" presName="text3" presStyleLbl="fgAcc3" presStyleIdx="3" presStyleCnt="4">
        <dgm:presLayoutVars>
          <dgm:chPref val="3"/>
        </dgm:presLayoutVars>
      </dgm:prSet>
      <dgm:spPr/>
    </dgm:pt>
    <dgm:pt modelId="{74BB5180-C8A0-4D43-91D2-579D7D74FD97}" type="pres">
      <dgm:prSet presAssocID="{7EFF56D6-DC16-084D-BDBF-80B4F58A73F8}" presName="hierChild4" presStyleCnt="0"/>
      <dgm:spPr/>
    </dgm:pt>
  </dgm:ptLst>
  <dgm:cxnLst>
    <dgm:cxn modelId="{78A3F10A-C0C3-CD40-81E8-CE06B89844C5}" type="presOf" srcId="{A420B176-7825-454E-A3F0-789408B00765}" destId="{05334941-BB5E-FF43-BB5E-4A3F1BDC34D3}" srcOrd="0" destOrd="0" presId="urn:microsoft.com/office/officeart/2005/8/layout/hierarchy1"/>
    <dgm:cxn modelId="{0BD0401D-513C-A644-9E77-CCF083D20A26}" type="presOf" srcId="{A84536A1-3651-F641-8FD7-1ADEE027FD88}" destId="{A70AA508-520D-5841-87C5-FC5DF97E8E19}" srcOrd="0" destOrd="0" presId="urn:microsoft.com/office/officeart/2005/8/layout/hierarchy1"/>
    <dgm:cxn modelId="{D6E5DE1F-F6F7-824B-A7B0-772E2B61AE1A}" srcId="{948BF37F-3FE2-5E4C-B8E7-F5214B4EDB60}" destId="{A420B176-7825-454E-A3F0-789408B00765}" srcOrd="0" destOrd="0" parTransId="{8FEA6D55-11C0-4643-8849-5ED7391DFDC4}" sibTransId="{645B91D4-18DD-FE4D-B1CC-2B1D8B14B3E7}"/>
    <dgm:cxn modelId="{9DF4A42E-5785-FD40-BC5F-A3B8AF34938D}" type="presOf" srcId="{941D9FBB-E440-AF47-952A-0776F9B00E82}" destId="{9EF23C39-CDBE-E94E-9644-36ECE0009E09}" srcOrd="0" destOrd="0" presId="urn:microsoft.com/office/officeart/2005/8/layout/hierarchy1"/>
    <dgm:cxn modelId="{8D1D1435-09DA-9947-A391-9805EB37481E}" srcId="{A84536A1-3651-F641-8FD7-1ADEE027FD88}" destId="{948BF37F-3FE2-5E4C-B8E7-F5214B4EDB60}" srcOrd="0" destOrd="0" parTransId="{A766CFA3-9088-A94D-B12C-C09B2906ED86}" sibTransId="{DDAFAD1C-E9EE-804D-86E9-88480A47E5D6}"/>
    <dgm:cxn modelId="{CE769C40-5F2F-B54B-8AD8-D212D2B7B279}" type="presOf" srcId="{7EFF56D6-DC16-084D-BDBF-80B4F58A73F8}" destId="{1E619C6B-3957-5546-9B62-B627FB310219}" srcOrd="0" destOrd="0" presId="urn:microsoft.com/office/officeart/2005/8/layout/hierarchy1"/>
    <dgm:cxn modelId="{E7C07E41-AC11-B545-8BCD-0BC8A2F6384B}" srcId="{A84536A1-3651-F641-8FD7-1ADEE027FD88}" destId="{8DF0F377-A15F-3545-BA5C-C9B6192FAC29}" srcOrd="1" destOrd="0" parTransId="{75E8664E-E0B4-994D-8DA6-E619605C9977}" sibTransId="{2508D9A8-204C-BF4A-9A29-D073525B8B5A}"/>
    <dgm:cxn modelId="{7DE44B4C-9F19-F442-8E88-1B26AB50E68B}" type="presOf" srcId="{67FB6BEB-00DB-DA45-BEB7-2FA626C3C1DC}" destId="{88F6FFDC-FE93-044B-8A7A-415D96557AEE}" srcOrd="0" destOrd="0" presId="urn:microsoft.com/office/officeart/2005/8/layout/hierarchy1"/>
    <dgm:cxn modelId="{9EA95F5E-A5D0-444C-A299-8BA370E0D55C}" srcId="{8DF0F377-A15F-3545-BA5C-C9B6192FAC29}" destId="{67FB6BEB-00DB-DA45-BEB7-2FA626C3C1DC}" srcOrd="1" destOrd="0" parTransId="{CDC04DBA-0E6E-9044-85C2-4691BBCE9E42}" sibTransId="{0F22E05F-A3A8-3C44-805F-FA7ECF62CDF5}"/>
    <dgm:cxn modelId="{4FBE0C63-D1E0-414A-8DF6-A3E4A5BD433D}" type="presOf" srcId="{E2E28668-5B90-C240-B59E-FBE021D07891}" destId="{290586D6-4519-3349-910E-AD5ECFA55CC1}" srcOrd="0" destOrd="0" presId="urn:microsoft.com/office/officeart/2005/8/layout/hierarchy1"/>
    <dgm:cxn modelId="{4425F68E-ECED-0443-B3CB-B9B1C223879C}" srcId="{8DF0F377-A15F-3545-BA5C-C9B6192FAC29}" destId="{116B4460-8968-7043-98F9-58A06D2D2F5F}" srcOrd="0" destOrd="0" parTransId="{E2E28668-5B90-C240-B59E-FBE021D07891}" sibTransId="{60472498-55A2-1D4A-86E8-F9863CA56698}"/>
    <dgm:cxn modelId="{02659AAA-2752-574C-A3E5-E95057B0FDF0}" type="presOf" srcId="{948BF37F-3FE2-5E4C-B8E7-F5214B4EDB60}" destId="{B1B39E8B-97DF-7E4F-98BD-3BF863DBD9E8}" srcOrd="0" destOrd="0" presId="urn:microsoft.com/office/officeart/2005/8/layout/hierarchy1"/>
    <dgm:cxn modelId="{C382B7AF-4109-7045-94C1-11302A9EF6B5}" srcId="{4908AC7A-C6D2-CB4E-B1B9-50C9F28B5478}" destId="{A84536A1-3651-F641-8FD7-1ADEE027FD88}" srcOrd="0" destOrd="0" parTransId="{F4E86E79-6CCF-C34C-AEC4-62CA67588000}" sibTransId="{A6F4FF7C-D84C-C943-A711-9B8B035386F5}"/>
    <dgm:cxn modelId="{9F9BC1B4-28B2-354D-9BE7-AA1643F8976F}" type="presOf" srcId="{CDC04DBA-0E6E-9044-85C2-4691BBCE9E42}" destId="{9C1CDCC0-DDE7-4743-9052-10026486E686}" srcOrd="0" destOrd="0" presId="urn:microsoft.com/office/officeart/2005/8/layout/hierarchy1"/>
    <dgm:cxn modelId="{99DED4C3-73F5-A74B-B83E-E5BE43C791CA}" type="presOf" srcId="{4908AC7A-C6D2-CB4E-B1B9-50C9F28B5478}" destId="{37724EFF-2B50-1040-910B-09A5B75FF95E}" srcOrd="0" destOrd="0" presId="urn:microsoft.com/office/officeart/2005/8/layout/hierarchy1"/>
    <dgm:cxn modelId="{255DEEC9-7CDF-BF46-B3B6-4B0B589A4169}" type="presOf" srcId="{75E8664E-E0B4-994D-8DA6-E619605C9977}" destId="{687C6111-3643-E947-8C32-41EFCA882BA6}" srcOrd="0" destOrd="0" presId="urn:microsoft.com/office/officeart/2005/8/layout/hierarchy1"/>
    <dgm:cxn modelId="{EACA39D5-D5A7-B64D-BE24-CBD850D1E4F0}" type="presOf" srcId="{116B4460-8968-7043-98F9-58A06D2D2F5F}" destId="{89A5EF27-C852-E043-8274-BD9DDA4E0A51}" srcOrd="0" destOrd="0" presId="urn:microsoft.com/office/officeart/2005/8/layout/hierarchy1"/>
    <dgm:cxn modelId="{547783EC-A66F-6047-8A89-95C202888C79}" type="presOf" srcId="{A766CFA3-9088-A94D-B12C-C09B2906ED86}" destId="{4039C1BA-5172-EA4B-B0D2-B67C8FB289FD}" srcOrd="0" destOrd="0" presId="urn:microsoft.com/office/officeart/2005/8/layout/hierarchy1"/>
    <dgm:cxn modelId="{C52878F1-EA39-E949-8DF3-0D90BB0BE025}" srcId="{8DF0F377-A15F-3545-BA5C-C9B6192FAC29}" destId="{7EFF56D6-DC16-084D-BDBF-80B4F58A73F8}" srcOrd="2" destOrd="0" parTransId="{941D9FBB-E440-AF47-952A-0776F9B00E82}" sibTransId="{8D8DC92C-55A5-6C42-BADE-053E21ECED3A}"/>
    <dgm:cxn modelId="{B76F31F4-732F-7F4A-B1DF-440D6A5F2A1C}" type="presOf" srcId="{8FEA6D55-11C0-4643-8849-5ED7391DFDC4}" destId="{66E2B293-37C1-2E42-9AF6-6196933574FD}" srcOrd="0" destOrd="0" presId="urn:microsoft.com/office/officeart/2005/8/layout/hierarchy1"/>
    <dgm:cxn modelId="{2364F1FD-24A4-394B-A81F-9E7169C7575C}" type="presOf" srcId="{8DF0F377-A15F-3545-BA5C-C9B6192FAC29}" destId="{DF743572-05C0-C140-84F4-3146F2092127}" srcOrd="0" destOrd="0" presId="urn:microsoft.com/office/officeart/2005/8/layout/hierarchy1"/>
    <dgm:cxn modelId="{8CA28BD2-F6DF-CD46-B57E-752100659E6D}" type="presParOf" srcId="{37724EFF-2B50-1040-910B-09A5B75FF95E}" destId="{5E12A9D3-B74F-B94E-A3BE-140049C2CA09}" srcOrd="0" destOrd="0" presId="urn:microsoft.com/office/officeart/2005/8/layout/hierarchy1"/>
    <dgm:cxn modelId="{C9B8EE75-B90C-4B43-92BC-CAED565E7A74}" type="presParOf" srcId="{5E12A9D3-B74F-B94E-A3BE-140049C2CA09}" destId="{C1913106-0547-8C4A-9740-23152954CF4B}" srcOrd="0" destOrd="0" presId="urn:microsoft.com/office/officeart/2005/8/layout/hierarchy1"/>
    <dgm:cxn modelId="{76E5AE87-2078-E848-A4A5-C60171073F6C}" type="presParOf" srcId="{C1913106-0547-8C4A-9740-23152954CF4B}" destId="{2F8B3CC0-6C59-644D-AF3B-F658F33883B2}" srcOrd="0" destOrd="0" presId="urn:microsoft.com/office/officeart/2005/8/layout/hierarchy1"/>
    <dgm:cxn modelId="{D1589129-E53C-ED4C-BB3C-DC017FC4147B}" type="presParOf" srcId="{C1913106-0547-8C4A-9740-23152954CF4B}" destId="{A70AA508-520D-5841-87C5-FC5DF97E8E19}" srcOrd="1" destOrd="0" presId="urn:microsoft.com/office/officeart/2005/8/layout/hierarchy1"/>
    <dgm:cxn modelId="{049E0FC7-98BE-8A40-8E04-4A681F070F03}" type="presParOf" srcId="{5E12A9D3-B74F-B94E-A3BE-140049C2CA09}" destId="{71D52419-B390-7542-A9E2-0CDF995500D7}" srcOrd="1" destOrd="0" presId="urn:microsoft.com/office/officeart/2005/8/layout/hierarchy1"/>
    <dgm:cxn modelId="{81E06FBE-B810-9F4B-8352-251E2F2BA5CF}" type="presParOf" srcId="{71D52419-B390-7542-A9E2-0CDF995500D7}" destId="{4039C1BA-5172-EA4B-B0D2-B67C8FB289FD}" srcOrd="0" destOrd="0" presId="urn:microsoft.com/office/officeart/2005/8/layout/hierarchy1"/>
    <dgm:cxn modelId="{2EF5ECC8-196D-3540-8C75-0FFE5434C049}" type="presParOf" srcId="{71D52419-B390-7542-A9E2-0CDF995500D7}" destId="{BDD310E4-B0FA-9E44-B9BB-1DC8E429B849}" srcOrd="1" destOrd="0" presId="urn:microsoft.com/office/officeart/2005/8/layout/hierarchy1"/>
    <dgm:cxn modelId="{A373C48E-CA80-374E-8479-864A00D4C1AB}" type="presParOf" srcId="{BDD310E4-B0FA-9E44-B9BB-1DC8E429B849}" destId="{95CC53C4-ADA5-644B-B680-91944A866ECB}" srcOrd="0" destOrd="0" presId="urn:microsoft.com/office/officeart/2005/8/layout/hierarchy1"/>
    <dgm:cxn modelId="{94362BCC-F3B1-E741-A119-F8B7B70B3305}" type="presParOf" srcId="{95CC53C4-ADA5-644B-B680-91944A866ECB}" destId="{1A3CF311-0641-234B-A2F4-4F7D5EDD1B70}" srcOrd="0" destOrd="0" presId="urn:microsoft.com/office/officeart/2005/8/layout/hierarchy1"/>
    <dgm:cxn modelId="{C77CDDF7-6555-C645-B8C7-101B596E4FCC}" type="presParOf" srcId="{95CC53C4-ADA5-644B-B680-91944A866ECB}" destId="{B1B39E8B-97DF-7E4F-98BD-3BF863DBD9E8}" srcOrd="1" destOrd="0" presId="urn:microsoft.com/office/officeart/2005/8/layout/hierarchy1"/>
    <dgm:cxn modelId="{C3CEF737-CC77-2047-86DE-7085287C9B46}" type="presParOf" srcId="{BDD310E4-B0FA-9E44-B9BB-1DC8E429B849}" destId="{DBEB969A-2A0C-2B47-A35D-0687011A7E61}" srcOrd="1" destOrd="0" presId="urn:microsoft.com/office/officeart/2005/8/layout/hierarchy1"/>
    <dgm:cxn modelId="{DA70AF62-5EBF-C74D-9177-FB2FCDAC7313}" type="presParOf" srcId="{DBEB969A-2A0C-2B47-A35D-0687011A7E61}" destId="{66E2B293-37C1-2E42-9AF6-6196933574FD}" srcOrd="0" destOrd="0" presId="urn:microsoft.com/office/officeart/2005/8/layout/hierarchy1"/>
    <dgm:cxn modelId="{F220C29C-7EE4-284F-B0A7-5C2625A84A6D}" type="presParOf" srcId="{DBEB969A-2A0C-2B47-A35D-0687011A7E61}" destId="{2630CE53-10DA-EC4B-9BAA-873D739517B6}" srcOrd="1" destOrd="0" presId="urn:microsoft.com/office/officeart/2005/8/layout/hierarchy1"/>
    <dgm:cxn modelId="{8207B663-199D-344E-A676-32F2A014EA60}" type="presParOf" srcId="{2630CE53-10DA-EC4B-9BAA-873D739517B6}" destId="{BA606C5C-1136-0848-8F35-9861896E7FAA}" srcOrd="0" destOrd="0" presId="urn:microsoft.com/office/officeart/2005/8/layout/hierarchy1"/>
    <dgm:cxn modelId="{FABE83EE-DC4A-6249-AE54-3F3BE398251A}" type="presParOf" srcId="{BA606C5C-1136-0848-8F35-9861896E7FAA}" destId="{D2A4612B-5600-6747-86D2-29FDCBCF60F1}" srcOrd="0" destOrd="0" presId="urn:microsoft.com/office/officeart/2005/8/layout/hierarchy1"/>
    <dgm:cxn modelId="{BBA53170-B8C3-5C4B-8F9E-3D6074A630FD}" type="presParOf" srcId="{BA606C5C-1136-0848-8F35-9861896E7FAA}" destId="{05334941-BB5E-FF43-BB5E-4A3F1BDC34D3}" srcOrd="1" destOrd="0" presId="urn:microsoft.com/office/officeart/2005/8/layout/hierarchy1"/>
    <dgm:cxn modelId="{1452F578-DC61-0D48-8A54-409171D1177B}" type="presParOf" srcId="{2630CE53-10DA-EC4B-9BAA-873D739517B6}" destId="{66402F89-3307-D648-8017-44A6594DFC05}" srcOrd="1" destOrd="0" presId="urn:microsoft.com/office/officeart/2005/8/layout/hierarchy1"/>
    <dgm:cxn modelId="{7192E7C6-57D1-5E4E-944B-FA78B58DF46A}" type="presParOf" srcId="{71D52419-B390-7542-A9E2-0CDF995500D7}" destId="{687C6111-3643-E947-8C32-41EFCA882BA6}" srcOrd="2" destOrd="0" presId="urn:microsoft.com/office/officeart/2005/8/layout/hierarchy1"/>
    <dgm:cxn modelId="{82A917A0-174F-4B47-A03D-15701AEEA190}" type="presParOf" srcId="{71D52419-B390-7542-A9E2-0CDF995500D7}" destId="{89FEB490-79C0-2A49-9852-AA9A0220738A}" srcOrd="3" destOrd="0" presId="urn:microsoft.com/office/officeart/2005/8/layout/hierarchy1"/>
    <dgm:cxn modelId="{41B18B03-9997-2B48-9AA4-822FCF2047FF}" type="presParOf" srcId="{89FEB490-79C0-2A49-9852-AA9A0220738A}" destId="{76FBD7E7-6F98-EF4A-9F0D-653C33854CDC}" srcOrd="0" destOrd="0" presId="urn:microsoft.com/office/officeart/2005/8/layout/hierarchy1"/>
    <dgm:cxn modelId="{5C633374-C615-554F-88E2-1A33F5364A56}" type="presParOf" srcId="{76FBD7E7-6F98-EF4A-9F0D-653C33854CDC}" destId="{F9B6DB54-AE1F-2E42-84C5-1872BFBDBFE2}" srcOrd="0" destOrd="0" presId="urn:microsoft.com/office/officeart/2005/8/layout/hierarchy1"/>
    <dgm:cxn modelId="{FDC5392C-6DAF-954A-9047-3A3CF21CACE3}" type="presParOf" srcId="{76FBD7E7-6F98-EF4A-9F0D-653C33854CDC}" destId="{DF743572-05C0-C140-84F4-3146F2092127}" srcOrd="1" destOrd="0" presId="urn:microsoft.com/office/officeart/2005/8/layout/hierarchy1"/>
    <dgm:cxn modelId="{33CF6796-D554-614E-9365-B11F3FC1082D}" type="presParOf" srcId="{89FEB490-79C0-2A49-9852-AA9A0220738A}" destId="{FF2ECDD9-6CBB-164C-ACD2-5CDB95E9B4B8}" srcOrd="1" destOrd="0" presId="urn:microsoft.com/office/officeart/2005/8/layout/hierarchy1"/>
    <dgm:cxn modelId="{823B30CD-E47E-5B43-ADDE-B17DB46B72C5}" type="presParOf" srcId="{FF2ECDD9-6CBB-164C-ACD2-5CDB95E9B4B8}" destId="{290586D6-4519-3349-910E-AD5ECFA55CC1}" srcOrd="0" destOrd="0" presId="urn:microsoft.com/office/officeart/2005/8/layout/hierarchy1"/>
    <dgm:cxn modelId="{2F58B53E-D723-2649-AF5A-BC22C3F1B17B}" type="presParOf" srcId="{FF2ECDD9-6CBB-164C-ACD2-5CDB95E9B4B8}" destId="{F0C383B0-0B1D-7C4B-A1C5-815283888726}" srcOrd="1" destOrd="0" presId="urn:microsoft.com/office/officeart/2005/8/layout/hierarchy1"/>
    <dgm:cxn modelId="{43C483AA-FF89-4E42-90B7-2DA9A9E7BD00}" type="presParOf" srcId="{F0C383B0-0B1D-7C4B-A1C5-815283888726}" destId="{C363501B-5386-9349-A67A-F420D770132C}" srcOrd="0" destOrd="0" presId="urn:microsoft.com/office/officeart/2005/8/layout/hierarchy1"/>
    <dgm:cxn modelId="{C15F6DA6-BDFE-8444-9094-00416E291C4F}" type="presParOf" srcId="{C363501B-5386-9349-A67A-F420D770132C}" destId="{23F1DB84-2093-C240-9252-D68C479B406E}" srcOrd="0" destOrd="0" presId="urn:microsoft.com/office/officeart/2005/8/layout/hierarchy1"/>
    <dgm:cxn modelId="{01F8DD93-7DCC-1445-89FB-8715BF8E9768}" type="presParOf" srcId="{C363501B-5386-9349-A67A-F420D770132C}" destId="{89A5EF27-C852-E043-8274-BD9DDA4E0A51}" srcOrd="1" destOrd="0" presId="urn:microsoft.com/office/officeart/2005/8/layout/hierarchy1"/>
    <dgm:cxn modelId="{BCDC114C-78B4-4E47-80F2-F649272E6AFE}" type="presParOf" srcId="{F0C383B0-0B1D-7C4B-A1C5-815283888726}" destId="{FD1093DF-FF0D-DF46-B4FB-74085A37CF51}" srcOrd="1" destOrd="0" presId="urn:microsoft.com/office/officeart/2005/8/layout/hierarchy1"/>
    <dgm:cxn modelId="{FA737A44-6988-4344-A5A5-3A1103035DF4}" type="presParOf" srcId="{FF2ECDD9-6CBB-164C-ACD2-5CDB95E9B4B8}" destId="{9C1CDCC0-DDE7-4743-9052-10026486E686}" srcOrd="2" destOrd="0" presId="urn:microsoft.com/office/officeart/2005/8/layout/hierarchy1"/>
    <dgm:cxn modelId="{D52C0514-97E5-D24E-8CBF-C2FD5388B242}" type="presParOf" srcId="{FF2ECDD9-6CBB-164C-ACD2-5CDB95E9B4B8}" destId="{B2761909-B2BA-314E-A17B-2F4A3351DC85}" srcOrd="3" destOrd="0" presId="urn:microsoft.com/office/officeart/2005/8/layout/hierarchy1"/>
    <dgm:cxn modelId="{4BBD94CC-FF1A-074F-8FDD-D79F30C51833}" type="presParOf" srcId="{B2761909-B2BA-314E-A17B-2F4A3351DC85}" destId="{BB7F8804-D924-C342-921B-0FCE867F5F6B}" srcOrd="0" destOrd="0" presId="urn:microsoft.com/office/officeart/2005/8/layout/hierarchy1"/>
    <dgm:cxn modelId="{2FCF0FCD-6452-7A4A-B445-4C72CB251D78}" type="presParOf" srcId="{BB7F8804-D924-C342-921B-0FCE867F5F6B}" destId="{FBCD3F6D-E4C7-3943-BA45-73AE7911DE69}" srcOrd="0" destOrd="0" presId="urn:microsoft.com/office/officeart/2005/8/layout/hierarchy1"/>
    <dgm:cxn modelId="{1325ECC4-10CE-DA4D-A960-00C69D3FCEB2}" type="presParOf" srcId="{BB7F8804-D924-C342-921B-0FCE867F5F6B}" destId="{88F6FFDC-FE93-044B-8A7A-415D96557AEE}" srcOrd="1" destOrd="0" presId="urn:microsoft.com/office/officeart/2005/8/layout/hierarchy1"/>
    <dgm:cxn modelId="{5935A5F4-CB00-7244-80DB-4949136001C8}" type="presParOf" srcId="{B2761909-B2BA-314E-A17B-2F4A3351DC85}" destId="{FCE574E8-9596-1345-83A2-B979B81C1D96}" srcOrd="1" destOrd="0" presId="urn:microsoft.com/office/officeart/2005/8/layout/hierarchy1"/>
    <dgm:cxn modelId="{C2D9EF0C-ABE0-D142-A4BD-BCDAC7F9B6B6}" type="presParOf" srcId="{FF2ECDD9-6CBB-164C-ACD2-5CDB95E9B4B8}" destId="{9EF23C39-CDBE-E94E-9644-36ECE0009E09}" srcOrd="4" destOrd="0" presId="urn:microsoft.com/office/officeart/2005/8/layout/hierarchy1"/>
    <dgm:cxn modelId="{0E7557A3-53E3-1642-AF4B-79F44471ADCB}" type="presParOf" srcId="{FF2ECDD9-6CBB-164C-ACD2-5CDB95E9B4B8}" destId="{80A72A8D-72C2-F44D-96D9-CB84CE7C2203}" srcOrd="5" destOrd="0" presId="urn:microsoft.com/office/officeart/2005/8/layout/hierarchy1"/>
    <dgm:cxn modelId="{6F4BDC0B-ED19-804F-8E6E-DCDA5C023775}" type="presParOf" srcId="{80A72A8D-72C2-F44D-96D9-CB84CE7C2203}" destId="{8D28F3A1-5FFE-0D46-A0DD-553D0FFD9A5B}" srcOrd="0" destOrd="0" presId="urn:microsoft.com/office/officeart/2005/8/layout/hierarchy1"/>
    <dgm:cxn modelId="{07A8D3D9-3494-B94F-9762-01D098A332B7}" type="presParOf" srcId="{8D28F3A1-5FFE-0D46-A0DD-553D0FFD9A5B}" destId="{C18D8BE9-22DE-D54E-868A-35EDCD9F350F}" srcOrd="0" destOrd="0" presId="urn:microsoft.com/office/officeart/2005/8/layout/hierarchy1"/>
    <dgm:cxn modelId="{3386CCFA-A65F-8041-8155-DF6897AE35BD}" type="presParOf" srcId="{8D28F3A1-5FFE-0D46-A0DD-553D0FFD9A5B}" destId="{1E619C6B-3957-5546-9B62-B627FB310219}" srcOrd="1" destOrd="0" presId="urn:microsoft.com/office/officeart/2005/8/layout/hierarchy1"/>
    <dgm:cxn modelId="{DCD9A437-572D-3946-A24E-99D0B664D501}" type="presParOf" srcId="{80A72A8D-72C2-F44D-96D9-CB84CE7C2203}" destId="{74BB5180-C8A0-4D43-91D2-579D7D74FD9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23C39-CDBE-E94E-9644-36ECE0009E09}">
      <dsp:nvSpPr>
        <dsp:cNvPr id="0" name=""/>
        <dsp:cNvSpPr/>
      </dsp:nvSpPr>
      <dsp:spPr>
        <a:xfrm>
          <a:off x="3552269" y="2281345"/>
          <a:ext cx="1473825" cy="350703"/>
        </a:xfrm>
        <a:custGeom>
          <a:avLst/>
          <a:gdLst/>
          <a:ahLst/>
          <a:cxnLst/>
          <a:rect l="0" t="0" r="0" b="0"/>
          <a:pathLst>
            <a:path>
              <a:moveTo>
                <a:pt x="0" y="0"/>
              </a:moveTo>
              <a:lnTo>
                <a:pt x="0" y="238994"/>
              </a:lnTo>
              <a:lnTo>
                <a:pt x="1473825" y="238994"/>
              </a:lnTo>
              <a:lnTo>
                <a:pt x="1473825" y="3507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1CDCC0-DDE7-4743-9052-10026486E686}">
      <dsp:nvSpPr>
        <dsp:cNvPr id="0" name=""/>
        <dsp:cNvSpPr/>
      </dsp:nvSpPr>
      <dsp:spPr>
        <a:xfrm>
          <a:off x="3506549" y="2281345"/>
          <a:ext cx="91440" cy="350703"/>
        </a:xfrm>
        <a:custGeom>
          <a:avLst/>
          <a:gdLst/>
          <a:ahLst/>
          <a:cxnLst/>
          <a:rect l="0" t="0" r="0" b="0"/>
          <a:pathLst>
            <a:path>
              <a:moveTo>
                <a:pt x="45720" y="0"/>
              </a:moveTo>
              <a:lnTo>
                <a:pt x="45720" y="3507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0586D6-4519-3349-910E-AD5ECFA55CC1}">
      <dsp:nvSpPr>
        <dsp:cNvPr id="0" name=""/>
        <dsp:cNvSpPr/>
      </dsp:nvSpPr>
      <dsp:spPr>
        <a:xfrm>
          <a:off x="2078443" y="2281345"/>
          <a:ext cx="1473825" cy="350703"/>
        </a:xfrm>
        <a:custGeom>
          <a:avLst/>
          <a:gdLst/>
          <a:ahLst/>
          <a:cxnLst/>
          <a:rect l="0" t="0" r="0" b="0"/>
          <a:pathLst>
            <a:path>
              <a:moveTo>
                <a:pt x="1473825" y="0"/>
              </a:moveTo>
              <a:lnTo>
                <a:pt x="1473825" y="238994"/>
              </a:lnTo>
              <a:lnTo>
                <a:pt x="0" y="238994"/>
              </a:lnTo>
              <a:lnTo>
                <a:pt x="0" y="3507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C6111-3643-E947-8C32-41EFCA882BA6}">
      <dsp:nvSpPr>
        <dsp:cNvPr id="0" name=""/>
        <dsp:cNvSpPr/>
      </dsp:nvSpPr>
      <dsp:spPr>
        <a:xfrm>
          <a:off x="2078443" y="1164922"/>
          <a:ext cx="1473825" cy="350703"/>
        </a:xfrm>
        <a:custGeom>
          <a:avLst/>
          <a:gdLst/>
          <a:ahLst/>
          <a:cxnLst/>
          <a:rect l="0" t="0" r="0" b="0"/>
          <a:pathLst>
            <a:path>
              <a:moveTo>
                <a:pt x="0" y="0"/>
              </a:moveTo>
              <a:lnTo>
                <a:pt x="0" y="238994"/>
              </a:lnTo>
              <a:lnTo>
                <a:pt x="1473825" y="238994"/>
              </a:lnTo>
              <a:lnTo>
                <a:pt x="1473825" y="3507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E2B293-37C1-2E42-9AF6-6196933574FD}">
      <dsp:nvSpPr>
        <dsp:cNvPr id="0" name=""/>
        <dsp:cNvSpPr/>
      </dsp:nvSpPr>
      <dsp:spPr>
        <a:xfrm>
          <a:off x="558897" y="2281345"/>
          <a:ext cx="91440" cy="350703"/>
        </a:xfrm>
        <a:custGeom>
          <a:avLst/>
          <a:gdLst/>
          <a:ahLst/>
          <a:cxnLst/>
          <a:rect l="0" t="0" r="0" b="0"/>
          <a:pathLst>
            <a:path>
              <a:moveTo>
                <a:pt x="45720" y="0"/>
              </a:moveTo>
              <a:lnTo>
                <a:pt x="45720" y="3507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39C1BA-5172-EA4B-B0D2-B67C8FB289FD}">
      <dsp:nvSpPr>
        <dsp:cNvPr id="0" name=""/>
        <dsp:cNvSpPr/>
      </dsp:nvSpPr>
      <dsp:spPr>
        <a:xfrm>
          <a:off x="604617" y="1164922"/>
          <a:ext cx="1473825" cy="350703"/>
        </a:xfrm>
        <a:custGeom>
          <a:avLst/>
          <a:gdLst/>
          <a:ahLst/>
          <a:cxnLst/>
          <a:rect l="0" t="0" r="0" b="0"/>
          <a:pathLst>
            <a:path>
              <a:moveTo>
                <a:pt x="1473825" y="0"/>
              </a:moveTo>
              <a:lnTo>
                <a:pt x="1473825" y="238994"/>
              </a:lnTo>
              <a:lnTo>
                <a:pt x="0" y="238994"/>
              </a:lnTo>
              <a:lnTo>
                <a:pt x="0" y="3507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8B3CC0-6C59-644D-AF3B-F658F33883B2}">
      <dsp:nvSpPr>
        <dsp:cNvPr id="0" name=""/>
        <dsp:cNvSpPr/>
      </dsp:nvSpPr>
      <dsp:spPr>
        <a:xfrm>
          <a:off x="1258170" y="565180"/>
          <a:ext cx="1640545" cy="599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0AA508-520D-5841-87C5-FC5DF97E8E19}">
      <dsp:nvSpPr>
        <dsp:cNvPr id="0" name=""/>
        <dsp:cNvSpPr/>
      </dsp:nvSpPr>
      <dsp:spPr>
        <a:xfrm>
          <a:off x="1392155" y="692465"/>
          <a:ext cx="1640545" cy="59974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Quattrocento Sans" panose="020B0502050000020003" pitchFamily="34" charset="0"/>
            </a:rPr>
            <a:t>Studies Overview</a:t>
          </a:r>
        </a:p>
      </dsp:txBody>
      <dsp:txXfrm>
        <a:off x="1409721" y="710031"/>
        <a:ext cx="1605413" cy="564610"/>
      </dsp:txXfrm>
    </dsp:sp>
    <dsp:sp modelId="{1A3CF311-0641-234B-A2F4-4F7D5EDD1B70}">
      <dsp:nvSpPr>
        <dsp:cNvPr id="0" name=""/>
        <dsp:cNvSpPr/>
      </dsp:nvSpPr>
      <dsp:spPr>
        <a:xfrm>
          <a:off x="1688" y="1515626"/>
          <a:ext cx="1205857" cy="7657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39E8B-97DF-7E4F-98BD-3BF863DBD9E8}">
      <dsp:nvSpPr>
        <dsp:cNvPr id="0" name=""/>
        <dsp:cNvSpPr/>
      </dsp:nvSpPr>
      <dsp:spPr>
        <a:xfrm>
          <a:off x="135673" y="1642911"/>
          <a:ext cx="1205857" cy="7657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Quattrocento Sans" panose="020B0502050000020003" pitchFamily="34" charset="0"/>
            </a:rPr>
            <a:t>Archival data analysis</a:t>
          </a:r>
        </a:p>
        <a:p>
          <a:pPr marL="0" lvl="0" indent="0" algn="ctr" defTabSz="577850">
            <a:lnSpc>
              <a:spcPct val="90000"/>
            </a:lnSpc>
            <a:spcBef>
              <a:spcPct val="0"/>
            </a:spcBef>
            <a:spcAft>
              <a:spcPct val="35000"/>
            </a:spcAft>
            <a:buNone/>
          </a:pPr>
          <a:r>
            <a:rPr lang="en-US" sz="1300" b="0" i="1" kern="1200" dirty="0">
              <a:latin typeface="Lora" pitchFamily="2" charset="77"/>
            </a:rPr>
            <a:t>(N = </a:t>
          </a:r>
          <a:r>
            <a:rPr lang="en-US" sz="1300" b="0" i="1" kern="1200" dirty="0">
              <a:latin typeface="Quattrocento Sans" panose="020B0502050000020003" pitchFamily="34" charset="0"/>
            </a:rPr>
            <a:t>83,115</a:t>
          </a:r>
          <a:r>
            <a:rPr lang="en-US" sz="1300" b="0" i="1" kern="1200" dirty="0">
              <a:latin typeface="Lora" pitchFamily="2" charset="77"/>
            </a:rPr>
            <a:t>)</a:t>
          </a:r>
        </a:p>
      </dsp:txBody>
      <dsp:txXfrm>
        <a:off x="158100" y="1665338"/>
        <a:ext cx="1161003" cy="720865"/>
      </dsp:txXfrm>
    </dsp:sp>
    <dsp:sp modelId="{D2A4612B-5600-6747-86D2-29FDCBCF60F1}">
      <dsp:nvSpPr>
        <dsp:cNvPr id="0" name=""/>
        <dsp:cNvSpPr/>
      </dsp:nvSpPr>
      <dsp:spPr>
        <a:xfrm>
          <a:off x="1688" y="2632049"/>
          <a:ext cx="1205857" cy="7657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34941-BB5E-FF43-BB5E-4A3F1BDC34D3}">
      <dsp:nvSpPr>
        <dsp:cNvPr id="0" name=""/>
        <dsp:cNvSpPr/>
      </dsp:nvSpPr>
      <dsp:spPr>
        <a:xfrm>
          <a:off x="135673" y="2759334"/>
          <a:ext cx="1205857" cy="7657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Quattrocento Sans" panose="020B0502050000020003" pitchFamily="34" charset="0"/>
            </a:rPr>
            <a:t>P2P lending </a:t>
          </a:r>
        </a:p>
        <a:p>
          <a:pPr marL="0" lvl="0" indent="0" algn="ctr" defTabSz="622300">
            <a:lnSpc>
              <a:spcPct val="90000"/>
            </a:lnSpc>
            <a:spcBef>
              <a:spcPct val="0"/>
            </a:spcBef>
            <a:spcAft>
              <a:spcPct val="35000"/>
            </a:spcAft>
            <a:buNone/>
          </a:pPr>
          <a:r>
            <a:rPr lang="en-US" sz="1400" b="0" kern="1200" dirty="0">
              <a:latin typeface="Quattrocento Sans" panose="020B0502050000020003" pitchFamily="34" charset="0"/>
            </a:rPr>
            <a:t>(e.g., Prosper)</a:t>
          </a:r>
        </a:p>
      </dsp:txBody>
      <dsp:txXfrm>
        <a:off x="158100" y="2781761"/>
        <a:ext cx="1161003" cy="720865"/>
      </dsp:txXfrm>
    </dsp:sp>
    <dsp:sp modelId="{F9B6DB54-AE1F-2E42-84C5-1872BFBDBFE2}">
      <dsp:nvSpPr>
        <dsp:cNvPr id="0" name=""/>
        <dsp:cNvSpPr/>
      </dsp:nvSpPr>
      <dsp:spPr>
        <a:xfrm>
          <a:off x="2949340" y="1515626"/>
          <a:ext cx="1205857" cy="7657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743572-05C0-C140-84F4-3146F2092127}">
      <dsp:nvSpPr>
        <dsp:cNvPr id="0" name=""/>
        <dsp:cNvSpPr/>
      </dsp:nvSpPr>
      <dsp:spPr>
        <a:xfrm>
          <a:off x="3083324" y="1642911"/>
          <a:ext cx="1205857" cy="7657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Quattrocento Sans" panose="020B0502050000020003" pitchFamily="34" charset="0"/>
            </a:rPr>
            <a:t>Experiments</a:t>
          </a:r>
          <a:r>
            <a:rPr lang="en-US" sz="1300" b="1" kern="1200" dirty="0">
              <a:latin typeface="Lora" pitchFamily="2" charset="77"/>
            </a:rPr>
            <a:t> </a:t>
          </a:r>
        </a:p>
        <a:p>
          <a:pPr marL="0" lvl="0" indent="0" algn="ctr" defTabSz="577850">
            <a:lnSpc>
              <a:spcPct val="90000"/>
            </a:lnSpc>
            <a:spcBef>
              <a:spcPct val="0"/>
            </a:spcBef>
            <a:spcAft>
              <a:spcPct val="35000"/>
            </a:spcAft>
            <a:buNone/>
          </a:pPr>
          <a:r>
            <a:rPr lang="en-US" sz="1300" b="0" i="1" kern="1200" dirty="0">
              <a:latin typeface="Lora" pitchFamily="2" charset="77"/>
            </a:rPr>
            <a:t>(N </a:t>
          </a:r>
          <a:r>
            <a:rPr lang="en-US" sz="1300" b="0" i="1" kern="1200" baseline="-25000" dirty="0">
              <a:latin typeface="Lora" pitchFamily="2" charset="77"/>
            </a:rPr>
            <a:t>total </a:t>
          </a:r>
          <a:r>
            <a:rPr lang="en-US" sz="1300" b="0" i="1" kern="1200" dirty="0">
              <a:latin typeface="Lora" pitchFamily="2" charset="77"/>
            </a:rPr>
            <a:t>= </a:t>
          </a:r>
          <a:r>
            <a:rPr lang="en-US" sz="1300" b="0" i="1" kern="1200" dirty="0">
              <a:latin typeface="Quattrocento Sans" panose="020B0502050000020003" pitchFamily="34" charset="0"/>
            </a:rPr>
            <a:t>876</a:t>
          </a:r>
          <a:r>
            <a:rPr lang="en-US" sz="1300" b="0" i="1" kern="1200" dirty="0">
              <a:latin typeface="Lora" pitchFamily="2" charset="77"/>
            </a:rPr>
            <a:t>)</a:t>
          </a:r>
          <a:endParaRPr lang="en-US" sz="1300" b="1" kern="1200" dirty="0">
            <a:latin typeface="Lora" pitchFamily="2" charset="77"/>
          </a:endParaRPr>
        </a:p>
      </dsp:txBody>
      <dsp:txXfrm>
        <a:off x="3105751" y="1665338"/>
        <a:ext cx="1161003" cy="720865"/>
      </dsp:txXfrm>
    </dsp:sp>
    <dsp:sp modelId="{23F1DB84-2093-C240-9252-D68C479B406E}">
      <dsp:nvSpPr>
        <dsp:cNvPr id="0" name=""/>
        <dsp:cNvSpPr/>
      </dsp:nvSpPr>
      <dsp:spPr>
        <a:xfrm>
          <a:off x="1475514" y="2632049"/>
          <a:ext cx="1205857" cy="7657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5EF27-C852-E043-8274-BD9DDA4E0A51}">
      <dsp:nvSpPr>
        <dsp:cNvPr id="0" name=""/>
        <dsp:cNvSpPr/>
      </dsp:nvSpPr>
      <dsp:spPr>
        <a:xfrm>
          <a:off x="1609498" y="2759334"/>
          <a:ext cx="1205857" cy="7657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Quattrocento Sans" panose="020B0502050000020003" pitchFamily="34" charset="0"/>
            </a:rPr>
            <a:t>P2P lending</a:t>
          </a:r>
        </a:p>
      </dsp:txBody>
      <dsp:txXfrm>
        <a:off x="1631925" y="2781761"/>
        <a:ext cx="1161003" cy="720865"/>
      </dsp:txXfrm>
    </dsp:sp>
    <dsp:sp modelId="{FBCD3F6D-E4C7-3943-BA45-73AE7911DE69}">
      <dsp:nvSpPr>
        <dsp:cNvPr id="0" name=""/>
        <dsp:cNvSpPr/>
      </dsp:nvSpPr>
      <dsp:spPr>
        <a:xfrm>
          <a:off x="2949340" y="2632049"/>
          <a:ext cx="1205857" cy="7657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6FFDC-FE93-044B-8A7A-415D96557AEE}">
      <dsp:nvSpPr>
        <dsp:cNvPr id="0" name=""/>
        <dsp:cNvSpPr/>
      </dsp:nvSpPr>
      <dsp:spPr>
        <a:xfrm>
          <a:off x="3083324" y="2759334"/>
          <a:ext cx="1205857" cy="7657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Quattrocento Sans" panose="020B0502050000020003" pitchFamily="34" charset="0"/>
            </a:rPr>
            <a:t>Lodge-sharing </a:t>
          </a:r>
        </a:p>
        <a:p>
          <a:pPr marL="0" lvl="0" indent="0" algn="ctr" defTabSz="622300">
            <a:lnSpc>
              <a:spcPct val="90000"/>
            </a:lnSpc>
            <a:spcBef>
              <a:spcPct val="0"/>
            </a:spcBef>
            <a:spcAft>
              <a:spcPct val="35000"/>
            </a:spcAft>
            <a:buNone/>
          </a:pPr>
          <a:r>
            <a:rPr lang="en-US" sz="1400" b="0" kern="1200" dirty="0">
              <a:latin typeface="Quattrocento Sans" panose="020B0502050000020003" pitchFamily="34" charset="0"/>
            </a:rPr>
            <a:t>(e.g., Airbnb)</a:t>
          </a:r>
        </a:p>
      </dsp:txBody>
      <dsp:txXfrm>
        <a:off x="3105751" y="2781761"/>
        <a:ext cx="1161003" cy="720865"/>
      </dsp:txXfrm>
    </dsp:sp>
    <dsp:sp modelId="{C18D8BE9-22DE-D54E-868A-35EDCD9F350F}">
      <dsp:nvSpPr>
        <dsp:cNvPr id="0" name=""/>
        <dsp:cNvSpPr/>
      </dsp:nvSpPr>
      <dsp:spPr>
        <a:xfrm>
          <a:off x="4423166" y="2632049"/>
          <a:ext cx="1205857" cy="7657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19C6B-3957-5546-9B62-B627FB310219}">
      <dsp:nvSpPr>
        <dsp:cNvPr id="0" name=""/>
        <dsp:cNvSpPr/>
      </dsp:nvSpPr>
      <dsp:spPr>
        <a:xfrm>
          <a:off x="4557150" y="2759334"/>
          <a:ext cx="1205857" cy="7657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Quattrocento Sans" panose="020B0502050000020003" pitchFamily="34" charset="0"/>
            </a:rPr>
            <a:t>Ride-sharing </a:t>
          </a:r>
        </a:p>
        <a:p>
          <a:pPr marL="0" lvl="0" indent="0" algn="ctr" defTabSz="622300">
            <a:lnSpc>
              <a:spcPct val="90000"/>
            </a:lnSpc>
            <a:spcBef>
              <a:spcPct val="0"/>
            </a:spcBef>
            <a:spcAft>
              <a:spcPct val="35000"/>
            </a:spcAft>
            <a:buNone/>
          </a:pPr>
          <a:r>
            <a:rPr lang="en-US" sz="1400" b="0" kern="1200" dirty="0">
              <a:latin typeface="Quattrocento Sans" panose="020B0502050000020003" pitchFamily="34" charset="0"/>
            </a:rPr>
            <a:t>(e.g., Uber)</a:t>
          </a:r>
        </a:p>
      </dsp:txBody>
      <dsp:txXfrm>
        <a:off x="4579577" y="2781761"/>
        <a:ext cx="1161003" cy="7208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93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403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974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25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23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476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6774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465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9829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0240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776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9031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000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68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776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025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8489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7" r:id="rId5"/>
    <p:sldLayoutId id="2147483659"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prosper.com/plp/general-prosper_score/#:~:text=The%20Prosper%20score%20estimates%20the,the%20date%20of%20loan%20origin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54932" y="1131305"/>
            <a:ext cx="7783202" cy="211966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800" b="0" dirty="0"/>
              <a:t>Economic Inequality Undermines </a:t>
            </a:r>
            <a:br>
              <a:rPr lang="en" sz="2800" b="0" dirty="0"/>
            </a:br>
            <a:r>
              <a:rPr lang="en" sz="2800" b="0" dirty="0"/>
              <a:t>the Sharing Economy</a:t>
            </a:r>
            <a:br>
              <a:rPr lang="en" b="0" dirty="0"/>
            </a:br>
            <a:br>
              <a:rPr lang="en" b="0" dirty="0"/>
            </a:br>
            <a:r>
              <a:rPr lang="en" sz="2400" b="0" i="1" dirty="0"/>
              <a:t>Experiment designs from pp. 8</a:t>
            </a:r>
            <a:br>
              <a:rPr lang="en" sz="2400" b="0" i="1" dirty="0"/>
            </a:br>
            <a:r>
              <a:rPr lang="en" sz="1600" b="0" dirty="0"/>
              <a:t>For the detailed results, please refer to the pdf file.</a:t>
            </a:r>
            <a:endParaRPr b="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7EA5AE01-3390-C74C-ADD2-73DD70913D66}"/>
              </a:ext>
            </a:extLst>
          </p:cNvPr>
          <p:cNvSpPr txBox="1"/>
          <p:nvPr/>
        </p:nvSpPr>
        <p:spPr>
          <a:xfrm>
            <a:off x="1680848" y="3412350"/>
            <a:ext cx="4591878" cy="322652"/>
          </a:xfrm>
          <a:prstGeom prst="rect">
            <a:avLst/>
          </a:prstGeom>
          <a:noFill/>
        </p:spPr>
        <p:txBody>
          <a:bodyPr wrap="square">
            <a:spAutoFit/>
          </a:bodyPr>
          <a:lstStyle/>
          <a:p>
            <a:pPr>
              <a:lnSpc>
                <a:spcPct val="114000"/>
              </a:lnSpc>
            </a:pPr>
            <a:r>
              <a:rPr lang="en-US" b="1" u="sng" dirty="0" err="1">
                <a:latin typeface="Lora" pitchFamily="2" charset="77"/>
                <a:cs typeface="PSL Ornanong Pro" panose="02000506000000020004" pitchFamily="2" charset="-34"/>
              </a:rPr>
              <a:t>Jinyan</a:t>
            </a:r>
            <a:r>
              <a:rPr lang="en-US" b="1" u="sng" dirty="0">
                <a:latin typeface="Lora" pitchFamily="2" charset="77"/>
                <a:cs typeface="PSL Ornanong Pro" panose="02000506000000020004" pitchFamily="2" charset="-34"/>
              </a:rPr>
              <a:t> Xiang</a:t>
            </a:r>
            <a:r>
              <a:rPr lang="en-US" b="1" dirty="0">
                <a:latin typeface="Lora" pitchFamily="2" charset="77"/>
                <a:cs typeface="PSL Ornanong Pro" panose="02000506000000020004" pitchFamily="2" charset="-34"/>
              </a:rPr>
              <a:t>, Mario </a:t>
            </a:r>
            <a:r>
              <a:rPr lang="en-US" b="1" dirty="0" err="1">
                <a:latin typeface="Lora" pitchFamily="2" charset="77"/>
                <a:cs typeface="PSL Ornanong Pro" panose="02000506000000020004" pitchFamily="2" charset="-34"/>
              </a:rPr>
              <a:t>Pandelaere</a:t>
            </a:r>
            <a:endParaRPr lang="en-US" b="1" dirty="0">
              <a:latin typeface="Lora" pitchFamily="2" charset="77"/>
              <a:cs typeface="PSL Ornanong Pro" panose="02000506000000020004" pitchFamily="2"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937-ECB4-8A45-B47E-E07EAD19769F}"/>
              </a:ext>
            </a:extLst>
          </p:cNvPr>
          <p:cNvSpPr>
            <a:spLocks noGrp="1"/>
          </p:cNvSpPr>
          <p:nvPr>
            <p:ph type="title"/>
          </p:nvPr>
        </p:nvSpPr>
        <p:spPr/>
        <p:txBody>
          <a:bodyPr/>
          <a:lstStyle/>
          <a:p>
            <a:r>
              <a:rPr lang="en" dirty="0"/>
              <a:t>Archival data analysis</a:t>
            </a:r>
            <a:endParaRPr lang="en-US" dirty="0"/>
          </a:p>
        </p:txBody>
      </p:sp>
      <p:sp>
        <p:nvSpPr>
          <p:cNvPr id="3" name="Slide Number Placeholder 2">
            <a:extLst>
              <a:ext uri="{FF2B5EF4-FFF2-40B4-BE49-F238E27FC236}">
                <a16:creationId xmlns:a16="http://schemas.microsoft.com/office/drawing/2014/main" id="{7D69B49E-5DBF-694B-BFF0-06228DC43A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descr="Chart, histogram&#10;&#10;Description automatically generated">
            <a:extLst>
              <a:ext uri="{FF2B5EF4-FFF2-40B4-BE49-F238E27FC236}">
                <a16:creationId xmlns:a16="http://schemas.microsoft.com/office/drawing/2014/main" id="{B9446E81-958F-CF41-90F2-237536E52E25}"/>
              </a:ext>
            </a:extLst>
          </p:cNvPr>
          <p:cNvPicPr>
            <a:picLocks noChangeAspect="1"/>
          </p:cNvPicPr>
          <p:nvPr/>
        </p:nvPicPr>
        <p:blipFill>
          <a:blip r:embed="rId2"/>
          <a:stretch>
            <a:fillRect/>
          </a:stretch>
        </p:blipFill>
        <p:spPr>
          <a:xfrm>
            <a:off x="973424" y="1348075"/>
            <a:ext cx="7197152" cy="3598576"/>
          </a:xfrm>
          <a:prstGeom prst="rect">
            <a:avLst/>
          </a:prstGeom>
          <a:ln>
            <a:solidFill>
              <a:schemeClr val="accent1"/>
            </a:solidFill>
          </a:ln>
        </p:spPr>
      </p:pic>
      <p:grpSp>
        <p:nvGrpSpPr>
          <p:cNvPr id="6" name="Google Shape;210;p23">
            <a:extLst>
              <a:ext uri="{FF2B5EF4-FFF2-40B4-BE49-F238E27FC236}">
                <a16:creationId xmlns:a16="http://schemas.microsoft.com/office/drawing/2014/main" id="{D3988C0C-A9B3-2246-AD08-85FE1D00B256}"/>
              </a:ext>
            </a:extLst>
          </p:cNvPr>
          <p:cNvGrpSpPr/>
          <p:nvPr/>
        </p:nvGrpSpPr>
        <p:grpSpPr>
          <a:xfrm>
            <a:off x="916458" y="1019750"/>
            <a:ext cx="214625" cy="214625"/>
            <a:chOff x="2594050" y="1631825"/>
            <a:chExt cx="439625" cy="439625"/>
          </a:xfrm>
        </p:grpSpPr>
        <p:sp>
          <p:nvSpPr>
            <p:cNvPr id="7" name="Google Shape;211;p23">
              <a:extLst>
                <a:ext uri="{FF2B5EF4-FFF2-40B4-BE49-F238E27FC236}">
                  <a16:creationId xmlns:a16="http://schemas.microsoft.com/office/drawing/2014/main" id="{96733691-2480-9B44-99D4-1DE2574D72D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2;p23">
              <a:extLst>
                <a:ext uri="{FF2B5EF4-FFF2-40B4-BE49-F238E27FC236}">
                  <a16:creationId xmlns:a16="http://schemas.microsoft.com/office/drawing/2014/main" id="{443C2A81-69D6-5943-BDE9-25A215B8922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3;p23">
              <a:extLst>
                <a:ext uri="{FF2B5EF4-FFF2-40B4-BE49-F238E27FC236}">
                  <a16:creationId xmlns:a16="http://schemas.microsoft.com/office/drawing/2014/main" id="{05D34C45-FF48-474B-AFC4-DF3B7FDD3AB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4;p23">
              <a:extLst>
                <a:ext uri="{FF2B5EF4-FFF2-40B4-BE49-F238E27FC236}">
                  <a16:creationId xmlns:a16="http://schemas.microsoft.com/office/drawing/2014/main" id="{248E7168-2BA1-784F-BB20-19B4EBDC6B85}"/>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660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43" name="Google Shape;461;p39">
            <a:extLst>
              <a:ext uri="{FF2B5EF4-FFF2-40B4-BE49-F238E27FC236}">
                <a16:creationId xmlns:a16="http://schemas.microsoft.com/office/drawing/2014/main" id="{26BD0591-41A1-E940-89F0-516A55E742CB}"/>
              </a:ext>
            </a:extLst>
          </p:cNvPr>
          <p:cNvSpPr/>
          <p:nvPr/>
        </p:nvSpPr>
        <p:spPr>
          <a:xfrm>
            <a:off x="7693752" y="3760415"/>
            <a:ext cx="1355993" cy="386896"/>
          </a:xfrm>
          <a:prstGeom prst="homePlate">
            <a:avLst>
              <a:gd name="adj" fmla="val 32030"/>
            </a:avLst>
          </a:prstGeom>
          <a:solidFill>
            <a:schemeClr val="accent6">
              <a:lumMod val="20000"/>
              <a:lumOff val="80000"/>
            </a:schemeClr>
          </a:solidFill>
          <a:ln>
            <a:solidFill>
              <a:schemeClr val="accent6">
                <a:lumMod val="20000"/>
                <a:lumOff val="80000"/>
              </a:schemeClr>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lvl="0"/>
            <a:r>
              <a:rPr lang="en-US" sz="1100" b="1" dirty="0">
                <a:solidFill>
                  <a:schemeClr val="accent1">
                    <a:lumMod val="50000"/>
                  </a:schemeClr>
                </a:solidFill>
                <a:latin typeface="Quattrocento Sans"/>
                <a:ea typeface="Quattrocento Sans"/>
                <a:cs typeface="Quattrocento Sans"/>
                <a:sym typeface="Quattrocento Sans"/>
              </a:rPr>
              <a:t>fixed effects</a:t>
            </a:r>
            <a:endParaRPr lang="en-US" sz="1050" b="1" dirty="0">
              <a:solidFill>
                <a:schemeClr val="accent1">
                  <a:lumMod val="50000"/>
                </a:schemeClr>
              </a:solidFill>
              <a:latin typeface="Quattrocento Sans"/>
              <a:ea typeface="Quattrocento Sans"/>
              <a:cs typeface="Quattrocento Sans"/>
              <a:sym typeface="Quattrocento Sans"/>
            </a:endParaRPr>
          </a:p>
        </p:txBody>
      </p:sp>
      <p:sp>
        <p:nvSpPr>
          <p:cNvPr id="33" name="Google Shape;461;p39">
            <a:extLst>
              <a:ext uri="{FF2B5EF4-FFF2-40B4-BE49-F238E27FC236}">
                <a16:creationId xmlns:a16="http://schemas.microsoft.com/office/drawing/2014/main" id="{637DD049-30F2-9A43-998C-4B7B65A0020A}"/>
              </a:ext>
            </a:extLst>
          </p:cNvPr>
          <p:cNvSpPr/>
          <p:nvPr/>
        </p:nvSpPr>
        <p:spPr>
          <a:xfrm>
            <a:off x="6641456" y="3760415"/>
            <a:ext cx="1247585" cy="386896"/>
          </a:xfrm>
          <a:prstGeom prst="homePlate">
            <a:avLst>
              <a:gd name="adj" fmla="val 32030"/>
            </a:avLst>
          </a:prstGeom>
          <a:solidFill>
            <a:schemeClr val="accent5">
              <a:lumMod val="60000"/>
              <a:lumOff val="40000"/>
            </a:schemeClr>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lvl="0"/>
            <a:r>
              <a:rPr lang="en-US" sz="1100" b="1" dirty="0">
                <a:solidFill>
                  <a:schemeClr val="accent3">
                    <a:lumMod val="50000"/>
                  </a:schemeClr>
                </a:solidFill>
                <a:latin typeface="Quattrocento Sans"/>
                <a:ea typeface="Quattrocento Sans"/>
                <a:cs typeface="Quattrocento Sans"/>
                <a:sym typeface="Quattrocento Sans"/>
              </a:rPr>
              <a:t>Interactions</a:t>
            </a:r>
            <a:endParaRPr lang="en-US" sz="1050" b="1" dirty="0">
              <a:solidFill>
                <a:schemeClr val="accent3">
                  <a:lumMod val="50000"/>
                </a:schemeClr>
              </a:solidFill>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7FE90B-BBAA-FB4F-9A2C-3BE456C82F23}"/>
                  </a:ext>
                </a:extLst>
              </p:cNvPr>
              <p:cNvSpPr txBox="1"/>
              <p:nvPr/>
            </p:nvSpPr>
            <p:spPr>
              <a:xfrm>
                <a:off x="950046" y="1552539"/>
                <a:ext cx="7155781" cy="1586332"/>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unc>
                        <m:funcPr>
                          <m:ctrlPr>
                            <a:rPr lang="en-US" b="1" i="1" smtClean="0">
                              <a:effectLst/>
                              <a:latin typeface="Cambria Math" panose="02040503050406030204" pitchFamily="18" charset="0"/>
                              <a:ea typeface="Times New Roman" panose="02020603050405020304" pitchFamily="18" charset="0"/>
                              <a:cs typeface="Arial" panose="020B0604020202020204" pitchFamily="34" charset="0"/>
                            </a:rPr>
                          </m:ctrlPr>
                        </m:funcPr>
                        <m:fName>
                          <m:r>
                            <a:rPr lang="en-US" b="1" i="0">
                              <a:latin typeface="Cambria Math" panose="02040503050406030204" pitchFamily="18" charset="0"/>
                              <a:ea typeface="Times New Roman" panose="02020603050405020304" pitchFamily="18" charset="0"/>
                              <a:cs typeface="Arial" panose="020B0604020202020204" pitchFamily="34" charset="0"/>
                            </a:rPr>
                            <m:t>𝐥</m:t>
                          </m:r>
                          <m:r>
                            <a:rPr lang="en-US" b="1" i="0" smtClean="0">
                              <a:effectLst/>
                              <a:latin typeface="Cambria Math" panose="02040503050406030204" pitchFamily="18" charset="0"/>
                              <a:ea typeface="Times New Roman" panose="02020603050405020304" pitchFamily="18" charset="0"/>
                              <a:cs typeface="Arial" panose="020B0604020202020204" pitchFamily="34" charset="0"/>
                            </a:rPr>
                            <m:t>𝐨𝐠</m:t>
                          </m:r>
                        </m:fName>
                        <m:e>
                          <m:d>
                            <m:dPr>
                              <m:ctrlPr>
                                <a:rPr lang="en-US" b="1" i="1" smtClean="0">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US" b="1" i="1">
                                      <a:effectLst/>
                                      <a:latin typeface="Cambria Math" panose="02040503050406030204" pitchFamily="18" charset="0"/>
                                      <a:cs typeface="Arial" panose="020B0604020202020204" pitchFamily="34" charset="0"/>
                                    </a:rPr>
                                  </m:ctrlPr>
                                </m:sSubPr>
                                <m:e>
                                  <m:r>
                                    <a:rPr lang="en-US" b="1" i="0">
                                      <a:effectLst/>
                                      <a:latin typeface="Cambria Math" panose="02040503050406030204" pitchFamily="18" charset="0"/>
                                      <a:ea typeface="Times New Roman" panose="02020603050405020304" pitchFamily="18" charset="0"/>
                                      <a:cs typeface="Arial" panose="020B0604020202020204" pitchFamily="34" charset="0"/>
                                    </a:rPr>
                                    <m:t>𝐚𝐯𝐞𝐫𝐚𝐠𝐞</m:t>
                                  </m:r>
                                  <m:r>
                                    <a:rPr lang="en-US" b="1" i="0">
                                      <a:effectLst/>
                                      <a:latin typeface="Cambria Math" panose="02040503050406030204" pitchFamily="18" charset="0"/>
                                      <a:ea typeface="Times New Roman" panose="02020603050405020304" pitchFamily="18" charset="0"/>
                                      <a:cs typeface="Arial" panose="020B0604020202020204" pitchFamily="34" charset="0"/>
                                    </a:rPr>
                                    <m:t> </m:t>
                                  </m:r>
                                  <m:r>
                                    <a:rPr lang="en-US" b="1" i="0">
                                      <a:effectLst/>
                                      <a:latin typeface="Cambria Math" panose="02040503050406030204" pitchFamily="18" charset="0"/>
                                      <a:ea typeface="Times New Roman" panose="02020603050405020304" pitchFamily="18" charset="0"/>
                                      <a:cs typeface="Arial" panose="020B0604020202020204" pitchFamily="34" charset="0"/>
                                    </a:rPr>
                                    <m:t>𝐥𝐞𝐧𝐝𝐢𝐧𝐠</m:t>
                                  </m:r>
                                  <m:r>
                                    <a:rPr lang="en-US" b="1" i="0">
                                      <a:effectLst/>
                                      <a:latin typeface="Cambria Math" panose="02040503050406030204" pitchFamily="18" charset="0"/>
                                      <a:ea typeface="Times New Roman" panose="02020603050405020304" pitchFamily="18" charset="0"/>
                                      <a:cs typeface="Arial" panose="020B0604020202020204" pitchFamily="34" charset="0"/>
                                    </a:rPr>
                                    <m:t> </m:t>
                                  </m:r>
                                  <m:r>
                                    <a:rPr lang="en-US" b="1" i="0">
                                      <a:effectLst/>
                                      <a:latin typeface="Cambria Math" panose="02040503050406030204" pitchFamily="18" charset="0"/>
                                      <a:ea typeface="Times New Roman" panose="02020603050405020304" pitchFamily="18" charset="0"/>
                                      <a:cs typeface="Arial" panose="020B0604020202020204" pitchFamily="34" charset="0"/>
                                    </a:rPr>
                                    <m:t>𝐚𝐦𝐨𝐮𝐧𝐭</m:t>
                                  </m:r>
                                </m:e>
                                <m:sub>
                                  <m:r>
                                    <a:rPr lang="en-US" b="1" i="0">
                                      <a:effectLst/>
                                      <a:latin typeface="Cambria Math" panose="02040503050406030204" pitchFamily="18" charset="0"/>
                                      <a:ea typeface="Times New Roman" panose="02020603050405020304" pitchFamily="18" charset="0"/>
                                      <a:cs typeface="Arial" panose="020B0604020202020204" pitchFamily="34" charset="0"/>
                                    </a:rPr>
                                    <m:t>𝐢</m:t>
                                  </m:r>
                                </m:sub>
                              </m:sSub>
                            </m:e>
                          </m:d>
                        </m:e>
                      </m:func>
                      <m:r>
                        <a:rPr lang="en-US" i="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β</m:t>
                          </m:r>
                        </m:e>
                        <m:sub>
                          <m:r>
                            <a:rPr lang="en-US" i="0">
                              <a:effectLst/>
                              <a:latin typeface="Cambria Math" panose="02040503050406030204" pitchFamily="18" charset="0"/>
                              <a:ea typeface="Times New Roman" panose="02020603050405020304" pitchFamily="18" charset="0"/>
                              <a:cs typeface="Arial" panose="020B0604020202020204" pitchFamily="34" charset="0"/>
                            </a:rPr>
                            <m:t>0</m:t>
                          </m:r>
                        </m:sub>
                      </m:sSub>
                      <m:r>
                        <a:rPr lang="en-US" i="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β</m:t>
                          </m:r>
                        </m:e>
                        <m:sub>
                          <m:r>
                            <a:rPr lang="en-US" i="0">
                              <a:effectLst/>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n-US" i="1">
                              <a:effectLst/>
                              <a:latin typeface="Cambria Math" panose="02040503050406030204" pitchFamily="18" charset="0"/>
                              <a:cs typeface="Arial" panose="020B0604020202020204" pitchFamily="34" charset="0"/>
                            </a:rPr>
                          </m:ctrlPr>
                        </m:sSubPr>
                        <m:e>
                          <m:r>
                            <m:rPr>
                              <m:sty m:val="p"/>
                            </m:rPr>
                            <a:rPr lang="en-US" b="0" i="0" smtClean="0">
                              <a:effectLst/>
                              <a:latin typeface="Cambria Math" panose="02040503050406030204" pitchFamily="18" charset="0"/>
                              <a:cs typeface="Arial" panose="020B0604020202020204" pitchFamily="34" charset="0"/>
                            </a:rPr>
                            <m:t>G</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ini</m:t>
                          </m:r>
                        </m:e>
                        <m: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st</m:t>
                          </m:r>
                        </m:sub>
                      </m:sSub>
                      <m:r>
                        <a:rPr lang="en-US" i="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β</m:t>
                          </m:r>
                        </m:e>
                        <m:sub>
                          <m:r>
                            <a:rPr lang="en-US" i="0">
                              <a:effectLst/>
                              <a:latin typeface="Cambria Math" panose="02040503050406030204" pitchFamily="18" charset="0"/>
                              <a:ea typeface="Times New Roman" panose="02020603050405020304" pitchFamily="18" charset="0"/>
                              <a:cs typeface="Arial" panose="020B0604020202020204" pitchFamily="34" charset="0"/>
                            </a:rPr>
                            <m:t>2</m:t>
                          </m:r>
                        </m:sub>
                      </m:s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median</m:t>
                      </m:r>
                      <m:r>
                        <a:rPr lang="en-US" i="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household</m:t>
                      </m:r>
                      <m:r>
                        <a:rPr lang="en-US" i="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income</m:t>
                          </m:r>
                        </m:e>
                        <m: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st</m:t>
                          </m:r>
                        </m:sub>
                      </m:sSub>
                      <m:r>
                        <a:rPr lang="en-US" i="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β</m:t>
                          </m:r>
                        </m:e>
                        <m:sub>
                          <m:r>
                            <a:rPr lang="en-US" i="0">
                              <a:effectLst/>
                              <a:latin typeface="Cambria Math" panose="02040503050406030204" pitchFamily="18" charset="0"/>
                              <a:ea typeface="Times New Roman" panose="02020603050405020304" pitchFamily="18" charset="0"/>
                              <a:cs typeface="Arial" panose="020B0604020202020204" pitchFamily="34" charset="0"/>
                            </a:rPr>
                            <m:t>3</m:t>
                          </m:r>
                        </m:sub>
                      </m:s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prosper</m:t>
                      </m:r>
                      <m:r>
                        <a:rPr lang="en-US" i="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score</m:t>
                          </m:r>
                        </m:e>
                        <m: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i</m:t>
                          </m:r>
                        </m:sub>
                      </m:sSub>
                      <m:r>
                        <a:rPr lang="en-US" i="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β</m:t>
                          </m:r>
                        </m:e>
                        <m:sub>
                          <m:r>
                            <a:rPr lang="en-US" i="0">
                              <a:effectLst/>
                              <a:latin typeface="Cambria Math" panose="02040503050406030204" pitchFamily="18" charset="0"/>
                              <a:ea typeface="Times New Roman" panose="02020603050405020304" pitchFamily="18" charset="0"/>
                              <a:cs typeface="Arial" panose="020B0604020202020204" pitchFamily="34" charset="0"/>
                            </a:rPr>
                            <m:t>4</m:t>
                          </m:r>
                        </m:sub>
                      </m:s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estimated</m:t>
                      </m:r>
                      <m:r>
                        <a:rPr lang="en-US" i="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return</m:t>
                          </m:r>
                        </m:e>
                        <m: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i</m:t>
                          </m:r>
                        </m:sub>
                      </m:sSub>
                      <m:r>
                        <a:rPr lang="en-US" i="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β</m:t>
                          </m:r>
                        </m:e>
                        <m:sub>
                          <m:r>
                            <a:rPr lang="en-US" i="0">
                              <a:effectLst/>
                              <a:latin typeface="Cambria Math" panose="02040503050406030204" pitchFamily="18" charset="0"/>
                              <a:ea typeface="Times New Roman" panose="02020603050405020304" pitchFamily="18" charset="0"/>
                              <a:cs typeface="Arial" panose="020B0604020202020204" pitchFamily="34" charset="0"/>
                            </a:rPr>
                            <m:t>5</m:t>
                          </m:r>
                        </m:sub>
                      </m:sSub>
                      <m:r>
                        <a:rPr lang="en-US" i="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duration</m:t>
                      </m:r>
                      <m:r>
                        <a:rPr lang="en-US" i="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m:rPr>
                              <m:sty m:val="p"/>
                            </m:rPr>
                            <a:rPr lang="en-US">
                              <a:latin typeface="Cambria Math" panose="02040503050406030204" pitchFamily="18" charset="0"/>
                              <a:ea typeface="Times New Roman" panose="02020603050405020304" pitchFamily="18" charset="0"/>
                              <a:cs typeface="Arial" panose="020B0604020202020204" pitchFamily="34" charset="0"/>
                            </a:rPr>
                            <m:t>β</m:t>
                          </m:r>
                        </m:e>
                        <m:sub>
                          <m:r>
                            <a:rPr lang="en-US">
                              <a:latin typeface="Cambria Math" panose="02040503050406030204" pitchFamily="18" charset="0"/>
                              <a:ea typeface="Times New Roman" panose="02020603050405020304" pitchFamily="18" charset="0"/>
                              <a:cs typeface="Arial" panose="020B0604020202020204" pitchFamily="34" charset="0"/>
                            </a:rPr>
                            <m:t>6</m:t>
                          </m:r>
                        </m:sub>
                      </m:sSub>
                      <m:d>
                        <m:dPr>
                          <m:ctrlPr>
                            <a:rPr lang="en-US" i="1">
                              <a:latin typeface="Cambria Math" panose="02040503050406030204" pitchFamily="18" charset="0"/>
                              <a:ea typeface="Times New Roman" panose="02020603050405020304" pitchFamily="18" charset="0"/>
                              <a:cs typeface="Arial" panose="020B0604020202020204" pitchFamily="34" charset="0"/>
                            </a:rPr>
                          </m:ctrlPr>
                        </m:dPr>
                        <m:e>
                          <m:r>
                            <m:rPr>
                              <m:sty m:val="p"/>
                            </m:rPr>
                            <a:rPr lang="en-US">
                              <a:latin typeface="Cambria Math" panose="02040503050406030204" pitchFamily="18" charset="0"/>
                              <a:ea typeface="Times New Roman" panose="02020603050405020304" pitchFamily="18" charset="0"/>
                              <a:cs typeface="Arial" panose="020B0604020202020204" pitchFamily="34" charset="0"/>
                            </a:rPr>
                            <m:t>amount</m:t>
                          </m:r>
                          <m:r>
                            <a:rPr lang="en-US">
                              <a:latin typeface="Cambria Math" panose="02040503050406030204" pitchFamily="18" charset="0"/>
                              <a:ea typeface="Times New Roman" panose="02020603050405020304" pitchFamily="18" charset="0"/>
                              <a:cs typeface="Arial" panose="020B0604020202020204" pitchFamily="34" charset="0"/>
                            </a:rPr>
                            <m:t> </m:t>
                          </m:r>
                          <m:sSub>
                            <m:sSubPr>
                              <m:ctrlPr>
                                <a:rPr lang="en-US" b="0" i="1" smtClean="0">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US" i="0">
                                  <a:latin typeface="Cambria Math" panose="02040503050406030204" pitchFamily="18" charset="0"/>
                                  <a:ea typeface="Times New Roman" panose="02020603050405020304" pitchFamily="18" charset="0"/>
                                  <a:cs typeface="Arial" panose="020B0604020202020204" pitchFamily="34" charset="0"/>
                                </a:rPr>
                                <m:t>cate</m:t>
                              </m:r>
                              <m:r>
                                <m:rPr>
                                  <m:sty m:val="p"/>
                                </m:rPr>
                                <a:rPr lang="en-US" i="0" smtClean="0">
                                  <a:latin typeface="Cambria Math" panose="02040503050406030204" pitchFamily="18" charset="0"/>
                                  <a:ea typeface="Times New Roman" panose="02020603050405020304" pitchFamily="18" charset="0"/>
                                  <a:cs typeface="Arial" panose="020B0604020202020204" pitchFamily="34" charset="0"/>
                                </a:rPr>
                                <m:t>go</m:t>
                              </m:r>
                              <m:r>
                                <m:rPr>
                                  <m:sty m:val="p"/>
                                </m:rPr>
                                <a:rPr lang="en-US" i="0">
                                  <a:latin typeface="Cambria Math" panose="02040503050406030204" pitchFamily="18" charset="0"/>
                                  <a:ea typeface="Times New Roman" panose="02020603050405020304" pitchFamily="18" charset="0"/>
                                  <a:cs typeface="Arial" panose="020B0604020202020204" pitchFamily="34" charset="0"/>
                                </a:rPr>
                                <m:t>ry</m:t>
                              </m:r>
                            </m:e>
                            <m:sub>
                              <m:r>
                                <m:rPr>
                                  <m:sty m:val="p"/>
                                </m:rPr>
                                <a:rPr lang="en-US" b="0" i="0" smtClean="0">
                                  <a:latin typeface="Cambria Math" panose="02040503050406030204" pitchFamily="18" charset="0"/>
                                  <a:ea typeface="Times New Roman" panose="02020603050405020304" pitchFamily="18" charset="0"/>
                                  <a:cs typeface="Arial" panose="020B0604020202020204" pitchFamily="34" charset="0"/>
                                </a:rPr>
                                <m:t>i</m:t>
                              </m:r>
                            </m:sub>
                          </m:sSub>
                        </m:e>
                      </m:d>
                      <m:r>
                        <a:rPr lang="en-US" b="0" i="1" smtClean="0">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β</m:t>
                          </m:r>
                        </m:e>
                        <m:sub>
                          <m:r>
                            <a:rPr lang="en-US" b="0" i="0" smtClean="0">
                              <a:effectLst/>
                              <a:latin typeface="Cambria Math" panose="02040503050406030204" pitchFamily="18" charset="0"/>
                              <a:ea typeface="Times New Roman" panose="02020603050405020304" pitchFamily="18" charset="0"/>
                              <a:cs typeface="Arial" panose="020B0604020202020204" pitchFamily="34" charset="0"/>
                            </a:rPr>
                            <m:t>7</m:t>
                          </m:r>
                        </m:sub>
                      </m:sSub>
                      <m:sSub>
                        <m:sSubPr>
                          <m:ctrlPr>
                            <a:rPr lang="en-US" i="1">
                              <a:effectLst/>
                              <a:latin typeface="Cambria Math" panose="02040503050406030204" pitchFamily="18" charset="0"/>
                              <a:cs typeface="Arial" panose="020B0604020202020204" pitchFamily="34" charset="0"/>
                            </a:rPr>
                          </m:ctrlPr>
                        </m:sSubPr>
                        <m:e>
                          <m:r>
                            <m:rPr>
                              <m:sty m:val="p"/>
                            </m:rPr>
                            <a:rPr lang="en-US" i="1">
                              <a:latin typeface="Cambria Math" panose="02040503050406030204" pitchFamily="18" charset="0"/>
                              <a:cs typeface="Arial" panose="020B0604020202020204" pitchFamily="34" charset="0"/>
                            </a:rPr>
                            <m:t>G</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ini</m:t>
                          </m:r>
                        </m:e>
                        <m: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st</m:t>
                          </m:r>
                        </m:sub>
                      </m:sSub>
                      <m:r>
                        <a:rPr lang="en-US" i="0">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prosper</m:t>
                      </m:r>
                      <m:r>
                        <a:rPr lang="en-US" i="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cs typeface="Arial" panose="020B0604020202020204" pitchFamily="34" charset="0"/>
                            </a:rPr>
                          </m:ctrlPr>
                        </m:sSub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score</m:t>
                          </m:r>
                        </m:e>
                        <m:sub>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i</m:t>
                          </m:r>
                        </m:sub>
                      </m:sSub>
                      <m:r>
                        <a:rPr lang="en-US" i="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m:rPr>
                              <m:sty m:val="p"/>
                            </m:rPr>
                            <a:rPr lang="en-US">
                              <a:latin typeface="Cambria Math" panose="02040503050406030204" pitchFamily="18" charset="0"/>
                              <a:ea typeface="Times New Roman" panose="02020603050405020304" pitchFamily="18" charset="0"/>
                              <a:cs typeface="Arial" panose="020B0604020202020204" pitchFamily="34" charset="0"/>
                            </a:rPr>
                            <m:t>β</m:t>
                          </m:r>
                        </m:e>
                        <m:sub>
                          <m:r>
                            <a:rPr lang="en-US" b="0" i="0" smtClean="0">
                              <a:latin typeface="Cambria Math" panose="02040503050406030204" pitchFamily="18" charset="0"/>
                              <a:ea typeface="Times New Roman" panose="02020603050405020304" pitchFamily="18" charset="0"/>
                              <a:cs typeface="Arial" panose="020B0604020202020204" pitchFamily="34" charset="0"/>
                            </a:rPr>
                            <m:t>8</m:t>
                          </m:r>
                        </m:sub>
                      </m:sSub>
                      <m:sSub>
                        <m:sSubPr>
                          <m:ctrlPr>
                            <a:rPr lang="en-US" i="1">
                              <a:latin typeface="Cambria Math" panose="02040503050406030204" pitchFamily="18" charset="0"/>
                              <a:cs typeface="Arial" panose="020B0604020202020204" pitchFamily="34" charset="0"/>
                            </a:rPr>
                          </m:ctrlPr>
                        </m:sSubPr>
                        <m:e>
                          <m:r>
                            <m:rPr>
                              <m:sty m:val="p"/>
                            </m:rPr>
                            <a:rPr lang="en-US" i="1">
                              <a:latin typeface="Cambria Math" panose="02040503050406030204" pitchFamily="18" charset="0"/>
                              <a:cs typeface="Arial" panose="020B0604020202020204" pitchFamily="34" charset="0"/>
                            </a:rPr>
                            <m:t>G</m:t>
                          </m:r>
                          <m:r>
                            <m:rPr>
                              <m:sty m:val="p"/>
                            </m:rPr>
                            <a:rPr lang="en-US">
                              <a:latin typeface="Cambria Math" panose="02040503050406030204" pitchFamily="18" charset="0"/>
                              <a:ea typeface="Times New Roman" panose="02020603050405020304" pitchFamily="18" charset="0"/>
                              <a:cs typeface="Arial" panose="020B0604020202020204" pitchFamily="34" charset="0"/>
                            </a:rPr>
                            <m:t>ini</m:t>
                          </m:r>
                        </m:e>
                        <m:sub>
                          <m:r>
                            <m:rPr>
                              <m:sty m:val="p"/>
                            </m:rPr>
                            <a:rPr lang="en-US">
                              <a:latin typeface="Cambria Math" panose="02040503050406030204" pitchFamily="18" charset="0"/>
                              <a:ea typeface="Times New Roman" panose="02020603050405020304" pitchFamily="18" charset="0"/>
                              <a:cs typeface="Arial" panose="020B0604020202020204" pitchFamily="34" charset="0"/>
                            </a:rPr>
                            <m:t>st</m:t>
                          </m:r>
                        </m:sub>
                      </m:sSub>
                      <m:r>
                        <a:rPr lang="en-US">
                          <a:latin typeface="Cambria Math" panose="02040503050406030204" pitchFamily="18" charset="0"/>
                          <a:ea typeface="Times New Roman" panose="02020603050405020304" pitchFamily="18" charset="0"/>
                          <a:cs typeface="Arial" panose="020B0604020202020204" pitchFamily="34" charset="0"/>
                        </a:rPr>
                        <m:t>∗</m:t>
                      </m:r>
                      <m:r>
                        <m:rPr>
                          <m:sty m:val="p"/>
                        </m:rPr>
                        <a:rPr lang="en-US">
                          <a:latin typeface="Cambria Math" panose="02040503050406030204" pitchFamily="18" charset="0"/>
                          <a:ea typeface="Times New Roman" panose="02020603050405020304" pitchFamily="18" charset="0"/>
                          <a:cs typeface="Arial" panose="020B0604020202020204" pitchFamily="34" charset="0"/>
                        </a:rPr>
                        <m:t>estimated</m:t>
                      </m:r>
                      <m:r>
                        <a:rPr lang="en-US">
                          <a:latin typeface="Cambria Math" panose="02040503050406030204" pitchFamily="18" charset="0"/>
                          <a:ea typeface="Times New Roman" panose="02020603050405020304" pitchFamily="18" charset="0"/>
                          <a:cs typeface="Arial" panose="020B0604020202020204" pitchFamily="34" charset="0"/>
                        </a:rPr>
                        <m:t> </m:t>
                      </m:r>
                      <m:sSub>
                        <m:sSubPr>
                          <m:ctrlPr>
                            <a:rPr lang="en-US" i="1">
                              <a:latin typeface="Cambria Math" panose="02040503050406030204" pitchFamily="18" charset="0"/>
                              <a:cs typeface="Arial" panose="020B0604020202020204" pitchFamily="34" charset="0"/>
                            </a:rPr>
                          </m:ctrlPr>
                        </m:sSubPr>
                        <m:e>
                          <m:r>
                            <m:rPr>
                              <m:sty m:val="p"/>
                            </m:rPr>
                            <a:rPr lang="en-US">
                              <a:latin typeface="Cambria Math" panose="02040503050406030204" pitchFamily="18" charset="0"/>
                              <a:ea typeface="Times New Roman" panose="02020603050405020304" pitchFamily="18" charset="0"/>
                              <a:cs typeface="Arial" panose="020B0604020202020204" pitchFamily="34" charset="0"/>
                            </a:rPr>
                            <m:t>return</m:t>
                          </m:r>
                        </m:e>
                        <m:sub>
                          <m:r>
                            <m:rPr>
                              <m:sty m:val="p"/>
                            </m:rPr>
                            <a:rPr lang="en-US">
                              <a:latin typeface="Cambria Math" panose="02040503050406030204" pitchFamily="18" charset="0"/>
                              <a:ea typeface="Times New Roman" panose="02020603050405020304" pitchFamily="18" charset="0"/>
                              <a:cs typeface="Arial" panose="020B0604020202020204" pitchFamily="34" charset="0"/>
                            </a:rPr>
                            <m:t>i</m:t>
                          </m:r>
                        </m:sub>
                      </m:sSub>
                      <m:r>
                        <a:rPr lang="en-US" b="0" i="0" smtClean="0">
                          <a:latin typeface="Cambria Math" panose="02040503050406030204" pitchFamily="18" charset="0"/>
                          <a:ea typeface="Times New Roman" panose="020206030504050203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m:rPr>
                              <m:sty m:val="p"/>
                            </m:rPr>
                            <a:rPr lang="en-US">
                              <a:latin typeface="Cambria Math" panose="02040503050406030204" pitchFamily="18" charset="0"/>
                              <a:ea typeface="Times New Roman" panose="02020603050405020304" pitchFamily="18" charset="0"/>
                              <a:cs typeface="Arial" panose="020B0604020202020204" pitchFamily="34" charset="0"/>
                            </a:rPr>
                            <m:t>β</m:t>
                          </m:r>
                        </m:e>
                        <m:sub>
                          <m:r>
                            <a:rPr lang="en-US">
                              <a:latin typeface="Cambria Math" panose="02040503050406030204" pitchFamily="18" charset="0"/>
                              <a:ea typeface="Times New Roman" panose="02020603050405020304" pitchFamily="18" charset="0"/>
                              <a:cs typeface="Arial" panose="020B0604020202020204" pitchFamily="34" charset="0"/>
                            </a:rPr>
                            <m:t>7</m:t>
                          </m:r>
                        </m:sub>
                      </m:sSub>
                      <m:sSub>
                        <m:sSubPr>
                          <m:ctrlPr>
                            <a:rPr lang="en-US" i="1">
                              <a:latin typeface="Cambria Math" panose="02040503050406030204" pitchFamily="18" charset="0"/>
                              <a:cs typeface="Arial" panose="020B0604020202020204" pitchFamily="34" charset="0"/>
                            </a:rPr>
                          </m:ctrlPr>
                        </m:sSubPr>
                        <m:e>
                          <m:r>
                            <m:rPr>
                              <m:sty m:val="p"/>
                            </m:rPr>
                            <a:rPr lang="en-US" i="1">
                              <a:latin typeface="Cambria Math" panose="02040503050406030204" pitchFamily="18" charset="0"/>
                              <a:cs typeface="Arial" panose="020B0604020202020204" pitchFamily="34" charset="0"/>
                            </a:rPr>
                            <m:t>G</m:t>
                          </m:r>
                          <m:r>
                            <m:rPr>
                              <m:sty m:val="p"/>
                            </m:rPr>
                            <a:rPr lang="en-US">
                              <a:latin typeface="Cambria Math" panose="02040503050406030204" pitchFamily="18" charset="0"/>
                              <a:ea typeface="Times New Roman" panose="02020603050405020304" pitchFamily="18" charset="0"/>
                              <a:cs typeface="Arial" panose="020B0604020202020204" pitchFamily="34" charset="0"/>
                            </a:rPr>
                            <m:t>ini</m:t>
                          </m:r>
                        </m:e>
                        <m:sub>
                          <m:r>
                            <m:rPr>
                              <m:sty m:val="p"/>
                            </m:rPr>
                            <a:rPr lang="en-US">
                              <a:latin typeface="Cambria Math" panose="02040503050406030204" pitchFamily="18" charset="0"/>
                              <a:ea typeface="Times New Roman" panose="02020603050405020304" pitchFamily="18" charset="0"/>
                              <a:cs typeface="Arial" panose="020B0604020202020204" pitchFamily="34" charset="0"/>
                            </a:rPr>
                            <m:t>st</m:t>
                          </m:r>
                        </m:sub>
                      </m:sSub>
                      <m:r>
                        <a:rPr lang="en-US">
                          <a:latin typeface="Cambria Math" panose="02040503050406030204" pitchFamily="18" charset="0"/>
                          <a:ea typeface="Times New Roman" panose="02020603050405020304" pitchFamily="18" charset="0"/>
                          <a:cs typeface="Arial" panose="020B0604020202020204" pitchFamily="34" charset="0"/>
                        </a:rPr>
                        <m:t>∗</m:t>
                      </m:r>
                      <m:r>
                        <m:rPr>
                          <m:sty m:val="p"/>
                        </m:rPr>
                        <a:rPr lang="en-US">
                          <a:latin typeface="Cambria Math" panose="02040503050406030204" pitchFamily="18" charset="0"/>
                          <a:ea typeface="Times New Roman" panose="02020603050405020304" pitchFamily="18" charset="0"/>
                          <a:cs typeface="Arial" panose="020B0604020202020204" pitchFamily="34" charset="0"/>
                        </a:rPr>
                        <m:t>amount</m:t>
                      </m:r>
                      <m:r>
                        <a:rPr lang="en-US">
                          <a:latin typeface="Cambria Math" panose="02040503050406030204" pitchFamily="18" charset="0"/>
                          <a:ea typeface="Times New Roman" panose="02020603050405020304" pitchFamily="18" charset="0"/>
                          <a:cs typeface="Arial" panose="020B0604020202020204" pitchFamily="34" charset="0"/>
                        </a:rPr>
                        <m:t> </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US">
                              <a:latin typeface="Cambria Math" panose="02040503050406030204" pitchFamily="18" charset="0"/>
                              <a:ea typeface="Times New Roman" panose="02020603050405020304" pitchFamily="18" charset="0"/>
                              <a:cs typeface="Arial" panose="020B0604020202020204" pitchFamily="34" charset="0"/>
                            </a:rPr>
                            <m:t>category</m:t>
                          </m:r>
                        </m:e>
                        <m:sub>
                          <m:r>
                            <m:rPr>
                              <m:sty m:val="p"/>
                            </m:rPr>
                            <a:rPr lang="en-US">
                              <a:latin typeface="Cambria Math" panose="02040503050406030204" pitchFamily="18" charset="0"/>
                              <a:ea typeface="Times New Roman" panose="02020603050405020304" pitchFamily="18" charset="0"/>
                              <a:cs typeface="Arial" panose="020B0604020202020204" pitchFamily="34" charset="0"/>
                            </a:rPr>
                            <m:t>i</m:t>
                          </m:r>
                        </m:sub>
                      </m:sSub>
                      <m:r>
                        <a:rPr lang="en-US" b="0" i="0" smtClean="0">
                          <a:latin typeface="Cambria Math" panose="02040503050406030204" pitchFamily="18" charset="0"/>
                          <a:ea typeface="Times New Roman" panose="02020603050405020304" pitchFamily="18" charset="0"/>
                          <a:cs typeface="Arial" panose="020B0604020202020204" pitchFamily="34" charset="0"/>
                        </a:rPr>
                        <m:t>+</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C</m:t>
                      </m:r>
                      <m:r>
                        <a:rPr lang="en-US" i="0">
                          <a:effectLst/>
                          <a:latin typeface="Cambria Math" panose="02040503050406030204" pitchFamily="18" charset="0"/>
                          <a:ea typeface="Times New Roman" panose="02020603050405020304" pitchFamily="18" charset="0"/>
                          <a:cs typeface="Arial" panose="020B0604020202020204" pitchFamily="34" charset="0"/>
                        </a:rPr>
                        <m:t> </m:t>
                      </m:r>
                      <m:d>
                        <m:dPr>
                          <m:ctrlPr>
                            <a:rPr lang="en-US" i="1">
                              <a:effectLst/>
                              <a:latin typeface="Cambria Math" panose="02040503050406030204" pitchFamily="18" charset="0"/>
                              <a:cs typeface="Arial" panose="020B0604020202020204" pitchFamily="34" charset="0"/>
                            </a:rPr>
                          </m:ctrlPr>
                        </m:d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listing</m:t>
                          </m:r>
                          <m:r>
                            <a:rPr lang="en-US" i="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month</m:t>
                          </m:r>
                        </m:e>
                      </m:d>
                      <m:r>
                        <a:rPr lang="en-US" i="0">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C</m:t>
                      </m:r>
                      <m:r>
                        <a:rPr lang="en-US" i="0">
                          <a:effectLst/>
                          <a:latin typeface="Cambria Math" panose="02040503050406030204" pitchFamily="18" charset="0"/>
                          <a:ea typeface="Times New Roman" panose="02020603050405020304" pitchFamily="18" charset="0"/>
                          <a:cs typeface="Arial" panose="020B0604020202020204" pitchFamily="34" charset="0"/>
                        </a:rPr>
                        <m:t> </m:t>
                      </m:r>
                      <m:d>
                        <m:dPr>
                          <m:ctrlPr>
                            <a:rPr lang="en-US" i="1">
                              <a:effectLst/>
                              <a:latin typeface="Cambria Math" panose="02040503050406030204" pitchFamily="18" charset="0"/>
                              <a:cs typeface="Arial" panose="020B0604020202020204" pitchFamily="34" charset="0"/>
                            </a:rPr>
                          </m:ctrlPr>
                        </m:dPr>
                        <m:e>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borrower</m:t>
                          </m:r>
                          <m:r>
                            <a:rPr lang="en-US" i="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state</m:t>
                          </m:r>
                        </m:e>
                      </m:d>
                      <m:r>
                        <a:rPr lang="en-US" i="0">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ε</m:t>
                      </m:r>
                    </m:oMath>
                  </m:oMathPara>
                </a14:m>
                <a:endParaRPr lang="en-US" dirty="0">
                  <a:latin typeface="PSL Ornanong Pro" panose="02000506000000020004" pitchFamily="2" charset="-34"/>
                  <a:cs typeface="PSL Ornanong Pro" panose="02000506000000020004" pitchFamily="2" charset="-34"/>
                </a:endParaRPr>
              </a:p>
            </p:txBody>
          </p:sp>
        </mc:Choice>
        <mc:Fallback xmlns="">
          <p:sp>
            <p:nvSpPr>
              <p:cNvPr id="7" name="TextBox 6">
                <a:extLst>
                  <a:ext uri="{FF2B5EF4-FFF2-40B4-BE49-F238E27FC236}">
                    <a16:creationId xmlns:a16="http://schemas.microsoft.com/office/drawing/2014/main" id="{397FE90B-BBAA-FB4F-9A2C-3BE456C82F23}"/>
                  </a:ext>
                </a:extLst>
              </p:cNvPr>
              <p:cNvSpPr txBox="1">
                <a:spLocks noRot="1" noChangeAspect="1" noMove="1" noResize="1" noEditPoints="1" noAdjustHandles="1" noChangeArrowheads="1" noChangeShapeType="1" noTextEdit="1"/>
              </p:cNvSpPr>
              <p:nvPr/>
            </p:nvSpPr>
            <p:spPr>
              <a:xfrm>
                <a:off x="950046" y="1552539"/>
                <a:ext cx="7155781" cy="1586332"/>
              </a:xfrm>
              <a:prstGeom prst="rect">
                <a:avLst/>
              </a:prstGeom>
              <a:blipFill>
                <a:blip r:embed="rId3"/>
                <a:stretch>
                  <a:fillRect/>
                </a:stretch>
              </a:blipFill>
            </p:spPr>
            <p:txBody>
              <a:bodyPr/>
              <a:lstStyle/>
              <a:p>
                <a:r>
                  <a:rPr lang="en-US">
                    <a:noFill/>
                  </a:rPr>
                  <a:t> </a:t>
                </a:r>
              </a:p>
            </p:txBody>
          </p:sp>
        </mc:Fallback>
      </mc:AlternateContent>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31;p17">
            <a:extLst>
              <a:ext uri="{FF2B5EF4-FFF2-40B4-BE49-F238E27FC236}">
                <a16:creationId xmlns:a16="http://schemas.microsoft.com/office/drawing/2014/main" id="{A29CC8F4-5711-484C-B765-B377D38C1E97}"/>
              </a:ext>
            </a:extLst>
          </p:cNvPr>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20" name="TextBox 19">
            <a:extLst>
              <a:ext uri="{FF2B5EF4-FFF2-40B4-BE49-F238E27FC236}">
                <a16:creationId xmlns:a16="http://schemas.microsoft.com/office/drawing/2014/main" id="{66B23531-551F-A942-BAA4-E0367262C405}"/>
              </a:ext>
            </a:extLst>
          </p:cNvPr>
          <p:cNvSpPr txBox="1"/>
          <p:nvPr/>
        </p:nvSpPr>
        <p:spPr>
          <a:xfrm>
            <a:off x="6812540" y="2892391"/>
            <a:ext cx="2237205" cy="584775"/>
          </a:xfrm>
          <a:prstGeom prst="rect">
            <a:avLst/>
          </a:prstGeom>
          <a:noFill/>
        </p:spPr>
        <p:txBody>
          <a:bodyPr wrap="square">
            <a:spAutoFit/>
          </a:bodyPr>
          <a:lstStyle/>
          <a:p>
            <a:r>
              <a:rPr lang="en-US" sz="800" i="1" dirty="0" err="1">
                <a:effectLst/>
                <a:latin typeface="Times" pitchFamily="2" charset="0"/>
                <a:ea typeface="Times New Roman" panose="02020603050405020304" pitchFamily="18" charset="0"/>
                <a:cs typeface="Open Sans" panose="020B0606030504020204" pitchFamily="34" charset="0"/>
              </a:rPr>
              <a:t>i</a:t>
            </a:r>
            <a:r>
              <a:rPr lang="en-US" sz="800" dirty="0">
                <a:effectLst/>
                <a:latin typeface="Times" pitchFamily="2" charset="0"/>
                <a:ea typeface="Times New Roman" panose="02020603050405020304" pitchFamily="18" charset="0"/>
                <a:cs typeface="Open Sans" panose="020B0606030504020204" pitchFamily="34" charset="0"/>
              </a:rPr>
              <a:t> denotes listing (</a:t>
            </a:r>
            <a:r>
              <a:rPr lang="en-US" sz="800" i="1" dirty="0">
                <a:effectLst/>
                <a:latin typeface="Times" pitchFamily="2" charset="0"/>
                <a:ea typeface="Times New Roman" panose="02020603050405020304" pitchFamily="18" charset="0"/>
                <a:cs typeface="Open Sans" panose="020B0606030504020204" pitchFamily="34" charset="0"/>
              </a:rPr>
              <a:t>N</a:t>
            </a:r>
            <a:r>
              <a:rPr lang="en-US" sz="800" dirty="0">
                <a:effectLst/>
                <a:latin typeface="Times" pitchFamily="2" charset="0"/>
                <a:ea typeface="Times New Roman" panose="02020603050405020304" pitchFamily="18" charset="0"/>
                <a:cs typeface="Open Sans" panose="020B0606030504020204" pitchFamily="34" charset="0"/>
              </a:rPr>
              <a:t> =80,937)</a:t>
            </a:r>
          </a:p>
          <a:p>
            <a:r>
              <a:rPr lang="en-US" sz="800" i="1" dirty="0">
                <a:effectLst/>
                <a:latin typeface="Times" pitchFamily="2" charset="0"/>
                <a:ea typeface="Times New Roman" panose="02020603050405020304" pitchFamily="18" charset="0"/>
                <a:cs typeface="Open Sans" panose="020B0606030504020204" pitchFamily="34" charset="0"/>
              </a:rPr>
              <a:t>s </a:t>
            </a:r>
            <a:r>
              <a:rPr lang="en-US" sz="800" dirty="0">
                <a:effectLst/>
                <a:latin typeface="Times" pitchFamily="2" charset="0"/>
                <a:ea typeface="Times New Roman" panose="02020603050405020304" pitchFamily="18" charset="0"/>
                <a:cs typeface="Open Sans" panose="020B0606030504020204" pitchFamily="34" charset="0"/>
              </a:rPr>
              <a:t>denotes state (</a:t>
            </a:r>
            <a:r>
              <a:rPr lang="en-US" sz="800" i="1" dirty="0">
                <a:effectLst/>
                <a:latin typeface="Times" pitchFamily="2" charset="0"/>
                <a:ea typeface="Times New Roman" panose="02020603050405020304" pitchFamily="18" charset="0"/>
                <a:cs typeface="Open Sans" panose="020B0606030504020204" pitchFamily="34" charset="0"/>
              </a:rPr>
              <a:t>N</a:t>
            </a:r>
            <a:r>
              <a:rPr lang="en-US" sz="800" dirty="0">
                <a:effectLst/>
                <a:latin typeface="Times" pitchFamily="2" charset="0"/>
                <a:ea typeface="Times New Roman" panose="02020603050405020304" pitchFamily="18" charset="0"/>
                <a:cs typeface="Open Sans" panose="020B0606030504020204" pitchFamily="34" charset="0"/>
              </a:rPr>
              <a:t> = 48)</a:t>
            </a:r>
          </a:p>
          <a:p>
            <a:r>
              <a:rPr lang="en-US" sz="800" i="1" dirty="0">
                <a:effectLst/>
                <a:latin typeface="Times" pitchFamily="2" charset="0"/>
                <a:ea typeface="Times New Roman" panose="02020603050405020304" pitchFamily="18" charset="0"/>
                <a:cs typeface="Open Sans" panose="020B0606030504020204" pitchFamily="34" charset="0"/>
              </a:rPr>
              <a:t>t</a:t>
            </a:r>
            <a:r>
              <a:rPr lang="en-US" sz="800" dirty="0">
                <a:effectLst/>
                <a:latin typeface="Times" pitchFamily="2" charset="0"/>
                <a:ea typeface="Times New Roman" panose="02020603050405020304" pitchFamily="18" charset="0"/>
                <a:cs typeface="Open Sans" panose="020B0606030504020204" pitchFamily="34" charset="0"/>
              </a:rPr>
              <a:t> denotes year (</a:t>
            </a:r>
            <a:r>
              <a:rPr lang="en-US" sz="800" i="1" dirty="0">
                <a:effectLst/>
                <a:latin typeface="Times" pitchFamily="2" charset="0"/>
                <a:ea typeface="Times New Roman" panose="02020603050405020304" pitchFamily="18" charset="0"/>
                <a:cs typeface="Open Sans" panose="020B0606030504020204" pitchFamily="34" charset="0"/>
              </a:rPr>
              <a:t>N</a:t>
            </a:r>
            <a:r>
              <a:rPr lang="en-US" sz="800" dirty="0">
                <a:effectLst/>
                <a:latin typeface="Times" pitchFamily="2" charset="0"/>
                <a:ea typeface="Times New Roman" panose="02020603050405020304" pitchFamily="18" charset="0"/>
                <a:cs typeface="Open Sans" panose="020B0606030504020204" pitchFamily="34" charset="0"/>
              </a:rPr>
              <a:t> = 5, 2010-2014) </a:t>
            </a:r>
          </a:p>
          <a:p>
            <a:r>
              <a:rPr lang="en-US" sz="800" i="1" dirty="0">
                <a:effectLst/>
                <a:latin typeface="Times" pitchFamily="2" charset="0"/>
                <a:ea typeface="Times New Roman" panose="02020603050405020304" pitchFamily="18" charset="0"/>
                <a:cs typeface="Open Sans" panose="020B0606030504020204" pitchFamily="34" charset="0"/>
              </a:rPr>
              <a:t>m</a:t>
            </a:r>
            <a:r>
              <a:rPr lang="en-US" sz="800" dirty="0">
                <a:effectLst/>
                <a:latin typeface="Times" pitchFamily="2" charset="0"/>
                <a:ea typeface="Times New Roman" panose="02020603050405020304" pitchFamily="18" charset="0"/>
                <a:cs typeface="Open Sans" panose="020B0606030504020204" pitchFamily="34" charset="0"/>
              </a:rPr>
              <a:t> denotes month (</a:t>
            </a:r>
            <a:r>
              <a:rPr lang="en-US" sz="800" i="1" dirty="0">
                <a:effectLst/>
                <a:latin typeface="Times" pitchFamily="2" charset="0"/>
                <a:ea typeface="Times New Roman" panose="02020603050405020304" pitchFamily="18" charset="0"/>
                <a:cs typeface="Open Sans" panose="020B0606030504020204" pitchFamily="34" charset="0"/>
              </a:rPr>
              <a:t>N</a:t>
            </a:r>
            <a:r>
              <a:rPr lang="en-US" sz="800" dirty="0">
                <a:effectLst/>
                <a:latin typeface="Times" pitchFamily="2" charset="0"/>
                <a:ea typeface="Times New Roman" panose="02020603050405020304" pitchFamily="18" charset="0"/>
                <a:cs typeface="Open Sans" panose="020B0606030504020204" pitchFamily="34" charset="0"/>
              </a:rPr>
              <a:t> = </a:t>
            </a:r>
            <a:r>
              <a:rPr lang="en-US" sz="800" dirty="0">
                <a:latin typeface="Times" pitchFamily="2" charset="0"/>
                <a:ea typeface="Times New Roman" panose="02020603050405020304" pitchFamily="18" charset="0"/>
                <a:cs typeface="Open Sans" panose="020B0606030504020204" pitchFamily="34" charset="0"/>
              </a:rPr>
              <a:t>50</a:t>
            </a:r>
            <a:r>
              <a:rPr lang="en-US" sz="800" dirty="0">
                <a:effectLst/>
                <a:latin typeface="Times" pitchFamily="2" charset="0"/>
                <a:ea typeface="Times New Roman" panose="02020603050405020304" pitchFamily="18" charset="0"/>
                <a:cs typeface="Open Sans" panose="020B0606030504020204" pitchFamily="34" charset="0"/>
              </a:rPr>
              <a:t>, 02/2010 – 03/2014)</a:t>
            </a:r>
            <a:endParaRPr lang="en-US" sz="800" dirty="0"/>
          </a:p>
        </p:txBody>
      </p:sp>
      <p:sp>
        <p:nvSpPr>
          <p:cNvPr id="18" name="Google Shape;461;p39">
            <a:extLst>
              <a:ext uri="{FF2B5EF4-FFF2-40B4-BE49-F238E27FC236}">
                <a16:creationId xmlns:a16="http://schemas.microsoft.com/office/drawing/2014/main" id="{357BEC56-96E3-3F45-A9DC-05055E827117}"/>
              </a:ext>
            </a:extLst>
          </p:cNvPr>
          <p:cNvSpPr/>
          <p:nvPr/>
        </p:nvSpPr>
        <p:spPr>
          <a:xfrm>
            <a:off x="3974347" y="3760415"/>
            <a:ext cx="2862244" cy="386895"/>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lvl="0"/>
            <a:r>
              <a:rPr lang="en-US" sz="1100" b="1" dirty="0">
                <a:solidFill>
                  <a:schemeClr val="bg1"/>
                </a:solidFill>
                <a:latin typeface="Quattrocento Sans"/>
                <a:ea typeface="Quattrocento Sans"/>
                <a:cs typeface="Quattrocento Sans"/>
                <a:sym typeface="Quattrocento Sans"/>
              </a:rPr>
              <a:t>Listing-level Covariates</a:t>
            </a:r>
            <a:endParaRPr lang="en-US" sz="1050" b="1" dirty="0">
              <a:solidFill>
                <a:schemeClr val="bg1"/>
              </a:solidFill>
              <a:latin typeface="Quattrocento Sans"/>
              <a:ea typeface="Quattrocento Sans"/>
              <a:cs typeface="Quattrocento Sans"/>
              <a:sym typeface="Quattrocento Sans"/>
            </a:endParaRPr>
          </a:p>
        </p:txBody>
      </p:sp>
      <p:sp>
        <p:nvSpPr>
          <p:cNvPr id="19" name="Google Shape;464;p39">
            <a:extLst>
              <a:ext uri="{FF2B5EF4-FFF2-40B4-BE49-F238E27FC236}">
                <a16:creationId xmlns:a16="http://schemas.microsoft.com/office/drawing/2014/main" id="{D6CD25EA-9C3D-C047-B336-056D73E814C1}"/>
              </a:ext>
            </a:extLst>
          </p:cNvPr>
          <p:cNvSpPr/>
          <p:nvPr/>
        </p:nvSpPr>
        <p:spPr>
          <a:xfrm>
            <a:off x="2146611" y="3760416"/>
            <a:ext cx="201315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100" b="1" dirty="0">
                <a:solidFill>
                  <a:schemeClr val="lt1"/>
                </a:solidFill>
                <a:latin typeface="Quattrocento Sans"/>
                <a:ea typeface="Quattrocento Sans"/>
                <a:cs typeface="Quattrocento Sans"/>
                <a:sym typeface="Quattrocento Sans"/>
              </a:rPr>
              <a:t>State-level Covariate</a:t>
            </a:r>
          </a:p>
        </p:txBody>
      </p:sp>
      <p:sp>
        <p:nvSpPr>
          <p:cNvPr id="21" name="Google Shape;467;p39">
            <a:extLst>
              <a:ext uri="{FF2B5EF4-FFF2-40B4-BE49-F238E27FC236}">
                <a16:creationId xmlns:a16="http://schemas.microsoft.com/office/drawing/2014/main" id="{235C2F36-F6A5-9143-A926-7E38D6B4C987}"/>
              </a:ext>
            </a:extLst>
          </p:cNvPr>
          <p:cNvSpPr/>
          <p:nvPr/>
        </p:nvSpPr>
        <p:spPr>
          <a:xfrm>
            <a:off x="1254959" y="3760416"/>
            <a:ext cx="1022187" cy="393600"/>
          </a:xfrm>
          <a:prstGeom prst="homePlate">
            <a:avLst>
              <a:gd name="adj" fmla="val 32030"/>
            </a:avLst>
          </a:prstGeom>
          <a:solidFill>
            <a:schemeClr val="accent1">
              <a:lumMod val="75000"/>
            </a:schemeClr>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rtl="0">
              <a:lnSpc>
                <a:spcPct val="100000"/>
              </a:lnSpc>
              <a:spcBef>
                <a:spcPts val="0"/>
              </a:spcBef>
              <a:spcAft>
                <a:spcPts val="0"/>
              </a:spcAft>
              <a:buNone/>
            </a:pPr>
            <a:r>
              <a:rPr lang="en" sz="1100" b="1" dirty="0">
                <a:solidFill>
                  <a:schemeClr val="lt1"/>
                </a:solidFill>
                <a:latin typeface="Quattrocento Sans"/>
                <a:ea typeface="Quattrocento Sans"/>
                <a:cs typeface="Quattrocento Sans"/>
                <a:sym typeface="Quattrocento Sans"/>
              </a:rPr>
              <a:t>IV </a:t>
            </a:r>
            <a:r>
              <a:rPr lang="en" sz="1600" b="1" dirty="0">
                <a:solidFill>
                  <a:schemeClr val="bg1"/>
                </a:solidFill>
                <a:latin typeface="Quattrocento Sans"/>
                <a:ea typeface="Quattrocento Sans"/>
                <a:cs typeface="Quattrocento Sans"/>
                <a:sym typeface="Quattrocento Sans"/>
              </a:rPr>
              <a:t>(-)</a:t>
            </a:r>
            <a:endParaRPr sz="1100" b="1" dirty="0">
              <a:solidFill>
                <a:schemeClr val="bg1"/>
              </a:solidFill>
              <a:latin typeface="Quattrocento Sans"/>
              <a:ea typeface="Quattrocento Sans"/>
              <a:cs typeface="Quattrocento Sans"/>
              <a:sym typeface="Quattrocento Sans"/>
            </a:endParaRPr>
          </a:p>
        </p:txBody>
      </p:sp>
      <p:sp>
        <p:nvSpPr>
          <p:cNvPr id="22" name="Google Shape;470;p39">
            <a:extLst>
              <a:ext uri="{FF2B5EF4-FFF2-40B4-BE49-F238E27FC236}">
                <a16:creationId xmlns:a16="http://schemas.microsoft.com/office/drawing/2014/main" id="{73F3D989-4232-C24E-947D-C2639C6ACD76}"/>
              </a:ext>
            </a:extLst>
          </p:cNvPr>
          <p:cNvSpPr/>
          <p:nvPr/>
        </p:nvSpPr>
        <p:spPr>
          <a:xfrm>
            <a:off x="326571" y="3760416"/>
            <a:ext cx="110827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rtl="0">
              <a:lnSpc>
                <a:spcPct val="100000"/>
              </a:lnSpc>
              <a:spcBef>
                <a:spcPts val="0"/>
              </a:spcBef>
              <a:spcAft>
                <a:spcPts val="0"/>
              </a:spcAft>
              <a:buNone/>
            </a:pPr>
            <a:r>
              <a:rPr lang="en" sz="1100" b="1" dirty="0">
                <a:solidFill>
                  <a:schemeClr val="tx1">
                    <a:lumMod val="75000"/>
                    <a:lumOff val="25000"/>
                  </a:schemeClr>
                </a:solidFill>
                <a:latin typeface="Quattrocento Sans"/>
                <a:ea typeface="Quattrocento Sans"/>
                <a:cs typeface="Quattrocento Sans"/>
                <a:sym typeface="Quattrocento Sans"/>
              </a:rPr>
              <a:t>DV</a:t>
            </a:r>
            <a:endParaRPr sz="1100" b="1" dirty="0">
              <a:solidFill>
                <a:schemeClr val="tx1">
                  <a:lumMod val="75000"/>
                  <a:lumOff val="25000"/>
                </a:schemeClr>
              </a:solidFill>
              <a:latin typeface="Quattrocento Sans"/>
              <a:ea typeface="Quattrocento Sans"/>
              <a:cs typeface="Quattrocento Sans"/>
              <a:sym typeface="Quattrocento Sans"/>
            </a:endParaRPr>
          </a:p>
        </p:txBody>
      </p:sp>
      <p:cxnSp>
        <p:nvCxnSpPr>
          <p:cNvPr id="23" name="Google Shape;472;p39">
            <a:extLst>
              <a:ext uri="{FF2B5EF4-FFF2-40B4-BE49-F238E27FC236}">
                <a16:creationId xmlns:a16="http://schemas.microsoft.com/office/drawing/2014/main" id="{7797EBC0-A333-7E43-9D76-6ABBCD4D2540}"/>
              </a:ext>
            </a:extLst>
          </p:cNvPr>
          <p:cNvCxnSpPr>
            <a:cxnSpLocks/>
          </p:cNvCxnSpPr>
          <p:nvPr/>
        </p:nvCxnSpPr>
        <p:spPr>
          <a:xfrm flipV="1">
            <a:off x="1589595" y="3557221"/>
            <a:ext cx="0" cy="182880"/>
          </a:xfrm>
          <a:prstGeom prst="straightConnector1">
            <a:avLst/>
          </a:prstGeom>
          <a:noFill/>
          <a:ln w="9525" cap="flat" cmpd="sng">
            <a:solidFill>
              <a:schemeClr val="lt2"/>
            </a:solidFill>
            <a:prstDash val="solid"/>
            <a:round/>
            <a:headEnd type="oval" w="med" len="med"/>
            <a:tailEnd type="oval" w="med" len="med"/>
          </a:ln>
        </p:spPr>
      </p:cxnSp>
      <p:sp>
        <p:nvSpPr>
          <p:cNvPr id="24" name="Google Shape;473;p39">
            <a:extLst>
              <a:ext uri="{FF2B5EF4-FFF2-40B4-BE49-F238E27FC236}">
                <a16:creationId xmlns:a16="http://schemas.microsoft.com/office/drawing/2014/main" id="{603BBD97-0F7F-304B-ACA3-82446E17033C}"/>
              </a:ext>
            </a:extLst>
          </p:cNvPr>
          <p:cNvSpPr txBox="1"/>
          <p:nvPr/>
        </p:nvSpPr>
        <p:spPr>
          <a:xfrm>
            <a:off x="636825" y="3113288"/>
            <a:ext cx="1958578" cy="457200"/>
          </a:xfrm>
          <a:prstGeom prst="rect">
            <a:avLst/>
          </a:prstGeom>
          <a:noFill/>
          <a:ln>
            <a:noFill/>
          </a:ln>
        </p:spPr>
        <p:txBody>
          <a:bodyPr spcFirstLastPara="1" wrap="square" lIns="0" tIns="0" rIns="0" bIns="0" anchor="b" anchorCtr="0">
            <a:noAutofit/>
          </a:bodyPr>
          <a:lstStyle/>
          <a:p>
            <a:pPr lvl="0" algn="ctr"/>
            <a:r>
              <a:rPr lang="en-US" sz="1200" b="1" dirty="0">
                <a:solidFill>
                  <a:schemeClr val="dk1"/>
                </a:solidFill>
                <a:latin typeface="Quattrocento Sans" panose="020B0502050000020003" pitchFamily="34" charset="0"/>
                <a:ea typeface="Quattrocento Sans"/>
                <a:cs typeface="Quattrocento Sans"/>
                <a:sym typeface="Quattrocento Sans"/>
              </a:rPr>
              <a:t>Gini* </a:t>
            </a:r>
          </a:p>
          <a:p>
            <a:pPr lvl="0" algn="ctr"/>
            <a:r>
              <a:rPr lang="en-US" sz="1200" dirty="0">
                <a:solidFill>
                  <a:schemeClr val="dk1"/>
                </a:solidFill>
                <a:latin typeface="Quattrocento Sans" panose="020B0502050000020003" pitchFamily="34" charset="0"/>
                <a:ea typeface="Quattrocento Sans"/>
                <a:cs typeface="Quattrocento Sans"/>
                <a:sym typeface="Quattrocento Sans"/>
              </a:rPr>
              <a:t>(list year &amp; borrower’s state)</a:t>
            </a:r>
          </a:p>
        </p:txBody>
      </p:sp>
      <p:cxnSp>
        <p:nvCxnSpPr>
          <p:cNvPr id="25" name="Google Shape;480;p39">
            <a:extLst>
              <a:ext uri="{FF2B5EF4-FFF2-40B4-BE49-F238E27FC236}">
                <a16:creationId xmlns:a16="http://schemas.microsoft.com/office/drawing/2014/main" id="{F409C4B9-66D1-6940-B06F-66C4D2EA1103}"/>
              </a:ext>
            </a:extLst>
          </p:cNvPr>
          <p:cNvCxnSpPr>
            <a:cxnSpLocks/>
          </p:cNvCxnSpPr>
          <p:nvPr/>
        </p:nvCxnSpPr>
        <p:spPr>
          <a:xfrm flipV="1">
            <a:off x="3974347" y="3561549"/>
            <a:ext cx="0" cy="182880"/>
          </a:xfrm>
          <a:prstGeom prst="straightConnector1">
            <a:avLst/>
          </a:prstGeom>
          <a:noFill/>
          <a:ln w="9525" cap="flat" cmpd="sng">
            <a:solidFill>
              <a:schemeClr val="lt2"/>
            </a:solidFill>
            <a:prstDash val="solid"/>
            <a:round/>
            <a:headEnd type="oval" w="med" len="med"/>
            <a:tailEnd type="oval" w="med" len="med"/>
          </a:ln>
        </p:spPr>
      </p:cxnSp>
      <p:cxnSp>
        <p:nvCxnSpPr>
          <p:cNvPr id="26" name="Google Shape;488;p39">
            <a:extLst>
              <a:ext uri="{FF2B5EF4-FFF2-40B4-BE49-F238E27FC236}">
                <a16:creationId xmlns:a16="http://schemas.microsoft.com/office/drawing/2014/main" id="{22B2BC02-B653-A545-BC24-F39D1788374B}"/>
              </a:ext>
            </a:extLst>
          </p:cNvPr>
          <p:cNvCxnSpPr/>
          <p:nvPr/>
        </p:nvCxnSpPr>
        <p:spPr>
          <a:xfrm rot="10800000">
            <a:off x="699769" y="4187930"/>
            <a:ext cx="0" cy="182880"/>
          </a:xfrm>
          <a:prstGeom prst="straightConnector1">
            <a:avLst/>
          </a:prstGeom>
          <a:noFill/>
          <a:ln w="9525" cap="flat" cmpd="sng">
            <a:solidFill>
              <a:schemeClr val="lt2"/>
            </a:solidFill>
            <a:prstDash val="solid"/>
            <a:round/>
            <a:headEnd type="oval" w="med" len="med"/>
            <a:tailEnd type="oval" w="med" len="med"/>
          </a:ln>
        </p:spPr>
      </p:cxnSp>
      <p:sp>
        <p:nvSpPr>
          <p:cNvPr id="27" name="Google Shape;489;p39">
            <a:extLst>
              <a:ext uri="{FF2B5EF4-FFF2-40B4-BE49-F238E27FC236}">
                <a16:creationId xmlns:a16="http://schemas.microsoft.com/office/drawing/2014/main" id="{6E537000-FCB9-0B40-AF48-0A2F1D62B7B0}"/>
              </a:ext>
            </a:extLst>
          </p:cNvPr>
          <p:cNvSpPr txBox="1"/>
          <p:nvPr/>
        </p:nvSpPr>
        <p:spPr>
          <a:xfrm>
            <a:off x="428654" y="4399292"/>
            <a:ext cx="2674795" cy="589087"/>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 sz="1200" b="1" dirty="0">
                <a:solidFill>
                  <a:schemeClr val="dk1"/>
                </a:solidFill>
                <a:latin typeface="Quattrocento Sans"/>
                <a:ea typeface="Quattrocento Sans"/>
                <a:cs typeface="Quattrocento Sans"/>
                <a:sym typeface="Quattrocento Sans"/>
              </a:rPr>
              <a:t>Average Lending Amount </a:t>
            </a:r>
            <a:r>
              <a:rPr lang="en" sz="1000" dirty="0">
                <a:solidFill>
                  <a:schemeClr val="dk1"/>
                </a:solidFill>
                <a:latin typeface="Quattrocento Sans"/>
                <a:ea typeface="Quattrocento Sans"/>
                <a:cs typeface="Quattrocento Sans"/>
                <a:sym typeface="Quattrocento Sans"/>
              </a:rPr>
              <a:t>for each listing</a:t>
            </a:r>
          </a:p>
          <a:p>
            <a:pPr lvl="0"/>
            <a:r>
              <a:rPr lang="en-US" sz="1100" dirty="0">
                <a:latin typeface="PSL Ornanong Pro" panose="02000506000000020004" pitchFamily="2" charset="-34"/>
                <a:cs typeface="PSL Ornanong Pro" panose="02000506000000020004" pitchFamily="2" charset="-34"/>
              </a:rPr>
              <a:t>= loan original amount / N of investors</a:t>
            </a:r>
            <a:endParaRPr lang="en-US" sz="1100" dirty="0">
              <a:solidFill>
                <a:schemeClr val="dk1"/>
              </a:solidFill>
              <a:latin typeface="PSL Ornanong Pro" panose="02000506000000020004" pitchFamily="2" charset="-34"/>
              <a:ea typeface="Quattrocento Sans"/>
              <a:cs typeface="PSL Ornanong Pro" panose="02000506000000020004" pitchFamily="2" charset="-34"/>
              <a:sym typeface="Quattrocento Sans"/>
            </a:endParaRPr>
          </a:p>
          <a:p>
            <a:r>
              <a:rPr lang="en-US" sz="1100" dirty="0">
                <a:latin typeface="Quattrocento Sans" panose="020B0502050000020003" pitchFamily="34" charset="0"/>
              </a:rPr>
              <a:t>&amp; log-transformed to address the skewness</a:t>
            </a:r>
            <a:endParaRPr lang="en-US" sz="1200" dirty="0">
              <a:solidFill>
                <a:schemeClr val="dk1"/>
              </a:solidFill>
              <a:latin typeface="PSL Ornanong Pro" panose="02000506000000020004" pitchFamily="2" charset="-34"/>
              <a:ea typeface="Quattrocento Sans"/>
              <a:cs typeface="PSL Ornanong Pro" panose="02000506000000020004" pitchFamily="2" charset="-34"/>
              <a:sym typeface="Quattrocento Sans"/>
            </a:endParaRPr>
          </a:p>
        </p:txBody>
      </p:sp>
      <p:cxnSp>
        <p:nvCxnSpPr>
          <p:cNvPr id="28" name="Google Shape;494;p39">
            <a:extLst>
              <a:ext uri="{FF2B5EF4-FFF2-40B4-BE49-F238E27FC236}">
                <a16:creationId xmlns:a16="http://schemas.microsoft.com/office/drawing/2014/main" id="{F72D42EF-3D70-8946-9A0F-91C86F774CEC}"/>
              </a:ext>
            </a:extLst>
          </p:cNvPr>
          <p:cNvCxnSpPr>
            <a:cxnSpLocks/>
          </p:cNvCxnSpPr>
          <p:nvPr/>
        </p:nvCxnSpPr>
        <p:spPr>
          <a:xfrm flipV="1">
            <a:off x="5473848" y="4187930"/>
            <a:ext cx="0" cy="201937"/>
          </a:xfrm>
          <a:prstGeom prst="straightConnector1">
            <a:avLst/>
          </a:prstGeom>
          <a:noFill/>
          <a:ln w="9525" cap="flat" cmpd="sng">
            <a:solidFill>
              <a:schemeClr val="lt2"/>
            </a:solidFill>
            <a:prstDash val="solid"/>
            <a:round/>
            <a:headEnd type="oval" w="med" len="med"/>
            <a:tailEnd type="oval" w="med" len="med"/>
          </a:ln>
        </p:spPr>
      </p:cxnSp>
      <p:sp>
        <p:nvSpPr>
          <p:cNvPr id="29" name="Google Shape;495;p39">
            <a:extLst>
              <a:ext uri="{FF2B5EF4-FFF2-40B4-BE49-F238E27FC236}">
                <a16:creationId xmlns:a16="http://schemas.microsoft.com/office/drawing/2014/main" id="{424C2715-04BD-8D4A-889E-925FEAB1D016}"/>
              </a:ext>
            </a:extLst>
          </p:cNvPr>
          <p:cNvSpPr txBox="1"/>
          <p:nvPr/>
        </p:nvSpPr>
        <p:spPr>
          <a:xfrm>
            <a:off x="4159764" y="4193489"/>
            <a:ext cx="4889979" cy="919870"/>
          </a:xfrm>
          <a:prstGeom prst="rect">
            <a:avLst/>
          </a:prstGeom>
          <a:noFill/>
          <a:ln>
            <a:noFill/>
          </a:ln>
        </p:spPr>
        <p:txBody>
          <a:bodyPr spcFirstLastPara="1" wrap="square" lIns="0" tIns="0" rIns="0" bIns="0" anchor="t" anchorCtr="0">
            <a:noAutofit/>
          </a:bodyPr>
          <a:lstStyle/>
          <a:p>
            <a:pPr marL="171450" indent="-171450">
              <a:buFont typeface="Arial" panose="020B0604020202020204" pitchFamily="34" charset="0"/>
              <a:buChar char="•"/>
            </a:pPr>
            <a:r>
              <a:rPr lang="en" sz="1100" b="1" dirty="0">
                <a:solidFill>
                  <a:schemeClr val="dk1"/>
                </a:solidFill>
                <a:latin typeface="Quattrocento Sans"/>
                <a:ea typeface="Quattrocento Sans"/>
                <a:cs typeface="Quattrocento Sans"/>
                <a:sym typeface="Quattrocento Sans"/>
              </a:rPr>
              <a:t>Prosper Score**</a:t>
            </a:r>
            <a:r>
              <a:rPr lang="en" sz="1100" dirty="0">
                <a:solidFill>
                  <a:schemeClr val="dk1"/>
                </a:solidFill>
                <a:latin typeface="Quattrocento Sans"/>
                <a:ea typeface="Quattrocento Sans"/>
                <a:cs typeface="Quattrocento Sans"/>
                <a:sym typeface="Quattrocento Sans"/>
              </a:rPr>
              <a:t>: </a:t>
            </a:r>
            <a:r>
              <a:rPr lang="en-US" sz="1100" dirty="0">
                <a:solidFill>
                  <a:schemeClr val="dk1"/>
                </a:solidFill>
                <a:latin typeface="Quattrocento Sans"/>
                <a:ea typeface="Quattrocento Sans"/>
                <a:cs typeface="Quattrocento Sans"/>
                <a:sym typeface="Quattrocento Sans"/>
              </a:rPr>
              <a:t>a custom risk score built using historical Prosper data (1-11)</a:t>
            </a:r>
            <a:endParaRPr lang="en-US" sz="1100" b="1" dirty="0">
              <a:solidFill>
                <a:schemeClr val="dk1"/>
              </a:solidFill>
              <a:latin typeface="Quattrocento Sans"/>
              <a:ea typeface="Quattrocento Sans"/>
              <a:cs typeface="Quattrocento Sans"/>
              <a:sym typeface="Quattrocento Sans"/>
            </a:endParaRPr>
          </a:p>
          <a:p>
            <a:pPr marL="171450" lvl="0" indent="-171450">
              <a:buFont typeface="Arial" panose="020B0604020202020204" pitchFamily="34" charset="0"/>
              <a:buChar char="•"/>
            </a:pPr>
            <a:r>
              <a:rPr lang="en-US" sz="1100" b="1" dirty="0">
                <a:solidFill>
                  <a:schemeClr val="dk1"/>
                </a:solidFill>
                <a:latin typeface="Quattrocento Sans"/>
                <a:ea typeface="Quattrocento Sans"/>
                <a:cs typeface="Quattrocento Sans"/>
                <a:sym typeface="Quattrocento Sans"/>
              </a:rPr>
              <a:t>Estimated Return </a:t>
            </a:r>
            <a:r>
              <a:rPr lang="en-US" sz="1100" dirty="0">
                <a:solidFill>
                  <a:schemeClr val="dk1"/>
                </a:solidFill>
                <a:latin typeface="Quattrocento Sans"/>
                <a:ea typeface="Quattrocento Sans"/>
                <a:cs typeface="Quattrocento Sans"/>
                <a:sym typeface="Quattrocento Sans"/>
              </a:rPr>
              <a:t>= Estimated Effective Yield – Estimated Loss</a:t>
            </a:r>
          </a:p>
          <a:p>
            <a:pPr marL="171450" lvl="0" indent="-171450">
              <a:buFont typeface="Arial" panose="020B0604020202020204" pitchFamily="34" charset="0"/>
              <a:buChar char="•"/>
            </a:pPr>
            <a:r>
              <a:rPr lang="en-US" sz="1100" b="1" dirty="0">
                <a:solidFill>
                  <a:schemeClr val="dk1"/>
                </a:solidFill>
                <a:latin typeface="Quattrocento Sans"/>
                <a:ea typeface="Quattrocento Sans"/>
                <a:cs typeface="Quattrocento Sans"/>
                <a:sym typeface="Quattrocento Sans"/>
              </a:rPr>
              <a:t>Duration</a:t>
            </a:r>
            <a:r>
              <a:rPr lang="en-US" sz="1100" dirty="0">
                <a:solidFill>
                  <a:schemeClr val="dk1"/>
                </a:solidFill>
                <a:latin typeface="Quattrocento Sans"/>
                <a:ea typeface="Quattrocento Sans"/>
                <a:cs typeface="Quattrocento Sans"/>
                <a:sym typeface="Quattrocento Sans"/>
              </a:rPr>
              <a:t> = The date when fully funded – the date when listed</a:t>
            </a:r>
          </a:p>
          <a:p>
            <a:pPr marL="171450" indent="-171450">
              <a:buFont typeface="Arial" panose="020B0604020202020204" pitchFamily="34" charset="0"/>
              <a:buChar char="•"/>
            </a:pPr>
            <a:r>
              <a:rPr lang="en-US" sz="1100" b="1" dirty="0">
                <a:solidFill>
                  <a:schemeClr val="dk1"/>
                </a:solidFill>
                <a:latin typeface="Quattrocento Sans"/>
                <a:ea typeface="Quattrocento Sans"/>
                <a:cs typeface="Quattrocento Sans"/>
                <a:sym typeface="Quattrocento Sans"/>
              </a:rPr>
              <a:t>Amount Category </a:t>
            </a:r>
            <a:r>
              <a:rPr lang="en-US" sz="1100" dirty="0">
                <a:solidFill>
                  <a:schemeClr val="dk1"/>
                </a:solidFill>
                <a:latin typeface="Quattrocento Sans"/>
                <a:ea typeface="Quattrocento Sans"/>
                <a:cs typeface="Quattrocento Sans"/>
                <a:sym typeface="Quattrocento Sans"/>
              </a:rPr>
              <a:t> = small lending amount (&lt;= 1k) vs. large lending amount</a:t>
            </a:r>
          </a:p>
          <a:p>
            <a:pPr lvl="0"/>
            <a:endParaRPr lang="en-US" sz="1100" dirty="0">
              <a:solidFill>
                <a:schemeClr val="dk1"/>
              </a:solidFill>
              <a:latin typeface="Quattrocento Sans"/>
              <a:ea typeface="Quattrocento Sans"/>
              <a:cs typeface="Quattrocento Sans"/>
              <a:sym typeface="Quattrocento Sans"/>
            </a:endParaRPr>
          </a:p>
          <a:p>
            <a:pPr marL="171450" lvl="0" indent="-171450">
              <a:buFont typeface="Arial" panose="020B0604020202020204" pitchFamily="34" charset="0"/>
              <a:buChar char="•"/>
            </a:pPr>
            <a:endParaRPr lang="en-US" sz="1100" dirty="0">
              <a:solidFill>
                <a:schemeClr val="dk1"/>
              </a:solidFill>
              <a:latin typeface="Quattrocento Sans"/>
              <a:ea typeface="Quattrocento Sans"/>
              <a:cs typeface="Quattrocento Sans"/>
              <a:sym typeface="Quattrocento Sans"/>
            </a:endParaRPr>
          </a:p>
        </p:txBody>
      </p:sp>
      <p:sp>
        <p:nvSpPr>
          <p:cNvPr id="30" name="Google Shape;473;p39">
            <a:extLst>
              <a:ext uri="{FF2B5EF4-FFF2-40B4-BE49-F238E27FC236}">
                <a16:creationId xmlns:a16="http://schemas.microsoft.com/office/drawing/2014/main" id="{2A318B56-4C25-1440-8420-D52D0CF17CD8}"/>
              </a:ext>
            </a:extLst>
          </p:cNvPr>
          <p:cNvSpPr txBox="1"/>
          <p:nvPr/>
        </p:nvSpPr>
        <p:spPr>
          <a:xfrm>
            <a:off x="2761167" y="3104349"/>
            <a:ext cx="2801040" cy="457200"/>
          </a:xfrm>
          <a:prstGeom prst="rect">
            <a:avLst/>
          </a:prstGeom>
          <a:noFill/>
          <a:ln>
            <a:noFill/>
          </a:ln>
        </p:spPr>
        <p:txBody>
          <a:bodyPr spcFirstLastPara="1" wrap="square" lIns="0" tIns="0" rIns="0" bIns="0" anchor="b" anchorCtr="0">
            <a:noAutofit/>
          </a:bodyPr>
          <a:lstStyle/>
          <a:p>
            <a:pPr lvl="0" algn="ctr"/>
            <a:r>
              <a:rPr lang="en-US" sz="1200" b="1" dirty="0">
                <a:solidFill>
                  <a:schemeClr val="dk1"/>
                </a:solidFill>
                <a:latin typeface="Quattrocento Sans" panose="020B0502050000020003" pitchFamily="34" charset="0"/>
                <a:ea typeface="Quattrocento Sans"/>
                <a:cs typeface="Quattrocento Sans"/>
                <a:sym typeface="Quattrocento Sans"/>
              </a:rPr>
              <a:t>median household income* </a:t>
            </a:r>
          </a:p>
          <a:p>
            <a:pPr lvl="0" algn="ctr"/>
            <a:r>
              <a:rPr lang="en-US" sz="1200" dirty="0">
                <a:solidFill>
                  <a:schemeClr val="dk1"/>
                </a:solidFill>
                <a:latin typeface="Quattrocento Sans" panose="020B0502050000020003" pitchFamily="34" charset="0"/>
                <a:ea typeface="Quattrocento Sans"/>
                <a:cs typeface="Quattrocento Sans"/>
                <a:sym typeface="Quattrocento Sans"/>
              </a:rPr>
              <a:t>(inflation-adjusted in 2019 USD) </a:t>
            </a:r>
          </a:p>
        </p:txBody>
      </p:sp>
      <p:sp>
        <p:nvSpPr>
          <p:cNvPr id="35" name="TextBox 34">
            <a:extLst>
              <a:ext uri="{FF2B5EF4-FFF2-40B4-BE49-F238E27FC236}">
                <a16:creationId xmlns:a16="http://schemas.microsoft.com/office/drawing/2014/main" id="{E1A646A1-8BEA-474B-9FC3-446C35ECBC83}"/>
              </a:ext>
            </a:extLst>
          </p:cNvPr>
          <p:cNvSpPr txBox="1"/>
          <p:nvPr/>
        </p:nvSpPr>
        <p:spPr>
          <a:xfrm>
            <a:off x="7058326" y="0"/>
            <a:ext cx="2057899" cy="461665"/>
          </a:xfrm>
          <a:prstGeom prst="rect">
            <a:avLst/>
          </a:prstGeom>
          <a:noFill/>
        </p:spPr>
        <p:txBody>
          <a:bodyPr wrap="square" rtlCol="0">
            <a:spAutoFit/>
          </a:bodyPr>
          <a:lstStyle/>
          <a:p>
            <a:r>
              <a:rPr lang="en-US" sz="1200" dirty="0">
                <a:solidFill>
                  <a:schemeClr val="tx1">
                    <a:lumMod val="75000"/>
                    <a:lumOff val="25000"/>
                  </a:schemeClr>
                </a:solidFill>
                <a:latin typeface="Quattrocento Sans" panose="020B0502050000020003" pitchFamily="34" charset="0"/>
                <a:ea typeface="Quattrocento Sans"/>
                <a:cs typeface="Quattrocento Sans"/>
                <a:sym typeface="Quattrocento Sans"/>
              </a:rPr>
              <a:t>*</a:t>
            </a:r>
            <a:r>
              <a:rPr lang="en-US" sz="1200" dirty="0" err="1">
                <a:solidFill>
                  <a:schemeClr val="tx1">
                    <a:lumMod val="75000"/>
                    <a:lumOff val="25000"/>
                  </a:schemeClr>
                </a:solidFill>
                <a:latin typeface="Garamond" panose="02020404030301010803" pitchFamily="18" charset="0"/>
                <a:ea typeface="Quattrocento Sans"/>
                <a:cs typeface="Quattrocento Sans"/>
                <a:sym typeface="Quattrocento Sans"/>
              </a:rPr>
              <a:t>src</a:t>
            </a:r>
            <a:r>
              <a:rPr lang="en-US" sz="1200" dirty="0">
                <a:solidFill>
                  <a:schemeClr val="tx1">
                    <a:lumMod val="75000"/>
                    <a:lumOff val="25000"/>
                  </a:schemeClr>
                </a:solidFill>
                <a:latin typeface="Garamond" panose="02020404030301010803" pitchFamily="18" charset="0"/>
                <a:ea typeface="Quattrocento Sans"/>
                <a:cs typeface="Quattrocento Sans"/>
                <a:sym typeface="Quattrocento Sans"/>
              </a:rPr>
              <a:t>: Census Bureau</a:t>
            </a:r>
            <a:endParaRPr lang="en-US" sz="1200" dirty="0">
              <a:solidFill>
                <a:schemeClr val="tx1">
                  <a:lumMod val="75000"/>
                  <a:lumOff val="25000"/>
                </a:schemeClr>
              </a:solidFill>
              <a:latin typeface="Garamond" panose="02020404030301010803" pitchFamily="18" charset="0"/>
              <a:hlinkClick r:id="rId4">
                <a:extLst>
                  <a:ext uri="{A12FA001-AC4F-418D-AE19-62706E023703}">
                    <ahyp:hlinkClr xmlns:ahyp="http://schemas.microsoft.com/office/drawing/2018/hyperlinkcolor" val="tx"/>
                  </a:ext>
                </a:extLst>
              </a:hlinkClick>
            </a:endParaRPr>
          </a:p>
          <a:p>
            <a:r>
              <a:rPr lang="en-US" sz="1200" dirty="0">
                <a:solidFill>
                  <a:schemeClr val="bg2"/>
                </a:solidFill>
                <a:latin typeface="Garamond" panose="02020404030301010803" pitchFamily="18" charset="0"/>
                <a:hlinkClick r:id="rId4">
                  <a:extLst>
                    <a:ext uri="{A12FA001-AC4F-418D-AE19-62706E023703}">
                      <ahyp:hlinkClr xmlns:ahyp="http://schemas.microsoft.com/office/drawing/2018/hyperlinkcolor" val="tx"/>
                    </a:ext>
                  </a:extLst>
                </a:hlinkClick>
              </a:rPr>
              <a:t>**calculation of proposer score</a:t>
            </a:r>
            <a:endParaRPr lang="en-US" sz="1300" dirty="0">
              <a:solidFill>
                <a:schemeClr val="bg2"/>
              </a:solidFill>
              <a:latin typeface="Garamond" panose="02020404030301010803" pitchFamily="18" charset="0"/>
            </a:endParaRPr>
          </a:p>
        </p:txBody>
      </p:sp>
      <p:sp>
        <p:nvSpPr>
          <p:cNvPr id="37" name="Google Shape;206;p23">
            <a:extLst>
              <a:ext uri="{FF2B5EF4-FFF2-40B4-BE49-F238E27FC236}">
                <a16:creationId xmlns:a16="http://schemas.microsoft.com/office/drawing/2014/main" id="{6E4F9C6D-6228-E346-A06A-6F8296E38728}"/>
              </a:ext>
            </a:extLst>
          </p:cNvPr>
          <p:cNvSpPr txBox="1">
            <a:spLocks noGrp="1"/>
          </p:cNvSpPr>
          <p:nvPr>
            <p:ph type="title"/>
          </p:nvPr>
        </p:nvSpPr>
        <p:spPr>
          <a:xfrm>
            <a:off x="1399538" y="822480"/>
            <a:ext cx="4333750" cy="640080"/>
          </a:xfrm>
          <a:prstGeom prst="rect">
            <a:avLst/>
          </a:prstGeom>
        </p:spPr>
        <p:txBody>
          <a:bodyPr spcFirstLastPara="1" wrap="square" lIns="91425" tIns="91425" rIns="91425" bIns="91425" anchor="ctr" anchorCtr="0">
            <a:noAutofit/>
          </a:bodyPr>
          <a:lstStyle/>
          <a:p>
            <a:pPr lvl="0"/>
            <a:r>
              <a:rPr lang="en" dirty="0"/>
              <a:t>Archival data analysis</a:t>
            </a:r>
            <a:endParaRPr b="0" dirty="0"/>
          </a:p>
        </p:txBody>
      </p:sp>
    </p:spTree>
    <p:extLst>
      <p:ext uri="{BB962C8B-B14F-4D97-AF65-F5344CB8AC3E}">
        <p14:creationId xmlns:p14="http://schemas.microsoft.com/office/powerpoint/2010/main" val="807992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par>
                                <p:cTn id="16" presetID="3" presetClass="entr" presetSubtype="1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linds(horizont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500"/>
                                        <p:tgtEl>
                                          <p:spTgt spid="24"/>
                                        </p:tgtEl>
                                      </p:cBhvr>
                                    </p:animEffect>
                                  </p:childTnLst>
                                </p:cTn>
                              </p:par>
                              <p:par>
                                <p:cTn id="27" presetID="3" presetClass="entr" presetSubtype="1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linds(horizontal)">
                                      <p:cBhvr>
                                        <p:cTn id="49" dur="500"/>
                                        <p:tgtEl>
                                          <p:spTgt spid="2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linds(horizontal)">
                                      <p:cBhvr>
                                        <p:cTn id="55" dur="500"/>
                                        <p:tgtEl>
                                          <p:spTgt spid="3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linds(horizontal)">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3" grpId="0" animBg="1"/>
      <p:bldP spid="20" grpId="0"/>
      <p:bldP spid="18" grpId="0" animBg="1"/>
      <p:bldP spid="19" grpId="0" animBg="1"/>
      <p:bldP spid="21" grpId="0" animBg="1"/>
      <p:bldP spid="22" grpId="0" animBg="1"/>
      <p:bldP spid="24" grpId="0"/>
      <p:bldP spid="27"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444467" y="854271"/>
            <a:ext cx="4588940" cy="640080"/>
          </a:xfrm>
          <a:prstGeom prst="rect">
            <a:avLst/>
          </a:prstGeom>
        </p:spPr>
        <p:txBody>
          <a:bodyPr spcFirstLastPara="1" wrap="square" lIns="91425" tIns="91425" rIns="91425" bIns="91425" anchor="ctr" anchorCtr="0">
            <a:noAutofit/>
          </a:bodyPr>
          <a:lstStyle/>
          <a:p>
            <a:pPr lvl="0"/>
            <a:r>
              <a:rPr lang="en" dirty="0"/>
              <a:t>Experiment </a:t>
            </a:r>
            <a:r>
              <a:rPr lang="en-US" dirty="0"/>
              <a:t>1</a:t>
            </a:r>
            <a:r>
              <a:rPr lang="en-US" altLang="zh-CN" dirty="0"/>
              <a:t> –</a:t>
            </a:r>
            <a:r>
              <a:rPr lang="zh-CN" altLang="en-US" dirty="0"/>
              <a:t> </a:t>
            </a:r>
            <a:r>
              <a:rPr lang="en" dirty="0"/>
              <a:t>design &amp; procedure</a:t>
            </a:r>
            <a:endParaRPr b="0" dirty="0"/>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D72503C3-671A-994F-8A72-A6D62A009497}"/>
              </a:ext>
            </a:extLst>
          </p:cNvPr>
          <p:cNvSpPr txBox="1"/>
          <p:nvPr/>
        </p:nvSpPr>
        <p:spPr>
          <a:xfrm>
            <a:off x="4266424" y="2667549"/>
            <a:ext cx="1542439" cy="1169551"/>
          </a:xfrm>
          <a:prstGeom prst="rect">
            <a:avLst/>
          </a:prstGeom>
          <a:noFill/>
          <a:ln w="19050">
            <a:solidFill>
              <a:schemeClr val="accent1"/>
            </a:solidFill>
          </a:ln>
        </p:spPr>
        <p:txBody>
          <a:bodyPr wrap="square" rtlCol="0">
            <a:spAutoFit/>
          </a:bodyPr>
          <a:lstStyle/>
          <a:p>
            <a:pPr algn="ctr"/>
            <a:r>
              <a:rPr lang="en-US" b="1" dirty="0">
                <a:solidFill>
                  <a:schemeClr val="tx1"/>
                </a:solidFill>
                <a:latin typeface="Quattrocento Sans" panose="020B0502050000020003" pitchFamily="34" charset="0"/>
              </a:rPr>
              <a:t>Manipulation </a:t>
            </a:r>
            <a:r>
              <a:rPr lang="en-US" dirty="0">
                <a:solidFill>
                  <a:schemeClr val="tx1"/>
                </a:solidFill>
                <a:latin typeface="Quattrocento Sans" panose="020B0502050000020003" pitchFamily="34" charset="0"/>
              </a:rPr>
              <a:t>of</a:t>
            </a:r>
          </a:p>
          <a:p>
            <a:pPr algn="ctr"/>
            <a:r>
              <a:rPr lang="en-US" dirty="0">
                <a:solidFill>
                  <a:schemeClr val="tx1"/>
                </a:solidFill>
                <a:latin typeface="Quattrocento Sans" panose="020B0502050000020003" pitchFamily="34" charset="0"/>
              </a:rPr>
              <a:t>economic inequality</a:t>
            </a:r>
          </a:p>
          <a:p>
            <a:pPr algn="ctr"/>
            <a:r>
              <a:rPr lang="en-US" b="1" i="1" dirty="0">
                <a:solidFill>
                  <a:schemeClr val="tx1"/>
                </a:solidFill>
                <a:latin typeface="Quattrocento Sans" panose="020B0502050000020003" pitchFamily="34" charset="0"/>
              </a:rPr>
              <a:t>mock Google search page</a:t>
            </a:r>
            <a:endParaRPr lang="en-US" i="1" dirty="0">
              <a:solidFill>
                <a:schemeClr val="tx1"/>
              </a:solidFill>
              <a:latin typeface="Quattrocento Sans" panose="020B0502050000020003" pitchFamily="34" charset="0"/>
            </a:endParaRPr>
          </a:p>
        </p:txBody>
      </p:sp>
      <p:sp>
        <p:nvSpPr>
          <p:cNvPr id="16" name="TextBox 15">
            <a:extLst>
              <a:ext uri="{FF2B5EF4-FFF2-40B4-BE49-F238E27FC236}">
                <a16:creationId xmlns:a16="http://schemas.microsoft.com/office/drawing/2014/main" id="{072376FE-3624-A740-80C2-7EF5FA69A3A7}"/>
              </a:ext>
            </a:extLst>
          </p:cNvPr>
          <p:cNvSpPr txBox="1"/>
          <p:nvPr/>
        </p:nvSpPr>
        <p:spPr>
          <a:xfrm>
            <a:off x="6330620" y="2667549"/>
            <a:ext cx="2761307" cy="1177053"/>
          </a:xfrm>
          <a:prstGeom prst="rect">
            <a:avLst/>
          </a:prstGeom>
          <a:noFill/>
          <a:ln w="19050">
            <a:solidFill>
              <a:schemeClr val="accent1"/>
            </a:solidFill>
          </a:ln>
        </p:spPr>
        <p:txBody>
          <a:bodyPr wrap="square" rtlCol="0">
            <a:spAutoFit/>
          </a:bodyPr>
          <a:lstStyle/>
          <a:p>
            <a:pPr algn="ctr">
              <a:lnSpc>
                <a:spcPct val="150000"/>
              </a:lnSpc>
            </a:pPr>
            <a:r>
              <a:rPr lang="en-US" b="1" dirty="0">
                <a:latin typeface="Quattrocento Sans" panose="020B0502050000020003" pitchFamily="34" charset="0"/>
              </a:rPr>
              <a:t>DVs</a:t>
            </a:r>
          </a:p>
          <a:p>
            <a:pPr>
              <a:lnSpc>
                <a:spcPct val="120000"/>
              </a:lnSpc>
            </a:pPr>
            <a:r>
              <a:rPr lang="en-US" b="1" i="1" dirty="0">
                <a:latin typeface="Quattrocento Sans" panose="020B0502050000020003" pitchFamily="34" charset="0"/>
              </a:rPr>
              <a:t>Willingness to choose </a:t>
            </a:r>
            <a:r>
              <a:rPr lang="en-US" dirty="0">
                <a:latin typeface="Quattrocento Sans" panose="020B0502050000020003" pitchFamily="34" charset="0"/>
              </a:rPr>
              <a:t>the lodge-sharing service over the hotel if the cost is equal (1- 7)</a:t>
            </a:r>
          </a:p>
        </p:txBody>
      </p:sp>
      <p:sp>
        <p:nvSpPr>
          <p:cNvPr id="17" name="TextBox 16">
            <a:extLst>
              <a:ext uri="{FF2B5EF4-FFF2-40B4-BE49-F238E27FC236}">
                <a16:creationId xmlns:a16="http://schemas.microsoft.com/office/drawing/2014/main" id="{135E9213-DA8D-AD48-B73B-C4CDE8424381}"/>
              </a:ext>
            </a:extLst>
          </p:cNvPr>
          <p:cNvSpPr txBox="1"/>
          <p:nvPr/>
        </p:nvSpPr>
        <p:spPr>
          <a:xfrm>
            <a:off x="901009" y="1758935"/>
            <a:ext cx="2820944" cy="2986780"/>
          </a:xfrm>
          <a:prstGeom prst="rect">
            <a:avLst/>
          </a:prstGeom>
          <a:noFill/>
          <a:ln w="19050">
            <a:solidFill>
              <a:schemeClr val="accent1"/>
            </a:solidFill>
          </a:ln>
        </p:spPr>
        <p:txBody>
          <a:bodyPr wrap="square" rtlCol="0">
            <a:spAutoFit/>
          </a:bodyPr>
          <a:lstStyle/>
          <a:p>
            <a:pPr algn="ctr">
              <a:lnSpc>
                <a:spcPct val="150000"/>
              </a:lnSpc>
            </a:pPr>
            <a:r>
              <a:rPr lang="en-US" b="1" dirty="0">
                <a:latin typeface="Quattrocento Sans" panose="020B0502050000020003" pitchFamily="34" charset="0"/>
              </a:rPr>
              <a:t>Scenario</a:t>
            </a:r>
          </a:p>
          <a:p>
            <a:pPr marL="285750" indent="-285750">
              <a:lnSpc>
                <a:spcPct val="120000"/>
              </a:lnSpc>
              <a:buFont typeface="Wingdings" pitchFamily="2" charset="2"/>
              <a:buChar char="q"/>
            </a:pPr>
            <a:r>
              <a:rPr lang="en-US" dirty="0">
                <a:latin typeface="Quattrocento Sans" panose="020B0502050000020003" pitchFamily="34" charset="0"/>
              </a:rPr>
              <a:t>Stay in </a:t>
            </a:r>
            <a:r>
              <a:rPr lang="en-US" dirty="0" err="1">
                <a:latin typeface="Quattrocento Sans" panose="020B0502050000020003" pitchFamily="34" charset="0"/>
              </a:rPr>
              <a:t>Bimboola</a:t>
            </a:r>
            <a:r>
              <a:rPr lang="en-US" dirty="0">
                <a:latin typeface="Quattrocento Sans" panose="020B0502050000020003" pitchFamily="34" charset="0"/>
              </a:rPr>
              <a:t> </a:t>
            </a:r>
            <a:r>
              <a:rPr lang="en-US" sz="1200" i="1" dirty="0">
                <a:latin typeface="Quattrocento Sans" panose="020B0502050000020003" pitchFamily="34" charset="0"/>
              </a:rPr>
              <a:t>[Hypothetical] </a:t>
            </a:r>
            <a:r>
              <a:rPr lang="en-US" dirty="0">
                <a:latin typeface="Quattrocento Sans" panose="020B0502050000020003" pitchFamily="34" charset="0"/>
              </a:rPr>
              <a:t>for 3 months for business purposes</a:t>
            </a:r>
          </a:p>
          <a:p>
            <a:pPr marL="285750" indent="-285750">
              <a:lnSpc>
                <a:spcPct val="120000"/>
              </a:lnSpc>
              <a:buFont typeface="Wingdings" pitchFamily="2" charset="2"/>
              <a:buChar char="q"/>
            </a:pPr>
            <a:r>
              <a:rPr lang="en-US" dirty="0">
                <a:latin typeface="Quattrocento Sans" panose="020B0502050000020003" pitchFamily="34" charset="0"/>
              </a:rPr>
              <a:t>The company would provide two accommodation options </a:t>
            </a:r>
            <a:r>
              <a:rPr lang="en-US" i="1" dirty="0">
                <a:latin typeface="Quattrocento Sans" panose="020B0502050000020003" pitchFamily="34" charset="0"/>
              </a:rPr>
              <a:t>(</a:t>
            </a:r>
            <a:r>
              <a:rPr lang="en-US" b="1" i="1" dirty="0">
                <a:latin typeface="Quattrocento Sans" panose="020B0502050000020003" pitchFamily="34" charset="0"/>
              </a:rPr>
              <a:t>comparable</a:t>
            </a:r>
            <a:r>
              <a:rPr lang="en-US" i="1" dirty="0">
                <a:latin typeface="Quattrocento Sans" panose="020B0502050000020003" pitchFamily="34" charset="0"/>
              </a:rPr>
              <a:t> in quality, room structure, and reimbursement):</a:t>
            </a:r>
            <a:br>
              <a:rPr lang="en-US" dirty="0">
                <a:latin typeface="Quattrocento Sans" panose="020B0502050000020003" pitchFamily="34" charset="0"/>
              </a:rPr>
            </a:br>
            <a:r>
              <a:rPr lang="en-US" b="1" dirty="0">
                <a:latin typeface="Quattrocento Sans" panose="020B0502050000020003" pitchFamily="34" charset="0"/>
              </a:rPr>
              <a:t>1. a local lodge-sharing service</a:t>
            </a:r>
            <a:br>
              <a:rPr lang="en-US" b="1" dirty="0">
                <a:latin typeface="Quattrocento Sans" panose="020B0502050000020003" pitchFamily="34" charset="0"/>
              </a:rPr>
            </a:br>
            <a:r>
              <a:rPr lang="en-US" b="1" dirty="0">
                <a:latin typeface="Quattrocento Sans" panose="020B0502050000020003" pitchFamily="34" charset="0"/>
              </a:rPr>
              <a:t>2. a local hotel </a:t>
            </a:r>
          </a:p>
        </p:txBody>
      </p:sp>
      <p:sp>
        <p:nvSpPr>
          <p:cNvPr id="9" name="Right Arrow 8">
            <a:extLst>
              <a:ext uri="{FF2B5EF4-FFF2-40B4-BE49-F238E27FC236}">
                <a16:creationId xmlns:a16="http://schemas.microsoft.com/office/drawing/2014/main" id="{9152CD74-B386-2D4C-B79B-6A9324204DD5}"/>
              </a:ext>
            </a:extLst>
          </p:cNvPr>
          <p:cNvSpPr/>
          <p:nvPr/>
        </p:nvSpPr>
        <p:spPr>
          <a:xfrm>
            <a:off x="3737402" y="3171909"/>
            <a:ext cx="513573" cy="168820"/>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131;p17">
            <a:extLst>
              <a:ext uri="{FF2B5EF4-FFF2-40B4-BE49-F238E27FC236}">
                <a16:creationId xmlns:a16="http://schemas.microsoft.com/office/drawing/2014/main" id="{06848A92-9C13-394D-A388-DFCFA4905D97}"/>
              </a:ext>
            </a:extLst>
          </p:cNvPr>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14" name="Right Arrow 13">
            <a:extLst>
              <a:ext uri="{FF2B5EF4-FFF2-40B4-BE49-F238E27FC236}">
                <a16:creationId xmlns:a16="http://schemas.microsoft.com/office/drawing/2014/main" id="{677042F3-2DA2-C149-9797-ED698D3602D7}"/>
              </a:ext>
            </a:extLst>
          </p:cNvPr>
          <p:cNvSpPr/>
          <p:nvPr/>
        </p:nvSpPr>
        <p:spPr>
          <a:xfrm>
            <a:off x="5817047" y="3167914"/>
            <a:ext cx="513573" cy="168820"/>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479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9"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99537" y="822480"/>
            <a:ext cx="4837977" cy="640080"/>
          </a:xfrm>
          <a:prstGeom prst="rect">
            <a:avLst/>
          </a:prstGeom>
        </p:spPr>
        <p:txBody>
          <a:bodyPr spcFirstLastPara="1" wrap="square" lIns="91425" tIns="91425" rIns="91425" bIns="91425" anchor="ctr" anchorCtr="0">
            <a:noAutofit/>
          </a:bodyPr>
          <a:lstStyle/>
          <a:p>
            <a:pPr lvl="0"/>
            <a:r>
              <a:rPr lang="en" dirty="0"/>
              <a:t>Experiment 2</a:t>
            </a:r>
            <a:endParaRPr b="0" dirty="0"/>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D4BB757F-4D18-3C43-8B21-EE3BA31463C6}"/>
              </a:ext>
            </a:extLst>
          </p:cNvPr>
          <p:cNvSpPr txBox="1"/>
          <p:nvPr/>
        </p:nvSpPr>
        <p:spPr>
          <a:xfrm>
            <a:off x="1565761" y="1544978"/>
            <a:ext cx="5412159"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Scenario &amp; Stimuli</a:t>
            </a:r>
          </a:p>
          <a:p>
            <a:pPr algn="ctr">
              <a:lnSpc>
                <a:spcPct val="120000"/>
              </a:lnSpc>
            </a:pPr>
            <a:r>
              <a:rPr lang="en-US" dirty="0">
                <a:latin typeface="Quattrocento Sans" panose="020B0502050000020003" pitchFamily="34" charset="0"/>
              </a:rPr>
              <a:t>invest </a:t>
            </a:r>
            <a:r>
              <a:rPr lang="en-US" altLang="zh-CN" dirty="0">
                <a:latin typeface="Quattrocento Sans" panose="020B0502050000020003" pitchFamily="34" charset="0"/>
              </a:rPr>
              <a:t>in</a:t>
            </a:r>
            <a:r>
              <a:rPr lang="en-US" dirty="0">
                <a:latin typeface="Quattrocento Sans" panose="020B0502050000020003" pitchFamily="34" charset="0"/>
              </a:rPr>
              <a:t> an international p2p platform &amp; mock listing</a:t>
            </a:r>
          </a:p>
        </p:txBody>
      </p:sp>
      <p:sp>
        <p:nvSpPr>
          <p:cNvPr id="15" name="Google Shape;131;p17">
            <a:extLst>
              <a:ext uri="{FF2B5EF4-FFF2-40B4-BE49-F238E27FC236}">
                <a16:creationId xmlns:a16="http://schemas.microsoft.com/office/drawing/2014/main" id="{EA45D918-F2FA-1A46-8E58-E3F0B5D58FD0}"/>
              </a:ext>
            </a:extLst>
          </p:cNvPr>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9" name="Bent-Up Arrow 18">
            <a:extLst>
              <a:ext uri="{FF2B5EF4-FFF2-40B4-BE49-F238E27FC236}">
                <a16:creationId xmlns:a16="http://schemas.microsoft.com/office/drawing/2014/main" id="{FFA908A6-9BA3-AE42-85FB-2C4F7FAE922B}"/>
              </a:ext>
            </a:extLst>
          </p:cNvPr>
          <p:cNvSpPr/>
          <p:nvPr/>
        </p:nvSpPr>
        <p:spPr>
          <a:xfrm rot="16200000" flipH="1">
            <a:off x="5024487" y="1687847"/>
            <a:ext cx="588153" cy="1493127"/>
          </a:xfrm>
          <a:prstGeom prst="bentUpArrow">
            <a:avLst>
              <a:gd name="adj1" fmla="val 25000"/>
              <a:gd name="adj2" fmla="val 20093"/>
              <a:gd name="adj3"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6DD3FD1-3B89-7E4E-A021-EF958DC744C4}"/>
              </a:ext>
            </a:extLst>
          </p:cNvPr>
          <p:cNvSpPr txBox="1"/>
          <p:nvPr/>
        </p:nvSpPr>
        <p:spPr>
          <a:xfrm>
            <a:off x="896001" y="3624745"/>
            <a:ext cx="872779" cy="276999"/>
          </a:xfrm>
          <a:prstGeom prst="rect">
            <a:avLst/>
          </a:prstGeom>
          <a:noFill/>
        </p:spPr>
        <p:txBody>
          <a:bodyPr wrap="square" rtlCol="0">
            <a:spAutoFit/>
          </a:bodyPr>
          <a:lstStyle/>
          <a:p>
            <a:pPr algn="ctr"/>
            <a:r>
              <a:rPr lang="en-US" sz="1200" b="1" dirty="0">
                <a:solidFill>
                  <a:schemeClr val="accent1"/>
                </a:solidFill>
                <a:latin typeface="Quattrocento Sans" panose="020B0502050000020003" pitchFamily="34" charset="0"/>
                <a:cs typeface="PSL Ornanong Pro" panose="02000506000000020004" pitchFamily="2" charset="-34"/>
              </a:rPr>
              <a:t>midpoint</a:t>
            </a:r>
          </a:p>
        </p:txBody>
      </p:sp>
      <p:pic>
        <p:nvPicPr>
          <p:cNvPr id="13" name="Picture 12">
            <a:extLst>
              <a:ext uri="{FF2B5EF4-FFF2-40B4-BE49-F238E27FC236}">
                <a16:creationId xmlns:a16="http://schemas.microsoft.com/office/drawing/2014/main" id="{3EA8EB88-EC40-2F42-94DC-C3AE50D3EA1F}"/>
              </a:ext>
            </a:extLst>
          </p:cNvPr>
          <p:cNvPicPr>
            <a:picLocks noChangeAspect="1"/>
          </p:cNvPicPr>
          <p:nvPr/>
        </p:nvPicPr>
        <p:blipFill>
          <a:blip r:embed="rId3"/>
          <a:stretch>
            <a:fillRect/>
          </a:stretch>
        </p:blipFill>
        <p:spPr>
          <a:xfrm>
            <a:off x="1565762" y="2121626"/>
            <a:ext cx="6012476" cy="3006238"/>
          </a:xfrm>
          <a:prstGeom prst="rect">
            <a:avLst/>
          </a:prstGeom>
        </p:spPr>
      </p:pic>
    </p:spTree>
    <p:extLst>
      <p:ext uri="{BB962C8B-B14F-4D97-AF65-F5344CB8AC3E}">
        <p14:creationId xmlns:p14="http://schemas.microsoft.com/office/powerpoint/2010/main" val="104076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99537" y="822480"/>
            <a:ext cx="4837977" cy="640080"/>
          </a:xfrm>
          <a:prstGeom prst="rect">
            <a:avLst/>
          </a:prstGeom>
        </p:spPr>
        <p:txBody>
          <a:bodyPr spcFirstLastPara="1" wrap="square" lIns="91425" tIns="91425" rIns="91425" bIns="91425" anchor="ctr" anchorCtr="0">
            <a:noAutofit/>
          </a:bodyPr>
          <a:lstStyle/>
          <a:p>
            <a:pPr lvl="0"/>
            <a:r>
              <a:rPr lang="en" dirty="0"/>
              <a:t>Experiment 2</a:t>
            </a:r>
            <a:endParaRPr b="0" dirty="0"/>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05DEE492-123B-C94F-A577-DE0DF8586BFD}"/>
              </a:ext>
            </a:extLst>
          </p:cNvPr>
          <p:cNvSpPr txBox="1"/>
          <p:nvPr/>
        </p:nvSpPr>
        <p:spPr>
          <a:xfrm>
            <a:off x="911098" y="2370770"/>
            <a:ext cx="6763866" cy="595356"/>
          </a:xfrm>
          <a:prstGeom prst="rect">
            <a:avLst/>
          </a:prstGeom>
          <a:noFill/>
          <a:ln w="19050">
            <a:solidFill>
              <a:schemeClr val="accent1"/>
            </a:solidFill>
          </a:ln>
        </p:spPr>
        <p:txBody>
          <a:bodyPr wrap="square" rtlCol="0">
            <a:spAutoFit/>
          </a:bodyPr>
          <a:lstStyle/>
          <a:p>
            <a:pPr algn="ctr">
              <a:lnSpc>
                <a:spcPct val="120000"/>
              </a:lnSpc>
            </a:pPr>
            <a:r>
              <a:rPr lang="en-US" b="1" dirty="0">
                <a:solidFill>
                  <a:schemeClr val="tx1"/>
                </a:solidFill>
                <a:latin typeface="Quattrocento Sans" panose="020B0502050000020003" pitchFamily="34" charset="0"/>
              </a:rPr>
              <a:t>Manipulation </a:t>
            </a:r>
            <a:r>
              <a:rPr lang="en-US" dirty="0">
                <a:solidFill>
                  <a:schemeClr val="tx1"/>
                </a:solidFill>
                <a:latin typeface="Quattrocento Sans" panose="020B0502050000020003" pitchFamily="34" charset="0"/>
              </a:rPr>
              <a:t>of economic inequality:</a:t>
            </a:r>
            <a:r>
              <a:rPr lang="en-US" b="1" dirty="0">
                <a:solidFill>
                  <a:schemeClr val="tx1"/>
                </a:solidFill>
                <a:latin typeface="Quattrocento Sans" panose="020B0502050000020003" pitchFamily="34" charset="0"/>
              </a:rPr>
              <a:t> </a:t>
            </a:r>
            <a:r>
              <a:rPr lang="en-US" b="1" i="1" dirty="0">
                <a:solidFill>
                  <a:schemeClr val="tx1"/>
                </a:solidFill>
                <a:latin typeface="Quattrocento Sans" panose="020B0502050000020003" pitchFamily="34" charset="0"/>
              </a:rPr>
              <a:t>income distribution</a:t>
            </a:r>
            <a:r>
              <a:rPr lang="en-US" dirty="0">
                <a:latin typeface="Quattrocento Sans" panose="020B0502050000020003" pitchFamily="34" charset="0"/>
              </a:rPr>
              <a:t> </a:t>
            </a:r>
          </a:p>
          <a:p>
            <a:pPr algn="ctr">
              <a:lnSpc>
                <a:spcPct val="120000"/>
              </a:lnSpc>
            </a:pPr>
            <a:r>
              <a:rPr lang="en-US" sz="1200" i="1" dirty="0">
                <a:latin typeface="Quattrocento Sans" panose="020B0502050000020003" pitchFamily="34" charset="0"/>
              </a:rPr>
              <a:t>(adapted from Payne et al. 2017, PNAS</a:t>
            </a:r>
            <a:r>
              <a:rPr lang="en-US" dirty="0">
                <a:latin typeface="Quattrocento Sans" panose="020B0502050000020003" pitchFamily="34" charset="0"/>
              </a:rPr>
              <a:t>)</a:t>
            </a:r>
            <a:endParaRPr lang="en-US" b="1" i="1" dirty="0">
              <a:solidFill>
                <a:schemeClr val="tx1"/>
              </a:solidFill>
              <a:latin typeface="Quattrocento Sans" panose="020B0502050000020003" pitchFamily="34" charset="0"/>
            </a:endParaRPr>
          </a:p>
        </p:txBody>
      </p:sp>
      <p:sp>
        <p:nvSpPr>
          <p:cNvPr id="9" name="TextBox 8">
            <a:extLst>
              <a:ext uri="{FF2B5EF4-FFF2-40B4-BE49-F238E27FC236}">
                <a16:creationId xmlns:a16="http://schemas.microsoft.com/office/drawing/2014/main" id="{8EC4FC3B-5D99-F64E-80D7-ED04C0F549E0}"/>
              </a:ext>
            </a:extLst>
          </p:cNvPr>
          <p:cNvSpPr txBox="1"/>
          <p:nvPr/>
        </p:nvSpPr>
        <p:spPr>
          <a:xfrm>
            <a:off x="2021459" y="4100177"/>
            <a:ext cx="4491767" cy="96699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DVs</a:t>
            </a:r>
          </a:p>
          <a:p>
            <a:pPr marL="171450" marR="0" lvl="0" indent="-171450" rtl="0">
              <a:lnSpc>
                <a:spcPct val="150000"/>
              </a:lnSpc>
              <a:spcBef>
                <a:spcPts val="0"/>
              </a:spcBef>
              <a:spcAft>
                <a:spcPts val="0"/>
              </a:spcAft>
              <a:buFont typeface="Wingdings" pitchFamily="2" charset="2"/>
              <a:buChar char="v"/>
            </a:pPr>
            <a:r>
              <a:rPr lang="en-US" b="1" i="1" dirty="0">
                <a:solidFill>
                  <a:schemeClr val="dk1"/>
                </a:solidFill>
                <a:latin typeface="Quattrocento Sans"/>
                <a:ea typeface="Quattrocento Sans"/>
                <a:cs typeface="Quattrocento Sans"/>
                <a:sym typeface="Quattrocento Sans"/>
              </a:rPr>
              <a:t>Lending amount </a:t>
            </a:r>
            <a:r>
              <a:rPr lang="en-US" dirty="0">
                <a:solidFill>
                  <a:schemeClr val="dk1"/>
                </a:solidFill>
                <a:latin typeface="Quattrocento Sans"/>
                <a:ea typeface="Quattrocento Sans"/>
                <a:cs typeface="Quattrocento Sans"/>
                <a:sym typeface="Quattrocento Sans"/>
              </a:rPr>
              <a:t>(0 – 3000, incremental by 300)</a:t>
            </a:r>
          </a:p>
          <a:p>
            <a:pPr marL="171450" marR="0" lvl="0" indent="-171450" rtl="0">
              <a:lnSpc>
                <a:spcPct val="150000"/>
              </a:lnSpc>
              <a:spcBef>
                <a:spcPts val="0"/>
              </a:spcBef>
              <a:spcAft>
                <a:spcPts val="0"/>
              </a:spcAft>
              <a:buFont typeface="Wingdings" pitchFamily="2" charset="2"/>
              <a:buChar char="v"/>
            </a:pPr>
            <a:r>
              <a:rPr lang="en-US" b="1" i="1" dirty="0">
                <a:solidFill>
                  <a:schemeClr val="dk1"/>
                </a:solidFill>
                <a:latin typeface="Quattrocento Sans"/>
                <a:ea typeface="Quattrocento Sans"/>
                <a:cs typeface="Quattrocento Sans"/>
                <a:sym typeface="Quattrocento Sans"/>
              </a:rPr>
              <a:t>Willingness to lend </a:t>
            </a:r>
            <a:r>
              <a:rPr lang="en-US" dirty="0">
                <a:solidFill>
                  <a:schemeClr val="dk1"/>
                </a:solidFill>
                <a:latin typeface="Quattrocento Sans"/>
                <a:ea typeface="Quattrocento Sans"/>
                <a:cs typeface="Quattrocento Sans"/>
                <a:sym typeface="Quattrocento Sans"/>
              </a:rPr>
              <a:t>to this borrower over others(1-7)</a:t>
            </a:r>
          </a:p>
        </p:txBody>
      </p:sp>
      <p:sp>
        <p:nvSpPr>
          <p:cNvPr id="10" name="TextBox 9">
            <a:extLst>
              <a:ext uri="{FF2B5EF4-FFF2-40B4-BE49-F238E27FC236}">
                <a16:creationId xmlns:a16="http://schemas.microsoft.com/office/drawing/2014/main" id="{D4BB757F-4D18-3C43-8B21-EE3BA31463C6}"/>
              </a:ext>
            </a:extLst>
          </p:cNvPr>
          <p:cNvSpPr txBox="1"/>
          <p:nvPr/>
        </p:nvSpPr>
        <p:spPr>
          <a:xfrm>
            <a:off x="393943" y="1544978"/>
            <a:ext cx="7281021"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Scenario &amp; Stimuli</a:t>
            </a:r>
          </a:p>
          <a:p>
            <a:pPr algn="ctr">
              <a:lnSpc>
                <a:spcPct val="120000"/>
              </a:lnSpc>
            </a:pPr>
            <a:r>
              <a:rPr lang="en-US" dirty="0">
                <a:latin typeface="Quattrocento Sans" panose="020B0502050000020003" pitchFamily="34" charset="0"/>
              </a:rPr>
              <a:t>invest in an international p2p platform &amp; mock listing</a:t>
            </a:r>
          </a:p>
        </p:txBody>
      </p:sp>
      <p:sp>
        <p:nvSpPr>
          <p:cNvPr id="13" name="TextBox 12">
            <a:extLst>
              <a:ext uri="{FF2B5EF4-FFF2-40B4-BE49-F238E27FC236}">
                <a16:creationId xmlns:a16="http://schemas.microsoft.com/office/drawing/2014/main" id="{1191CB64-5754-3F47-B7E3-3C29985AB978}"/>
              </a:ext>
            </a:extLst>
          </p:cNvPr>
          <p:cNvSpPr txBox="1"/>
          <p:nvPr/>
        </p:nvSpPr>
        <p:spPr>
          <a:xfrm>
            <a:off x="1436103" y="3080085"/>
            <a:ext cx="6238861" cy="853888"/>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Mediator: interpersonal trust</a:t>
            </a:r>
          </a:p>
          <a:p>
            <a:pPr algn="ctr">
              <a:lnSpc>
                <a:spcPct val="120000"/>
              </a:lnSpc>
            </a:pPr>
            <a:r>
              <a:rPr lang="en-US" b="1" i="1" dirty="0">
                <a:latin typeface="Quattrocento Sans" panose="020B0502050000020003" pitchFamily="34" charset="0"/>
              </a:rPr>
              <a:t>Trust</a:t>
            </a:r>
            <a:r>
              <a:rPr lang="en-US" dirty="0">
                <a:latin typeface="Quattrocento Sans" panose="020B0502050000020003" pitchFamily="34" charset="0"/>
              </a:rPr>
              <a:t>: how much would you trust </a:t>
            </a:r>
            <a:r>
              <a:rPr lang="en-US" dirty="0" err="1">
                <a:latin typeface="Quattrocento Sans" panose="020B0502050000020003" pitchFamily="34" charset="0"/>
              </a:rPr>
              <a:t>Bimboolian</a:t>
            </a:r>
            <a:r>
              <a:rPr lang="en-US" dirty="0">
                <a:latin typeface="Quattrocento Sans" panose="020B0502050000020003" pitchFamily="34" charset="0"/>
              </a:rPr>
              <a:t> people (1-7)</a:t>
            </a:r>
          </a:p>
          <a:p>
            <a:pPr algn="ctr">
              <a:lnSpc>
                <a:spcPct val="120000"/>
              </a:lnSpc>
            </a:pPr>
            <a:r>
              <a:rPr lang="en-US" b="1" i="1" dirty="0">
                <a:latin typeface="Quattrocento Sans" panose="020B0502050000020003" pitchFamily="34" charset="0"/>
              </a:rPr>
              <a:t>Trust</a:t>
            </a:r>
            <a:r>
              <a:rPr lang="en-US" dirty="0">
                <a:latin typeface="Quattrocento Sans" panose="020B0502050000020003" pitchFamily="34" charset="0"/>
              </a:rPr>
              <a:t>: how trustworthy do you think </a:t>
            </a:r>
            <a:r>
              <a:rPr lang="en-US" dirty="0" err="1">
                <a:latin typeface="Quattrocento Sans" panose="020B0502050000020003" pitchFamily="34" charset="0"/>
              </a:rPr>
              <a:t>Bimboolian</a:t>
            </a:r>
            <a:r>
              <a:rPr lang="en-US" dirty="0">
                <a:latin typeface="Quattrocento Sans" panose="020B0502050000020003" pitchFamily="34" charset="0"/>
              </a:rPr>
              <a:t> people would be (1-7)</a:t>
            </a:r>
          </a:p>
        </p:txBody>
      </p:sp>
      <p:sp>
        <p:nvSpPr>
          <p:cNvPr id="3" name="Bent-Up Arrow 2">
            <a:extLst>
              <a:ext uri="{FF2B5EF4-FFF2-40B4-BE49-F238E27FC236}">
                <a16:creationId xmlns:a16="http://schemas.microsoft.com/office/drawing/2014/main" id="{3C2A2FC5-0292-674A-BC90-21F1D3867426}"/>
              </a:ext>
            </a:extLst>
          </p:cNvPr>
          <p:cNvSpPr/>
          <p:nvPr/>
        </p:nvSpPr>
        <p:spPr>
          <a:xfrm rot="5400000">
            <a:off x="422476" y="2257861"/>
            <a:ext cx="595356"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a:extLst>
              <a:ext uri="{FF2B5EF4-FFF2-40B4-BE49-F238E27FC236}">
                <a16:creationId xmlns:a16="http://schemas.microsoft.com/office/drawing/2014/main" id="{C8F7531F-D3D0-7348-AC4A-FB85298C93DF}"/>
              </a:ext>
            </a:extLst>
          </p:cNvPr>
          <p:cNvSpPr/>
          <p:nvPr/>
        </p:nvSpPr>
        <p:spPr>
          <a:xfrm rot="5400000">
            <a:off x="903169" y="3117171"/>
            <a:ext cx="683979"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3DBD8D6B-DAC8-CE44-97B6-7305E1CFEC1D}"/>
              </a:ext>
            </a:extLst>
          </p:cNvPr>
          <p:cNvSpPr/>
          <p:nvPr/>
        </p:nvSpPr>
        <p:spPr>
          <a:xfrm rot="5400000">
            <a:off x="1489016" y="4084527"/>
            <a:ext cx="682997"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Google Shape;131;p17">
            <a:extLst>
              <a:ext uri="{FF2B5EF4-FFF2-40B4-BE49-F238E27FC236}">
                <a16:creationId xmlns:a16="http://schemas.microsoft.com/office/drawing/2014/main" id="{EA45D918-F2FA-1A46-8E58-E3F0B5D58FD0}"/>
              </a:ext>
            </a:extLst>
          </p:cNvPr>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8" name="TextBox 17">
            <a:extLst>
              <a:ext uri="{FF2B5EF4-FFF2-40B4-BE49-F238E27FC236}">
                <a16:creationId xmlns:a16="http://schemas.microsoft.com/office/drawing/2014/main" id="{29FD56B6-70D7-C440-A994-A34F37B168E3}"/>
              </a:ext>
            </a:extLst>
          </p:cNvPr>
          <p:cNvSpPr txBox="1"/>
          <p:nvPr/>
        </p:nvSpPr>
        <p:spPr>
          <a:xfrm>
            <a:off x="6973993" y="4285997"/>
            <a:ext cx="1401941"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Manipulation checks</a:t>
            </a:r>
            <a:endParaRPr lang="en-US" dirty="0">
              <a:latin typeface="Quattrocento Sans" panose="020B0502050000020003" pitchFamily="34" charset="0"/>
            </a:endParaRPr>
          </a:p>
        </p:txBody>
      </p:sp>
      <p:sp>
        <p:nvSpPr>
          <p:cNvPr id="19" name="Right Arrow 18">
            <a:extLst>
              <a:ext uri="{FF2B5EF4-FFF2-40B4-BE49-F238E27FC236}">
                <a16:creationId xmlns:a16="http://schemas.microsoft.com/office/drawing/2014/main" id="{29136257-2B28-8A44-AF60-04E725B8CAC5}"/>
              </a:ext>
            </a:extLst>
          </p:cNvPr>
          <p:cNvSpPr/>
          <p:nvPr/>
        </p:nvSpPr>
        <p:spPr>
          <a:xfrm>
            <a:off x="6507800" y="4452173"/>
            <a:ext cx="455131" cy="23365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382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6"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99538" y="822480"/>
            <a:ext cx="5356862" cy="640080"/>
          </a:xfrm>
          <a:prstGeom prst="rect">
            <a:avLst/>
          </a:prstGeom>
        </p:spPr>
        <p:txBody>
          <a:bodyPr spcFirstLastPara="1" wrap="square" lIns="91425" tIns="91425" rIns="91425" bIns="91425" anchor="ctr" anchorCtr="0">
            <a:noAutofit/>
          </a:bodyPr>
          <a:lstStyle/>
          <a:p>
            <a:pPr lvl="0"/>
            <a:r>
              <a:rPr lang="en" dirty="0"/>
              <a:t>Experiment 3a</a:t>
            </a:r>
            <a:endParaRPr b="0" dirty="0"/>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05DEE492-123B-C94F-A577-DE0DF8586BFD}"/>
              </a:ext>
            </a:extLst>
          </p:cNvPr>
          <p:cNvSpPr txBox="1"/>
          <p:nvPr/>
        </p:nvSpPr>
        <p:spPr>
          <a:xfrm>
            <a:off x="1205874" y="2300228"/>
            <a:ext cx="5370584" cy="59535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20000"/>
              </a:lnSpc>
            </a:pPr>
            <a:r>
              <a:rPr lang="en-US" b="1" dirty="0">
                <a:solidFill>
                  <a:schemeClr val="tx1"/>
                </a:solidFill>
                <a:latin typeface="Quattrocento Sans" panose="020B0502050000020003" pitchFamily="34" charset="0"/>
              </a:rPr>
              <a:t>Manipulation </a:t>
            </a:r>
            <a:r>
              <a:rPr lang="en-US" dirty="0">
                <a:solidFill>
                  <a:schemeClr val="tx1"/>
                </a:solidFill>
                <a:latin typeface="Quattrocento Sans" panose="020B0502050000020003" pitchFamily="34" charset="0"/>
              </a:rPr>
              <a:t>of economic inequality:</a:t>
            </a:r>
            <a:r>
              <a:rPr lang="en-US" b="1" dirty="0">
                <a:solidFill>
                  <a:schemeClr val="tx1"/>
                </a:solidFill>
                <a:latin typeface="Quattrocento Sans" panose="020B0502050000020003" pitchFamily="34" charset="0"/>
              </a:rPr>
              <a:t> </a:t>
            </a:r>
            <a:r>
              <a:rPr lang="en-US" b="1" i="1" dirty="0">
                <a:solidFill>
                  <a:schemeClr val="tx1"/>
                </a:solidFill>
                <a:latin typeface="Quattrocento Sans" panose="020B0502050000020003" pitchFamily="34" charset="0"/>
              </a:rPr>
              <a:t>income distribution</a:t>
            </a:r>
            <a:r>
              <a:rPr lang="en-US" dirty="0">
                <a:latin typeface="Quattrocento Sans" panose="020B0502050000020003" pitchFamily="34" charset="0"/>
              </a:rPr>
              <a:t> </a:t>
            </a:r>
          </a:p>
          <a:p>
            <a:pPr algn="ctr">
              <a:lnSpc>
                <a:spcPct val="120000"/>
              </a:lnSpc>
            </a:pPr>
            <a:r>
              <a:rPr lang="en-US" sz="1200" i="1" dirty="0">
                <a:latin typeface="Quattrocento Sans" panose="020B0502050000020003" pitchFamily="34" charset="0"/>
              </a:rPr>
              <a:t>(adapted from Payne et al. 2017, PNAS</a:t>
            </a:r>
            <a:r>
              <a:rPr lang="en-US" dirty="0">
                <a:latin typeface="Quattrocento Sans" panose="020B0502050000020003" pitchFamily="34" charset="0"/>
              </a:rPr>
              <a:t>)</a:t>
            </a:r>
            <a:endParaRPr lang="en-US" b="1" i="1" dirty="0">
              <a:solidFill>
                <a:schemeClr val="tx1"/>
              </a:solidFill>
              <a:latin typeface="Quattrocento Sans" panose="020B0502050000020003" pitchFamily="34" charset="0"/>
            </a:endParaRPr>
          </a:p>
        </p:txBody>
      </p:sp>
      <p:sp>
        <p:nvSpPr>
          <p:cNvPr id="9" name="TextBox 8">
            <a:extLst>
              <a:ext uri="{FF2B5EF4-FFF2-40B4-BE49-F238E27FC236}">
                <a16:creationId xmlns:a16="http://schemas.microsoft.com/office/drawing/2014/main" id="{8EC4FC3B-5D99-F64E-80D7-ED04C0F549E0}"/>
              </a:ext>
            </a:extLst>
          </p:cNvPr>
          <p:cNvSpPr txBox="1"/>
          <p:nvPr/>
        </p:nvSpPr>
        <p:spPr>
          <a:xfrm>
            <a:off x="2284491" y="4092763"/>
            <a:ext cx="5158126" cy="853888"/>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Focal Mediator</a:t>
            </a:r>
            <a:r>
              <a:rPr lang="en-US" dirty="0">
                <a:latin typeface="Quattrocento Sans" panose="020B0502050000020003" pitchFamily="34" charset="0"/>
              </a:rPr>
              <a:t>: as in Study 2</a:t>
            </a:r>
          </a:p>
          <a:p>
            <a:pPr algn="ctr">
              <a:lnSpc>
                <a:spcPct val="120000"/>
              </a:lnSpc>
            </a:pPr>
            <a:r>
              <a:rPr lang="en-US" b="1" dirty="0">
                <a:latin typeface="Quattrocento Sans" panose="020B0502050000020003" pitchFamily="34" charset="0"/>
              </a:rPr>
              <a:t>Alternative mediator: </a:t>
            </a:r>
            <a:r>
              <a:rPr lang="en-US" b="1" i="1" dirty="0">
                <a:latin typeface="Quattrocento Sans" panose="020B0502050000020003" pitchFamily="34" charset="0"/>
              </a:rPr>
              <a:t>safety</a:t>
            </a:r>
            <a:r>
              <a:rPr lang="en-US" b="1" dirty="0">
                <a:latin typeface="Quattrocento Sans" panose="020B0502050000020003" pitchFamily="34" charset="0"/>
              </a:rPr>
              <a:t> </a:t>
            </a:r>
            <a:r>
              <a:rPr lang="en-US" dirty="0">
                <a:latin typeface="Quattrocento Sans" panose="020B0502050000020003" pitchFamily="34" charset="0"/>
              </a:rPr>
              <a:t>– how safe do you think </a:t>
            </a:r>
            <a:r>
              <a:rPr lang="en-US" dirty="0" err="1">
                <a:latin typeface="Quattrocento Sans" panose="020B0502050000020003" pitchFamily="34" charset="0"/>
              </a:rPr>
              <a:t>Bimboola</a:t>
            </a:r>
            <a:r>
              <a:rPr lang="en-US" dirty="0">
                <a:latin typeface="Quattrocento Sans" panose="020B0502050000020003" pitchFamily="34" charset="0"/>
              </a:rPr>
              <a:t> would be (1-7)</a:t>
            </a:r>
          </a:p>
        </p:txBody>
      </p:sp>
      <p:sp>
        <p:nvSpPr>
          <p:cNvPr id="10" name="TextBox 9">
            <a:extLst>
              <a:ext uri="{FF2B5EF4-FFF2-40B4-BE49-F238E27FC236}">
                <a16:creationId xmlns:a16="http://schemas.microsoft.com/office/drawing/2014/main" id="{D4BB757F-4D18-3C43-8B21-EE3BA31463C6}"/>
              </a:ext>
            </a:extLst>
          </p:cNvPr>
          <p:cNvSpPr txBox="1"/>
          <p:nvPr/>
        </p:nvSpPr>
        <p:spPr>
          <a:xfrm>
            <a:off x="768909" y="1489246"/>
            <a:ext cx="5807549"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Scenario</a:t>
            </a:r>
          </a:p>
          <a:p>
            <a:pPr>
              <a:lnSpc>
                <a:spcPct val="120000"/>
              </a:lnSpc>
            </a:pPr>
            <a:r>
              <a:rPr lang="en-US" dirty="0">
                <a:latin typeface="Quattrocento Sans" panose="020B0502050000020003" pitchFamily="34" charset="0"/>
              </a:rPr>
              <a:t>Travel to </a:t>
            </a:r>
            <a:r>
              <a:rPr lang="en-US" dirty="0" err="1">
                <a:latin typeface="Quattrocento Sans" panose="020B0502050000020003" pitchFamily="34" charset="0"/>
              </a:rPr>
              <a:t>Bimboola</a:t>
            </a:r>
            <a:r>
              <a:rPr lang="en-US" dirty="0">
                <a:latin typeface="Quattrocento Sans" panose="020B0502050000020003" pitchFamily="34" charset="0"/>
              </a:rPr>
              <a:t> for business</a:t>
            </a:r>
          </a:p>
        </p:txBody>
      </p:sp>
      <p:sp>
        <p:nvSpPr>
          <p:cNvPr id="13" name="TextBox 12">
            <a:extLst>
              <a:ext uri="{FF2B5EF4-FFF2-40B4-BE49-F238E27FC236}">
                <a16:creationId xmlns:a16="http://schemas.microsoft.com/office/drawing/2014/main" id="{1191CB64-5754-3F47-B7E3-3C29985AB978}"/>
              </a:ext>
            </a:extLst>
          </p:cNvPr>
          <p:cNvSpPr txBox="1"/>
          <p:nvPr/>
        </p:nvSpPr>
        <p:spPr>
          <a:xfrm>
            <a:off x="1741907" y="3054749"/>
            <a:ext cx="6442723" cy="853888"/>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DV</a:t>
            </a:r>
          </a:p>
          <a:p>
            <a:pPr>
              <a:lnSpc>
                <a:spcPct val="120000"/>
              </a:lnSpc>
            </a:pPr>
            <a:r>
              <a:rPr lang="en-US" b="1" i="1" dirty="0">
                <a:latin typeface="Quattrocento Sans" panose="020B0502050000020003" pitchFamily="34" charset="0"/>
              </a:rPr>
              <a:t>Willingness to choose </a:t>
            </a:r>
            <a:r>
              <a:rPr lang="en-US" dirty="0">
                <a:latin typeface="Quattrocento Sans" panose="020B0502050000020003" pitchFamily="34" charset="0"/>
              </a:rPr>
              <a:t>the local ride-sharing service over other transportation when heading to the office from the airport (1-7)</a:t>
            </a:r>
          </a:p>
        </p:txBody>
      </p:sp>
      <p:sp>
        <p:nvSpPr>
          <p:cNvPr id="3" name="Bent-Up Arrow 2">
            <a:extLst>
              <a:ext uri="{FF2B5EF4-FFF2-40B4-BE49-F238E27FC236}">
                <a16:creationId xmlns:a16="http://schemas.microsoft.com/office/drawing/2014/main" id="{3C2A2FC5-0292-674A-BC90-21F1D3867426}"/>
              </a:ext>
            </a:extLst>
          </p:cNvPr>
          <p:cNvSpPr/>
          <p:nvPr/>
        </p:nvSpPr>
        <p:spPr>
          <a:xfrm rot="5400000">
            <a:off x="737090" y="2182117"/>
            <a:ext cx="523220"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a:extLst>
              <a:ext uri="{FF2B5EF4-FFF2-40B4-BE49-F238E27FC236}">
                <a16:creationId xmlns:a16="http://schemas.microsoft.com/office/drawing/2014/main" id="{C8F7531F-D3D0-7348-AC4A-FB85298C93DF}"/>
              </a:ext>
            </a:extLst>
          </p:cNvPr>
          <p:cNvSpPr/>
          <p:nvPr/>
        </p:nvSpPr>
        <p:spPr>
          <a:xfrm rot="5400000">
            <a:off x="1326974" y="2935375"/>
            <a:ext cx="447978"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3DBD8D6B-DAC8-CE44-97B6-7305E1CFEC1D}"/>
              </a:ext>
            </a:extLst>
          </p:cNvPr>
          <p:cNvSpPr/>
          <p:nvPr/>
        </p:nvSpPr>
        <p:spPr>
          <a:xfrm rot="5400000">
            <a:off x="1749213" y="4068482"/>
            <a:ext cx="688668"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131;p17">
            <a:extLst>
              <a:ext uri="{FF2B5EF4-FFF2-40B4-BE49-F238E27FC236}">
                <a16:creationId xmlns:a16="http://schemas.microsoft.com/office/drawing/2014/main" id="{EA45D918-F2FA-1A46-8E58-E3F0B5D58FD0}"/>
              </a:ext>
            </a:extLst>
          </p:cNvPr>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21" name="TextBox 20">
            <a:extLst>
              <a:ext uri="{FF2B5EF4-FFF2-40B4-BE49-F238E27FC236}">
                <a16:creationId xmlns:a16="http://schemas.microsoft.com/office/drawing/2014/main" id="{09B9F386-044F-1840-9766-1347164C9F37}"/>
              </a:ext>
            </a:extLst>
          </p:cNvPr>
          <p:cNvSpPr txBox="1"/>
          <p:nvPr/>
        </p:nvSpPr>
        <p:spPr>
          <a:xfrm>
            <a:off x="6576458" y="3590114"/>
            <a:ext cx="1756373" cy="307777"/>
          </a:xfrm>
          <a:prstGeom prst="rect">
            <a:avLst/>
          </a:prstGeom>
          <a:noFill/>
        </p:spPr>
        <p:txBody>
          <a:bodyPr wrap="square" rtlCol="0">
            <a:spAutoFit/>
          </a:bodyPr>
          <a:lstStyle/>
          <a:p>
            <a:pPr algn="ctr"/>
            <a:r>
              <a:rPr lang="en-US" b="1" dirty="0">
                <a:solidFill>
                  <a:schemeClr val="bg1"/>
                </a:solidFill>
                <a:latin typeface="Quattrocento Sans" panose="020B0502050000020003" pitchFamily="34" charset="0"/>
              </a:rPr>
              <a:t>HIGH INQUALITY</a:t>
            </a:r>
          </a:p>
        </p:txBody>
      </p:sp>
      <p:sp>
        <p:nvSpPr>
          <p:cNvPr id="18" name="TextBox 17">
            <a:extLst>
              <a:ext uri="{FF2B5EF4-FFF2-40B4-BE49-F238E27FC236}">
                <a16:creationId xmlns:a16="http://schemas.microsoft.com/office/drawing/2014/main" id="{68935D4B-1536-D545-966F-5C17092B48C8}"/>
              </a:ext>
            </a:extLst>
          </p:cNvPr>
          <p:cNvSpPr txBox="1"/>
          <p:nvPr/>
        </p:nvSpPr>
        <p:spPr>
          <a:xfrm>
            <a:off x="7821558" y="4222029"/>
            <a:ext cx="1270369"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Manipulation checks</a:t>
            </a:r>
            <a:endParaRPr lang="en-US" dirty="0">
              <a:latin typeface="Quattrocento Sans" panose="020B0502050000020003" pitchFamily="34" charset="0"/>
            </a:endParaRPr>
          </a:p>
        </p:txBody>
      </p:sp>
      <p:sp>
        <p:nvSpPr>
          <p:cNvPr id="19" name="Right Arrow 18">
            <a:extLst>
              <a:ext uri="{FF2B5EF4-FFF2-40B4-BE49-F238E27FC236}">
                <a16:creationId xmlns:a16="http://schemas.microsoft.com/office/drawing/2014/main" id="{60F12F8C-6E4C-754C-93E0-78E6F81E3DA6}"/>
              </a:ext>
            </a:extLst>
          </p:cNvPr>
          <p:cNvSpPr/>
          <p:nvPr/>
        </p:nvSpPr>
        <p:spPr>
          <a:xfrm>
            <a:off x="7442617" y="4370107"/>
            <a:ext cx="378942" cy="23365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5607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3" grpId="0" animBg="1"/>
      <p:bldP spid="16" grpId="0" animBg="1"/>
      <p:bldP spid="17" grpId="0" animBg="1"/>
      <p:bldP spid="21" grpId="0"/>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99538" y="822480"/>
            <a:ext cx="5356862" cy="640080"/>
          </a:xfrm>
          <a:prstGeom prst="rect">
            <a:avLst/>
          </a:prstGeom>
        </p:spPr>
        <p:txBody>
          <a:bodyPr spcFirstLastPara="1" wrap="square" lIns="91425" tIns="91425" rIns="91425" bIns="91425" anchor="ctr" anchorCtr="0">
            <a:noAutofit/>
          </a:bodyPr>
          <a:lstStyle/>
          <a:p>
            <a:pPr lvl="0"/>
            <a:r>
              <a:rPr lang="en" dirty="0"/>
              <a:t>Experiment 3b</a:t>
            </a:r>
            <a:endParaRPr b="0" dirty="0"/>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05DEE492-123B-C94F-A577-DE0DF8586BFD}"/>
              </a:ext>
            </a:extLst>
          </p:cNvPr>
          <p:cNvSpPr txBox="1"/>
          <p:nvPr/>
        </p:nvSpPr>
        <p:spPr>
          <a:xfrm>
            <a:off x="1205874" y="2300228"/>
            <a:ext cx="5370584" cy="5604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20000"/>
              </a:lnSpc>
            </a:pPr>
            <a:r>
              <a:rPr lang="en-US" b="1" dirty="0">
                <a:solidFill>
                  <a:schemeClr val="tx1"/>
                </a:solidFill>
                <a:latin typeface="Quattrocento Sans" panose="020B0502050000020003" pitchFamily="34" charset="0"/>
              </a:rPr>
              <a:t>Manipulation </a:t>
            </a:r>
            <a:r>
              <a:rPr lang="en-US" dirty="0">
                <a:solidFill>
                  <a:schemeClr val="tx1"/>
                </a:solidFill>
                <a:latin typeface="Quattrocento Sans" panose="020B0502050000020003" pitchFamily="34" charset="0"/>
              </a:rPr>
              <a:t>of economic inequality: </a:t>
            </a:r>
            <a:r>
              <a:rPr lang="en-US" b="1" dirty="0">
                <a:solidFill>
                  <a:schemeClr val="tx1"/>
                </a:solidFill>
                <a:latin typeface="Quattrocento Sans" panose="020B0502050000020003" pitchFamily="34" charset="0"/>
              </a:rPr>
              <a:t> </a:t>
            </a:r>
            <a:r>
              <a:rPr lang="en-US" b="1" i="1" dirty="0">
                <a:solidFill>
                  <a:schemeClr val="tx1"/>
                </a:solidFill>
                <a:latin typeface="Quattrocento Sans" panose="020B0502050000020003" pitchFamily="34" charset="0"/>
              </a:rPr>
              <a:t>images of street views </a:t>
            </a:r>
          </a:p>
          <a:p>
            <a:pPr algn="ctr">
              <a:lnSpc>
                <a:spcPct val="120000"/>
              </a:lnSpc>
            </a:pPr>
            <a:r>
              <a:rPr lang="en-US" sz="1200" i="1" dirty="0">
                <a:solidFill>
                  <a:schemeClr val="tx1"/>
                </a:solidFill>
                <a:latin typeface="Quattrocento Sans" panose="020B0502050000020003" pitchFamily="34" charset="0"/>
              </a:rPr>
              <a:t>(adapted from </a:t>
            </a:r>
            <a:r>
              <a:rPr lang="en-US" sz="1200" i="1" dirty="0" err="1">
                <a:solidFill>
                  <a:schemeClr val="tx1"/>
                </a:solidFill>
                <a:latin typeface="Quattrocento Sans" panose="020B0502050000020003" pitchFamily="34" charset="0"/>
              </a:rPr>
              <a:t>Waldfogel</a:t>
            </a:r>
            <a:r>
              <a:rPr lang="en-US" sz="1200" i="1" dirty="0">
                <a:solidFill>
                  <a:schemeClr val="tx1"/>
                </a:solidFill>
                <a:latin typeface="Quattrocento Sans" panose="020B0502050000020003" pitchFamily="34" charset="0"/>
              </a:rPr>
              <a:t> et al. 2021, PNAS)</a:t>
            </a:r>
            <a:endParaRPr lang="en-US" i="1" dirty="0">
              <a:solidFill>
                <a:schemeClr val="tx1"/>
              </a:solidFill>
              <a:latin typeface="Quattrocento Sans" panose="020B0502050000020003" pitchFamily="34" charset="0"/>
            </a:endParaRPr>
          </a:p>
        </p:txBody>
      </p:sp>
      <p:sp>
        <p:nvSpPr>
          <p:cNvPr id="9" name="TextBox 8">
            <a:extLst>
              <a:ext uri="{FF2B5EF4-FFF2-40B4-BE49-F238E27FC236}">
                <a16:creationId xmlns:a16="http://schemas.microsoft.com/office/drawing/2014/main" id="{8EC4FC3B-5D99-F64E-80D7-ED04C0F549E0}"/>
              </a:ext>
            </a:extLst>
          </p:cNvPr>
          <p:cNvSpPr txBox="1"/>
          <p:nvPr/>
        </p:nvSpPr>
        <p:spPr>
          <a:xfrm>
            <a:off x="2284490" y="3997322"/>
            <a:ext cx="5158126" cy="853888"/>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DV</a:t>
            </a:r>
          </a:p>
          <a:p>
            <a:pPr>
              <a:lnSpc>
                <a:spcPct val="120000"/>
              </a:lnSpc>
            </a:pPr>
            <a:r>
              <a:rPr lang="en-US" b="1" i="1" dirty="0">
                <a:latin typeface="Quattrocento Sans" panose="020B0502050000020003" pitchFamily="34" charset="0"/>
              </a:rPr>
              <a:t>Willingness to choose </a:t>
            </a:r>
            <a:r>
              <a:rPr lang="en-US" dirty="0">
                <a:latin typeface="Quattrocento Sans" panose="020B0502050000020003" pitchFamily="34" charset="0"/>
              </a:rPr>
              <a:t>the local ride-sharing service over other transportation when heading to the office from the airport (1-7)</a:t>
            </a:r>
          </a:p>
        </p:txBody>
      </p:sp>
      <p:sp>
        <p:nvSpPr>
          <p:cNvPr id="10" name="TextBox 9">
            <a:extLst>
              <a:ext uri="{FF2B5EF4-FFF2-40B4-BE49-F238E27FC236}">
                <a16:creationId xmlns:a16="http://schemas.microsoft.com/office/drawing/2014/main" id="{D4BB757F-4D18-3C43-8B21-EE3BA31463C6}"/>
              </a:ext>
            </a:extLst>
          </p:cNvPr>
          <p:cNvSpPr txBox="1"/>
          <p:nvPr/>
        </p:nvSpPr>
        <p:spPr>
          <a:xfrm>
            <a:off x="768909" y="1489246"/>
            <a:ext cx="5807549"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Scenario</a:t>
            </a:r>
          </a:p>
          <a:p>
            <a:pPr>
              <a:lnSpc>
                <a:spcPct val="120000"/>
              </a:lnSpc>
            </a:pPr>
            <a:r>
              <a:rPr lang="en-US" dirty="0">
                <a:latin typeface="Quattrocento Sans" panose="020B0502050000020003" pitchFamily="34" charset="0"/>
              </a:rPr>
              <a:t>Travel to </a:t>
            </a:r>
            <a:r>
              <a:rPr lang="en-US" dirty="0" err="1">
                <a:latin typeface="Quattrocento Sans" panose="020B0502050000020003" pitchFamily="34" charset="0"/>
              </a:rPr>
              <a:t>Bimboola</a:t>
            </a:r>
            <a:r>
              <a:rPr lang="en-US" dirty="0">
                <a:latin typeface="Quattrocento Sans" panose="020B0502050000020003" pitchFamily="34" charset="0"/>
              </a:rPr>
              <a:t> for business</a:t>
            </a:r>
          </a:p>
        </p:txBody>
      </p:sp>
      <p:sp>
        <p:nvSpPr>
          <p:cNvPr id="13" name="TextBox 12">
            <a:extLst>
              <a:ext uri="{FF2B5EF4-FFF2-40B4-BE49-F238E27FC236}">
                <a16:creationId xmlns:a16="http://schemas.microsoft.com/office/drawing/2014/main" id="{1191CB64-5754-3F47-B7E3-3C29985AB978}"/>
              </a:ext>
            </a:extLst>
          </p:cNvPr>
          <p:cNvSpPr txBox="1"/>
          <p:nvPr/>
        </p:nvSpPr>
        <p:spPr>
          <a:xfrm>
            <a:off x="1311565" y="3082376"/>
            <a:ext cx="6131052"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Focal Mediator</a:t>
            </a:r>
            <a:r>
              <a:rPr lang="en-US" dirty="0">
                <a:latin typeface="Quattrocento Sans" panose="020B0502050000020003" pitchFamily="34" charset="0"/>
              </a:rPr>
              <a:t>: as in Study 2</a:t>
            </a:r>
          </a:p>
          <a:p>
            <a:pPr algn="ctr">
              <a:lnSpc>
                <a:spcPct val="120000"/>
              </a:lnSpc>
            </a:pPr>
            <a:r>
              <a:rPr lang="en-US" b="1" dirty="0">
                <a:latin typeface="Quattrocento Sans" panose="020B0502050000020003" pitchFamily="34" charset="0"/>
              </a:rPr>
              <a:t>Alternative mediator: </a:t>
            </a:r>
            <a:r>
              <a:rPr lang="en-US" b="1" i="1" dirty="0">
                <a:latin typeface="Quattrocento Sans" panose="020B0502050000020003" pitchFamily="34" charset="0"/>
              </a:rPr>
              <a:t>safety</a:t>
            </a:r>
            <a:r>
              <a:rPr lang="en-US" b="1" dirty="0">
                <a:latin typeface="Quattrocento Sans" panose="020B0502050000020003" pitchFamily="34" charset="0"/>
              </a:rPr>
              <a:t> </a:t>
            </a:r>
            <a:r>
              <a:rPr lang="en-US" dirty="0">
                <a:latin typeface="Quattrocento Sans" panose="020B0502050000020003" pitchFamily="34" charset="0"/>
              </a:rPr>
              <a:t>– how safe do you think </a:t>
            </a:r>
            <a:r>
              <a:rPr lang="en-US" dirty="0" err="1">
                <a:latin typeface="Quattrocento Sans" panose="020B0502050000020003" pitchFamily="34" charset="0"/>
              </a:rPr>
              <a:t>Bimboola</a:t>
            </a:r>
            <a:r>
              <a:rPr lang="en-US" dirty="0">
                <a:latin typeface="Quattrocento Sans" panose="020B0502050000020003" pitchFamily="34" charset="0"/>
              </a:rPr>
              <a:t> would be (1-7)</a:t>
            </a:r>
          </a:p>
        </p:txBody>
      </p:sp>
      <p:sp>
        <p:nvSpPr>
          <p:cNvPr id="3" name="Bent-Up Arrow 2">
            <a:extLst>
              <a:ext uri="{FF2B5EF4-FFF2-40B4-BE49-F238E27FC236}">
                <a16:creationId xmlns:a16="http://schemas.microsoft.com/office/drawing/2014/main" id="{3C2A2FC5-0292-674A-BC90-21F1D3867426}"/>
              </a:ext>
            </a:extLst>
          </p:cNvPr>
          <p:cNvSpPr/>
          <p:nvPr/>
        </p:nvSpPr>
        <p:spPr>
          <a:xfrm rot="5400000">
            <a:off x="737090" y="2182117"/>
            <a:ext cx="523220"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a:extLst>
              <a:ext uri="{FF2B5EF4-FFF2-40B4-BE49-F238E27FC236}">
                <a16:creationId xmlns:a16="http://schemas.microsoft.com/office/drawing/2014/main" id="{C8F7531F-D3D0-7348-AC4A-FB85298C93DF}"/>
              </a:ext>
            </a:extLst>
          </p:cNvPr>
          <p:cNvSpPr/>
          <p:nvPr/>
        </p:nvSpPr>
        <p:spPr>
          <a:xfrm rot="16200000" flipH="1">
            <a:off x="7417740" y="2934456"/>
            <a:ext cx="708982" cy="602334"/>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3DBD8D6B-DAC8-CE44-97B6-7305E1CFEC1D}"/>
              </a:ext>
            </a:extLst>
          </p:cNvPr>
          <p:cNvSpPr/>
          <p:nvPr/>
        </p:nvSpPr>
        <p:spPr>
          <a:xfrm rot="5400000">
            <a:off x="1628242" y="3978778"/>
            <a:ext cx="930608"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131;p17">
            <a:extLst>
              <a:ext uri="{FF2B5EF4-FFF2-40B4-BE49-F238E27FC236}">
                <a16:creationId xmlns:a16="http://schemas.microsoft.com/office/drawing/2014/main" id="{EA45D918-F2FA-1A46-8E58-E3F0B5D58FD0}"/>
              </a:ext>
            </a:extLst>
          </p:cNvPr>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21" name="TextBox 20">
            <a:extLst>
              <a:ext uri="{FF2B5EF4-FFF2-40B4-BE49-F238E27FC236}">
                <a16:creationId xmlns:a16="http://schemas.microsoft.com/office/drawing/2014/main" id="{09B9F386-044F-1840-9766-1347164C9F37}"/>
              </a:ext>
            </a:extLst>
          </p:cNvPr>
          <p:cNvSpPr txBox="1"/>
          <p:nvPr/>
        </p:nvSpPr>
        <p:spPr>
          <a:xfrm>
            <a:off x="6576458" y="3590114"/>
            <a:ext cx="1756373" cy="307777"/>
          </a:xfrm>
          <a:prstGeom prst="rect">
            <a:avLst/>
          </a:prstGeom>
          <a:noFill/>
        </p:spPr>
        <p:txBody>
          <a:bodyPr wrap="square" rtlCol="0">
            <a:spAutoFit/>
          </a:bodyPr>
          <a:lstStyle/>
          <a:p>
            <a:pPr algn="ctr"/>
            <a:r>
              <a:rPr lang="en-US" b="1" dirty="0">
                <a:solidFill>
                  <a:schemeClr val="bg1"/>
                </a:solidFill>
                <a:latin typeface="Quattrocento Sans" panose="020B0502050000020003" pitchFamily="34" charset="0"/>
              </a:rPr>
              <a:t>HIGH INQUALITY</a:t>
            </a:r>
          </a:p>
        </p:txBody>
      </p:sp>
      <p:sp>
        <p:nvSpPr>
          <p:cNvPr id="18" name="TextBox 17">
            <a:extLst>
              <a:ext uri="{FF2B5EF4-FFF2-40B4-BE49-F238E27FC236}">
                <a16:creationId xmlns:a16="http://schemas.microsoft.com/office/drawing/2014/main" id="{68935D4B-1536-D545-966F-5C17092B48C8}"/>
              </a:ext>
            </a:extLst>
          </p:cNvPr>
          <p:cNvSpPr txBox="1"/>
          <p:nvPr/>
        </p:nvSpPr>
        <p:spPr>
          <a:xfrm>
            <a:off x="6987860" y="2285774"/>
            <a:ext cx="1270369"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Manipulation checks</a:t>
            </a:r>
            <a:endParaRPr lang="en-US" dirty="0">
              <a:latin typeface="Quattrocento Sans" panose="020B0502050000020003" pitchFamily="34" charset="0"/>
            </a:endParaRPr>
          </a:p>
        </p:txBody>
      </p:sp>
      <p:sp>
        <p:nvSpPr>
          <p:cNvPr id="19" name="Right Arrow 18">
            <a:extLst>
              <a:ext uri="{FF2B5EF4-FFF2-40B4-BE49-F238E27FC236}">
                <a16:creationId xmlns:a16="http://schemas.microsoft.com/office/drawing/2014/main" id="{60F12F8C-6E4C-754C-93E0-78E6F81E3DA6}"/>
              </a:ext>
            </a:extLst>
          </p:cNvPr>
          <p:cNvSpPr/>
          <p:nvPr/>
        </p:nvSpPr>
        <p:spPr>
          <a:xfrm>
            <a:off x="6592688" y="2416925"/>
            <a:ext cx="378942" cy="23365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3433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3" grpId="0" animBg="1"/>
      <p:bldP spid="16" grpId="0" animBg="1"/>
      <p:bldP spid="17" grpId="0" animBg="1"/>
      <p:bldP spid="21" grpId="0"/>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13" name="Oval 12">
            <a:extLst>
              <a:ext uri="{FF2B5EF4-FFF2-40B4-BE49-F238E27FC236}">
                <a16:creationId xmlns:a16="http://schemas.microsoft.com/office/drawing/2014/main" id="{A36FDA5E-55B7-0B4A-BD33-0E5F27E880D2}"/>
              </a:ext>
            </a:extLst>
          </p:cNvPr>
          <p:cNvSpPr/>
          <p:nvPr/>
        </p:nvSpPr>
        <p:spPr>
          <a:xfrm>
            <a:off x="2984365" y="2312554"/>
            <a:ext cx="2445255" cy="1600346"/>
          </a:xfrm>
          <a:prstGeom prst="ellipse">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solidFill>
                  <a:schemeClr val="tx1"/>
                </a:solidFill>
                <a:latin typeface="Quattrocento Sans" panose="020B0502050000020003" pitchFamily="34" charset="0"/>
                <a:cs typeface="PSL Ornanong Pro" panose="02000506000000020004" pitchFamily="2" charset="-34"/>
              </a:rPr>
              <a:t>Interpersonal</a:t>
            </a:r>
            <a:endParaRPr lang="en-US" sz="2400" b="1" dirty="0">
              <a:solidFill>
                <a:schemeClr val="tx1"/>
              </a:solidFill>
              <a:latin typeface="Quattrocento Sans" panose="020B0502050000020003" pitchFamily="34" charset="0"/>
              <a:cs typeface="PSL Ornanong Pro" panose="02000506000000020004" pitchFamily="2" charset="-34"/>
            </a:endParaRPr>
          </a:p>
          <a:p>
            <a:pPr algn="ctr"/>
            <a:r>
              <a:rPr lang="en-US" sz="2000" b="1" dirty="0">
                <a:solidFill>
                  <a:schemeClr val="tx1"/>
                </a:solidFill>
                <a:latin typeface="Quattrocento Sans" panose="020B0502050000020003" pitchFamily="34" charset="0"/>
                <a:cs typeface="PSL Ornanong Pro" panose="02000506000000020004" pitchFamily="2" charset="-34"/>
              </a:rPr>
              <a:t>Trust</a:t>
            </a:r>
          </a:p>
          <a:p>
            <a:pPr algn="ctr"/>
            <a:r>
              <a:rPr lang="en-US" dirty="0">
                <a:solidFill>
                  <a:schemeClr val="tx1"/>
                </a:solidFill>
                <a:latin typeface="Quattrocento Sans" panose="020B0502050000020003" pitchFamily="34" charset="0"/>
                <a:cs typeface="PSL Ornanong Pro" panose="02000506000000020004" pitchFamily="2" charset="-34"/>
              </a:rPr>
              <a:t>(in the region’s people-users or providers)</a:t>
            </a:r>
          </a:p>
        </p:txBody>
      </p:sp>
      <p:sp>
        <p:nvSpPr>
          <p:cNvPr id="15" name="Oval 14">
            <a:extLst>
              <a:ext uri="{FF2B5EF4-FFF2-40B4-BE49-F238E27FC236}">
                <a16:creationId xmlns:a16="http://schemas.microsoft.com/office/drawing/2014/main" id="{42070541-44C6-234E-A275-0261586A5B95}"/>
              </a:ext>
            </a:extLst>
          </p:cNvPr>
          <p:cNvSpPr/>
          <p:nvPr/>
        </p:nvSpPr>
        <p:spPr>
          <a:xfrm>
            <a:off x="128193" y="3555387"/>
            <a:ext cx="1828800" cy="1140823"/>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Quattrocento Sans" panose="020B0502050000020003" pitchFamily="34" charset="0"/>
              </a:rPr>
              <a:t>Economic inequality</a:t>
            </a:r>
          </a:p>
          <a:p>
            <a:pPr algn="ctr"/>
            <a:r>
              <a:rPr lang="en-US" dirty="0">
                <a:solidFill>
                  <a:schemeClr val="tx1"/>
                </a:solidFill>
                <a:latin typeface="Quattrocento Sans" panose="020B0502050000020003" pitchFamily="34" charset="0"/>
              </a:rPr>
              <a:t>(in a region)</a:t>
            </a:r>
          </a:p>
        </p:txBody>
      </p:sp>
      <p:sp>
        <p:nvSpPr>
          <p:cNvPr id="16" name="Oval 15">
            <a:extLst>
              <a:ext uri="{FF2B5EF4-FFF2-40B4-BE49-F238E27FC236}">
                <a16:creationId xmlns:a16="http://schemas.microsoft.com/office/drawing/2014/main" id="{A225C971-5712-3D42-84E8-061C49C815FC}"/>
              </a:ext>
            </a:extLst>
          </p:cNvPr>
          <p:cNvSpPr/>
          <p:nvPr/>
        </p:nvSpPr>
        <p:spPr>
          <a:xfrm>
            <a:off x="6457908" y="3449920"/>
            <a:ext cx="2555426" cy="126188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Quattrocento Sans" panose="020B0502050000020003" pitchFamily="34" charset="0"/>
              </a:rPr>
              <a:t>Engagement in the Sharing Economy</a:t>
            </a:r>
          </a:p>
          <a:p>
            <a:pPr algn="ctr"/>
            <a:r>
              <a:rPr lang="en-US" dirty="0">
                <a:solidFill>
                  <a:schemeClr val="tx1"/>
                </a:solidFill>
                <a:latin typeface="Quattrocento Sans" panose="020B0502050000020003" pitchFamily="34" charset="0"/>
              </a:rPr>
              <a:t>(with the region’s people)</a:t>
            </a:r>
          </a:p>
        </p:txBody>
      </p:sp>
      <p:cxnSp>
        <p:nvCxnSpPr>
          <p:cNvPr id="19" name="Curved Connector 18">
            <a:extLst>
              <a:ext uri="{FF2B5EF4-FFF2-40B4-BE49-F238E27FC236}">
                <a16:creationId xmlns:a16="http://schemas.microsoft.com/office/drawing/2014/main" id="{5D495545-DB20-7E41-A6E2-BCD8A33222DF}"/>
              </a:ext>
            </a:extLst>
          </p:cNvPr>
          <p:cNvCxnSpPr>
            <a:cxnSpLocks/>
            <a:stCxn id="13" idx="6"/>
            <a:endCxn id="16" idx="1"/>
          </p:cNvCxnSpPr>
          <p:nvPr/>
        </p:nvCxnSpPr>
        <p:spPr>
          <a:xfrm>
            <a:off x="5429620" y="3112727"/>
            <a:ext cx="1402521" cy="521992"/>
          </a:xfrm>
          <a:prstGeom prst="curved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Curved Connector 20">
            <a:extLst>
              <a:ext uri="{FF2B5EF4-FFF2-40B4-BE49-F238E27FC236}">
                <a16:creationId xmlns:a16="http://schemas.microsoft.com/office/drawing/2014/main" id="{54F70AC0-E513-FA42-AF43-2EA83739BB87}"/>
              </a:ext>
            </a:extLst>
          </p:cNvPr>
          <p:cNvCxnSpPr>
            <a:cxnSpLocks/>
            <a:stCxn id="15" idx="7"/>
            <a:endCxn id="13" idx="2"/>
          </p:cNvCxnSpPr>
          <p:nvPr/>
        </p:nvCxnSpPr>
        <p:spPr>
          <a:xfrm rot="5400000" flipH="1" flipV="1">
            <a:off x="2031903" y="2769995"/>
            <a:ext cx="609730" cy="1295194"/>
          </a:xfrm>
          <a:prstGeom prst="curved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3" name="Straight Arrow Connector 2">
            <a:extLst>
              <a:ext uri="{FF2B5EF4-FFF2-40B4-BE49-F238E27FC236}">
                <a16:creationId xmlns:a16="http://schemas.microsoft.com/office/drawing/2014/main" id="{6DDABD28-AB60-1141-9D69-8C28D17ABE22}"/>
              </a:ext>
            </a:extLst>
          </p:cNvPr>
          <p:cNvCxnSpPr>
            <a:cxnSpLocks/>
            <a:stCxn id="15" idx="6"/>
            <a:endCxn id="16" idx="2"/>
          </p:cNvCxnSpPr>
          <p:nvPr/>
        </p:nvCxnSpPr>
        <p:spPr>
          <a:xfrm flipV="1">
            <a:off x="1956993" y="4080862"/>
            <a:ext cx="4500915" cy="449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Minus 25">
            <a:extLst>
              <a:ext uri="{FF2B5EF4-FFF2-40B4-BE49-F238E27FC236}">
                <a16:creationId xmlns:a16="http://schemas.microsoft.com/office/drawing/2014/main" id="{827EEA1E-7B90-5541-AEE6-8E2CF0EFDEC2}"/>
              </a:ext>
            </a:extLst>
          </p:cNvPr>
          <p:cNvSpPr/>
          <p:nvPr/>
        </p:nvSpPr>
        <p:spPr>
          <a:xfrm>
            <a:off x="4054592" y="4250495"/>
            <a:ext cx="304800" cy="60960"/>
          </a:xfrm>
          <a:prstGeom prst="mathMin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118;p16">
            <a:extLst>
              <a:ext uri="{FF2B5EF4-FFF2-40B4-BE49-F238E27FC236}">
                <a16:creationId xmlns:a16="http://schemas.microsoft.com/office/drawing/2014/main" id="{DF1694AE-BC1E-8B49-9469-08665EF846CD}"/>
              </a:ext>
            </a:extLst>
          </p:cNvPr>
          <p:cNvSpPr txBox="1">
            <a:spLocks noGrp="1"/>
          </p:cNvSpPr>
          <p:nvPr>
            <p:ph type="body" idx="1"/>
          </p:nvPr>
        </p:nvSpPr>
        <p:spPr>
          <a:xfrm>
            <a:off x="1956993" y="4473860"/>
            <a:ext cx="4500915" cy="696559"/>
          </a:xfrm>
          <a:prstGeom prst="rect">
            <a:avLst/>
          </a:prstGeom>
        </p:spPr>
        <p:txBody>
          <a:bodyPr spcFirstLastPara="1" wrap="square" lIns="91425" tIns="91425" rIns="91425" bIns="91425" anchor="b" anchorCtr="0">
            <a:noAutofit/>
          </a:bodyPr>
          <a:lstStyle/>
          <a:p>
            <a:pPr marL="0" lvl="0" indent="0" algn="ctr">
              <a:lnSpc>
                <a:spcPct val="150000"/>
              </a:lnSpc>
              <a:spcBef>
                <a:spcPts val="0"/>
              </a:spcBef>
              <a:buNone/>
            </a:pPr>
            <a:r>
              <a:rPr lang="en-US" sz="1400" b="1" dirty="0"/>
              <a:t>from the provider’s perspective </a:t>
            </a:r>
            <a:r>
              <a:rPr lang="en-US" sz="1400" dirty="0"/>
              <a:t>(S1,3) </a:t>
            </a:r>
            <a:br>
              <a:rPr lang="en-US" sz="1400" dirty="0"/>
            </a:br>
            <a:r>
              <a:rPr lang="en-US" sz="1400" b="1" dirty="0"/>
              <a:t>from the user’s perspective </a:t>
            </a:r>
            <a:r>
              <a:rPr lang="en-US" sz="1400" dirty="0"/>
              <a:t>(S2,4)</a:t>
            </a:r>
            <a:endParaRPr lang="en-US" sz="1400" b="1" dirty="0"/>
          </a:p>
        </p:txBody>
      </p:sp>
      <p:sp>
        <p:nvSpPr>
          <p:cNvPr id="4" name="Title 3">
            <a:extLst>
              <a:ext uri="{FF2B5EF4-FFF2-40B4-BE49-F238E27FC236}">
                <a16:creationId xmlns:a16="http://schemas.microsoft.com/office/drawing/2014/main" id="{66B9C869-D025-154E-B10E-682754A383C7}"/>
              </a:ext>
            </a:extLst>
          </p:cNvPr>
          <p:cNvSpPr>
            <a:spLocks noGrp="1"/>
          </p:cNvSpPr>
          <p:nvPr>
            <p:ph type="title"/>
          </p:nvPr>
        </p:nvSpPr>
        <p:spPr/>
        <p:txBody>
          <a:bodyPr/>
          <a:lstStyle/>
          <a:p>
            <a:r>
              <a:rPr lang="en-US" dirty="0"/>
              <a:t>Familiarity as the moderator</a:t>
            </a:r>
          </a:p>
        </p:txBody>
      </p:sp>
      <p:sp>
        <p:nvSpPr>
          <p:cNvPr id="20" name="Minus 19">
            <a:extLst>
              <a:ext uri="{FF2B5EF4-FFF2-40B4-BE49-F238E27FC236}">
                <a16:creationId xmlns:a16="http://schemas.microsoft.com/office/drawing/2014/main" id="{A7856096-C87B-F145-877E-C2D50591D533}"/>
              </a:ext>
            </a:extLst>
          </p:cNvPr>
          <p:cNvSpPr/>
          <p:nvPr/>
        </p:nvSpPr>
        <p:spPr>
          <a:xfrm>
            <a:off x="2173194" y="3407305"/>
            <a:ext cx="304800" cy="60960"/>
          </a:xfrm>
          <a:prstGeom prst="mathMin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a:extLst>
              <a:ext uri="{FF2B5EF4-FFF2-40B4-BE49-F238E27FC236}">
                <a16:creationId xmlns:a16="http://schemas.microsoft.com/office/drawing/2014/main" id="{C8C26CA5-A931-1A43-B129-87E8389C60E0}"/>
              </a:ext>
            </a:extLst>
          </p:cNvPr>
          <p:cNvSpPr/>
          <p:nvPr/>
        </p:nvSpPr>
        <p:spPr>
          <a:xfrm>
            <a:off x="5995192" y="3337598"/>
            <a:ext cx="304800" cy="60960"/>
          </a:xfrm>
          <a:prstGeom prst="mathMin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a:extLst>
              <a:ext uri="{FF2B5EF4-FFF2-40B4-BE49-F238E27FC236}">
                <a16:creationId xmlns:a16="http://schemas.microsoft.com/office/drawing/2014/main" id="{9ABE0ACE-9E0E-B14A-A1C0-B3DA5945A41F}"/>
              </a:ext>
            </a:extLst>
          </p:cNvPr>
          <p:cNvSpPr/>
          <p:nvPr/>
        </p:nvSpPr>
        <p:spPr>
          <a:xfrm rot="5400000">
            <a:off x="5992050" y="3338261"/>
            <a:ext cx="304800" cy="60960"/>
          </a:xfrm>
          <a:prstGeom prst="mathMin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73D2300-2E5E-814B-819B-B00E2CCD8C7F}"/>
              </a:ext>
            </a:extLst>
          </p:cNvPr>
          <p:cNvSpPr/>
          <p:nvPr/>
        </p:nvSpPr>
        <p:spPr>
          <a:xfrm>
            <a:off x="791176" y="1626290"/>
            <a:ext cx="2097638" cy="1191274"/>
          </a:xfrm>
          <a:prstGeom prst="ellipse">
            <a:avLst/>
          </a:prstGeom>
          <a:solidFill>
            <a:schemeClr val="tx2"/>
          </a:solidFill>
          <a:ln>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solidFill>
                  <a:schemeClr val="tx1"/>
                </a:solidFill>
                <a:latin typeface="Quattrocento Sans" panose="020B0502050000020003" pitchFamily="34" charset="0"/>
                <a:cs typeface="PSL Ornanong Pro" panose="02000506000000020004" pitchFamily="2" charset="-34"/>
              </a:rPr>
              <a:t>Familiarity</a:t>
            </a:r>
            <a:endParaRPr lang="en-US" sz="2000" b="1" dirty="0">
              <a:solidFill>
                <a:schemeClr val="tx1"/>
              </a:solidFill>
              <a:latin typeface="Quattrocento Sans" panose="020B0502050000020003" pitchFamily="34" charset="0"/>
              <a:cs typeface="PSL Ornanong Pro" panose="02000506000000020004" pitchFamily="2" charset="-34"/>
            </a:endParaRPr>
          </a:p>
          <a:p>
            <a:pPr algn="ctr"/>
            <a:r>
              <a:rPr lang="en-US" dirty="0">
                <a:solidFill>
                  <a:schemeClr val="tx1"/>
                </a:solidFill>
                <a:latin typeface="Quattrocento Sans" panose="020B0502050000020003" pitchFamily="34" charset="0"/>
                <a:cs typeface="PSL Ornanong Pro" panose="02000506000000020004" pitchFamily="2" charset="-34"/>
              </a:rPr>
              <a:t>(with the region’s people)</a:t>
            </a:r>
          </a:p>
        </p:txBody>
      </p:sp>
      <p:cxnSp>
        <p:nvCxnSpPr>
          <p:cNvPr id="25" name="Straight Arrow Connector 24">
            <a:extLst>
              <a:ext uri="{FF2B5EF4-FFF2-40B4-BE49-F238E27FC236}">
                <a16:creationId xmlns:a16="http://schemas.microsoft.com/office/drawing/2014/main" id="{D1AB9B2D-A288-DC46-9AC2-BF67FAC5B2B8}"/>
              </a:ext>
            </a:extLst>
          </p:cNvPr>
          <p:cNvCxnSpPr>
            <a:cxnSpLocks/>
            <a:stCxn id="24" idx="4"/>
          </p:cNvCxnSpPr>
          <p:nvPr/>
        </p:nvCxnSpPr>
        <p:spPr>
          <a:xfrm>
            <a:off x="1839995" y="2817564"/>
            <a:ext cx="217405" cy="520034"/>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1" name="Minus 30">
            <a:extLst>
              <a:ext uri="{FF2B5EF4-FFF2-40B4-BE49-F238E27FC236}">
                <a16:creationId xmlns:a16="http://schemas.microsoft.com/office/drawing/2014/main" id="{B8DC14C7-1809-9D4C-9856-F5A89D35A3D9}"/>
              </a:ext>
            </a:extLst>
          </p:cNvPr>
          <p:cNvSpPr/>
          <p:nvPr/>
        </p:nvSpPr>
        <p:spPr>
          <a:xfrm>
            <a:off x="1973213" y="2953571"/>
            <a:ext cx="304800" cy="60960"/>
          </a:xfrm>
          <a:prstGeom prst="mathMinus">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inus 31">
            <a:extLst>
              <a:ext uri="{FF2B5EF4-FFF2-40B4-BE49-F238E27FC236}">
                <a16:creationId xmlns:a16="http://schemas.microsoft.com/office/drawing/2014/main" id="{F1C195ED-DC4B-674C-9603-FD0BD7D47A67}"/>
              </a:ext>
            </a:extLst>
          </p:cNvPr>
          <p:cNvSpPr/>
          <p:nvPr/>
        </p:nvSpPr>
        <p:spPr>
          <a:xfrm rot="5400000">
            <a:off x="1970071" y="2954234"/>
            <a:ext cx="304800" cy="60960"/>
          </a:xfrm>
          <a:prstGeom prst="mathMinus">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F2425BF-E9BD-B74A-AD55-6A26636D9659}"/>
              </a:ext>
            </a:extLst>
          </p:cNvPr>
          <p:cNvSpPr txBox="1"/>
          <p:nvPr/>
        </p:nvSpPr>
        <p:spPr>
          <a:xfrm>
            <a:off x="2845171" y="1556583"/>
            <a:ext cx="5857177" cy="738664"/>
          </a:xfrm>
          <a:prstGeom prst="rect">
            <a:avLst/>
          </a:prstGeom>
          <a:noFill/>
        </p:spPr>
        <p:txBody>
          <a:bodyPr wrap="square">
            <a:spAutoFit/>
          </a:bodyPr>
          <a:lstStyle/>
          <a:p>
            <a:pPr marL="171450" indent="-171450">
              <a:buFontTx/>
              <a:buChar char="-"/>
            </a:pPr>
            <a:r>
              <a:rPr lang="en-US" sz="1400" b="1" dirty="0">
                <a:latin typeface="Century Schoolbook" panose="02040604050505020304" pitchFamily="18" charset="0"/>
              </a:rPr>
              <a:t>a precondition of trust</a:t>
            </a:r>
          </a:p>
          <a:p>
            <a:pPr marL="171450" indent="-171450">
              <a:buFontTx/>
              <a:buChar char="-"/>
            </a:pPr>
            <a:r>
              <a:rPr lang="en-US" sz="1400" dirty="0">
                <a:latin typeface="Century Schoolbook" panose="02040604050505020304" pitchFamily="18" charset="0"/>
              </a:rPr>
              <a:t>leads to liking and positive expectation of others’ trustworthiness</a:t>
            </a:r>
            <a:r>
              <a:rPr lang="en-US" baseline="30000" dirty="0">
                <a:latin typeface="Century Schoolbook" panose="02040604050505020304" pitchFamily="18" charset="0"/>
              </a:rPr>
              <a:t>1</a:t>
            </a:r>
          </a:p>
          <a:p>
            <a:pPr marL="171450" indent="-171450">
              <a:buFontTx/>
              <a:buChar char="-"/>
            </a:pPr>
            <a:r>
              <a:rPr lang="en-US" sz="1400" dirty="0">
                <a:latin typeface="Century Schoolbook" panose="02040604050505020304" pitchFamily="18" charset="0"/>
              </a:rPr>
              <a:t>increases people’s confidence in others’ trustworthiness</a:t>
            </a:r>
            <a:r>
              <a:rPr lang="en-US" baseline="30000" dirty="0">
                <a:latin typeface="Century Schoolbook" panose="02040604050505020304" pitchFamily="18" charset="0"/>
              </a:rPr>
              <a:t>2</a:t>
            </a:r>
            <a:endParaRPr lang="en-US" sz="1400" baseline="30000" dirty="0">
              <a:latin typeface="Century Schoolbook" panose="02040604050505020304" pitchFamily="18" charset="0"/>
            </a:endParaRPr>
          </a:p>
        </p:txBody>
      </p:sp>
    </p:spTree>
    <p:extLst>
      <p:ext uri="{BB962C8B-B14F-4D97-AF65-F5344CB8AC3E}">
        <p14:creationId xmlns:p14="http://schemas.microsoft.com/office/powerpoint/2010/main" val="678630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linds(horizontal)">
                                      <p:cBhvr>
                                        <p:cTn id="13" dur="500"/>
                                        <p:tgtEl>
                                          <p:spTgt spid="3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linds(horizontal)">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linds(horizontal)">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animBg="1"/>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444466" y="854271"/>
            <a:ext cx="5376958" cy="640080"/>
          </a:xfrm>
          <a:prstGeom prst="rect">
            <a:avLst/>
          </a:prstGeom>
        </p:spPr>
        <p:txBody>
          <a:bodyPr spcFirstLastPara="1" wrap="square" lIns="91425" tIns="91425" rIns="91425" bIns="91425" anchor="ctr" anchorCtr="0">
            <a:noAutofit/>
          </a:bodyPr>
          <a:lstStyle/>
          <a:p>
            <a:pPr lvl="0"/>
            <a:r>
              <a:rPr lang="en" dirty="0"/>
              <a:t>Experiment 4 (data collection in progress)</a:t>
            </a:r>
            <a:endParaRPr b="0" dirty="0"/>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D72503C3-671A-994F-8A72-A6D62A009497}"/>
              </a:ext>
            </a:extLst>
          </p:cNvPr>
          <p:cNvSpPr txBox="1"/>
          <p:nvPr/>
        </p:nvSpPr>
        <p:spPr>
          <a:xfrm>
            <a:off x="1471869" y="2587015"/>
            <a:ext cx="1521340" cy="1169551"/>
          </a:xfrm>
          <a:prstGeom prst="rect">
            <a:avLst/>
          </a:prstGeom>
          <a:noFill/>
          <a:ln w="19050">
            <a:solidFill>
              <a:schemeClr val="accent1"/>
            </a:solidFill>
          </a:ln>
        </p:spPr>
        <p:txBody>
          <a:bodyPr wrap="square" rtlCol="0">
            <a:spAutoFit/>
          </a:bodyPr>
          <a:lstStyle/>
          <a:p>
            <a:pPr algn="ctr"/>
            <a:r>
              <a:rPr lang="en-US" b="1" dirty="0">
                <a:solidFill>
                  <a:schemeClr val="bg2"/>
                </a:solidFill>
                <a:latin typeface="Quattrocento Sans" panose="020B0502050000020003" pitchFamily="34" charset="0"/>
              </a:rPr>
              <a:t>Manipulation </a:t>
            </a:r>
            <a:r>
              <a:rPr lang="en-US" dirty="0">
                <a:solidFill>
                  <a:schemeClr val="bg2"/>
                </a:solidFill>
                <a:latin typeface="Quattrocento Sans" panose="020B0502050000020003" pitchFamily="34" charset="0"/>
              </a:rPr>
              <a:t>of</a:t>
            </a:r>
          </a:p>
          <a:p>
            <a:pPr algn="ctr"/>
            <a:r>
              <a:rPr lang="en-US" dirty="0">
                <a:solidFill>
                  <a:schemeClr val="bg2"/>
                </a:solidFill>
                <a:latin typeface="Quattrocento Sans" panose="020B0502050000020003" pitchFamily="34" charset="0"/>
              </a:rPr>
              <a:t>economic inequality</a:t>
            </a:r>
          </a:p>
          <a:p>
            <a:pPr algn="ctr"/>
            <a:r>
              <a:rPr lang="en-US" b="1" dirty="0">
                <a:solidFill>
                  <a:schemeClr val="bg2"/>
                </a:solidFill>
                <a:latin typeface="Quattrocento Sans" panose="020B0502050000020003" pitchFamily="34" charset="0"/>
              </a:rPr>
              <a:t>similar to Study 1 (text only)</a:t>
            </a:r>
          </a:p>
        </p:txBody>
      </p:sp>
      <p:sp>
        <p:nvSpPr>
          <p:cNvPr id="16" name="TextBox 15">
            <a:extLst>
              <a:ext uri="{FF2B5EF4-FFF2-40B4-BE49-F238E27FC236}">
                <a16:creationId xmlns:a16="http://schemas.microsoft.com/office/drawing/2014/main" id="{072376FE-3624-A740-80C2-7EF5FA69A3A7}"/>
              </a:ext>
            </a:extLst>
          </p:cNvPr>
          <p:cNvSpPr txBox="1"/>
          <p:nvPr/>
        </p:nvSpPr>
        <p:spPr>
          <a:xfrm>
            <a:off x="5184021" y="2587015"/>
            <a:ext cx="3907906" cy="918521"/>
          </a:xfrm>
          <a:prstGeom prst="rect">
            <a:avLst/>
          </a:prstGeom>
          <a:noFill/>
          <a:ln w="19050">
            <a:solidFill>
              <a:schemeClr val="accent1"/>
            </a:solidFill>
          </a:ln>
        </p:spPr>
        <p:txBody>
          <a:bodyPr wrap="square" rtlCol="0">
            <a:spAutoFit/>
          </a:bodyPr>
          <a:lstStyle/>
          <a:p>
            <a:pPr algn="ctr">
              <a:lnSpc>
                <a:spcPct val="150000"/>
              </a:lnSpc>
            </a:pPr>
            <a:r>
              <a:rPr lang="en-US" b="1" dirty="0">
                <a:solidFill>
                  <a:schemeClr val="tx1"/>
                </a:solidFill>
                <a:latin typeface="Quattrocento Sans" panose="020B0502050000020003" pitchFamily="34" charset="0"/>
              </a:rPr>
              <a:t>DVs</a:t>
            </a:r>
          </a:p>
          <a:p>
            <a:pPr>
              <a:lnSpc>
                <a:spcPct val="120000"/>
              </a:lnSpc>
            </a:pPr>
            <a:r>
              <a:rPr lang="en-US" b="1" i="1" dirty="0">
                <a:solidFill>
                  <a:schemeClr val="tx1"/>
                </a:solidFill>
                <a:latin typeface="Quattrocento Sans" panose="020B0502050000020003" pitchFamily="34" charset="0"/>
              </a:rPr>
              <a:t>Willingness to serve</a:t>
            </a:r>
            <a:r>
              <a:rPr lang="en-US" dirty="0">
                <a:solidFill>
                  <a:schemeClr val="tx1"/>
                </a:solidFill>
                <a:latin typeface="Quattrocento Sans" panose="020B0502050000020003" pitchFamily="34" charset="0"/>
              </a:rPr>
              <a:t> to host </a:t>
            </a:r>
          </a:p>
          <a:p>
            <a:pPr>
              <a:lnSpc>
                <a:spcPct val="120000"/>
              </a:lnSpc>
            </a:pPr>
            <a:r>
              <a:rPr lang="en-US" b="1" i="1" dirty="0">
                <a:solidFill>
                  <a:schemeClr val="tx1"/>
                </a:solidFill>
                <a:latin typeface="Quattrocento Sans" panose="020B0502050000020003" pitchFamily="34" charset="0"/>
              </a:rPr>
              <a:t>Readiness to accept </a:t>
            </a:r>
            <a:r>
              <a:rPr lang="en-US" dirty="0">
                <a:solidFill>
                  <a:schemeClr val="tx1"/>
                </a:solidFill>
                <a:latin typeface="Quattrocento Sans" panose="020B0502050000020003" pitchFamily="34" charset="0"/>
              </a:rPr>
              <a:t>this guest as a guest (1- 7)</a:t>
            </a:r>
          </a:p>
        </p:txBody>
      </p:sp>
      <p:sp>
        <p:nvSpPr>
          <p:cNvPr id="17" name="TextBox 16">
            <a:extLst>
              <a:ext uri="{FF2B5EF4-FFF2-40B4-BE49-F238E27FC236}">
                <a16:creationId xmlns:a16="http://schemas.microsoft.com/office/drawing/2014/main" id="{135E9213-DA8D-AD48-B73B-C4CDE8424381}"/>
              </a:ext>
            </a:extLst>
          </p:cNvPr>
          <p:cNvSpPr txBox="1"/>
          <p:nvPr/>
        </p:nvSpPr>
        <p:spPr>
          <a:xfrm>
            <a:off x="895710" y="1547422"/>
            <a:ext cx="5170607" cy="918521"/>
          </a:xfrm>
          <a:prstGeom prst="rect">
            <a:avLst/>
          </a:prstGeom>
          <a:noFill/>
          <a:ln w="19050">
            <a:solidFill>
              <a:schemeClr val="accent1"/>
            </a:solidFill>
          </a:ln>
        </p:spPr>
        <p:txBody>
          <a:bodyPr wrap="square" rtlCol="0">
            <a:spAutoFit/>
          </a:bodyPr>
          <a:lstStyle/>
          <a:p>
            <a:pPr algn="ctr">
              <a:lnSpc>
                <a:spcPct val="150000"/>
              </a:lnSpc>
            </a:pPr>
            <a:r>
              <a:rPr lang="en-US" b="1" dirty="0">
                <a:solidFill>
                  <a:schemeClr val="tx1"/>
                </a:solidFill>
                <a:latin typeface="Quattrocento Sans" panose="020B0502050000020003" pitchFamily="34" charset="0"/>
              </a:rPr>
              <a:t>Scenario</a:t>
            </a:r>
          </a:p>
          <a:p>
            <a:pPr marL="285750" indent="-285750">
              <a:lnSpc>
                <a:spcPct val="120000"/>
              </a:lnSpc>
              <a:buFont typeface="Wingdings" pitchFamily="2" charset="2"/>
              <a:buChar char="q"/>
            </a:pPr>
            <a:r>
              <a:rPr lang="en-US" dirty="0">
                <a:solidFill>
                  <a:schemeClr val="tx1"/>
                </a:solidFill>
                <a:latin typeface="Quattrocento Sans" panose="020B0502050000020003" pitchFamily="34" charset="0"/>
              </a:rPr>
              <a:t>Imagine being a host of Airbnb</a:t>
            </a:r>
          </a:p>
          <a:p>
            <a:pPr marL="285750" indent="-285750">
              <a:lnSpc>
                <a:spcPct val="120000"/>
              </a:lnSpc>
              <a:buFont typeface="Wingdings" pitchFamily="2" charset="2"/>
              <a:buChar char="q"/>
            </a:pPr>
            <a:r>
              <a:rPr lang="en-US" dirty="0">
                <a:solidFill>
                  <a:schemeClr val="tx1"/>
                </a:solidFill>
                <a:latin typeface="Quattrocento Sans" panose="020B0502050000020003" pitchFamily="34" charset="0"/>
              </a:rPr>
              <a:t>Received the service request from a </a:t>
            </a:r>
            <a:r>
              <a:rPr lang="en-US" dirty="0" err="1">
                <a:solidFill>
                  <a:schemeClr val="tx1"/>
                </a:solidFill>
                <a:latin typeface="Quattrocento Sans" panose="020B0502050000020003" pitchFamily="34" charset="0"/>
              </a:rPr>
              <a:t>Bimboolian</a:t>
            </a:r>
            <a:r>
              <a:rPr lang="en-US" dirty="0">
                <a:solidFill>
                  <a:schemeClr val="tx1"/>
                </a:solidFill>
                <a:latin typeface="Quattrocento Sans" panose="020B0502050000020003" pitchFamily="34" charset="0"/>
              </a:rPr>
              <a:t> guest</a:t>
            </a:r>
            <a:endParaRPr lang="en-US" b="1" dirty="0">
              <a:solidFill>
                <a:schemeClr val="tx1"/>
              </a:solidFill>
              <a:latin typeface="Quattrocento Sans" panose="020B0502050000020003" pitchFamily="34" charset="0"/>
            </a:endParaRPr>
          </a:p>
        </p:txBody>
      </p:sp>
      <p:sp>
        <p:nvSpPr>
          <p:cNvPr id="13" name="Google Shape;131;p17">
            <a:extLst>
              <a:ext uri="{FF2B5EF4-FFF2-40B4-BE49-F238E27FC236}">
                <a16:creationId xmlns:a16="http://schemas.microsoft.com/office/drawing/2014/main" id="{06848A92-9C13-394D-A388-DFCFA4905D97}"/>
              </a:ext>
            </a:extLst>
          </p:cNvPr>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14" name="Right Arrow 13">
            <a:extLst>
              <a:ext uri="{FF2B5EF4-FFF2-40B4-BE49-F238E27FC236}">
                <a16:creationId xmlns:a16="http://schemas.microsoft.com/office/drawing/2014/main" id="{677042F3-2DA2-C149-9797-ED698D3602D7}"/>
              </a:ext>
            </a:extLst>
          </p:cNvPr>
          <p:cNvSpPr/>
          <p:nvPr/>
        </p:nvSpPr>
        <p:spPr>
          <a:xfrm>
            <a:off x="3020613" y="3167912"/>
            <a:ext cx="2136004" cy="23365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5BFAE09-20EF-C541-94BA-80B154EA8698}"/>
              </a:ext>
            </a:extLst>
          </p:cNvPr>
          <p:cNvSpPr txBox="1"/>
          <p:nvPr/>
        </p:nvSpPr>
        <p:spPr>
          <a:xfrm>
            <a:off x="1471869" y="3780331"/>
            <a:ext cx="1521340" cy="738664"/>
          </a:xfrm>
          <a:prstGeom prst="rect">
            <a:avLst/>
          </a:prstGeom>
          <a:noFill/>
          <a:ln w="19050">
            <a:solidFill>
              <a:schemeClr val="accent1"/>
            </a:solidFill>
          </a:ln>
        </p:spPr>
        <p:txBody>
          <a:bodyPr wrap="square" rtlCol="0">
            <a:spAutoFit/>
          </a:bodyPr>
          <a:lstStyle/>
          <a:p>
            <a:pPr algn="ctr"/>
            <a:r>
              <a:rPr lang="en-US" b="1" dirty="0">
                <a:solidFill>
                  <a:schemeClr val="tx1"/>
                </a:solidFill>
                <a:latin typeface="Quattrocento Sans" panose="020B0502050000020003" pitchFamily="34" charset="0"/>
              </a:rPr>
              <a:t>Manipulation </a:t>
            </a:r>
            <a:r>
              <a:rPr lang="en-US" dirty="0">
                <a:solidFill>
                  <a:schemeClr val="tx1"/>
                </a:solidFill>
                <a:latin typeface="Quattrocento Sans" panose="020B0502050000020003" pitchFamily="34" charset="0"/>
              </a:rPr>
              <a:t>of</a:t>
            </a:r>
          </a:p>
          <a:p>
            <a:pPr algn="ctr"/>
            <a:r>
              <a:rPr lang="en-US" dirty="0">
                <a:solidFill>
                  <a:schemeClr val="tx1"/>
                </a:solidFill>
                <a:latin typeface="Quattrocento Sans" panose="020B0502050000020003" pitchFamily="34" charset="0"/>
              </a:rPr>
              <a:t>familiarity</a:t>
            </a:r>
          </a:p>
          <a:p>
            <a:pPr algn="ctr"/>
            <a:r>
              <a:rPr lang="en-US" b="1" i="1" dirty="0">
                <a:solidFill>
                  <a:schemeClr val="tx1"/>
                </a:solidFill>
                <a:latin typeface="Quattrocento Sans" panose="020B0502050000020003" pitchFamily="34" charset="0"/>
              </a:rPr>
              <a:t>guest’s history</a:t>
            </a:r>
            <a:endParaRPr lang="en-US" i="1" dirty="0">
              <a:solidFill>
                <a:schemeClr val="tx1"/>
              </a:solidFill>
              <a:latin typeface="Quattrocento Sans" panose="020B0502050000020003" pitchFamily="34" charset="0"/>
            </a:endParaRPr>
          </a:p>
        </p:txBody>
      </p:sp>
      <p:sp>
        <p:nvSpPr>
          <p:cNvPr id="19" name="Bent-Up Arrow 18">
            <a:extLst>
              <a:ext uri="{FF2B5EF4-FFF2-40B4-BE49-F238E27FC236}">
                <a16:creationId xmlns:a16="http://schemas.microsoft.com/office/drawing/2014/main" id="{A6914D00-3723-B64D-B5EE-7C80819CEEB3}"/>
              </a:ext>
            </a:extLst>
          </p:cNvPr>
          <p:cNvSpPr/>
          <p:nvPr/>
        </p:nvSpPr>
        <p:spPr>
          <a:xfrm rot="5400000">
            <a:off x="1017461" y="2548449"/>
            <a:ext cx="523220"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15028EEE-BECB-A54E-9F01-84DA258BEB0D}"/>
              </a:ext>
            </a:extLst>
          </p:cNvPr>
          <p:cNvSpPr txBox="1"/>
          <p:nvPr/>
        </p:nvSpPr>
        <p:spPr>
          <a:xfrm>
            <a:off x="2942773" y="4207505"/>
            <a:ext cx="2392607" cy="830997"/>
          </a:xfrm>
          <a:prstGeom prst="rect">
            <a:avLst/>
          </a:prstGeom>
          <a:noFill/>
          <a:ln w="19050">
            <a:solidFill>
              <a:schemeClr val="tx2"/>
            </a:solidFill>
          </a:ln>
        </p:spPr>
        <p:txBody>
          <a:bodyPr wrap="square">
            <a:spAutoFit/>
          </a:bodyPr>
          <a:lstStyle/>
          <a:p>
            <a:pPr lvl="4"/>
            <a:r>
              <a:rPr lang="en-US" sz="1200" b="1" dirty="0">
                <a:effectLst/>
                <a:latin typeface="PSL Ornanong Pro" panose="02000506000000020004" pitchFamily="2" charset="-34"/>
                <a:ea typeface="Times New Roman" panose="02020603050405020304" pitchFamily="18" charset="0"/>
                <a:cs typeface="PSL Ornanong Pro" panose="02000506000000020004" pitchFamily="2" charset="-34"/>
              </a:rPr>
              <a:t>Low</a:t>
            </a:r>
            <a:r>
              <a:rPr lang="en-US" sz="1200" dirty="0">
                <a:effectLst/>
                <a:latin typeface="PSL Ornanong Pro" panose="02000506000000020004" pitchFamily="2" charset="-34"/>
                <a:ea typeface="Times New Roman" panose="02020603050405020304" pitchFamily="18" charset="0"/>
                <a:cs typeface="PSL Ornanong Pro" panose="02000506000000020004" pitchFamily="2" charset="-34"/>
              </a:rPr>
              <a:t>: you NEVER served any </a:t>
            </a:r>
            <a:r>
              <a:rPr lang="en-US" sz="1200" dirty="0" err="1">
                <a:effectLst/>
                <a:latin typeface="PSL Ornanong Pro" panose="02000506000000020004" pitchFamily="2" charset="-34"/>
                <a:ea typeface="Times New Roman" panose="02020603050405020304" pitchFamily="18" charset="0"/>
                <a:cs typeface="PSL Ornanong Pro" panose="02000506000000020004" pitchFamily="2" charset="-34"/>
              </a:rPr>
              <a:t>Bimboolian</a:t>
            </a:r>
            <a:r>
              <a:rPr lang="en-US" sz="1200" dirty="0">
                <a:effectLst/>
                <a:latin typeface="PSL Ornanong Pro" panose="02000506000000020004" pitchFamily="2" charset="-34"/>
                <a:ea typeface="Times New Roman" panose="02020603050405020304" pitchFamily="18" charset="0"/>
                <a:cs typeface="PSL Ornanong Pro" panose="02000506000000020004" pitchFamily="2" charset="-34"/>
              </a:rPr>
              <a:t> guests before</a:t>
            </a:r>
          </a:p>
          <a:p>
            <a:pPr lvl="4"/>
            <a:r>
              <a:rPr lang="en-US" sz="1200" b="1" dirty="0">
                <a:effectLst/>
                <a:latin typeface="PSL Ornanong Pro" panose="02000506000000020004" pitchFamily="2" charset="-34"/>
                <a:ea typeface="Times New Roman" panose="02020603050405020304" pitchFamily="18" charset="0"/>
                <a:cs typeface="PSL Ornanong Pro" panose="02000506000000020004" pitchFamily="2" charset="-34"/>
              </a:rPr>
              <a:t>High: </a:t>
            </a:r>
            <a:r>
              <a:rPr lang="en-US" sz="1200" dirty="0">
                <a:effectLst/>
                <a:latin typeface="PSL Ornanong Pro" panose="02000506000000020004" pitchFamily="2" charset="-34"/>
                <a:ea typeface="Times New Roman" panose="02020603050405020304" pitchFamily="18" charset="0"/>
                <a:cs typeface="PSL Ornanong Pro" panose="02000506000000020004" pitchFamily="2" charset="-34"/>
              </a:rPr>
              <a:t>you have served SEVERAL </a:t>
            </a:r>
            <a:r>
              <a:rPr lang="en-US" sz="1200" dirty="0" err="1">
                <a:effectLst/>
                <a:latin typeface="PSL Ornanong Pro" panose="02000506000000020004" pitchFamily="2" charset="-34"/>
                <a:ea typeface="Times New Roman" panose="02020603050405020304" pitchFamily="18" charset="0"/>
                <a:cs typeface="PSL Ornanong Pro" panose="02000506000000020004" pitchFamily="2" charset="-34"/>
              </a:rPr>
              <a:t>Bimboolian</a:t>
            </a:r>
            <a:r>
              <a:rPr lang="en-US" sz="1200" dirty="0">
                <a:effectLst/>
                <a:latin typeface="PSL Ornanong Pro" panose="02000506000000020004" pitchFamily="2" charset="-34"/>
                <a:ea typeface="Times New Roman" panose="02020603050405020304" pitchFamily="18" charset="0"/>
                <a:cs typeface="PSL Ornanong Pro" panose="02000506000000020004" pitchFamily="2" charset="-34"/>
              </a:rPr>
              <a:t> guests before</a:t>
            </a:r>
          </a:p>
        </p:txBody>
      </p:sp>
      <p:sp>
        <p:nvSpPr>
          <p:cNvPr id="21" name="TextBox 20">
            <a:extLst>
              <a:ext uri="{FF2B5EF4-FFF2-40B4-BE49-F238E27FC236}">
                <a16:creationId xmlns:a16="http://schemas.microsoft.com/office/drawing/2014/main" id="{DE3ED9B9-D71F-E94D-8A4D-82897CE8255A}"/>
              </a:ext>
            </a:extLst>
          </p:cNvPr>
          <p:cNvSpPr txBox="1"/>
          <p:nvPr/>
        </p:nvSpPr>
        <p:spPr>
          <a:xfrm>
            <a:off x="5433934" y="3830015"/>
            <a:ext cx="3710066" cy="595356"/>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Mediator</a:t>
            </a:r>
            <a:r>
              <a:rPr lang="en-US" dirty="0">
                <a:latin typeface="Quattrocento Sans" panose="020B0502050000020003" pitchFamily="34" charset="0"/>
              </a:rPr>
              <a:t> </a:t>
            </a:r>
          </a:p>
          <a:p>
            <a:pPr algn="ctr">
              <a:lnSpc>
                <a:spcPct val="120000"/>
              </a:lnSpc>
            </a:pPr>
            <a:r>
              <a:rPr lang="en-US" i="1" dirty="0">
                <a:latin typeface="Quattrocento Sans" panose="020B0502050000020003" pitchFamily="34" charset="0"/>
              </a:rPr>
              <a:t>as in Studies 2, 3a &amp; 3b</a:t>
            </a:r>
          </a:p>
        </p:txBody>
      </p:sp>
      <p:sp>
        <p:nvSpPr>
          <p:cNvPr id="22" name="TextBox 21">
            <a:extLst>
              <a:ext uri="{FF2B5EF4-FFF2-40B4-BE49-F238E27FC236}">
                <a16:creationId xmlns:a16="http://schemas.microsoft.com/office/drawing/2014/main" id="{02323805-88F8-CC49-94E4-C0E06515B5C8}"/>
              </a:ext>
            </a:extLst>
          </p:cNvPr>
          <p:cNvSpPr txBox="1"/>
          <p:nvPr/>
        </p:nvSpPr>
        <p:spPr>
          <a:xfrm>
            <a:off x="5895202" y="4778239"/>
            <a:ext cx="2761307" cy="336823"/>
          </a:xfrm>
          <a:prstGeom prst="rect">
            <a:avLst/>
          </a:prstGeom>
          <a:noFill/>
          <a:ln w="19050">
            <a:solidFill>
              <a:schemeClr val="accent1"/>
            </a:solidFill>
          </a:ln>
        </p:spPr>
        <p:txBody>
          <a:bodyPr wrap="square" rtlCol="0">
            <a:spAutoFit/>
          </a:bodyPr>
          <a:lstStyle/>
          <a:p>
            <a:pPr algn="ctr">
              <a:lnSpc>
                <a:spcPct val="120000"/>
              </a:lnSpc>
            </a:pPr>
            <a:r>
              <a:rPr lang="en-US" b="1" dirty="0">
                <a:latin typeface="Quattrocento Sans" panose="020B0502050000020003" pitchFamily="34" charset="0"/>
              </a:rPr>
              <a:t>Manipulation checks</a:t>
            </a:r>
            <a:endParaRPr lang="en-US" dirty="0">
              <a:latin typeface="Quattrocento Sans" panose="020B0502050000020003" pitchFamily="34" charset="0"/>
            </a:endParaRPr>
          </a:p>
        </p:txBody>
      </p:sp>
      <p:sp>
        <p:nvSpPr>
          <p:cNvPr id="23" name="Right Arrow 22">
            <a:extLst>
              <a:ext uri="{FF2B5EF4-FFF2-40B4-BE49-F238E27FC236}">
                <a16:creationId xmlns:a16="http://schemas.microsoft.com/office/drawing/2014/main" id="{2DD2604C-234A-BC49-94D2-CE0AAC48FB54}"/>
              </a:ext>
            </a:extLst>
          </p:cNvPr>
          <p:cNvSpPr/>
          <p:nvPr/>
        </p:nvSpPr>
        <p:spPr>
          <a:xfrm rot="5400000">
            <a:off x="7085595" y="4503810"/>
            <a:ext cx="330915" cy="233653"/>
          </a:xfrm>
          <a:prstGeom prst="rightArrow">
            <a:avLst>
              <a:gd name="adj1" fmla="val 56416"/>
              <a:gd name="adj2"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A3A65D67-C3B4-2B47-9630-BBEBC87D8AA7}"/>
              </a:ext>
            </a:extLst>
          </p:cNvPr>
          <p:cNvSpPr/>
          <p:nvPr/>
        </p:nvSpPr>
        <p:spPr>
          <a:xfrm rot="5400000">
            <a:off x="7097529" y="3543751"/>
            <a:ext cx="310083" cy="23365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ent-Up Arrow 24">
            <a:extLst>
              <a:ext uri="{FF2B5EF4-FFF2-40B4-BE49-F238E27FC236}">
                <a16:creationId xmlns:a16="http://schemas.microsoft.com/office/drawing/2014/main" id="{8F960C82-10C8-0F43-A9F7-23D6CB7F024F}"/>
              </a:ext>
            </a:extLst>
          </p:cNvPr>
          <p:cNvSpPr/>
          <p:nvPr/>
        </p:nvSpPr>
        <p:spPr>
          <a:xfrm rot="5400000">
            <a:off x="616983" y="3436197"/>
            <a:ext cx="1324175" cy="381888"/>
          </a:xfrm>
          <a:prstGeom prst="ben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5430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linds(horizontal)">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4"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Conclusions</a:t>
            </a:r>
            <a:endParaRPr dirty="0"/>
          </a:p>
        </p:txBody>
      </p:sp>
      <p:sp>
        <p:nvSpPr>
          <p:cNvPr id="125" name="Google Shape;125;p17"/>
          <p:cNvSpPr txBox="1">
            <a:spLocks noGrp="1"/>
          </p:cNvSpPr>
          <p:nvPr>
            <p:ph type="body" idx="1"/>
          </p:nvPr>
        </p:nvSpPr>
        <p:spPr>
          <a:xfrm>
            <a:off x="787171" y="1421491"/>
            <a:ext cx="8304756" cy="3697573"/>
          </a:xfrm>
          <a:prstGeom prst="rect">
            <a:avLst/>
          </a:prstGeom>
        </p:spPr>
        <p:txBody>
          <a:bodyPr spcFirstLastPara="1" wrap="square" lIns="91425" tIns="91425" rIns="91425" bIns="91425" anchor="t" anchorCtr="0">
            <a:noAutofit/>
          </a:bodyPr>
          <a:lstStyle/>
          <a:p>
            <a:pPr marL="457200" lvl="0" indent="-289560" algn="l" rtl="0">
              <a:lnSpc>
                <a:spcPct val="150000"/>
              </a:lnSpc>
              <a:spcBef>
                <a:spcPts val="600"/>
              </a:spcBef>
              <a:spcAft>
                <a:spcPts val="0"/>
              </a:spcAft>
              <a:buClr>
                <a:schemeClr val="accent1"/>
              </a:buClr>
              <a:buSzPct val="100000"/>
              <a:buChar char="◉"/>
            </a:pPr>
            <a:r>
              <a:rPr lang="en-US" sz="2000" dirty="0"/>
              <a:t>Economic inequality lowers interpersonal trust, which discourages consumers from engaging in (contributing to and using) the sharing economy.</a:t>
            </a:r>
          </a:p>
          <a:p>
            <a:pPr lvl="1" indent="-289560">
              <a:lnSpc>
                <a:spcPct val="150000"/>
              </a:lnSpc>
              <a:spcBef>
                <a:spcPts val="600"/>
              </a:spcBef>
              <a:buClr>
                <a:schemeClr val="accent1"/>
              </a:buClr>
              <a:buSzPct val="100000"/>
              <a:buChar char="◉"/>
            </a:pPr>
            <a:r>
              <a:rPr lang="en-US" sz="1800" dirty="0"/>
              <a:t>With various manipulations and measures of economic inequality</a:t>
            </a:r>
          </a:p>
          <a:p>
            <a:pPr lvl="1" indent="-289560">
              <a:lnSpc>
                <a:spcPct val="150000"/>
              </a:lnSpc>
              <a:spcBef>
                <a:spcPts val="600"/>
              </a:spcBef>
              <a:buClr>
                <a:schemeClr val="accent1"/>
              </a:buClr>
              <a:buSzPct val="100000"/>
              <a:buChar char="◉"/>
            </a:pPr>
            <a:r>
              <a:rPr lang="en-US" sz="1800" dirty="0"/>
              <a:t>In different contexts/forms of the sharing economy</a:t>
            </a:r>
          </a:p>
          <a:p>
            <a:pPr indent="-289560">
              <a:lnSpc>
                <a:spcPct val="150000"/>
              </a:lnSpc>
              <a:buClr>
                <a:schemeClr val="accent1"/>
              </a:buClr>
              <a:buSzPct val="100000"/>
            </a:pPr>
            <a:r>
              <a:rPr lang="en-US" sz="2000" dirty="0"/>
              <a:t>The negative effect of economic inequality is expected to be moderated by familiarity. </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491529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blinds(horizontal)">
                                      <p:cBhvr>
                                        <p:cTn id="7" dur="5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Effect transition="in" filter="blinds(horizontal)">
                                      <p:cBhvr>
                                        <p:cTn id="12" dur="500"/>
                                        <p:tgtEl>
                                          <p:spTgt spid="12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animEffect transition="in" filter="blinds(horizontal)">
                                      <p:cBhvr>
                                        <p:cTn id="15" dur="500"/>
                                        <p:tgtEl>
                                          <p:spTgt spid="12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5">
                                            <p:txEl>
                                              <p:pRg st="3" end="3"/>
                                            </p:txEl>
                                          </p:spTgt>
                                        </p:tgtEl>
                                        <p:attrNameLst>
                                          <p:attrName>style.visibility</p:attrName>
                                        </p:attrNameLst>
                                      </p:cBhvr>
                                      <p:to>
                                        <p:strVal val="visible"/>
                                      </p:to>
                                    </p:set>
                                    <p:animEffect transition="in" filter="blinds(horizontal)">
                                      <p:cBhvr>
                                        <p:cTn id="20" dur="500"/>
                                        <p:tgtEl>
                                          <p:spTgt spid="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472339" y="1255363"/>
            <a:ext cx="6896745" cy="1802537"/>
          </a:xfrm>
          <a:prstGeom prst="rect">
            <a:avLst/>
          </a:prstGeom>
        </p:spPr>
        <p:txBody>
          <a:bodyPr spcFirstLastPara="1" wrap="square" lIns="91425" tIns="91425" rIns="91425" bIns="91425" anchor="b" anchorCtr="0">
            <a:noAutofit/>
          </a:bodyPr>
          <a:lstStyle/>
          <a:p>
            <a:pPr marL="0" lvl="0" indent="0">
              <a:lnSpc>
                <a:spcPct val="150000"/>
              </a:lnSpc>
              <a:buNone/>
            </a:pPr>
            <a:r>
              <a:rPr lang="en-US" sz="2000" dirty="0">
                <a:latin typeface="Lora" pitchFamily="2" charset="77"/>
              </a:rPr>
              <a:t>“An economic model based on </a:t>
            </a:r>
            <a:r>
              <a:rPr lang="en-US" sz="2000" b="1" dirty="0">
                <a:latin typeface="Lora" pitchFamily="2" charset="77"/>
              </a:rPr>
              <a:t>sharing under</a:t>
            </a:r>
            <a:r>
              <a:rPr lang="en-US" altLang="zh-CN" sz="2000" b="1" dirty="0">
                <a:latin typeface="Lora" pitchFamily="2" charset="77"/>
              </a:rPr>
              <a:t>-</a:t>
            </a:r>
            <a:r>
              <a:rPr lang="en-US" sz="2000" b="1" dirty="0">
                <a:latin typeface="Lora" pitchFamily="2" charset="77"/>
              </a:rPr>
              <a:t>utilized assets between peers</a:t>
            </a:r>
            <a:r>
              <a:rPr lang="en-US" sz="2000" dirty="0">
                <a:latin typeface="Lora" pitchFamily="2" charset="77"/>
              </a:rPr>
              <a:t> without the transfer of ownership, </a:t>
            </a:r>
            <a:r>
              <a:rPr lang="en-US" sz="2000" b="1" dirty="0">
                <a:latin typeface="Lora" pitchFamily="2" charset="77"/>
              </a:rPr>
              <a:t>ranging from spaces, to skills, to stuff</a:t>
            </a:r>
            <a:r>
              <a:rPr lang="en-US" sz="2000" dirty="0">
                <a:latin typeface="Lora" pitchFamily="2" charset="77"/>
              </a:rPr>
              <a:t>, for monetary or non‐monetary benefits via an online mediated platform</a:t>
            </a:r>
            <a:r>
              <a:rPr lang="en" sz="2000" dirty="0">
                <a:latin typeface="Lora" pitchFamily="2" charset="77"/>
              </a:rPr>
              <a:t>” </a:t>
            </a:r>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dirty="0"/>
          </a:p>
        </p:txBody>
      </p:sp>
      <p:sp>
        <p:nvSpPr>
          <p:cNvPr id="5" name="TextBox 4">
            <a:extLst>
              <a:ext uri="{FF2B5EF4-FFF2-40B4-BE49-F238E27FC236}">
                <a16:creationId xmlns:a16="http://schemas.microsoft.com/office/drawing/2014/main" id="{D0295BED-4AB5-FA4E-8CF7-BC5F537BDB57}"/>
              </a:ext>
            </a:extLst>
          </p:cNvPr>
          <p:cNvSpPr txBox="1"/>
          <p:nvPr/>
        </p:nvSpPr>
        <p:spPr>
          <a:xfrm>
            <a:off x="6315558" y="4835722"/>
            <a:ext cx="2828441" cy="307777"/>
          </a:xfrm>
          <a:prstGeom prst="rect">
            <a:avLst/>
          </a:prstGeom>
          <a:noFill/>
        </p:spPr>
        <p:txBody>
          <a:bodyPr wrap="square">
            <a:spAutoFit/>
          </a:bodyPr>
          <a:lstStyle/>
          <a:p>
            <a:pPr algn="r"/>
            <a:r>
              <a:rPr lang="en-US" sz="1400" dirty="0" err="1">
                <a:latin typeface="Century Schoolbook" panose="02040604050505020304" pitchFamily="18" charset="0"/>
              </a:rPr>
              <a:t>Huurne</a:t>
            </a:r>
            <a:r>
              <a:rPr lang="en-US" sz="1400" dirty="0">
                <a:latin typeface="Century Schoolbook" panose="02040604050505020304" pitchFamily="18" charset="0"/>
              </a:rPr>
              <a:t> et al., (2015, p486)</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Conclusions</a:t>
            </a:r>
            <a:endParaRPr dirty="0"/>
          </a:p>
        </p:txBody>
      </p:sp>
      <p:sp>
        <p:nvSpPr>
          <p:cNvPr id="125" name="Google Shape;125;p17"/>
          <p:cNvSpPr txBox="1">
            <a:spLocks noGrp="1"/>
          </p:cNvSpPr>
          <p:nvPr>
            <p:ph type="body" idx="1"/>
          </p:nvPr>
        </p:nvSpPr>
        <p:spPr>
          <a:xfrm>
            <a:off x="787171" y="1195453"/>
            <a:ext cx="8119214" cy="3923612"/>
          </a:xfrm>
          <a:prstGeom prst="rect">
            <a:avLst/>
          </a:prstGeom>
        </p:spPr>
        <p:txBody>
          <a:bodyPr spcFirstLastPara="1" wrap="square" lIns="91425" tIns="91425" rIns="91425" bIns="91425" anchor="t" anchorCtr="0">
            <a:noAutofit/>
          </a:bodyPr>
          <a:lstStyle/>
          <a:p>
            <a:pPr lvl="0" indent="-289560">
              <a:lnSpc>
                <a:spcPct val="150000"/>
              </a:lnSpc>
              <a:spcBef>
                <a:spcPts val="0"/>
              </a:spcBef>
              <a:buClr>
                <a:schemeClr val="accent1"/>
              </a:buClr>
              <a:buSzPct val="100000"/>
            </a:pPr>
            <a:r>
              <a:rPr lang="en-US" sz="2000" dirty="0"/>
              <a:t>Economic inequality may undermine the development of the sharing economy in the long run.</a:t>
            </a:r>
          </a:p>
          <a:p>
            <a:pPr lvl="0" indent="-289560">
              <a:lnSpc>
                <a:spcPct val="150000"/>
              </a:lnSpc>
              <a:spcBef>
                <a:spcPts val="0"/>
              </a:spcBef>
              <a:buClr>
                <a:schemeClr val="accent1"/>
              </a:buClr>
              <a:buSzPct val="100000"/>
            </a:pPr>
            <a:r>
              <a:rPr lang="en-US" sz="2000" dirty="0"/>
              <a:t>Economic inequality may cause implicit discrimination and exclusion against providers and users from (highly) unequal regions.</a:t>
            </a:r>
          </a:p>
          <a:p>
            <a:pPr lvl="0" indent="-289560">
              <a:lnSpc>
                <a:spcPct val="150000"/>
              </a:lnSpc>
              <a:spcBef>
                <a:spcPts val="0"/>
              </a:spcBef>
              <a:buClr>
                <a:schemeClr val="accent1"/>
              </a:buClr>
              <a:buSzPct val="100000"/>
            </a:pPr>
            <a:endParaRPr lang="en-US" sz="2000" dirty="0"/>
          </a:p>
          <a:p>
            <a:pPr lvl="0" indent="-289560">
              <a:lnSpc>
                <a:spcPct val="150000"/>
              </a:lnSpc>
              <a:spcBef>
                <a:spcPts val="0"/>
              </a:spcBef>
              <a:buClr>
                <a:schemeClr val="accent1"/>
              </a:buClr>
              <a:buSzPct val="100000"/>
            </a:pPr>
            <a:r>
              <a:rPr lang="en-US" sz="2000" dirty="0"/>
              <a:t>How to intervene? </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pic>
        <p:nvPicPr>
          <p:cNvPr id="1028" name="Picture 4" descr="Putting Assets into a Trust - DG Institute">
            <a:extLst>
              <a:ext uri="{FF2B5EF4-FFF2-40B4-BE49-F238E27FC236}">
                <a16:creationId xmlns:a16="http://schemas.microsoft.com/office/drawing/2014/main" id="{5378A680-5A0B-884E-BAA9-943FE61A3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452" y="3157259"/>
            <a:ext cx="3309731" cy="186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88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blinds(horizontal)">
                                      <p:cBhvr>
                                        <p:cTn id="7" dur="5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Effect transition="in" filter="blinds(horizontal)">
                                      <p:cBhvr>
                                        <p:cTn id="12" dur="500"/>
                                        <p:tgtEl>
                                          <p:spTgt spid="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5">
                                            <p:txEl>
                                              <p:pRg st="3" end="3"/>
                                            </p:txEl>
                                          </p:spTgt>
                                        </p:tgtEl>
                                        <p:attrNameLst>
                                          <p:attrName>style.visibility</p:attrName>
                                        </p:attrNameLst>
                                      </p:cBhvr>
                                      <p:to>
                                        <p:strVal val="visible"/>
                                      </p:to>
                                    </p:set>
                                    <p:animEffect transition="in" filter="blinds(horizontal)">
                                      <p:cBhvr>
                                        <p:cTn id="17" dur="500"/>
                                        <p:tgtEl>
                                          <p:spTgt spid="1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blinds(horizontal)">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19F5D4-4471-8444-AA28-B5B066E214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Box 2">
            <a:extLst>
              <a:ext uri="{FF2B5EF4-FFF2-40B4-BE49-F238E27FC236}">
                <a16:creationId xmlns:a16="http://schemas.microsoft.com/office/drawing/2014/main" id="{33B3BB86-CB02-0440-814D-70304E553261}"/>
              </a:ext>
            </a:extLst>
          </p:cNvPr>
          <p:cNvSpPr txBox="1"/>
          <p:nvPr/>
        </p:nvSpPr>
        <p:spPr>
          <a:xfrm>
            <a:off x="887341" y="1367574"/>
            <a:ext cx="7655886" cy="2408352"/>
          </a:xfrm>
          <a:prstGeom prst="rect">
            <a:avLst/>
          </a:prstGeom>
          <a:noFill/>
          <a:ln>
            <a:solidFill>
              <a:srgbClr val="0060A7"/>
            </a:solidFill>
          </a:ln>
        </p:spPr>
        <p:txBody>
          <a:bodyPr wrap="square">
            <a:spAutoFit/>
          </a:bodyPr>
          <a:lstStyle/>
          <a:p>
            <a:pPr algn="ctr"/>
            <a:r>
              <a:rPr lang="en-US" sz="1200" b="1" i="0" dirty="0">
                <a:solidFill>
                  <a:schemeClr val="tx1"/>
                </a:solidFill>
                <a:effectLst/>
                <a:latin typeface="Quattrocento Sans" panose="020B0502050000020003" pitchFamily="34" charset="0"/>
              </a:rPr>
              <a:t>Detailed cover stories of E1, E3a &amp; 3b</a:t>
            </a:r>
          </a:p>
          <a:p>
            <a:pPr algn="l"/>
            <a:endParaRPr lang="en-US" sz="1200" b="0" i="0" dirty="0">
              <a:solidFill>
                <a:srgbClr val="32363A"/>
              </a:solidFill>
              <a:effectLst/>
              <a:latin typeface="PSL Ornanong Pro" panose="02000506000000020004" pitchFamily="2" charset="-34"/>
              <a:cs typeface="PSL Ornanong Pro" panose="02000506000000020004" pitchFamily="2" charset="-34"/>
            </a:endParaRPr>
          </a:p>
          <a:p>
            <a:pPr algn="l"/>
            <a:r>
              <a:rPr lang="en-US" sz="1150" b="0" i="0" dirty="0">
                <a:solidFill>
                  <a:srgbClr val="32363A"/>
                </a:solidFill>
                <a:effectLst/>
                <a:latin typeface="Quattrocento Sans" panose="020B0502050000020003" pitchFamily="34" charset="0"/>
                <a:cs typeface="PSL Ornanong Pro" panose="02000506000000020004" pitchFamily="2" charset="-34"/>
              </a:rPr>
              <a:t>Imagine that you work for an international </a:t>
            </a:r>
            <a:r>
              <a:rPr lang="en-US" sz="1150" i="0" dirty="0">
                <a:solidFill>
                  <a:srgbClr val="32363A"/>
                </a:solidFill>
                <a:effectLst/>
                <a:latin typeface="Quattrocento Sans" panose="020B0502050000020003" pitchFamily="34" charset="0"/>
                <a:cs typeface="PSL Ornanong Pro" panose="02000506000000020004" pitchFamily="2" charset="-34"/>
              </a:rPr>
              <a:t>company and are recently assigned to work in a foreign branch for three months. The foreign branch is located in </a:t>
            </a:r>
            <a:r>
              <a:rPr lang="en-US" sz="1150" i="0" dirty="0" err="1">
                <a:solidFill>
                  <a:srgbClr val="32363A"/>
                </a:solidFill>
                <a:effectLst/>
                <a:latin typeface="Quattrocento Sans" panose="020B0502050000020003" pitchFamily="34" charset="0"/>
                <a:cs typeface="PSL Ornanong Pro" panose="02000506000000020004" pitchFamily="2" charset="-34"/>
              </a:rPr>
              <a:t>Bimboola</a:t>
            </a:r>
            <a:r>
              <a:rPr lang="en-US" sz="1150" i="0" dirty="0">
                <a:solidFill>
                  <a:srgbClr val="32363A"/>
                </a:solidFill>
                <a:effectLst/>
                <a:latin typeface="Quattrocento Sans" panose="020B0502050000020003" pitchFamily="34" charset="0"/>
                <a:cs typeface="PSL Ornanong Pro" panose="02000506000000020004" pitchFamily="2" charset="-34"/>
              </a:rPr>
              <a:t>, a pacific island country.</a:t>
            </a:r>
          </a:p>
          <a:p>
            <a:pPr algn="l"/>
            <a:r>
              <a:rPr lang="en-US" sz="1150" i="0" dirty="0">
                <a:solidFill>
                  <a:srgbClr val="32363A"/>
                </a:solidFill>
                <a:effectLst/>
                <a:latin typeface="Quattrocento Sans" panose="020B0502050000020003" pitchFamily="34" charset="0"/>
                <a:cs typeface="PSL Ornanong Pro" panose="02000506000000020004" pitchFamily="2" charset="-34"/>
              </a:rPr>
              <a:t> </a:t>
            </a:r>
          </a:p>
          <a:p>
            <a:pPr algn="l"/>
            <a:r>
              <a:rPr lang="en-US" sz="1150" b="0" i="0" dirty="0">
                <a:solidFill>
                  <a:srgbClr val="32363A"/>
                </a:solidFill>
                <a:effectLst/>
                <a:latin typeface="Quattrocento Sans" panose="020B0502050000020003" pitchFamily="34" charset="0"/>
                <a:cs typeface="PSL Ornanong Pro" panose="02000506000000020004" pitchFamily="2" charset="-34"/>
              </a:rPr>
              <a:t>Before you leave for </a:t>
            </a:r>
            <a:r>
              <a:rPr lang="en-US" sz="1150" b="0" i="0" dirty="0" err="1">
                <a:solidFill>
                  <a:srgbClr val="32363A"/>
                </a:solidFill>
                <a:effectLst/>
                <a:latin typeface="Quattrocento Sans" panose="020B0502050000020003" pitchFamily="34" charset="0"/>
                <a:cs typeface="PSL Ornanong Pro" panose="02000506000000020004" pitchFamily="2" charset="-34"/>
              </a:rPr>
              <a:t>Bimboola</a:t>
            </a:r>
            <a:r>
              <a:rPr lang="en-US" sz="1150" b="0" i="0" dirty="0">
                <a:solidFill>
                  <a:srgbClr val="32363A"/>
                </a:solidFill>
                <a:effectLst/>
                <a:latin typeface="Quattrocento Sans" panose="020B0502050000020003" pitchFamily="34" charset="0"/>
                <a:cs typeface="PSL Ornanong Pro" panose="02000506000000020004" pitchFamily="2" charset="-34"/>
              </a:rPr>
              <a:t>, you are interested in knowing this country. </a:t>
            </a:r>
          </a:p>
          <a:p>
            <a:pPr algn="l"/>
            <a:endParaRPr lang="en-US" sz="1150" b="0" i="0" dirty="0">
              <a:solidFill>
                <a:srgbClr val="32363A"/>
              </a:solidFill>
              <a:effectLst/>
              <a:latin typeface="Quattrocento Sans" panose="020B0502050000020003" pitchFamily="34" charset="0"/>
              <a:cs typeface="PSL Ornanong Pro" panose="02000506000000020004" pitchFamily="2" charset="-34"/>
            </a:endParaRPr>
          </a:p>
          <a:p>
            <a:pPr marL="171450" lvl="3" indent="-171450">
              <a:buFont typeface="Arial" panose="020B0604020202020204" pitchFamily="34" charset="0"/>
              <a:buChar char="•"/>
            </a:pPr>
            <a:r>
              <a:rPr lang="en-US" sz="1150" i="0" dirty="0">
                <a:solidFill>
                  <a:srgbClr val="32363A"/>
                </a:solidFill>
                <a:effectLst/>
                <a:latin typeface="Quattrocento Sans" panose="020B0502050000020003" pitchFamily="34" charset="0"/>
                <a:cs typeface="PSL Ornanong Pro" panose="02000506000000020004" pitchFamily="2" charset="-34"/>
              </a:rPr>
              <a:t>Therefore, you searched it on Google, and Google returned the following results. (E1)</a:t>
            </a:r>
          </a:p>
          <a:p>
            <a:pPr marL="171450" lvl="3" indent="-171450">
              <a:buFont typeface="Arial" panose="020B0604020202020204" pitchFamily="34" charset="0"/>
              <a:buChar char="•"/>
            </a:pPr>
            <a:endParaRPr lang="en-US" sz="1150" i="0" dirty="0">
              <a:solidFill>
                <a:srgbClr val="32363A"/>
              </a:solidFill>
              <a:effectLst/>
              <a:latin typeface="Quattrocento Sans" panose="020B0502050000020003" pitchFamily="34" charset="0"/>
              <a:cs typeface="PSL Ornanong Pro" panose="02000506000000020004" pitchFamily="2" charset="-34"/>
            </a:endParaRPr>
          </a:p>
          <a:p>
            <a:pPr marL="171450" lvl="3" indent="-171450">
              <a:buFont typeface="Arial" panose="020B0604020202020204" pitchFamily="34" charset="0"/>
              <a:buChar char="•"/>
            </a:pPr>
            <a:r>
              <a:rPr lang="en-US" sz="1150" i="0" dirty="0">
                <a:solidFill>
                  <a:srgbClr val="32363A"/>
                </a:solidFill>
                <a:effectLst/>
                <a:latin typeface="Quattrocento Sans" panose="020B0502050000020003" pitchFamily="34" charset="0"/>
                <a:cs typeface="PSL Ornanong Pro" panose="02000506000000020004" pitchFamily="2" charset="-34"/>
              </a:rPr>
              <a:t>Therefore, you search it on Google, and the first webpage is about income distribution in </a:t>
            </a:r>
            <a:r>
              <a:rPr lang="en-US" sz="1150" i="0" dirty="0" err="1">
                <a:solidFill>
                  <a:srgbClr val="32363A"/>
                </a:solidFill>
                <a:effectLst/>
                <a:latin typeface="Quattrocento Sans" panose="020B0502050000020003" pitchFamily="34" charset="0"/>
                <a:cs typeface="PSL Ornanong Pro" panose="02000506000000020004" pitchFamily="2" charset="-34"/>
              </a:rPr>
              <a:t>Bimboola</a:t>
            </a:r>
            <a:r>
              <a:rPr lang="en-US" sz="1150" i="0" dirty="0">
                <a:solidFill>
                  <a:srgbClr val="32363A"/>
                </a:solidFill>
                <a:effectLst/>
                <a:latin typeface="Quattrocento Sans" panose="020B0502050000020003" pitchFamily="34" charset="0"/>
                <a:cs typeface="PSL Ornanong Pro" panose="02000506000000020004" pitchFamily="2" charset="-34"/>
              </a:rPr>
              <a:t>. You open this webpage and read the following information (E3a).</a:t>
            </a:r>
          </a:p>
          <a:p>
            <a:pPr marL="171450" lvl="3" indent="-171450">
              <a:buFont typeface="Arial" panose="020B0604020202020204" pitchFamily="34" charset="0"/>
              <a:buChar char="•"/>
            </a:pPr>
            <a:endParaRPr lang="en-US" sz="1150" i="0" dirty="0">
              <a:solidFill>
                <a:srgbClr val="32363A"/>
              </a:solidFill>
              <a:effectLst/>
              <a:latin typeface="Quattrocento Sans" panose="020B0502050000020003" pitchFamily="34" charset="0"/>
              <a:cs typeface="PSL Ornanong Pro" panose="02000506000000020004" pitchFamily="2" charset="-34"/>
            </a:endParaRPr>
          </a:p>
          <a:p>
            <a:pPr marL="171450" lvl="3" indent="-171450">
              <a:buFont typeface="Arial" panose="020B0604020202020204" pitchFamily="34" charset="0"/>
              <a:buChar char="•"/>
            </a:pPr>
            <a:r>
              <a:rPr lang="en-US" sz="1150" i="0" dirty="0">
                <a:solidFill>
                  <a:srgbClr val="32363A"/>
                </a:solidFill>
                <a:effectLst/>
                <a:latin typeface="Quattrocento Sans" panose="020B0502050000020003" pitchFamily="34" charset="0"/>
                <a:cs typeface="PSL Ornanong Pro" panose="02000506000000020004" pitchFamily="2" charset="-34"/>
              </a:rPr>
              <a:t>Therefore, you search it on Google, and you see some street images of </a:t>
            </a:r>
            <a:r>
              <a:rPr lang="en-US" sz="1150" i="0" dirty="0" err="1">
                <a:solidFill>
                  <a:srgbClr val="32363A"/>
                </a:solidFill>
                <a:effectLst/>
                <a:latin typeface="Quattrocento Sans" panose="020B0502050000020003" pitchFamily="34" charset="0"/>
                <a:cs typeface="PSL Ornanong Pro" panose="02000506000000020004" pitchFamily="2" charset="-34"/>
              </a:rPr>
              <a:t>Bimboola</a:t>
            </a:r>
            <a:r>
              <a:rPr lang="en-US" sz="1150" i="0" dirty="0">
                <a:solidFill>
                  <a:srgbClr val="32363A"/>
                </a:solidFill>
                <a:effectLst/>
                <a:latin typeface="Quattrocento Sans" panose="020B0502050000020003" pitchFamily="34" charset="0"/>
                <a:cs typeface="PSL Ornanong Pro" panose="02000506000000020004" pitchFamily="2" charset="-34"/>
              </a:rPr>
              <a:t> (E3b).</a:t>
            </a:r>
            <a:endParaRPr lang="en-US" sz="1150" dirty="0">
              <a:solidFill>
                <a:srgbClr val="32363A"/>
              </a:solidFill>
              <a:latin typeface="Quattrocento Sans" panose="020B0502050000020003" pitchFamily="34" charset="0"/>
              <a:cs typeface="PSL Ornanong Pro" panose="02000506000000020004" pitchFamily="2" charset="-34"/>
            </a:endParaRPr>
          </a:p>
        </p:txBody>
      </p:sp>
      <p:sp>
        <p:nvSpPr>
          <p:cNvPr id="4" name="TextBox 3">
            <a:extLst>
              <a:ext uri="{FF2B5EF4-FFF2-40B4-BE49-F238E27FC236}">
                <a16:creationId xmlns:a16="http://schemas.microsoft.com/office/drawing/2014/main" id="{CA7D399B-DCCF-6444-9BB4-14C48B91C700}"/>
              </a:ext>
            </a:extLst>
          </p:cNvPr>
          <p:cNvSpPr txBox="1"/>
          <p:nvPr/>
        </p:nvSpPr>
        <p:spPr>
          <a:xfrm>
            <a:off x="136786" y="233682"/>
            <a:ext cx="5047129" cy="369332"/>
          </a:xfrm>
          <a:prstGeom prst="rect">
            <a:avLst/>
          </a:prstGeom>
          <a:noFill/>
        </p:spPr>
        <p:txBody>
          <a:bodyPr wrap="square" rtlCol="0">
            <a:spAutoFit/>
          </a:bodyPr>
          <a:lstStyle/>
          <a:p>
            <a:r>
              <a:rPr lang="en-US" sz="1800" b="1" dirty="0">
                <a:solidFill>
                  <a:srgbClr val="0060A7"/>
                </a:solidFill>
                <a:latin typeface="Lora" pitchFamily="2" charset="77"/>
              </a:rPr>
              <a:t>Supplementary Materials</a:t>
            </a:r>
          </a:p>
        </p:txBody>
      </p:sp>
    </p:spTree>
    <p:extLst>
      <p:ext uri="{BB962C8B-B14F-4D97-AF65-F5344CB8AC3E}">
        <p14:creationId xmlns:p14="http://schemas.microsoft.com/office/powerpoint/2010/main" val="105208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135E78-28B7-5941-99ED-EF9A437025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TextBox 2">
            <a:extLst>
              <a:ext uri="{FF2B5EF4-FFF2-40B4-BE49-F238E27FC236}">
                <a16:creationId xmlns:a16="http://schemas.microsoft.com/office/drawing/2014/main" id="{BFD73C6D-0500-B64A-93B2-57D13D5E4041}"/>
              </a:ext>
            </a:extLst>
          </p:cNvPr>
          <p:cNvSpPr txBox="1"/>
          <p:nvPr/>
        </p:nvSpPr>
        <p:spPr>
          <a:xfrm>
            <a:off x="136786" y="233682"/>
            <a:ext cx="5047129" cy="369332"/>
          </a:xfrm>
          <a:prstGeom prst="rect">
            <a:avLst/>
          </a:prstGeom>
          <a:noFill/>
        </p:spPr>
        <p:txBody>
          <a:bodyPr wrap="square" rtlCol="0">
            <a:spAutoFit/>
          </a:bodyPr>
          <a:lstStyle/>
          <a:p>
            <a:r>
              <a:rPr lang="en-US" sz="1800" b="1" dirty="0">
                <a:solidFill>
                  <a:srgbClr val="0060A7"/>
                </a:solidFill>
                <a:latin typeface="Lora" pitchFamily="2" charset="77"/>
              </a:rPr>
              <a:t>Supplementary Materials</a:t>
            </a:r>
          </a:p>
        </p:txBody>
      </p:sp>
      <p:sp>
        <p:nvSpPr>
          <p:cNvPr id="7" name="TextBox 6">
            <a:extLst>
              <a:ext uri="{FF2B5EF4-FFF2-40B4-BE49-F238E27FC236}">
                <a16:creationId xmlns:a16="http://schemas.microsoft.com/office/drawing/2014/main" id="{E1254272-2538-AD42-8253-8240D012DCCD}"/>
              </a:ext>
            </a:extLst>
          </p:cNvPr>
          <p:cNvSpPr txBox="1"/>
          <p:nvPr/>
        </p:nvSpPr>
        <p:spPr>
          <a:xfrm>
            <a:off x="427566" y="836659"/>
            <a:ext cx="8288867" cy="3470181"/>
          </a:xfrm>
          <a:prstGeom prst="rect">
            <a:avLst/>
          </a:prstGeom>
          <a:noFill/>
          <a:ln>
            <a:solidFill>
              <a:srgbClr val="0060A7"/>
            </a:solidFill>
          </a:ln>
        </p:spPr>
        <p:txBody>
          <a:bodyPr wrap="square">
            <a:spAutoFit/>
          </a:bodyPr>
          <a:lstStyle/>
          <a:p>
            <a:pPr algn="ctr"/>
            <a:r>
              <a:rPr lang="en-US" sz="1200" b="1" i="0" dirty="0">
                <a:solidFill>
                  <a:schemeClr val="tx1"/>
                </a:solidFill>
                <a:effectLst/>
                <a:latin typeface="Quattrocento Sans" panose="020B0502050000020003" pitchFamily="34" charset="0"/>
              </a:rPr>
              <a:t>Detailed cover stories of Study 2</a:t>
            </a:r>
          </a:p>
          <a:p>
            <a:pPr algn="l"/>
            <a:endParaRPr lang="en-US" sz="1200" b="0" i="0" dirty="0">
              <a:solidFill>
                <a:srgbClr val="32363A"/>
              </a:solidFill>
              <a:effectLst/>
              <a:latin typeface="Quattrocento Sans" panose="020B0502050000020003" pitchFamily="34" charset="0"/>
            </a:endParaRPr>
          </a:p>
          <a:p>
            <a:pPr algn="l"/>
            <a:r>
              <a:rPr lang="en-US" sz="1150" b="0" i="0" dirty="0" err="1">
                <a:solidFill>
                  <a:srgbClr val="32363A"/>
                </a:solidFill>
                <a:effectLst/>
                <a:latin typeface="Quattrocento Sans" panose="020B0502050000020003" pitchFamily="34" charset="0"/>
              </a:rPr>
              <a:t>Fund.com</a:t>
            </a:r>
            <a:r>
              <a:rPr lang="en-US" sz="1150" b="0" i="0" dirty="0">
                <a:solidFill>
                  <a:srgbClr val="32363A"/>
                </a:solidFill>
                <a:effectLst/>
                <a:latin typeface="Quattrocento Sans" panose="020B0502050000020003" pitchFamily="34" charset="0"/>
              </a:rPr>
              <a:t> is an international peer-to-peer lending platform where borrowers and lenders come from different countries. </a:t>
            </a:r>
            <a:br>
              <a:rPr lang="en-US" sz="1150" b="0" i="0" dirty="0">
                <a:solidFill>
                  <a:srgbClr val="32363A"/>
                </a:solidFill>
                <a:effectLst/>
                <a:latin typeface="Quattrocento Sans" panose="020B0502050000020003" pitchFamily="34" charset="0"/>
              </a:rPr>
            </a:br>
            <a:br>
              <a:rPr lang="en-US" sz="1150" b="0" i="0" dirty="0">
                <a:solidFill>
                  <a:srgbClr val="32363A"/>
                </a:solidFill>
                <a:effectLst/>
                <a:latin typeface="Quattrocento Sans" panose="020B0502050000020003" pitchFamily="34" charset="0"/>
              </a:rPr>
            </a:br>
            <a:r>
              <a:rPr lang="en-US" sz="1150" b="0" i="0" dirty="0">
                <a:solidFill>
                  <a:srgbClr val="32363A"/>
                </a:solidFill>
                <a:effectLst/>
                <a:latin typeface="Quattrocento Sans" panose="020B0502050000020003" pitchFamily="34" charset="0"/>
              </a:rPr>
              <a:t>On </a:t>
            </a:r>
            <a:r>
              <a:rPr lang="en-US" sz="1150" b="0" i="0" dirty="0" err="1">
                <a:solidFill>
                  <a:srgbClr val="32363A"/>
                </a:solidFill>
                <a:effectLst/>
                <a:latin typeface="Quattrocento Sans" panose="020B0502050000020003" pitchFamily="34" charset="0"/>
              </a:rPr>
              <a:t>fund.com</a:t>
            </a:r>
            <a:r>
              <a:rPr lang="en-US" sz="1150" b="0" i="0" dirty="0">
                <a:solidFill>
                  <a:srgbClr val="32363A"/>
                </a:solidFill>
                <a:effectLst/>
                <a:latin typeface="Quattrocento Sans" panose="020B0502050000020003" pitchFamily="34" charset="0"/>
              </a:rPr>
              <a:t>, borrowers ask for money from lenders, and lenders will receive the principal (i.e., the money they lend) and the interest/return when the borrower pays back. Most borrowers pay </a:t>
            </a:r>
            <a:r>
              <a:rPr lang="en-US" sz="1150" i="0" dirty="0">
                <a:solidFill>
                  <a:srgbClr val="32363A"/>
                </a:solidFill>
                <a:effectLst/>
                <a:latin typeface="Quattrocento Sans" panose="020B0502050000020003" pitchFamily="34" charset="0"/>
              </a:rPr>
              <a:t>back in time; however, some borrowers may not pay back and unregister on the platform, in which case, it is hard for the lender even to receive the principal. The platform does not have any liability to compensate the lender’s loss.</a:t>
            </a:r>
          </a:p>
          <a:p>
            <a:pPr algn="l"/>
            <a:r>
              <a:rPr lang="en-US" sz="1150" i="0" dirty="0">
                <a:solidFill>
                  <a:srgbClr val="32363A"/>
                </a:solidFill>
                <a:effectLst/>
                <a:latin typeface="Quattrocento Sans" panose="020B0502050000020003" pitchFamily="34" charset="0"/>
              </a:rPr>
              <a:t> </a:t>
            </a:r>
          </a:p>
          <a:p>
            <a:pPr algn="l"/>
            <a:r>
              <a:rPr lang="en-US" sz="1150" i="0" dirty="0">
                <a:solidFill>
                  <a:srgbClr val="32363A"/>
                </a:solidFill>
                <a:effectLst/>
                <a:latin typeface="Quattrocento Sans" panose="020B0502050000020003" pitchFamily="34" charset="0"/>
              </a:rPr>
              <a:t>You are considering investing in and making some money on </a:t>
            </a:r>
            <a:r>
              <a:rPr lang="en-US" sz="1150" i="0" dirty="0" err="1">
                <a:solidFill>
                  <a:srgbClr val="32363A"/>
                </a:solidFill>
                <a:effectLst/>
                <a:latin typeface="Quattrocento Sans" panose="020B0502050000020003" pitchFamily="34" charset="0"/>
              </a:rPr>
              <a:t>fund.com</a:t>
            </a:r>
            <a:r>
              <a:rPr lang="en-US" sz="1150" i="0" dirty="0">
                <a:solidFill>
                  <a:srgbClr val="32363A"/>
                </a:solidFill>
                <a:effectLst/>
                <a:latin typeface="Quattrocento Sans" panose="020B0502050000020003" pitchFamily="34" charset="0"/>
              </a:rPr>
              <a:t> as a lender, and the total amount you would like to invest is $10,000. In other words, you can allocate the $10,000 to different borrowers.</a:t>
            </a:r>
            <a:br>
              <a:rPr lang="en-US" sz="1150" b="0" i="0" dirty="0">
                <a:solidFill>
                  <a:srgbClr val="32363A"/>
                </a:solidFill>
                <a:effectLst/>
                <a:latin typeface="Quattrocento Sans" panose="020B0502050000020003" pitchFamily="34" charset="0"/>
              </a:rPr>
            </a:br>
            <a:br>
              <a:rPr lang="en-US" sz="1150" b="0" i="0" dirty="0">
                <a:solidFill>
                  <a:srgbClr val="32363A"/>
                </a:solidFill>
                <a:effectLst/>
                <a:latin typeface="Quattrocento Sans" panose="020B0502050000020003" pitchFamily="34" charset="0"/>
              </a:rPr>
            </a:br>
            <a:r>
              <a:rPr lang="en-US" sz="1150" b="0" i="0" dirty="0">
                <a:solidFill>
                  <a:srgbClr val="32363A"/>
                </a:solidFill>
                <a:effectLst/>
                <a:latin typeface="Quattrocento Sans" panose="020B0502050000020003" pitchFamily="34" charset="0"/>
              </a:rPr>
              <a:t>As a lender, you can browse different loan request listings. The term of all requests on </a:t>
            </a:r>
            <a:r>
              <a:rPr lang="en-US" sz="1150" b="0" i="0" dirty="0" err="1">
                <a:solidFill>
                  <a:srgbClr val="32363A"/>
                </a:solidFill>
                <a:effectLst/>
                <a:latin typeface="Quattrocento Sans" panose="020B0502050000020003" pitchFamily="34" charset="0"/>
              </a:rPr>
              <a:t>fund.com</a:t>
            </a:r>
            <a:r>
              <a:rPr lang="en-US" sz="1150" b="0" i="0" dirty="0">
                <a:solidFill>
                  <a:srgbClr val="32363A"/>
                </a:solidFill>
                <a:effectLst/>
                <a:latin typeface="Quattrocento Sans" panose="020B0502050000020003" pitchFamily="34" charset="0"/>
              </a:rPr>
              <a:t> is one year, and the annual return for </a:t>
            </a:r>
            <a:r>
              <a:rPr lang="en-US" sz="1150" i="0" dirty="0">
                <a:solidFill>
                  <a:srgbClr val="32363A"/>
                </a:solidFill>
                <a:effectLst/>
                <a:latin typeface="Quattrocento Sans" panose="020B0502050000020003" pitchFamily="34" charset="0"/>
              </a:rPr>
              <a:t>lenders is 10% (equal to the yearly interest rate) for all requests.</a:t>
            </a:r>
          </a:p>
          <a:p>
            <a:pPr algn="l"/>
            <a:endParaRPr lang="en-US" sz="1150" dirty="0">
              <a:solidFill>
                <a:srgbClr val="32363A"/>
              </a:solidFill>
              <a:latin typeface="Quattrocento Sans" panose="020B0502050000020003" pitchFamily="34" charset="0"/>
            </a:endParaRPr>
          </a:p>
          <a:p>
            <a:pPr algn="l"/>
            <a:r>
              <a:rPr lang="en-US" sz="1150" i="0" dirty="0">
                <a:solidFill>
                  <a:srgbClr val="32363A"/>
                </a:solidFill>
                <a:effectLst/>
                <a:latin typeface="Quattrocento Sans" panose="020B0502050000020003" pitchFamily="34" charset="0"/>
              </a:rPr>
              <a:t>You see a new loan request listing. You also notice the borrower is from </a:t>
            </a:r>
            <a:r>
              <a:rPr lang="en-US" sz="1150" i="0" dirty="0" err="1">
                <a:solidFill>
                  <a:srgbClr val="32363A"/>
                </a:solidFill>
                <a:effectLst/>
                <a:latin typeface="Quattrocento Sans" panose="020B0502050000020003" pitchFamily="34" charset="0"/>
              </a:rPr>
              <a:t>Bimboola</a:t>
            </a:r>
            <a:r>
              <a:rPr lang="en-US" sz="1150" i="0" dirty="0">
                <a:solidFill>
                  <a:srgbClr val="32363A"/>
                </a:solidFill>
                <a:effectLst/>
                <a:latin typeface="Quattrocento Sans" panose="020B0502050000020003" pitchFamily="34" charset="0"/>
              </a:rPr>
              <a:t>, a pacific island country.</a:t>
            </a:r>
          </a:p>
          <a:p>
            <a:pPr algn="l"/>
            <a:r>
              <a:rPr lang="en-US" sz="1150" i="0" dirty="0">
                <a:solidFill>
                  <a:srgbClr val="32363A"/>
                </a:solidFill>
                <a:effectLst/>
                <a:latin typeface="Quattrocento Sans" panose="020B0502050000020003" pitchFamily="34" charset="0"/>
              </a:rPr>
              <a:t> </a:t>
            </a:r>
          </a:p>
          <a:p>
            <a:pPr algn="l"/>
            <a:r>
              <a:rPr lang="en-US" sz="1150" i="0" dirty="0">
                <a:solidFill>
                  <a:srgbClr val="32363A"/>
                </a:solidFill>
                <a:effectLst/>
                <a:latin typeface="Quattrocento Sans" panose="020B0502050000020003" pitchFamily="34" charset="0"/>
              </a:rPr>
              <a:t>You do not know this country before. Therefore, you search it on Google, and the first webpage is about income distribution in </a:t>
            </a:r>
            <a:r>
              <a:rPr lang="en-US" sz="1150" i="0" dirty="0" err="1">
                <a:solidFill>
                  <a:srgbClr val="32363A"/>
                </a:solidFill>
                <a:effectLst/>
                <a:latin typeface="Quattrocento Sans" panose="020B0502050000020003" pitchFamily="34" charset="0"/>
              </a:rPr>
              <a:t>Bimboola</a:t>
            </a:r>
            <a:r>
              <a:rPr lang="en-US" sz="1150" i="0" dirty="0">
                <a:solidFill>
                  <a:srgbClr val="32363A"/>
                </a:solidFill>
                <a:effectLst/>
                <a:latin typeface="Quattrocento Sans" panose="020B0502050000020003" pitchFamily="34" charset="0"/>
              </a:rPr>
              <a:t>. You open this webpage and read the following information.</a:t>
            </a:r>
          </a:p>
        </p:txBody>
      </p:sp>
    </p:spTree>
    <p:extLst>
      <p:ext uri="{BB962C8B-B14F-4D97-AF65-F5344CB8AC3E}">
        <p14:creationId xmlns:p14="http://schemas.microsoft.com/office/powerpoint/2010/main" val="352803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CA770E-FE8F-4045-8095-FC6EA6ABC9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Box 2">
            <a:extLst>
              <a:ext uri="{FF2B5EF4-FFF2-40B4-BE49-F238E27FC236}">
                <a16:creationId xmlns:a16="http://schemas.microsoft.com/office/drawing/2014/main" id="{D24B314A-FB03-EA45-A0A4-33B79A4265FF}"/>
              </a:ext>
            </a:extLst>
          </p:cNvPr>
          <p:cNvSpPr txBox="1"/>
          <p:nvPr/>
        </p:nvSpPr>
        <p:spPr>
          <a:xfrm>
            <a:off x="114300" y="412234"/>
            <a:ext cx="5047129" cy="369332"/>
          </a:xfrm>
          <a:prstGeom prst="rect">
            <a:avLst/>
          </a:prstGeom>
          <a:noFill/>
        </p:spPr>
        <p:txBody>
          <a:bodyPr wrap="square" rtlCol="0">
            <a:spAutoFit/>
          </a:bodyPr>
          <a:lstStyle/>
          <a:p>
            <a:r>
              <a:rPr lang="en-US" sz="1800" b="1" dirty="0">
                <a:solidFill>
                  <a:srgbClr val="0060A7"/>
                </a:solidFill>
                <a:latin typeface="Lora" pitchFamily="2" charset="77"/>
              </a:rPr>
              <a:t>Supplementary Materials</a:t>
            </a:r>
          </a:p>
        </p:txBody>
      </p:sp>
      <p:pic>
        <p:nvPicPr>
          <p:cNvPr id="7" name="Picture 6">
            <a:extLst>
              <a:ext uri="{FF2B5EF4-FFF2-40B4-BE49-F238E27FC236}">
                <a16:creationId xmlns:a16="http://schemas.microsoft.com/office/drawing/2014/main" id="{2D840CB5-060A-D84D-8F1F-BF18C2D3A9A3}"/>
              </a:ext>
            </a:extLst>
          </p:cNvPr>
          <p:cNvPicPr>
            <a:picLocks noChangeAspect="1"/>
          </p:cNvPicPr>
          <p:nvPr/>
        </p:nvPicPr>
        <p:blipFill>
          <a:blip r:embed="rId3"/>
          <a:stretch>
            <a:fillRect/>
          </a:stretch>
        </p:blipFill>
        <p:spPr>
          <a:xfrm>
            <a:off x="0" y="946617"/>
            <a:ext cx="5375043" cy="4196834"/>
          </a:xfrm>
          <a:prstGeom prst="rect">
            <a:avLst/>
          </a:prstGeom>
        </p:spPr>
      </p:pic>
      <p:pic>
        <p:nvPicPr>
          <p:cNvPr id="8" name="Picture 7">
            <a:extLst>
              <a:ext uri="{FF2B5EF4-FFF2-40B4-BE49-F238E27FC236}">
                <a16:creationId xmlns:a16="http://schemas.microsoft.com/office/drawing/2014/main" id="{A25DC49A-232A-5F47-8B34-A76D89070968}"/>
              </a:ext>
            </a:extLst>
          </p:cNvPr>
          <p:cNvPicPr>
            <a:picLocks noChangeAspect="1"/>
          </p:cNvPicPr>
          <p:nvPr/>
        </p:nvPicPr>
        <p:blipFill>
          <a:blip r:embed="rId4"/>
          <a:stretch>
            <a:fillRect/>
          </a:stretch>
        </p:blipFill>
        <p:spPr>
          <a:xfrm>
            <a:off x="5076433" y="1254394"/>
            <a:ext cx="4067567" cy="2990385"/>
          </a:xfrm>
          <a:prstGeom prst="rect">
            <a:avLst/>
          </a:prstGeom>
        </p:spPr>
      </p:pic>
      <p:sp>
        <p:nvSpPr>
          <p:cNvPr id="9" name="TextBox 1">
            <a:extLst>
              <a:ext uri="{FF2B5EF4-FFF2-40B4-BE49-F238E27FC236}">
                <a16:creationId xmlns:a16="http://schemas.microsoft.com/office/drawing/2014/main" id="{5F664B79-5761-2941-B0EE-905A71DE34F8}"/>
              </a:ext>
            </a:extLst>
          </p:cNvPr>
          <p:cNvSpPr txBox="1"/>
          <p:nvPr/>
        </p:nvSpPr>
        <p:spPr>
          <a:xfrm>
            <a:off x="6603999" y="3045034"/>
            <a:ext cx="1245443" cy="753104"/>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i="1" dirty="0">
                <a:effectLst/>
                <a:latin typeface="PSL Ornanong Pro" panose="02000506000000020004" pitchFamily="2" charset="-34"/>
                <a:cs typeface="PSL Ornanong Pro" panose="02000506000000020004" pitchFamily="2" charset="-34"/>
              </a:rPr>
              <a:t>F</a:t>
            </a:r>
            <a:r>
              <a:rPr lang="en-US" sz="1200" dirty="0">
                <a:effectLst/>
                <a:latin typeface="PSL Ornanong Pro" panose="02000506000000020004" pitchFamily="2" charset="-34"/>
                <a:cs typeface="PSL Ornanong Pro" panose="02000506000000020004" pitchFamily="2" charset="-34"/>
              </a:rPr>
              <a:t>(1,192) = 7.37</a:t>
            </a:r>
          </a:p>
          <a:p>
            <a:pPr algn="ctr"/>
            <a:r>
              <a:rPr lang="en-US" sz="1200" i="1" dirty="0">
                <a:effectLst/>
                <a:latin typeface="PSL Ornanong Pro" panose="02000506000000020004" pitchFamily="2" charset="-34"/>
                <a:cs typeface="PSL Ornanong Pro" panose="02000506000000020004" pitchFamily="2" charset="-34"/>
              </a:rPr>
              <a:t>p</a:t>
            </a:r>
            <a:r>
              <a:rPr lang="en-US" sz="1200" dirty="0">
                <a:effectLst/>
                <a:latin typeface="PSL Ornanong Pro" panose="02000506000000020004" pitchFamily="2" charset="-34"/>
                <a:cs typeface="PSL Ornanong Pro" panose="02000506000000020004" pitchFamily="2" charset="-34"/>
              </a:rPr>
              <a:t> = .007</a:t>
            </a:r>
          </a:p>
          <a:p>
            <a:pPr algn="ctr"/>
            <a:r>
              <a:rPr lang="en-US" sz="1200" i="1" dirty="0">
                <a:effectLst/>
                <a:latin typeface="PSL Ornanong Pro" panose="02000506000000020004" pitchFamily="2" charset="-34"/>
                <a:cs typeface="PSL Ornanong Pro" panose="02000506000000020004" pitchFamily="2" charset="-34"/>
              </a:rPr>
              <a:t>η</a:t>
            </a:r>
            <a:r>
              <a:rPr lang="en-US" sz="1200" baseline="30000" dirty="0">
                <a:effectLst/>
                <a:latin typeface="PSL Ornanong Pro" panose="02000506000000020004" pitchFamily="2" charset="-34"/>
                <a:cs typeface="PSL Ornanong Pro" panose="02000506000000020004" pitchFamily="2" charset="-34"/>
              </a:rPr>
              <a:t>2 </a:t>
            </a:r>
            <a:r>
              <a:rPr lang="en-US" sz="1200" dirty="0">
                <a:effectLst/>
                <a:latin typeface="PSL Ornanong Pro" panose="02000506000000020004" pitchFamily="2" charset="-34"/>
                <a:cs typeface="PSL Ornanong Pro" panose="02000506000000020004" pitchFamily="2" charset="-34"/>
              </a:rPr>
              <a:t>= .037</a:t>
            </a:r>
            <a:endParaRPr lang="en-US" sz="1200" dirty="0">
              <a:latin typeface="PSL Ornanong Pro" panose="02000506000000020004" pitchFamily="2" charset="-34"/>
              <a:cs typeface="PSL Ornanong Pro" panose="02000506000000020004" pitchFamily="2" charset="-34"/>
            </a:endParaRPr>
          </a:p>
        </p:txBody>
      </p:sp>
      <p:sp>
        <p:nvSpPr>
          <p:cNvPr id="10" name="TextBox 9">
            <a:extLst>
              <a:ext uri="{FF2B5EF4-FFF2-40B4-BE49-F238E27FC236}">
                <a16:creationId xmlns:a16="http://schemas.microsoft.com/office/drawing/2014/main" id="{8B4AE5F8-3DFC-334E-A885-3D67EDC1DDA3}"/>
              </a:ext>
            </a:extLst>
          </p:cNvPr>
          <p:cNvSpPr txBox="1"/>
          <p:nvPr/>
        </p:nvSpPr>
        <p:spPr>
          <a:xfrm>
            <a:off x="5375043" y="856225"/>
            <a:ext cx="3768957" cy="307777"/>
          </a:xfrm>
          <a:prstGeom prst="rect">
            <a:avLst/>
          </a:prstGeom>
          <a:noFill/>
        </p:spPr>
        <p:txBody>
          <a:bodyPr wrap="square" rtlCol="0">
            <a:spAutoFit/>
          </a:bodyPr>
          <a:lstStyle/>
          <a:p>
            <a:pPr algn="ctr"/>
            <a:r>
              <a:rPr lang="en-US" b="1" dirty="0">
                <a:solidFill>
                  <a:schemeClr val="bg2">
                    <a:lumMod val="50000"/>
                  </a:schemeClr>
                </a:solidFill>
                <a:latin typeface="Quattrocento Sans" panose="020B0502050000020003" pitchFamily="34" charset="0"/>
              </a:rPr>
              <a:t>WILLINGNESS TO</a:t>
            </a:r>
            <a:r>
              <a:rPr lang="zh-CN" altLang="en-US" b="1" dirty="0">
                <a:solidFill>
                  <a:schemeClr val="bg2">
                    <a:lumMod val="50000"/>
                  </a:schemeClr>
                </a:solidFill>
                <a:latin typeface="Quattrocento Sans" panose="020B0502050000020003" pitchFamily="34" charset="0"/>
              </a:rPr>
              <a:t> </a:t>
            </a:r>
            <a:r>
              <a:rPr lang="en-US" altLang="zh-CN" b="1" dirty="0">
                <a:solidFill>
                  <a:schemeClr val="bg2">
                    <a:lumMod val="50000"/>
                  </a:schemeClr>
                </a:solidFill>
                <a:latin typeface="Quattrocento Sans" panose="020B0502050000020003" pitchFamily="34" charset="0"/>
              </a:rPr>
              <a:t>BE</a:t>
            </a:r>
            <a:r>
              <a:rPr lang="zh-CN" altLang="en-US" b="1" dirty="0">
                <a:solidFill>
                  <a:schemeClr val="bg2">
                    <a:lumMod val="50000"/>
                  </a:schemeClr>
                </a:solidFill>
                <a:latin typeface="Quattrocento Sans" panose="020B0502050000020003" pitchFamily="34" charset="0"/>
              </a:rPr>
              <a:t> </a:t>
            </a:r>
            <a:r>
              <a:rPr lang="en-US" b="1" dirty="0">
                <a:solidFill>
                  <a:schemeClr val="bg2">
                    <a:lumMod val="50000"/>
                  </a:schemeClr>
                </a:solidFill>
                <a:latin typeface="Quattrocento Sans" panose="020B0502050000020003" pitchFamily="34" charset="0"/>
              </a:rPr>
              <a:t>A HOST</a:t>
            </a:r>
          </a:p>
        </p:txBody>
      </p:sp>
      <p:sp>
        <p:nvSpPr>
          <p:cNvPr id="12" name="TextBox 11">
            <a:extLst>
              <a:ext uri="{FF2B5EF4-FFF2-40B4-BE49-F238E27FC236}">
                <a16:creationId xmlns:a16="http://schemas.microsoft.com/office/drawing/2014/main" id="{FEBD6DCD-A38E-474D-9790-0F9B61763157}"/>
              </a:ext>
            </a:extLst>
          </p:cNvPr>
          <p:cNvSpPr txBox="1"/>
          <p:nvPr/>
        </p:nvSpPr>
        <p:spPr>
          <a:xfrm>
            <a:off x="5427116" y="4302881"/>
            <a:ext cx="3716884" cy="523220"/>
          </a:xfrm>
          <a:prstGeom prst="rect">
            <a:avLst/>
          </a:prstGeom>
          <a:noFill/>
        </p:spPr>
        <p:txBody>
          <a:bodyPr wrap="square">
            <a:spAutoFit/>
          </a:bodyPr>
          <a:lstStyle/>
          <a:p>
            <a:r>
              <a:rPr lang="en-US" b="1" dirty="0">
                <a:solidFill>
                  <a:srgbClr val="0060A7"/>
                </a:solidFill>
                <a:latin typeface="Quattrocento Sans" panose="020B0502050000020003" pitchFamily="34" charset="0"/>
              </a:rPr>
              <a:t>Familiarity</a:t>
            </a:r>
            <a:r>
              <a:rPr lang="en-US" dirty="0">
                <a:solidFill>
                  <a:srgbClr val="0060A7"/>
                </a:solidFill>
                <a:latin typeface="Quattrocento Sans" panose="020B0502050000020003" pitchFamily="34" charset="0"/>
              </a:rPr>
              <a:t> with the region: newcomer vs. life-long resident</a:t>
            </a:r>
          </a:p>
        </p:txBody>
      </p:sp>
      <p:sp>
        <p:nvSpPr>
          <p:cNvPr id="13" name="TextBox 1">
            <a:extLst>
              <a:ext uri="{FF2B5EF4-FFF2-40B4-BE49-F238E27FC236}">
                <a16:creationId xmlns:a16="http://schemas.microsoft.com/office/drawing/2014/main" id="{6D873C02-1C31-754A-B14B-51F734349317}"/>
              </a:ext>
            </a:extLst>
          </p:cNvPr>
          <p:cNvSpPr txBox="1"/>
          <p:nvPr/>
        </p:nvSpPr>
        <p:spPr>
          <a:xfrm>
            <a:off x="2182918" y="4048732"/>
            <a:ext cx="1309423" cy="753104"/>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i="1" dirty="0" err="1">
                <a:effectLst/>
                <a:latin typeface="PSL Ornanong Pro" panose="02000506000000020004" pitchFamily="2" charset="-34"/>
                <a:cs typeface="PSL Ornanong Pro" panose="02000506000000020004" pitchFamily="2" charset="-34"/>
              </a:rPr>
              <a:t>F</a:t>
            </a:r>
            <a:r>
              <a:rPr lang="en-US" sz="1200" i="1" baseline="-25000" dirty="0" err="1">
                <a:effectLst/>
                <a:latin typeface="PSL Ornanong Pro" panose="02000506000000020004" pitchFamily="2" charset="-34"/>
                <a:cs typeface="PSL Ornanong Pro" panose="02000506000000020004" pitchFamily="2" charset="-34"/>
              </a:rPr>
              <a:t>int</a:t>
            </a:r>
            <a:r>
              <a:rPr lang="en-US" sz="1200" dirty="0">
                <a:effectLst/>
                <a:latin typeface="PSL Ornanong Pro" panose="02000506000000020004" pitchFamily="2" charset="-34"/>
                <a:cs typeface="PSL Ornanong Pro" panose="02000506000000020004" pitchFamily="2" charset="-34"/>
              </a:rPr>
              <a:t>(1,192) = 2.60</a:t>
            </a:r>
          </a:p>
          <a:p>
            <a:pPr algn="ctr"/>
            <a:r>
              <a:rPr lang="en-US" sz="1200" i="1" dirty="0">
                <a:effectLst/>
                <a:latin typeface="PSL Ornanong Pro" panose="02000506000000020004" pitchFamily="2" charset="-34"/>
                <a:cs typeface="PSL Ornanong Pro" panose="02000506000000020004" pitchFamily="2" charset="-34"/>
              </a:rPr>
              <a:t>p</a:t>
            </a:r>
            <a:r>
              <a:rPr lang="en-US" sz="1200" dirty="0">
                <a:effectLst/>
                <a:latin typeface="PSL Ornanong Pro" panose="02000506000000020004" pitchFamily="2" charset="-34"/>
                <a:cs typeface="PSL Ornanong Pro" panose="02000506000000020004" pitchFamily="2" charset="-34"/>
              </a:rPr>
              <a:t> = .</a:t>
            </a:r>
            <a:r>
              <a:rPr lang="en-US" sz="1200" dirty="0">
                <a:latin typeface="PSL Ornanong Pro" panose="02000506000000020004" pitchFamily="2" charset="-34"/>
                <a:cs typeface="PSL Ornanong Pro" panose="02000506000000020004" pitchFamily="2" charset="-34"/>
              </a:rPr>
              <a:t>109</a:t>
            </a:r>
            <a:endParaRPr lang="en-US" sz="1200" dirty="0">
              <a:effectLst/>
              <a:latin typeface="PSL Ornanong Pro" panose="02000506000000020004" pitchFamily="2" charset="-34"/>
              <a:cs typeface="PSL Ornanong Pro" panose="02000506000000020004" pitchFamily="2" charset="-34"/>
            </a:endParaRPr>
          </a:p>
          <a:p>
            <a:pPr algn="ctr"/>
            <a:r>
              <a:rPr lang="en-US" sz="1200" i="1" dirty="0">
                <a:effectLst/>
                <a:latin typeface="PSL Ornanong Pro" panose="02000506000000020004" pitchFamily="2" charset="-34"/>
                <a:cs typeface="PSL Ornanong Pro" panose="02000506000000020004" pitchFamily="2" charset="-34"/>
              </a:rPr>
              <a:t>η</a:t>
            </a:r>
            <a:r>
              <a:rPr lang="en-US" sz="1200" baseline="30000" dirty="0">
                <a:effectLst/>
                <a:latin typeface="PSL Ornanong Pro" panose="02000506000000020004" pitchFamily="2" charset="-34"/>
                <a:cs typeface="PSL Ornanong Pro" panose="02000506000000020004" pitchFamily="2" charset="-34"/>
              </a:rPr>
              <a:t>2 </a:t>
            </a:r>
            <a:r>
              <a:rPr lang="en-US" sz="1200" dirty="0">
                <a:effectLst/>
                <a:latin typeface="PSL Ornanong Pro" panose="02000506000000020004" pitchFamily="2" charset="-34"/>
                <a:cs typeface="PSL Ornanong Pro" panose="02000506000000020004" pitchFamily="2" charset="-34"/>
              </a:rPr>
              <a:t>= .013</a:t>
            </a:r>
            <a:endParaRPr lang="en-US" sz="1200" dirty="0">
              <a:latin typeface="PSL Ornanong Pro" panose="02000506000000020004" pitchFamily="2" charset="-34"/>
              <a:cs typeface="PSL Ornanong Pro" panose="02000506000000020004" pitchFamily="2" charset="-34"/>
            </a:endParaRPr>
          </a:p>
        </p:txBody>
      </p:sp>
    </p:spTree>
    <p:extLst>
      <p:ext uri="{BB962C8B-B14F-4D97-AF65-F5344CB8AC3E}">
        <p14:creationId xmlns:p14="http://schemas.microsoft.com/office/powerpoint/2010/main" val="3000945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CDE8ED-1415-6D47-BCB3-0552E8CE0C6D}"/>
              </a:ext>
            </a:extLst>
          </p:cNvPr>
          <p:cNvPicPr>
            <a:picLocks noChangeAspect="1"/>
          </p:cNvPicPr>
          <p:nvPr/>
        </p:nvPicPr>
        <p:blipFill>
          <a:blip r:embed="rId2"/>
          <a:stretch>
            <a:fillRect/>
          </a:stretch>
        </p:blipFill>
        <p:spPr>
          <a:xfrm>
            <a:off x="1709698" y="758125"/>
            <a:ext cx="5724603" cy="4295932"/>
          </a:xfrm>
          <a:prstGeom prst="rect">
            <a:avLst/>
          </a:prstGeom>
        </p:spPr>
      </p:pic>
      <p:sp>
        <p:nvSpPr>
          <p:cNvPr id="2" name="Slide Number Placeholder 1">
            <a:extLst>
              <a:ext uri="{FF2B5EF4-FFF2-40B4-BE49-F238E27FC236}">
                <a16:creationId xmlns:a16="http://schemas.microsoft.com/office/drawing/2014/main" id="{66135E78-28B7-5941-99ED-EF9A437025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Box 2">
            <a:extLst>
              <a:ext uri="{FF2B5EF4-FFF2-40B4-BE49-F238E27FC236}">
                <a16:creationId xmlns:a16="http://schemas.microsoft.com/office/drawing/2014/main" id="{BFD73C6D-0500-B64A-93B2-57D13D5E4041}"/>
              </a:ext>
            </a:extLst>
          </p:cNvPr>
          <p:cNvSpPr txBox="1"/>
          <p:nvPr/>
        </p:nvSpPr>
        <p:spPr>
          <a:xfrm>
            <a:off x="136786" y="233682"/>
            <a:ext cx="5047129" cy="369332"/>
          </a:xfrm>
          <a:prstGeom prst="rect">
            <a:avLst/>
          </a:prstGeom>
          <a:noFill/>
        </p:spPr>
        <p:txBody>
          <a:bodyPr wrap="square" rtlCol="0">
            <a:spAutoFit/>
          </a:bodyPr>
          <a:lstStyle/>
          <a:p>
            <a:r>
              <a:rPr lang="en-US" sz="1800" b="1" dirty="0">
                <a:solidFill>
                  <a:srgbClr val="0060A7"/>
                </a:solidFill>
                <a:latin typeface="Lora" pitchFamily="2" charset="77"/>
              </a:rPr>
              <a:t>Supplementary Materials</a:t>
            </a:r>
          </a:p>
        </p:txBody>
      </p:sp>
      <p:sp>
        <p:nvSpPr>
          <p:cNvPr id="14" name="TextBox 13">
            <a:extLst>
              <a:ext uri="{FF2B5EF4-FFF2-40B4-BE49-F238E27FC236}">
                <a16:creationId xmlns:a16="http://schemas.microsoft.com/office/drawing/2014/main" id="{158831BA-4498-7E4A-81A2-B7FEF0F1FFDE}"/>
              </a:ext>
            </a:extLst>
          </p:cNvPr>
          <p:cNvSpPr txBox="1"/>
          <p:nvPr/>
        </p:nvSpPr>
        <p:spPr>
          <a:xfrm>
            <a:off x="3934919" y="1086290"/>
            <a:ext cx="3635508" cy="826829"/>
          </a:xfrm>
          <a:prstGeom prst="rect">
            <a:avLst/>
          </a:prstGeom>
          <a:noFill/>
        </p:spPr>
        <p:txBody>
          <a:bodyPr wrap="square" rtlCol="0">
            <a:spAutoFit/>
          </a:bodyPr>
          <a:lstStyle/>
          <a:p>
            <a:pPr>
              <a:lnSpc>
                <a:spcPct val="150000"/>
              </a:lnSpc>
            </a:pPr>
            <a:r>
              <a:rPr lang="en-US" sz="1100" b="1" dirty="0">
                <a:solidFill>
                  <a:srgbClr val="0070C0"/>
                </a:solidFill>
                <a:latin typeface="Lora" pitchFamily="2" charset="77"/>
              </a:rPr>
              <a:t>*how much would you willing to pay </a:t>
            </a:r>
            <a:r>
              <a:rPr lang="en-US" sz="1100" dirty="0">
                <a:solidFill>
                  <a:srgbClr val="0070C0"/>
                </a:solidFill>
                <a:latin typeface="Lora" pitchFamily="2" charset="77"/>
              </a:rPr>
              <a:t>for the lodge-sharing service, given the comparable hotel costs $150 per night</a:t>
            </a:r>
          </a:p>
        </p:txBody>
      </p:sp>
      <p:sp>
        <p:nvSpPr>
          <p:cNvPr id="18" name="TextBox 1">
            <a:extLst>
              <a:ext uri="{FF2B5EF4-FFF2-40B4-BE49-F238E27FC236}">
                <a16:creationId xmlns:a16="http://schemas.microsoft.com/office/drawing/2014/main" id="{2039F2AC-930C-3F41-A060-71274D23D5CE}"/>
              </a:ext>
            </a:extLst>
          </p:cNvPr>
          <p:cNvSpPr txBox="1"/>
          <p:nvPr/>
        </p:nvSpPr>
        <p:spPr>
          <a:xfrm>
            <a:off x="4038294" y="3701954"/>
            <a:ext cx="1405179" cy="85780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i="1" dirty="0">
                <a:effectLst/>
                <a:latin typeface="PSL Ornanong Pro" panose="02000506000000020004" pitchFamily="2" charset="-34"/>
                <a:ea typeface="+mn-ea"/>
                <a:cs typeface="PSL Ornanong Pro" panose="02000506000000020004" pitchFamily="2" charset="-34"/>
              </a:rPr>
              <a:t>F</a:t>
            </a:r>
            <a:r>
              <a:rPr lang="en-US" sz="1200" dirty="0">
                <a:effectLst/>
                <a:latin typeface="PSL Ornanong Pro" panose="02000506000000020004" pitchFamily="2" charset="-34"/>
                <a:ea typeface="+mn-ea"/>
                <a:cs typeface="PSL Ornanong Pro" panose="02000506000000020004" pitchFamily="2" charset="-34"/>
              </a:rPr>
              <a:t>(1, 195) = 6.52</a:t>
            </a:r>
          </a:p>
          <a:p>
            <a:pPr algn="ctr"/>
            <a:r>
              <a:rPr lang="en-US" sz="1200" i="1" dirty="0">
                <a:effectLst/>
                <a:latin typeface="PSL Ornanong Pro" panose="02000506000000020004" pitchFamily="2" charset="-34"/>
                <a:ea typeface="+mn-ea"/>
                <a:cs typeface="PSL Ornanong Pro" panose="02000506000000020004" pitchFamily="2" charset="-34"/>
              </a:rPr>
              <a:t>p </a:t>
            </a:r>
            <a:r>
              <a:rPr lang="en-US" sz="1200" dirty="0">
                <a:effectLst/>
                <a:latin typeface="PSL Ornanong Pro" panose="02000506000000020004" pitchFamily="2" charset="-34"/>
                <a:ea typeface="+mn-ea"/>
                <a:cs typeface="PSL Ornanong Pro" panose="02000506000000020004" pitchFamily="2" charset="-34"/>
              </a:rPr>
              <a:t>= .011 </a:t>
            </a:r>
          </a:p>
          <a:p>
            <a:pPr algn="ctr"/>
            <a:r>
              <a:rPr lang="en-US" sz="1200" i="1" dirty="0">
                <a:effectLst/>
                <a:latin typeface="PSL Ornanong Pro" panose="02000506000000020004" pitchFamily="2" charset="-34"/>
                <a:ea typeface="+mn-ea"/>
                <a:cs typeface="PSL Ornanong Pro" panose="02000506000000020004" pitchFamily="2" charset="-34"/>
              </a:rPr>
              <a:t>η</a:t>
            </a:r>
            <a:r>
              <a:rPr lang="en-US" sz="1200" baseline="30000" dirty="0">
                <a:effectLst/>
                <a:latin typeface="PSL Ornanong Pro" panose="02000506000000020004" pitchFamily="2" charset="-34"/>
                <a:ea typeface="+mn-ea"/>
                <a:cs typeface="PSL Ornanong Pro" panose="02000506000000020004" pitchFamily="2" charset="-34"/>
              </a:rPr>
              <a:t>2 </a:t>
            </a:r>
            <a:r>
              <a:rPr lang="en-US" sz="1200" dirty="0">
                <a:effectLst/>
                <a:latin typeface="PSL Ornanong Pro" panose="02000506000000020004" pitchFamily="2" charset="-34"/>
                <a:ea typeface="+mn-ea"/>
                <a:cs typeface="PSL Ornanong Pro" panose="02000506000000020004" pitchFamily="2" charset="-34"/>
              </a:rPr>
              <a:t>= .032</a:t>
            </a:r>
            <a:r>
              <a:rPr lang="en-US" sz="1200" dirty="0">
                <a:effectLst/>
                <a:latin typeface="PSL Ornanong Pro" panose="02000506000000020004" pitchFamily="2" charset="-34"/>
                <a:cs typeface="PSL Ornanong Pro" panose="02000506000000020004" pitchFamily="2" charset="-34"/>
              </a:rPr>
              <a:t> </a:t>
            </a:r>
            <a:endParaRPr lang="en-US" sz="1200" dirty="0">
              <a:latin typeface="PSL Ornanong Pro" panose="02000506000000020004" pitchFamily="2" charset="-34"/>
              <a:cs typeface="PSL Ornanong Pro" panose="02000506000000020004" pitchFamily="2" charset="-34"/>
            </a:endParaRPr>
          </a:p>
        </p:txBody>
      </p:sp>
    </p:spTree>
    <p:extLst>
      <p:ext uri="{BB962C8B-B14F-4D97-AF65-F5344CB8AC3E}">
        <p14:creationId xmlns:p14="http://schemas.microsoft.com/office/powerpoint/2010/main" val="224560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1809C3-9D80-3D48-A0C3-7ECA7BB990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TextBox 4">
            <a:extLst>
              <a:ext uri="{FF2B5EF4-FFF2-40B4-BE49-F238E27FC236}">
                <a16:creationId xmlns:a16="http://schemas.microsoft.com/office/drawing/2014/main" id="{EB30AD7F-37E9-004C-937D-7DA77653E282}"/>
              </a:ext>
            </a:extLst>
          </p:cNvPr>
          <p:cNvSpPr txBox="1"/>
          <p:nvPr/>
        </p:nvSpPr>
        <p:spPr>
          <a:xfrm>
            <a:off x="114300" y="412234"/>
            <a:ext cx="5047129" cy="369332"/>
          </a:xfrm>
          <a:prstGeom prst="rect">
            <a:avLst/>
          </a:prstGeom>
          <a:noFill/>
        </p:spPr>
        <p:txBody>
          <a:bodyPr wrap="square" rtlCol="0">
            <a:spAutoFit/>
          </a:bodyPr>
          <a:lstStyle/>
          <a:p>
            <a:r>
              <a:rPr lang="en-US" sz="1800" b="1" dirty="0">
                <a:solidFill>
                  <a:srgbClr val="0060A7"/>
                </a:solidFill>
                <a:latin typeface="Lora" pitchFamily="2" charset="77"/>
              </a:rPr>
              <a:t>Supplementary Materials</a:t>
            </a:r>
          </a:p>
        </p:txBody>
      </p:sp>
      <p:pic>
        <p:nvPicPr>
          <p:cNvPr id="6" name="Picture 5">
            <a:extLst>
              <a:ext uri="{FF2B5EF4-FFF2-40B4-BE49-F238E27FC236}">
                <a16:creationId xmlns:a16="http://schemas.microsoft.com/office/drawing/2014/main" id="{561D27AB-1A23-9549-BDF1-CC694141CF9E}"/>
              </a:ext>
            </a:extLst>
          </p:cNvPr>
          <p:cNvPicPr>
            <a:picLocks noChangeAspect="1"/>
          </p:cNvPicPr>
          <p:nvPr/>
        </p:nvPicPr>
        <p:blipFill>
          <a:blip r:embed="rId2"/>
          <a:stretch>
            <a:fillRect/>
          </a:stretch>
        </p:blipFill>
        <p:spPr>
          <a:xfrm>
            <a:off x="4572000" y="1189316"/>
            <a:ext cx="4361688" cy="3275039"/>
          </a:xfrm>
          <a:prstGeom prst="rect">
            <a:avLst/>
          </a:prstGeom>
        </p:spPr>
      </p:pic>
      <p:pic>
        <p:nvPicPr>
          <p:cNvPr id="7" name="Picture 6">
            <a:extLst>
              <a:ext uri="{FF2B5EF4-FFF2-40B4-BE49-F238E27FC236}">
                <a16:creationId xmlns:a16="http://schemas.microsoft.com/office/drawing/2014/main" id="{51A563C4-3F23-D843-8308-90F53D4BAAE4}"/>
              </a:ext>
            </a:extLst>
          </p:cNvPr>
          <p:cNvPicPr>
            <a:picLocks noChangeAspect="1"/>
          </p:cNvPicPr>
          <p:nvPr/>
        </p:nvPicPr>
        <p:blipFill>
          <a:blip r:embed="rId3"/>
          <a:stretch>
            <a:fillRect/>
          </a:stretch>
        </p:blipFill>
        <p:spPr>
          <a:xfrm>
            <a:off x="210312" y="1189315"/>
            <a:ext cx="4361688" cy="3275039"/>
          </a:xfrm>
          <a:prstGeom prst="rect">
            <a:avLst/>
          </a:prstGeom>
        </p:spPr>
      </p:pic>
      <p:sp>
        <p:nvSpPr>
          <p:cNvPr id="8" name="TextBox 7">
            <a:extLst>
              <a:ext uri="{FF2B5EF4-FFF2-40B4-BE49-F238E27FC236}">
                <a16:creationId xmlns:a16="http://schemas.microsoft.com/office/drawing/2014/main" id="{027B0142-B101-6D48-856E-722C7AB2D579}"/>
              </a:ext>
            </a:extLst>
          </p:cNvPr>
          <p:cNvSpPr txBox="1"/>
          <p:nvPr/>
        </p:nvSpPr>
        <p:spPr>
          <a:xfrm>
            <a:off x="1098093" y="4554122"/>
            <a:ext cx="2552840" cy="276999"/>
          </a:xfrm>
          <a:prstGeom prst="rect">
            <a:avLst/>
          </a:prstGeom>
          <a:noFill/>
        </p:spPr>
        <p:txBody>
          <a:bodyPr wrap="square">
            <a:spAutoFit/>
          </a:bodyPr>
          <a:lstStyle/>
          <a:p>
            <a:pPr algn="ctr"/>
            <a:r>
              <a:rPr lang="en-US" sz="1200" b="1" i="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F</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(1, </a:t>
            </a:r>
            <a:r>
              <a:rPr lang="en-US" sz="1200" b="1" dirty="0">
                <a:solidFill>
                  <a:srgbClr val="595959"/>
                </a:solidFill>
                <a:latin typeface="Quattrocento Sans" panose="020B0502050000020003" pitchFamily="34" charset="0"/>
                <a:ea typeface="DengXian" panose="02010600030101010101" pitchFamily="2" charset="-122"/>
                <a:cs typeface="PSL Ornanong Pro" panose="02000506000000020004" pitchFamily="2" charset="-34"/>
              </a:rPr>
              <a:t>160</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 = </a:t>
            </a:r>
            <a:r>
              <a:rPr lang="en-US" sz="1200" b="1" dirty="0">
                <a:solidFill>
                  <a:srgbClr val="595959"/>
                </a:solidFill>
                <a:latin typeface="Quattrocento Sans" panose="020B0502050000020003" pitchFamily="34" charset="0"/>
                <a:ea typeface="DengXian" panose="02010600030101010101" pitchFamily="2" charset="-122"/>
                <a:cs typeface="PSL Ornanong Pro" panose="02000506000000020004" pitchFamily="2" charset="-34"/>
              </a:rPr>
              <a:t>32</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.44, </a:t>
            </a:r>
            <a:r>
              <a:rPr lang="en-US" sz="1200" b="1" i="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p </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&lt; .001, </a:t>
            </a:r>
            <a:r>
              <a:rPr lang="en-US" sz="1200" b="1" i="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η</a:t>
            </a:r>
            <a:r>
              <a:rPr lang="en-US" sz="1200" b="1" baseline="30000"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2 </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 .17</a:t>
            </a:r>
          </a:p>
        </p:txBody>
      </p:sp>
      <p:sp>
        <p:nvSpPr>
          <p:cNvPr id="9" name="TextBox 8">
            <a:extLst>
              <a:ext uri="{FF2B5EF4-FFF2-40B4-BE49-F238E27FC236}">
                <a16:creationId xmlns:a16="http://schemas.microsoft.com/office/drawing/2014/main" id="{7D85A265-799B-464C-AFBC-7B4C6875A3A0}"/>
              </a:ext>
            </a:extLst>
          </p:cNvPr>
          <p:cNvSpPr txBox="1"/>
          <p:nvPr/>
        </p:nvSpPr>
        <p:spPr>
          <a:xfrm>
            <a:off x="5493069" y="4560988"/>
            <a:ext cx="2552840" cy="276999"/>
          </a:xfrm>
          <a:prstGeom prst="rect">
            <a:avLst/>
          </a:prstGeom>
          <a:noFill/>
        </p:spPr>
        <p:txBody>
          <a:bodyPr wrap="square">
            <a:spAutoFit/>
          </a:bodyPr>
          <a:lstStyle/>
          <a:p>
            <a:pPr algn="ctr"/>
            <a:r>
              <a:rPr lang="en-US" sz="1200" b="1" i="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F</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(1, 160) = </a:t>
            </a:r>
            <a:r>
              <a:rPr lang="en-US" sz="1200" b="1" dirty="0">
                <a:solidFill>
                  <a:srgbClr val="595959"/>
                </a:solidFill>
                <a:latin typeface="Quattrocento Sans" panose="020B0502050000020003" pitchFamily="34" charset="0"/>
                <a:ea typeface="DengXian" panose="02010600030101010101" pitchFamily="2" charset="-122"/>
                <a:cs typeface="PSL Ornanong Pro" panose="02000506000000020004" pitchFamily="2" charset="-34"/>
              </a:rPr>
              <a:t>2</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.50, </a:t>
            </a:r>
            <a:r>
              <a:rPr lang="en-US" sz="1200" b="1" i="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p </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 .</a:t>
            </a:r>
            <a:r>
              <a:rPr lang="en-US" sz="1200" b="1" dirty="0">
                <a:solidFill>
                  <a:srgbClr val="595959"/>
                </a:solidFill>
                <a:latin typeface="Quattrocento Sans" panose="020B0502050000020003" pitchFamily="34" charset="0"/>
                <a:ea typeface="DengXian" panose="02010600030101010101" pitchFamily="2" charset="-122"/>
                <a:cs typeface="PSL Ornanong Pro" panose="02000506000000020004" pitchFamily="2" charset="-34"/>
              </a:rPr>
              <a:t>115</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 </a:t>
            </a:r>
            <a:r>
              <a:rPr lang="en-US" sz="1200" b="1" i="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η</a:t>
            </a:r>
            <a:r>
              <a:rPr lang="en-US" sz="1200" b="1" baseline="30000"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2 </a:t>
            </a:r>
            <a:r>
              <a:rPr lang="en-US" sz="1200" b="1" dirty="0">
                <a:solidFill>
                  <a:srgbClr val="595959"/>
                </a:solidFill>
                <a:effectLst/>
                <a:latin typeface="Quattrocento Sans" panose="020B0502050000020003" pitchFamily="34" charset="0"/>
                <a:ea typeface="DengXian" panose="02010600030101010101" pitchFamily="2" charset="-122"/>
                <a:cs typeface="PSL Ornanong Pro" panose="02000506000000020004" pitchFamily="2" charset="-34"/>
              </a:rPr>
              <a:t>= .02</a:t>
            </a:r>
            <a:r>
              <a:rPr lang="en-US" sz="1200" b="1" dirty="0">
                <a:effectLst/>
                <a:latin typeface="Quattrocento Sans" panose="020B0502050000020003" pitchFamily="34" charset="0"/>
                <a:cs typeface="PSL Ornanong Pro" panose="02000506000000020004" pitchFamily="2" charset="-34"/>
              </a:rPr>
              <a:t> </a:t>
            </a:r>
            <a:endParaRPr lang="en-US" sz="1200" b="1" dirty="0">
              <a:latin typeface="Quattrocento Sans" panose="020B0502050000020003" pitchFamily="34" charset="0"/>
              <a:cs typeface="PSL Ornanong Pro" panose="02000506000000020004" pitchFamily="2" charset="-34"/>
            </a:endParaRPr>
          </a:p>
        </p:txBody>
      </p:sp>
      <p:sp>
        <p:nvSpPr>
          <p:cNvPr id="10" name="TextBox 9">
            <a:extLst>
              <a:ext uri="{FF2B5EF4-FFF2-40B4-BE49-F238E27FC236}">
                <a16:creationId xmlns:a16="http://schemas.microsoft.com/office/drawing/2014/main" id="{51092891-1DDE-354F-BC88-595311B0BBD4}"/>
              </a:ext>
            </a:extLst>
          </p:cNvPr>
          <p:cNvSpPr txBox="1"/>
          <p:nvPr/>
        </p:nvSpPr>
        <p:spPr>
          <a:xfrm>
            <a:off x="2286000" y="4749851"/>
            <a:ext cx="4572000" cy="307777"/>
          </a:xfrm>
          <a:prstGeom prst="rect">
            <a:avLst/>
          </a:prstGeom>
          <a:noFill/>
        </p:spPr>
        <p:txBody>
          <a:bodyPr wrap="square">
            <a:spAutoFit/>
          </a:bodyPr>
          <a:lstStyle/>
          <a:p>
            <a:pPr algn="ctr"/>
            <a:r>
              <a:rPr lang="en-US" sz="1400" b="1" dirty="0">
                <a:solidFill>
                  <a:srgbClr val="0060A7"/>
                </a:solidFill>
                <a:latin typeface="Quattrocento Sans" panose="020B0502050000020003" pitchFamily="34" charset="0"/>
                <a:ea typeface="DengXian" panose="02010600030101010101" pitchFamily="2" charset="-122"/>
                <a:cs typeface="PSL Ornanong Pro" panose="02000506000000020004" pitchFamily="2" charset="-34"/>
              </a:rPr>
              <a:t>*Conservative Test</a:t>
            </a:r>
            <a:r>
              <a:rPr lang="en-US" sz="1400" b="1" dirty="0">
                <a:solidFill>
                  <a:srgbClr val="0060A7"/>
                </a:solidFill>
                <a:effectLst/>
                <a:latin typeface="Quattrocento Sans" panose="020B0502050000020003" pitchFamily="34" charset="0"/>
                <a:cs typeface="PSL Ornanong Pro" panose="02000506000000020004" pitchFamily="2" charset="-34"/>
              </a:rPr>
              <a:t> </a:t>
            </a:r>
            <a:endParaRPr lang="en-US" sz="1400" b="1" dirty="0">
              <a:solidFill>
                <a:srgbClr val="0060A7"/>
              </a:solidFill>
              <a:latin typeface="Quattrocento Sans" panose="020B0502050000020003" pitchFamily="34" charset="0"/>
              <a:cs typeface="PSL Ornanong Pro" panose="02000506000000020004" pitchFamily="2" charset="-34"/>
            </a:endParaRPr>
          </a:p>
        </p:txBody>
      </p:sp>
    </p:spTree>
    <p:extLst>
      <p:ext uri="{BB962C8B-B14F-4D97-AF65-F5344CB8AC3E}">
        <p14:creationId xmlns:p14="http://schemas.microsoft.com/office/powerpoint/2010/main" val="159337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875356-6683-7544-9812-8C39A32903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1026" name="Picture 2" descr="Uber Logo - PNG and Vector - Logo Download">
            <a:extLst>
              <a:ext uri="{FF2B5EF4-FFF2-40B4-BE49-F238E27FC236}">
                <a16:creationId xmlns:a16="http://schemas.microsoft.com/office/drawing/2014/main" id="{74973C0F-C916-DB43-B761-7DD704540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436" y="1084480"/>
            <a:ext cx="1594387" cy="15943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con&#10;&#10;Description automatically generated">
            <a:extLst>
              <a:ext uri="{FF2B5EF4-FFF2-40B4-BE49-F238E27FC236}">
                <a16:creationId xmlns:a16="http://schemas.microsoft.com/office/drawing/2014/main" id="{4191669B-0A22-F544-8031-0C0A7539C8A2}"/>
              </a:ext>
            </a:extLst>
          </p:cNvPr>
          <p:cNvPicPr>
            <a:picLocks noChangeAspect="1"/>
          </p:cNvPicPr>
          <p:nvPr/>
        </p:nvPicPr>
        <p:blipFill rotWithShape="1">
          <a:blip r:embed="rId3"/>
          <a:srcRect l="22888" r="23186"/>
          <a:stretch/>
        </p:blipFill>
        <p:spPr>
          <a:xfrm>
            <a:off x="4144093" y="965133"/>
            <a:ext cx="1733403" cy="1808621"/>
          </a:xfrm>
          <a:prstGeom prst="rect">
            <a:avLst/>
          </a:prstGeom>
        </p:spPr>
      </p:pic>
      <p:pic>
        <p:nvPicPr>
          <p:cNvPr id="1030" name="Picture 6" descr="2021] Everything You Need to Know About Airbnb Login">
            <a:extLst>
              <a:ext uri="{FF2B5EF4-FFF2-40B4-BE49-F238E27FC236}">
                <a16:creationId xmlns:a16="http://schemas.microsoft.com/office/drawing/2014/main" id="{BE63E806-B6A2-8D47-90A2-BA72295A9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436" y="2678867"/>
            <a:ext cx="3216330" cy="11983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uro logo and symbol, meaning, history, PNG">
            <a:extLst>
              <a:ext uri="{FF2B5EF4-FFF2-40B4-BE49-F238E27FC236}">
                <a16:creationId xmlns:a16="http://schemas.microsoft.com/office/drawing/2014/main" id="{B633A2F9-1470-2543-B87D-07488ACEDEF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749" b="11431"/>
          <a:stretch/>
        </p:blipFill>
        <p:spPr bwMode="auto">
          <a:xfrm>
            <a:off x="144010" y="103930"/>
            <a:ext cx="1885707" cy="7582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rosper Marketplace Corporate Logo [ Download - Logo - icon ] png svg">
            <a:extLst>
              <a:ext uri="{FF2B5EF4-FFF2-40B4-BE49-F238E27FC236}">
                <a16:creationId xmlns:a16="http://schemas.microsoft.com/office/drawing/2014/main" id="{CADB6208-12AB-8F4E-B51B-0FAD00961C1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9330" b="39341"/>
          <a:stretch/>
        </p:blipFill>
        <p:spPr bwMode="auto">
          <a:xfrm>
            <a:off x="6958479" y="962139"/>
            <a:ext cx="2185521" cy="4661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2699576-210D-5E42-83C2-6124C3AFCF30}"/>
              </a:ext>
            </a:extLst>
          </p:cNvPr>
          <p:cNvPicPr>
            <a:picLocks noChangeAspect="1"/>
          </p:cNvPicPr>
          <p:nvPr/>
        </p:nvPicPr>
        <p:blipFill>
          <a:blip r:embed="rId7"/>
          <a:stretch>
            <a:fillRect/>
          </a:stretch>
        </p:blipFill>
        <p:spPr>
          <a:xfrm>
            <a:off x="5853537" y="30992"/>
            <a:ext cx="3216872" cy="486423"/>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CE8CBC7A-6E82-314F-9D2E-AB06C15CDC24}"/>
              </a:ext>
            </a:extLst>
          </p:cNvPr>
          <p:cNvPicPr>
            <a:picLocks noChangeAspect="1"/>
          </p:cNvPicPr>
          <p:nvPr/>
        </p:nvPicPr>
        <p:blipFill>
          <a:blip r:embed="rId8"/>
          <a:stretch>
            <a:fillRect/>
          </a:stretch>
        </p:blipFill>
        <p:spPr>
          <a:xfrm>
            <a:off x="7266366" y="2882652"/>
            <a:ext cx="1753480" cy="1506195"/>
          </a:xfrm>
          <a:prstGeom prst="rect">
            <a:avLst/>
          </a:prstGeom>
        </p:spPr>
      </p:pic>
      <p:pic>
        <p:nvPicPr>
          <p:cNvPr id="16" name="Picture 15" descr="Logo&#10;&#10;Description automatically generated">
            <a:extLst>
              <a:ext uri="{FF2B5EF4-FFF2-40B4-BE49-F238E27FC236}">
                <a16:creationId xmlns:a16="http://schemas.microsoft.com/office/drawing/2014/main" id="{501E4ECC-D36F-2B4E-96A4-F807590BDC36}"/>
              </a:ext>
            </a:extLst>
          </p:cNvPr>
          <p:cNvPicPr>
            <a:picLocks noChangeAspect="1"/>
          </p:cNvPicPr>
          <p:nvPr/>
        </p:nvPicPr>
        <p:blipFill>
          <a:blip r:embed="rId9"/>
          <a:stretch>
            <a:fillRect/>
          </a:stretch>
        </p:blipFill>
        <p:spPr>
          <a:xfrm>
            <a:off x="6597193" y="501055"/>
            <a:ext cx="2494734" cy="475943"/>
          </a:xfrm>
          <a:prstGeom prst="rect">
            <a:avLst/>
          </a:prstGeom>
        </p:spPr>
      </p:pic>
      <p:pic>
        <p:nvPicPr>
          <p:cNvPr id="1042" name="Picture 18">
            <a:extLst>
              <a:ext uri="{FF2B5EF4-FFF2-40B4-BE49-F238E27FC236}">
                <a16:creationId xmlns:a16="http://schemas.microsoft.com/office/drawing/2014/main" id="{5C9AD6DE-1A3C-D745-879E-0C51B15520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22" y="3932229"/>
            <a:ext cx="2460540" cy="5213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9F3593-2320-BA4A-8B2F-7732B8EA47E1}"/>
              </a:ext>
            </a:extLst>
          </p:cNvPr>
          <p:cNvSpPr txBox="1"/>
          <p:nvPr/>
        </p:nvSpPr>
        <p:spPr>
          <a:xfrm>
            <a:off x="35859" y="2205318"/>
            <a:ext cx="184731" cy="307777"/>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5D92EFBF-58D8-D74F-A48F-1E8C024F3FB2}"/>
              </a:ext>
            </a:extLst>
          </p:cNvPr>
          <p:cNvSpPr txBox="1"/>
          <p:nvPr/>
        </p:nvSpPr>
        <p:spPr>
          <a:xfrm>
            <a:off x="3391057" y="739026"/>
            <a:ext cx="1506071"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Quattrocento Sans" panose="020B0502050000020003" pitchFamily="34" charset="0"/>
              </a:rPr>
              <a:t>ride-sharing</a:t>
            </a:r>
          </a:p>
        </p:txBody>
      </p:sp>
      <p:sp>
        <p:nvSpPr>
          <p:cNvPr id="17" name="TextBox 16">
            <a:extLst>
              <a:ext uri="{FF2B5EF4-FFF2-40B4-BE49-F238E27FC236}">
                <a16:creationId xmlns:a16="http://schemas.microsoft.com/office/drawing/2014/main" id="{761D4B43-7A81-424F-9CF1-C187D8A6C2D2}"/>
              </a:ext>
            </a:extLst>
          </p:cNvPr>
          <p:cNvSpPr txBox="1"/>
          <p:nvPr/>
        </p:nvSpPr>
        <p:spPr>
          <a:xfrm>
            <a:off x="3402629" y="3854326"/>
            <a:ext cx="1506071"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Quattrocento Sans" panose="020B0502050000020003" pitchFamily="34" charset="0"/>
              </a:rPr>
              <a:t>lodge-sharing</a:t>
            </a:r>
          </a:p>
        </p:txBody>
      </p:sp>
      <p:sp>
        <p:nvSpPr>
          <p:cNvPr id="18" name="TextBox 17">
            <a:extLst>
              <a:ext uri="{FF2B5EF4-FFF2-40B4-BE49-F238E27FC236}">
                <a16:creationId xmlns:a16="http://schemas.microsoft.com/office/drawing/2014/main" id="{AD6EB0CF-1EF7-FC42-8FFF-594F065254A0}"/>
              </a:ext>
            </a:extLst>
          </p:cNvPr>
          <p:cNvSpPr txBox="1"/>
          <p:nvPr/>
        </p:nvSpPr>
        <p:spPr>
          <a:xfrm>
            <a:off x="7601042" y="1374406"/>
            <a:ext cx="1506071" cy="338554"/>
          </a:xfrm>
          <a:prstGeom prst="rect">
            <a:avLst/>
          </a:prstGeom>
          <a:noFill/>
        </p:spPr>
        <p:txBody>
          <a:bodyPr wrap="square" rtlCol="0">
            <a:spAutoFit/>
          </a:bodyPr>
          <a:lstStyle/>
          <a:p>
            <a:pPr algn="r"/>
            <a:r>
              <a:rPr lang="en-US" sz="1600" b="1" dirty="0">
                <a:solidFill>
                  <a:schemeClr val="tx1">
                    <a:lumMod val="85000"/>
                    <a:lumOff val="15000"/>
                  </a:schemeClr>
                </a:solidFill>
                <a:latin typeface="Quattrocento Sans" panose="020B0502050000020003" pitchFamily="34" charset="0"/>
              </a:rPr>
              <a:t>p2p lending</a:t>
            </a:r>
          </a:p>
        </p:txBody>
      </p:sp>
      <p:sp>
        <p:nvSpPr>
          <p:cNvPr id="19" name="TextBox 18">
            <a:extLst>
              <a:ext uri="{FF2B5EF4-FFF2-40B4-BE49-F238E27FC236}">
                <a16:creationId xmlns:a16="http://schemas.microsoft.com/office/drawing/2014/main" id="{0D4C1D4E-AECE-184F-B6E4-743A1809F55D}"/>
              </a:ext>
            </a:extLst>
          </p:cNvPr>
          <p:cNvSpPr txBox="1"/>
          <p:nvPr/>
        </p:nvSpPr>
        <p:spPr>
          <a:xfrm>
            <a:off x="120724" y="856656"/>
            <a:ext cx="1506071"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Quattrocento Sans" panose="020B0502050000020003" pitchFamily="34" charset="0"/>
              </a:rPr>
              <a:t>car-sharing</a:t>
            </a:r>
          </a:p>
        </p:txBody>
      </p:sp>
      <p:sp>
        <p:nvSpPr>
          <p:cNvPr id="21" name="TextBox 20">
            <a:extLst>
              <a:ext uri="{FF2B5EF4-FFF2-40B4-BE49-F238E27FC236}">
                <a16:creationId xmlns:a16="http://schemas.microsoft.com/office/drawing/2014/main" id="{E46D6240-38FD-0144-AACE-DB6049BECBFE}"/>
              </a:ext>
            </a:extLst>
          </p:cNvPr>
          <p:cNvSpPr txBox="1"/>
          <p:nvPr/>
        </p:nvSpPr>
        <p:spPr>
          <a:xfrm>
            <a:off x="7147308" y="4400072"/>
            <a:ext cx="1996692"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Quattrocento Sans" panose="020B0502050000020003" pitchFamily="34" charset="0"/>
              </a:rPr>
              <a:t>p2p food-delivery</a:t>
            </a:r>
          </a:p>
        </p:txBody>
      </p:sp>
      <p:sp>
        <p:nvSpPr>
          <p:cNvPr id="23" name="TextBox 22">
            <a:extLst>
              <a:ext uri="{FF2B5EF4-FFF2-40B4-BE49-F238E27FC236}">
                <a16:creationId xmlns:a16="http://schemas.microsoft.com/office/drawing/2014/main" id="{BEA2D21A-EE84-B042-B995-58B3C65D4E88}"/>
              </a:ext>
            </a:extLst>
          </p:cNvPr>
          <p:cNvSpPr txBox="1"/>
          <p:nvPr/>
        </p:nvSpPr>
        <p:spPr>
          <a:xfrm>
            <a:off x="1174401" y="4392601"/>
            <a:ext cx="1506071"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Quattrocento Sans" panose="020B0502050000020003" pitchFamily="34" charset="0"/>
              </a:rPr>
              <a:t>park-sharing</a:t>
            </a:r>
          </a:p>
        </p:txBody>
      </p:sp>
    </p:spTree>
    <p:extLst>
      <p:ext uri="{BB962C8B-B14F-4D97-AF65-F5344CB8AC3E}">
        <p14:creationId xmlns:p14="http://schemas.microsoft.com/office/powerpoint/2010/main" val="2672437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blinds(horizontal)">
                                      <p:cBhvr>
                                        <p:cTn id="13" dur="500"/>
                                        <p:tgtEl>
                                          <p:spTgt spid="10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par>
                                <p:cTn id="27" presetID="3" presetClass="entr" presetSubtype="10" fill="hold" nodeType="withEffect">
                                  <p:stCondLst>
                                    <p:cond delay="0"/>
                                  </p:stCondLst>
                                  <p:childTnLst>
                                    <p:set>
                                      <p:cBhvr>
                                        <p:cTn id="28" dur="1" fill="hold">
                                          <p:stCondLst>
                                            <p:cond delay="0"/>
                                          </p:stCondLst>
                                        </p:cTn>
                                        <p:tgtEl>
                                          <p:spTgt spid="1032"/>
                                        </p:tgtEl>
                                        <p:attrNameLst>
                                          <p:attrName>style.visibility</p:attrName>
                                        </p:attrNameLst>
                                      </p:cBhvr>
                                      <p:to>
                                        <p:strVal val="visible"/>
                                      </p:to>
                                    </p:set>
                                    <p:animEffect transition="in" filter="blinds(horizontal)">
                                      <p:cBhvr>
                                        <p:cTn id="29" dur="500"/>
                                        <p:tgtEl>
                                          <p:spTgt spid="103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42"/>
                                        </p:tgtEl>
                                        <p:attrNameLst>
                                          <p:attrName>style.visibility</p:attrName>
                                        </p:attrNameLst>
                                      </p:cBhvr>
                                      <p:to>
                                        <p:strVal val="visible"/>
                                      </p:to>
                                    </p:set>
                                    <p:animEffect transition="in" filter="blinds(horizontal)">
                                      <p:cBhvr>
                                        <p:cTn id="34" dur="500"/>
                                        <p:tgtEl>
                                          <p:spTgt spid="104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par>
                                <p:cTn id="46" presetID="3" presetClass="entr" presetSubtype="1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linds(horizontal)">
                                      <p:cBhvr>
                                        <p:cTn id="48" dur="500"/>
                                        <p:tgtEl>
                                          <p:spTgt spid="1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linds(horizontal)">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ctrTitle" idx="4294967295"/>
          </p:nvPr>
        </p:nvSpPr>
        <p:spPr>
          <a:xfrm>
            <a:off x="685800" y="3432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$15 billion</a:t>
            </a:r>
            <a:endParaRPr sz="4800" dirty="0"/>
          </a:p>
        </p:txBody>
      </p:sp>
      <p:sp>
        <p:nvSpPr>
          <p:cNvPr id="290" name="Google Shape;290;p28"/>
          <p:cNvSpPr txBox="1">
            <a:spLocks noGrp="1"/>
          </p:cNvSpPr>
          <p:nvPr>
            <p:ph type="subTitle" idx="4294967295"/>
          </p:nvPr>
        </p:nvSpPr>
        <p:spPr>
          <a:xfrm>
            <a:off x="685800" y="9541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b="1" dirty="0"/>
              <a:t>market size </a:t>
            </a:r>
            <a:r>
              <a:rPr lang="en-US" sz="1800" b="1" dirty="0" err="1"/>
              <a:t>i</a:t>
            </a:r>
            <a:r>
              <a:rPr lang="en" sz="1800" b="1" dirty="0"/>
              <a:t>n 2014 </a:t>
            </a:r>
            <a:endParaRPr sz="1800" b="1" dirty="0"/>
          </a:p>
        </p:txBody>
      </p:sp>
      <p:sp>
        <p:nvSpPr>
          <p:cNvPr id="291" name="Google Shape;291;p28"/>
          <p:cNvSpPr txBox="1">
            <a:spLocks noGrp="1"/>
          </p:cNvSpPr>
          <p:nvPr>
            <p:ph type="ctrTitle" idx="4294967295"/>
          </p:nvPr>
        </p:nvSpPr>
        <p:spPr>
          <a:xfrm>
            <a:off x="685800" y="29721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highlight>
                  <a:schemeClr val="accent1"/>
                </a:highlight>
              </a:rPr>
              <a:t>2,133%</a:t>
            </a:r>
            <a:endParaRPr sz="4800" dirty="0">
              <a:highlight>
                <a:schemeClr val="accent1"/>
              </a:highlight>
            </a:endParaRPr>
          </a:p>
        </p:txBody>
      </p:sp>
      <p:sp>
        <p:nvSpPr>
          <p:cNvPr id="292" name="Google Shape;292;p28"/>
          <p:cNvSpPr txBox="1">
            <a:spLocks noGrp="1"/>
          </p:cNvSpPr>
          <p:nvPr>
            <p:ph type="subTitle" idx="4294967295"/>
          </p:nvPr>
        </p:nvSpPr>
        <p:spPr>
          <a:xfrm>
            <a:off x="685800" y="35830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b="1" dirty="0"/>
              <a:t>INCREASE!</a:t>
            </a:r>
            <a:endParaRPr sz="1800" b="1" dirty="0"/>
          </a:p>
        </p:txBody>
      </p:sp>
      <p:sp>
        <p:nvSpPr>
          <p:cNvPr id="293" name="Google Shape;293;p28"/>
          <p:cNvSpPr txBox="1">
            <a:spLocks noGrp="1"/>
          </p:cNvSpPr>
          <p:nvPr>
            <p:ph type="ctrTitle" idx="4294967295"/>
          </p:nvPr>
        </p:nvSpPr>
        <p:spPr>
          <a:xfrm>
            <a:off x="685800" y="1657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$335 billion</a:t>
            </a:r>
            <a:endParaRPr sz="4800" dirty="0"/>
          </a:p>
        </p:txBody>
      </p:sp>
      <p:sp>
        <p:nvSpPr>
          <p:cNvPr id="294" name="Google Shape;294;p28"/>
          <p:cNvSpPr txBox="1">
            <a:spLocks noGrp="1"/>
          </p:cNvSpPr>
          <p:nvPr>
            <p:ph type="subTitle" idx="4294967295"/>
          </p:nvPr>
        </p:nvSpPr>
        <p:spPr>
          <a:xfrm>
            <a:off x="635739" y="2320950"/>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b="1" dirty="0"/>
              <a:t>market size in 2025</a:t>
            </a:r>
            <a:endParaRPr sz="1800" b="1" dirty="0"/>
          </a:p>
        </p:txBody>
      </p:sp>
      <p:grpSp>
        <p:nvGrpSpPr>
          <p:cNvPr id="295" name="Google Shape;295;p28"/>
          <p:cNvGrpSpPr/>
          <p:nvPr/>
        </p:nvGrpSpPr>
        <p:grpSpPr>
          <a:xfrm>
            <a:off x="4433048" y="4413425"/>
            <a:ext cx="277859" cy="201655"/>
            <a:chOff x="3932350" y="3714775"/>
            <a:chExt cx="439650" cy="319075"/>
          </a:xfrm>
        </p:grpSpPr>
        <p:sp>
          <p:nvSpPr>
            <p:cNvPr id="296" name="Google Shape;296;p2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8"/>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028" name="Picture 4" descr="PwC Logo Download - AI - All Vector Logo">
            <a:extLst>
              <a:ext uri="{FF2B5EF4-FFF2-40B4-BE49-F238E27FC236}">
                <a16:creationId xmlns:a16="http://schemas.microsoft.com/office/drawing/2014/main" id="{B0C63303-99A6-DF4D-A593-5B54DA92E9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718" r="16619"/>
          <a:stretch/>
        </p:blipFill>
        <p:spPr bwMode="auto">
          <a:xfrm>
            <a:off x="8096597" y="3207166"/>
            <a:ext cx="1047403" cy="86679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atista - The Statistics Portal for Market Data, Market Research and  Market Studies">
            <a:extLst>
              <a:ext uri="{FF2B5EF4-FFF2-40B4-BE49-F238E27FC236}">
                <a16:creationId xmlns:a16="http://schemas.microsoft.com/office/drawing/2014/main" id="{53C226FF-42D3-A942-A56A-58323CE8D7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901" y="4030892"/>
            <a:ext cx="1943099" cy="471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blinds(horizontal)">
                                      <p:cBhvr>
                                        <p:cTn id="7" dur="500"/>
                                        <p:tgtEl>
                                          <p:spTgt spid="2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0">
                                            <p:txEl>
                                              <p:pRg st="0" end="0"/>
                                            </p:txEl>
                                          </p:spTgt>
                                        </p:tgtEl>
                                        <p:attrNameLst>
                                          <p:attrName>style.visibility</p:attrName>
                                        </p:attrNameLst>
                                      </p:cBhvr>
                                      <p:to>
                                        <p:strVal val="visible"/>
                                      </p:to>
                                    </p:set>
                                    <p:animEffect transition="in" filter="blinds(horizontal)">
                                      <p:cBhvr>
                                        <p:cTn id="10" dur="500"/>
                                        <p:tgtEl>
                                          <p:spTgt spid="29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3"/>
                                        </p:tgtEl>
                                        <p:attrNameLst>
                                          <p:attrName>style.visibility</p:attrName>
                                        </p:attrNameLst>
                                      </p:cBhvr>
                                      <p:to>
                                        <p:strVal val="visible"/>
                                      </p:to>
                                    </p:set>
                                    <p:animEffect transition="in" filter="blinds(horizontal)">
                                      <p:cBhvr>
                                        <p:cTn id="15" dur="500"/>
                                        <p:tgtEl>
                                          <p:spTgt spid="29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4">
                                            <p:txEl>
                                              <p:pRg st="0" end="0"/>
                                            </p:txEl>
                                          </p:spTgt>
                                        </p:tgtEl>
                                        <p:attrNameLst>
                                          <p:attrName>style.visibility</p:attrName>
                                        </p:attrNameLst>
                                      </p:cBhvr>
                                      <p:to>
                                        <p:strVal val="visible"/>
                                      </p:to>
                                    </p:set>
                                    <p:animEffect transition="in" filter="blinds(horizontal)">
                                      <p:cBhvr>
                                        <p:cTn id="18" dur="500"/>
                                        <p:tgtEl>
                                          <p:spTgt spid="29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91"/>
                                        </p:tgtEl>
                                        <p:attrNameLst>
                                          <p:attrName>style.visibility</p:attrName>
                                        </p:attrNameLst>
                                      </p:cBhvr>
                                      <p:to>
                                        <p:strVal val="visible"/>
                                      </p:to>
                                    </p:set>
                                    <p:animEffect transition="in" filter="blinds(horizontal)">
                                      <p:cBhvr>
                                        <p:cTn id="23" dur="500"/>
                                        <p:tgtEl>
                                          <p:spTgt spid="29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92">
                                            <p:txEl>
                                              <p:pRg st="0" end="0"/>
                                            </p:txEl>
                                          </p:spTgt>
                                        </p:tgtEl>
                                        <p:attrNameLst>
                                          <p:attrName>style.visibility</p:attrName>
                                        </p:attrNameLst>
                                      </p:cBhvr>
                                      <p:to>
                                        <p:strVal val="visible"/>
                                      </p:to>
                                    </p:set>
                                    <p:animEffect transition="in" filter="blinds(horizontal)">
                                      <p:cBhvr>
                                        <p:cTn id="26" dur="500"/>
                                        <p:tgtEl>
                                          <p:spTgt spid="2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0" grpId="0" build="p"/>
      <p:bldP spid="291" grpId="0"/>
      <p:bldP spid="292" grpId="0" build="p"/>
      <p:bldP spid="293" grpId="0"/>
      <p:bldP spid="29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EC30C8-B561-4170-BACE-E70BE40487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Google Shape;556;p42">
            <a:extLst>
              <a:ext uri="{FF2B5EF4-FFF2-40B4-BE49-F238E27FC236}">
                <a16:creationId xmlns:a16="http://schemas.microsoft.com/office/drawing/2014/main" id="{144199D0-29FD-7B63-DD7E-DFAA0EAC214E}"/>
              </a:ext>
            </a:extLst>
          </p:cNvPr>
          <p:cNvSpPr/>
          <p:nvPr/>
        </p:nvSpPr>
        <p:spPr>
          <a:xfrm>
            <a:off x="1382492" y="1706601"/>
            <a:ext cx="3959468" cy="1298700"/>
          </a:xfrm>
          <a:prstGeom prst="rect">
            <a:avLst/>
          </a:prstGeom>
          <a:solidFill>
            <a:srgbClr val="F3F3F3"/>
          </a:solidFill>
          <a:ln>
            <a:noFill/>
          </a:ln>
        </p:spPr>
        <p:txBody>
          <a:bodyPr spcFirstLastPara="1" wrap="square" lIns="91425" tIns="91425" rIns="1371600" bIns="91425" anchor="t" anchorCtr="0">
            <a:noAutofit/>
          </a:bodyPr>
          <a:lstStyle/>
          <a:p>
            <a:pPr lvl="0"/>
            <a:r>
              <a:rPr lang="en-US" b="1" dirty="0">
                <a:solidFill>
                  <a:schemeClr val="dk1"/>
                </a:solidFill>
                <a:latin typeface="Quattrocento Sans"/>
                <a:ea typeface="Quattrocento Sans"/>
                <a:cs typeface="Quattrocento Sans"/>
                <a:sym typeface="Quattrocento Sans"/>
              </a:rPr>
              <a:t>EXTRINSIC MOTIVES</a:t>
            </a:r>
            <a:r>
              <a:rPr lang="en-US" b="1" baseline="30000" dirty="0">
                <a:solidFill>
                  <a:schemeClr val="dk1"/>
                </a:solidFill>
                <a:latin typeface="Quattrocento Sans"/>
                <a:ea typeface="Quattrocento Sans"/>
                <a:cs typeface="Quattrocento Sans"/>
                <a:sym typeface="Quattrocento Sans"/>
              </a:rPr>
              <a:t>1</a:t>
            </a:r>
          </a:p>
          <a:p>
            <a:pPr marL="285750" lvl="0" indent="-285750">
              <a:buFont typeface="Wingdings" pitchFamily="2" charset="2"/>
              <a:buChar char="v"/>
            </a:pPr>
            <a:r>
              <a:rPr lang="en-US" dirty="0">
                <a:solidFill>
                  <a:schemeClr val="dk1"/>
                </a:solidFill>
                <a:latin typeface="Quattrocento Sans"/>
                <a:ea typeface="Quattrocento Sans"/>
                <a:cs typeface="Quattrocento Sans"/>
                <a:sym typeface="Quattrocento Sans"/>
              </a:rPr>
              <a:t>Economic benefits</a:t>
            </a:r>
            <a:endParaRPr lang="en-US" baseline="30000" dirty="0">
              <a:solidFill>
                <a:schemeClr val="dk1"/>
              </a:solidFill>
              <a:latin typeface="Quattrocento Sans"/>
              <a:ea typeface="Quattrocento Sans"/>
              <a:cs typeface="Quattrocento Sans"/>
              <a:sym typeface="Quattrocento Sans"/>
            </a:endParaRPr>
          </a:p>
          <a:p>
            <a:pPr marL="285750" indent="-285750">
              <a:buFont typeface="Wingdings" pitchFamily="2" charset="2"/>
              <a:buChar char="v"/>
            </a:pPr>
            <a:r>
              <a:rPr lang="en-US" dirty="0">
                <a:solidFill>
                  <a:schemeClr val="dk1"/>
                </a:solidFill>
                <a:latin typeface="Quattrocento Sans"/>
                <a:ea typeface="Quattrocento Sans"/>
                <a:cs typeface="Quattrocento Sans"/>
                <a:sym typeface="Quattrocento Sans"/>
              </a:rPr>
              <a:t>Costly Signals</a:t>
            </a:r>
            <a:endParaRPr lang="en-US" baseline="30000" dirty="0">
              <a:solidFill>
                <a:schemeClr val="dk1"/>
              </a:solidFill>
              <a:latin typeface="Quattrocento Sans"/>
              <a:ea typeface="Quattrocento Sans"/>
              <a:cs typeface="Quattrocento Sans"/>
              <a:sym typeface="Quattrocento Sans"/>
            </a:endParaRPr>
          </a:p>
          <a:p>
            <a:pPr marL="285750" lvl="0" indent="-285750">
              <a:buFont typeface="Wingdings" pitchFamily="2" charset="2"/>
              <a:buChar char="v"/>
            </a:pPr>
            <a:endParaRPr lang="en-US" baseline="30000" dirty="0">
              <a:solidFill>
                <a:schemeClr val="dk1"/>
              </a:solidFill>
              <a:latin typeface="Quattrocento Sans"/>
              <a:ea typeface="Quattrocento Sans"/>
              <a:cs typeface="Quattrocento Sans"/>
              <a:sym typeface="Quattrocento Sans"/>
            </a:endParaRPr>
          </a:p>
        </p:txBody>
      </p:sp>
      <p:sp>
        <p:nvSpPr>
          <p:cNvPr id="7" name="Google Shape;557;p42">
            <a:extLst>
              <a:ext uri="{FF2B5EF4-FFF2-40B4-BE49-F238E27FC236}">
                <a16:creationId xmlns:a16="http://schemas.microsoft.com/office/drawing/2014/main" id="{EA3C6DE5-B262-6F34-E159-3C1B1048E9F2}"/>
              </a:ext>
            </a:extLst>
          </p:cNvPr>
          <p:cNvSpPr/>
          <p:nvPr/>
        </p:nvSpPr>
        <p:spPr>
          <a:xfrm>
            <a:off x="4872635" y="1706601"/>
            <a:ext cx="3546931" cy="1298700"/>
          </a:xfrm>
          <a:prstGeom prst="rect">
            <a:avLst/>
          </a:prstGeom>
          <a:solidFill>
            <a:srgbClr val="F3F3F3"/>
          </a:solidFill>
          <a:ln>
            <a:noFill/>
          </a:ln>
        </p:spPr>
        <p:txBody>
          <a:bodyPr spcFirstLastPara="1" wrap="square" lIns="1371600" tIns="91425" rIns="91425" bIns="91425" anchor="t" anchorCtr="0">
            <a:noAutofit/>
          </a:bodyPr>
          <a:lstStyle/>
          <a:p>
            <a:pPr algn="r">
              <a:buClr>
                <a:schemeClr val="dk1"/>
              </a:buClr>
              <a:buSzPts val="1100"/>
            </a:pPr>
            <a:r>
              <a:rPr lang="en-US" b="1" dirty="0">
                <a:solidFill>
                  <a:schemeClr val="dk1"/>
                </a:solidFill>
                <a:latin typeface="Quattrocento Sans"/>
                <a:ea typeface="Quattrocento Sans"/>
                <a:cs typeface="Quattrocento Sans"/>
                <a:sym typeface="Quattrocento Sans"/>
              </a:rPr>
              <a:t>DEMOGRAPHICS</a:t>
            </a:r>
            <a:r>
              <a:rPr lang="en-US" b="1" baseline="30000" dirty="0">
                <a:solidFill>
                  <a:schemeClr val="dk1"/>
                </a:solidFill>
                <a:latin typeface="Quattrocento Sans"/>
                <a:ea typeface="Quattrocento Sans"/>
                <a:cs typeface="Quattrocento Sans"/>
                <a:sym typeface="Quattrocento Sans"/>
              </a:rPr>
              <a:t>3</a:t>
            </a:r>
          </a:p>
          <a:p>
            <a:pPr marL="285750" lvl="0" indent="-285750" algn="r">
              <a:buClr>
                <a:schemeClr val="dk1"/>
              </a:buClr>
              <a:buSzPts val="1100"/>
              <a:buFont typeface="Wingdings" pitchFamily="2" charset="2"/>
              <a:buChar char="v"/>
            </a:pPr>
            <a:r>
              <a:rPr lang="en-US" dirty="0">
                <a:solidFill>
                  <a:schemeClr val="dk1"/>
                </a:solidFill>
                <a:latin typeface="Quattrocento Sans"/>
                <a:ea typeface="Quattrocento Sans"/>
                <a:cs typeface="Quattrocento Sans"/>
                <a:sym typeface="Quattrocento Sans"/>
              </a:rPr>
              <a:t>Gender</a:t>
            </a:r>
          </a:p>
          <a:p>
            <a:pPr marL="285750" lvl="0" indent="-285750" algn="r">
              <a:buClr>
                <a:schemeClr val="dk1"/>
              </a:buClr>
              <a:buSzPts val="1100"/>
              <a:buFont typeface="Wingdings" pitchFamily="2" charset="2"/>
              <a:buChar char="v"/>
            </a:pPr>
            <a:r>
              <a:rPr lang="en-US" dirty="0">
                <a:solidFill>
                  <a:schemeClr val="dk1"/>
                </a:solidFill>
                <a:latin typeface="Quattrocento Sans"/>
                <a:ea typeface="Quattrocento Sans"/>
                <a:cs typeface="Quattrocento Sans"/>
                <a:sym typeface="Quattrocento Sans"/>
              </a:rPr>
              <a:t>Education</a:t>
            </a:r>
          </a:p>
          <a:p>
            <a:pPr marL="285750" lvl="0" indent="-285750" algn="r">
              <a:buClr>
                <a:schemeClr val="dk1"/>
              </a:buClr>
              <a:buSzPts val="1100"/>
              <a:buFont typeface="Wingdings" pitchFamily="2" charset="2"/>
              <a:buChar char="v"/>
            </a:pPr>
            <a:r>
              <a:rPr lang="en-US" dirty="0">
                <a:solidFill>
                  <a:schemeClr val="dk1"/>
                </a:solidFill>
                <a:latin typeface="Quattrocento Sans"/>
                <a:ea typeface="Quattrocento Sans"/>
                <a:cs typeface="Quattrocento Sans"/>
                <a:sym typeface="Quattrocento Sans"/>
              </a:rPr>
              <a:t>Income</a:t>
            </a:r>
          </a:p>
          <a:p>
            <a:pPr lvl="0" algn="r">
              <a:buClr>
                <a:schemeClr val="dk1"/>
              </a:buClr>
              <a:buSzPts val="1100"/>
            </a:pPr>
            <a:endParaRPr lang="en-US" baseline="30000" dirty="0">
              <a:solidFill>
                <a:schemeClr val="dk1"/>
              </a:solidFill>
              <a:latin typeface="Quattrocento Sans"/>
              <a:ea typeface="Quattrocento Sans"/>
              <a:cs typeface="Quattrocento Sans"/>
              <a:sym typeface="Quattrocento Sans"/>
            </a:endParaRPr>
          </a:p>
        </p:txBody>
      </p:sp>
      <p:sp>
        <p:nvSpPr>
          <p:cNvPr id="8" name="Google Shape;558;p42">
            <a:extLst>
              <a:ext uri="{FF2B5EF4-FFF2-40B4-BE49-F238E27FC236}">
                <a16:creationId xmlns:a16="http://schemas.microsoft.com/office/drawing/2014/main" id="{543E53E5-02B8-18E9-BD04-FC3EE4632A55}"/>
              </a:ext>
            </a:extLst>
          </p:cNvPr>
          <p:cNvSpPr/>
          <p:nvPr/>
        </p:nvSpPr>
        <p:spPr>
          <a:xfrm>
            <a:off x="1381250" y="3147734"/>
            <a:ext cx="3878399" cy="1298700"/>
          </a:xfrm>
          <a:prstGeom prst="rect">
            <a:avLst/>
          </a:prstGeom>
          <a:solidFill>
            <a:srgbClr val="F3F3F3"/>
          </a:solidFill>
          <a:ln>
            <a:noFill/>
          </a:ln>
        </p:spPr>
        <p:txBody>
          <a:bodyPr spcFirstLastPara="1" wrap="square" lIns="91425" tIns="91425" rIns="1371600" bIns="91425" anchor="b" anchorCtr="0">
            <a:noAutofit/>
          </a:bodyPr>
          <a:lstStyle/>
          <a:p>
            <a:pPr lvl="0"/>
            <a:r>
              <a:rPr lang="en-US" b="1" dirty="0">
                <a:solidFill>
                  <a:schemeClr val="dk1"/>
                </a:solidFill>
                <a:latin typeface="Quattrocento Sans"/>
                <a:ea typeface="Quattrocento Sans"/>
                <a:cs typeface="Quattrocento Sans"/>
                <a:sym typeface="Quattrocento Sans"/>
              </a:rPr>
              <a:t>INTRINSIC MOTIVES</a:t>
            </a:r>
            <a:r>
              <a:rPr lang="en-US" b="1" baseline="30000" dirty="0">
                <a:solidFill>
                  <a:schemeClr val="dk1"/>
                </a:solidFill>
                <a:latin typeface="Quattrocento Sans"/>
                <a:ea typeface="Quattrocento Sans"/>
                <a:cs typeface="Quattrocento Sans"/>
                <a:sym typeface="Quattrocento Sans"/>
              </a:rPr>
              <a:t>2</a:t>
            </a:r>
          </a:p>
          <a:p>
            <a:pPr marL="285750" lvl="0" indent="-285750">
              <a:buFont typeface="Wingdings" pitchFamily="2" charset="2"/>
              <a:buChar char="v"/>
            </a:pPr>
            <a:r>
              <a:rPr lang="en-US" dirty="0">
                <a:solidFill>
                  <a:schemeClr val="dk1"/>
                </a:solidFill>
                <a:latin typeface="Quattrocento Sans"/>
                <a:ea typeface="Quattrocento Sans"/>
                <a:cs typeface="Quattrocento Sans"/>
                <a:sym typeface="Quattrocento Sans"/>
              </a:rPr>
              <a:t>Sustainable concern</a:t>
            </a:r>
            <a:endParaRPr lang="en-US" baseline="30000" dirty="0">
              <a:solidFill>
                <a:schemeClr val="dk1"/>
              </a:solidFill>
              <a:latin typeface="Quattrocento Sans"/>
              <a:ea typeface="Quattrocento Sans"/>
              <a:cs typeface="Quattrocento Sans"/>
              <a:sym typeface="Quattrocento Sans"/>
            </a:endParaRPr>
          </a:p>
          <a:p>
            <a:pPr marL="285750" lvl="0" indent="-285750">
              <a:buFont typeface="Wingdings" pitchFamily="2" charset="2"/>
              <a:buChar char="v"/>
            </a:pPr>
            <a:r>
              <a:rPr lang="en-US" dirty="0">
                <a:solidFill>
                  <a:schemeClr val="dk1"/>
                </a:solidFill>
                <a:latin typeface="Quattrocento Sans"/>
                <a:ea typeface="Quattrocento Sans"/>
                <a:cs typeface="Quattrocento Sans"/>
                <a:sym typeface="Quattrocento Sans"/>
              </a:rPr>
              <a:t>Hedonic values</a:t>
            </a:r>
          </a:p>
          <a:p>
            <a:pPr marL="285750" lvl="0" indent="-285750">
              <a:buFont typeface="Wingdings" pitchFamily="2" charset="2"/>
              <a:buChar char="v"/>
            </a:pPr>
            <a:r>
              <a:rPr lang="en-US" dirty="0">
                <a:solidFill>
                  <a:schemeClr val="dk1"/>
                </a:solidFill>
                <a:latin typeface="Quattrocento Sans"/>
                <a:ea typeface="Quattrocento Sans"/>
                <a:cs typeface="Quattrocento Sans"/>
                <a:sym typeface="Quattrocento Sans"/>
              </a:rPr>
              <a:t>Social responsibility</a:t>
            </a:r>
            <a:endParaRPr lang="en-US" baseline="30000" dirty="0">
              <a:solidFill>
                <a:schemeClr val="dk1"/>
              </a:solidFill>
              <a:latin typeface="Quattrocento Sans"/>
              <a:ea typeface="Quattrocento Sans"/>
              <a:cs typeface="Quattrocento Sans"/>
              <a:sym typeface="Quattrocento Sans"/>
            </a:endParaRPr>
          </a:p>
        </p:txBody>
      </p:sp>
      <p:sp>
        <p:nvSpPr>
          <p:cNvPr id="9" name="Google Shape;559;p42">
            <a:extLst>
              <a:ext uri="{FF2B5EF4-FFF2-40B4-BE49-F238E27FC236}">
                <a16:creationId xmlns:a16="http://schemas.microsoft.com/office/drawing/2014/main" id="{DCC998D9-438F-AD43-6C90-1CC1CA6E0BDF}"/>
              </a:ext>
            </a:extLst>
          </p:cNvPr>
          <p:cNvSpPr/>
          <p:nvPr/>
        </p:nvSpPr>
        <p:spPr>
          <a:xfrm>
            <a:off x="4701309" y="3147734"/>
            <a:ext cx="3718257" cy="1298700"/>
          </a:xfrm>
          <a:prstGeom prst="rect">
            <a:avLst/>
          </a:prstGeom>
          <a:solidFill>
            <a:srgbClr val="F3F3F3"/>
          </a:solidFill>
          <a:ln>
            <a:noFill/>
          </a:ln>
        </p:spPr>
        <p:txBody>
          <a:bodyPr spcFirstLastPara="1" wrap="square" lIns="1371600" tIns="91425" rIns="91425" bIns="91425" anchor="b" anchorCtr="0">
            <a:noAutofit/>
          </a:bodyPr>
          <a:lstStyle/>
          <a:p>
            <a:pPr lvl="0" algn="r">
              <a:buClr>
                <a:schemeClr val="dk1"/>
              </a:buClr>
              <a:buSzPts val="1100"/>
            </a:pPr>
            <a:r>
              <a:rPr lang="en-US" b="1" dirty="0">
                <a:solidFill>
                  <a:schemeClr val="dk1"/>
                </a:solidFill>
                <a:latin typeface="Quattrocento Sans"/>
                <a:ea typeface="Quattrocento Sans"/>
                <a:cs typeface="Quattrocento Sans"/>
                <a:sym typeface="Quattrocento Sans"/>
              </a:rPr>
              <a:t>COMMUNICATION TACTICS</a:t>
            </a:r>
            <a:r>
              <a:rPr lang="en-US" b="1" baseline="30000" dirty="0">
                <a:solidFill>
                  <a:schemeClr val="dk1"/>
                </a:solidFill>
                <a:latin typeface="Quattrocento Sans"/>
                <a:ea typeface="Quattrocento Sans"/>
                <a:cs typeface="Quattrocento Sans"/>
                <a:sym typeface="Quattrocento Sans"/>
              </a:rPr>
              <a:t>4</a:t>
            </a:r>
          </a:p>
          <a:p>
            <a:pPr marL="285750" lvl="0" indent="-285750" algn="r">
              <a:buFont typeface="Wingdings" pitchFamily="2" charset="2"/>
              <a:buChar char="v"/>
            </a:pPr>
            <a:r>
              <a:rPr lang="en-US" dirty="0">
                <a:solidFill>
                  <a:schemeClr val="dk1"/>
                </a:solidFill>
                <a:latin typeface="Quattrocento Sans"/>
                <a:ea typeface="Quattrocento Sans"/>
                <a:cs typeface="Quattrocento Sans"/>
                <a:sym typeface="Quattrocento Sans"/>
              </a:rPr>
              <a:t>Provider-focused vs. platform focused.</a:t>
            </a:r>
            <a:endParaRPr lang="en" dirty="0">
              <a:solidFill>
                <a:schemeClr val="dk1"/>
              </a:solidFill>
              <a:latin typeface="Quattrocento Sans"/>
              <a:ea typeface="Quattrocento Sans"/>
              <a:cs typeface="Quattrocento Sans"/>
              <a:sym typeface="Quattrocento Sans"/>
            </a:endParaRPr>
          </a:p>
        </p:txBody>
      </p:sp>
      <p:sp>
        <p:nvSpPr>
          <p:cNvPr id="10" name="Google Shape;560;p42">
            <a:extLst>
              <a:ext uri="{FF2B5EF4-FFF2-40B4-BE49-F238E27FC236}">
                <a16:creationId xmlns:a16="http://schemas.microsoft.com/office/drawing/2014/main" id="{D7F86AD6-FABF-7BFA-7332-FF979301E419}"/>
              </a:ext>
            </a:extLst>
          </p:cNvPr>
          <p:cNvSpPr/>
          <p:nvPr/>
        </p:nvSpPr>
        <p:spPr>
          <a:xfrm>
            <a:off x="3840130" y="2013913"/>
            <a:ext cx="1980900" cy="19809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61;p42">
            <a:extLst>
              <a:ext uri="{FF2B5EF4-FFF2-40B4-BE49-F238E27FC236}">
                <a16:creationId xmlns:a16="http://schemas.microsoft.com/office/drawing/2014/main" id="{B1E6437B-CFDD-CA5A-F3E5-06D2A2EF2D3B}"/>
              </a:ext>
            </a:extLst>
          </p:cNvPr>
          <p:cNvSpPr/>
          <p:nvPr/>
        </p:nvSpPr>
        <p:spPr>
          <a:xfrm rot="5400000">
            <a:off x="3982915" y="2013913"/>
            <a:ext cx="1980900" cy="19809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2;p42">
            <a:extLst>
              <a:ext uri="{FF2B5EF4-FFF2-40B4-BE49-F238E27FC236}">
                <a16:creationId xmlns:a16="http://schemas.microsoft.com/office/drawing/2014/main" id="{1FEE1BB5-79D9-9ABE-C829-DD319CA6EE7B}"/>
              </a:ext>
            </a:extLst>
          </p:cNvPr>
          <p:cNvSpPr/>
          <p:nvPr/>
        </p:nvSpPr>
        <p:spPr>
          <a:xfrm rot="10800000">
            <a:off x="3982915" y="2157806"/>
            <a:ext cx="1980900" cy="19809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3;p42">
            <a:extLst>
              <a:ext uri="{FF2B5EF4-FFF2-40B4-BE49-F238E27FC236}">
                <a16:creationId xmlns:a16="http://schemas.microsoft.com/office/drawing/2014/main" id="{193A47A9-5039-7694-A3DA-9E95365E029C}"/>
              </a:ext>
            </a:extLst>
          </p:cNvPr>
          <p:cNvSpPr/>
          <p:nvPr/>
        </p:nvSpPr>
        <p:spPr>
          <a:xfrm rot="-5400000">
            <a:off x="3840130" y="2157806"/>
            <a:ext cx="1980900" cy="19809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4;p42">
            <a:extLst>
              <a:ext uri="{FF2B5EF4-FFF2-40B4-BE49-F238E27FC236}">
                <a16:creationId xmlns:a16="http://schemas.microsoft.com/office/drawing/2014/main" id="{33609CC0-997D-1435-5AA2-E33856D0ABC8}"/>
              </a:ext>
            </a:extLst>
          </p:cNvPr>
          <p:cNvSpPr/>
          <p:nvPr/>
        </p:nvSpPr>
        <p:spPr>
          <a:xfrm>
            <a:off x="4296176" y="2427108"/>
            <a:ext cx="263198" cy="370493"/>
          </a:xfrm>
          <a:prstGeom prst="rect">
            <a:avLst/>
          </a:prstGeom>
        </p:spPr>
        <p:txBody>
          <a:bodyPr>
            <a:prstTxWarp prst="textPlain">
              <a:avLst/>
            </a:prstTxWarp>
          </a:bodyPr>
          <a:lstStyle/>
          <a:p>
            <a:pPr lvl="0" algn="ctr"/>
            <a:endParaRPr b="1" i="0" dirty="0">
              <a:ln>
                <a:noFill/>
              </a:ln>
              <a:solidFill>
                <a:schemeClr val="lt1"/>
              </a:solidFill>
              <a:latin typeface="Lora"/>
            </a:endParaRPr>
          </a:p>
        </p:txBody>
      </p:sp>
      <p:sp>
        <p:nvSpPr>
          <p:cNvPr id="16" name="Google Shape;566;p42">
            <a:extLst>
              <a:ext uri="{FF2B5EF4-FFF2-40B4-BE49-F238E27FC236}">
                <a16:creationId xmlns:a16="http://schemas.microsoft.com/office/drawing/2014/main" id="{A78B76DF-F0AC-9194-BC33-2296E7EAF684}"/>
              </a:ext>
            </a:extLst>
          </p:cNvPr>
          <p:cNvSpPr/>
          <p:nvPr/>
        </p:nvSpPr>
        <p:spPr>
          <a:xfrm>
            <a:off x="4267832" y="3333808"/>
            <a:ext cx="353799" cy="370493"/>
          </a:xfrm>
          <a:prstGeom prst="rect">
            <a:avLst/>
          </a:prstGeom>
        </p:spPr>
        <p:txBody>
          <a:bodyPr>
            <a:prstTxWarp prst="textPlain">
              <a:avLst/>
            </a:prstTxWarp>
          </a:bodyPr>
          <a:lstStyle/>
          <a:p>
            <a:pPr lvl="0" algn="ctr"/>
            <a:endParaRPr b="1" i="0" dirty="0">
              <a:ln>
                <a:noFill/>
              </a:ln>
              <a:solidFill>
                <a:schemeClr val="lt1"/>
              </a:solidFill>
              <a:latin typeface="Lora"/>
            </a:endParaRPr>
          </a:p>
        </p:txBody>
      </p:sp>
      <p:sp>
        <p:nvSpPr>
          <p:cNvPr id="18" name="TextBox 17">
            <a:extLst>
              <a:ext uri="{FF2B5EF4-FFF2-40B4-BE49-F238E27FC236}">
                <a16:creationId xmlns:a16="http://schemas.microsoft.com/office/drawing/2014/main" id="{C387F695-1938-6899-7B8A-193B92FA2699}"/>
              </a:ext>
            </a:extLst>
          </p:cNvPr>
          <p:cNvSpPr txBox="1"/>
          <p:nvPr/>
        </p:nvSpPr>
        <p:spPr>
          <a:xfrm>
            <a:off x="2892279" y="4588867"/>
            <a:ext cx="3960711" cy="577081"/>
          </a:xfrm>
          <a:prstGeom prst="rect">
            <a:avLst/>
          </a:prstGeom>
          <a:noFill/>
        </p:spPr>
        <p:txBody>
          <a:bodyPr wrap="square" rtlCol="0">
            <a:spAutoFit/>
          </a:bodyPr>
          <a:lstStyle/>
          <a:p>
            <a:r>
              <a:rPr lang="en-US" sz="1050" dirty="0">
                <a:latin typeface="Times" pitchFamily="2" charset="0"/>
              </a:rPr>
              <a:t>1 &amp; 2.</a:t>
            </a:r>
            <a:r>
              <a:rPr lang="en-US" sz="1050" dirty="0">
                <a:solidFill>
                  <a:schemeClr val="dk1"/>
                </a:solidFill>
                <a:latin typeface="Times" pitchFamily="2" charset="0"/>
                <a:ea typeface="Quattrocento Sans"/>
                <a:cs typeface="Quattrocento Sans"/>
                <a:sym typeface="Quattrocento Sans"/>
              </a:rPr>
              <a:t> Benoit et al. (2017); </a:t>
            </a:r>
            <a:r>
              <a:rPr lang="en-US" sz="1050" dirty="0" err="1">
                <a:solidFill>
                  <a:schemeClr val="dk1"/>
                </a:solidFill>
                <a:latin typeface="Times" pitchFamily="2" charset="0"/>
                <a:ea typeface="Quattrocento Sans"/>
                <a:cs typeface="Quattrocento Sans"/>
                <a:sym typeface="Quattrocento Sans"/>
              </a:rPr>
              <a:t>Hamari</a:t>
            </a:r>
            <a:r>
              <a:rPr lang="en-US" sz="1050" dirty="0">
                <a:solidFill>
                  <a:schemeClr val="dk1"/>
                </a:solidFill>
                <a:latin typeface="Times" pitchFamily="2" charset="0"/>
                <a:ea typeface="Quattrocento Sans"/>
                <a:cs typeface="Quattrocento Sans"/>
                <a:sym typeface="Quattrocento Sans"/>
              </a:rPr>
              <a:t> et al. (2015); Lamberton (2016); </a:t>
            </a:r>
          </a:p>
          <a:p>
            <a:r>
              <a:rPr lang="en-US" sz="1050" dirty="0">
                <a:latin typeface="Times" pitchFamily="2" charset="0"/>
              </a:rPr>
              <a:t>3.</a:t>
            </a:r>
            <a:r>
              <a:rPr lang="en-US" sz="1050" dirty="0">
                <a:solidFill>
                  <a:schemeClr val="dk1"/>
                </a:solidFill>
                <a:latin typeface="Times" pitchFamily="2" charset="0"/>
                <a:ea typeface="Quattrocento Sans"/>
                <a:cs typeface="Quattrocento Sans"/>
                <a:sym typeface="Quattrocento Sans"/>
              </a:rPr>
              <a:t> Lutz and Newlands (2018); </a:t>
            </a:r>
          </a:p>
          <a:p>
            <a:r>
              <a:rPr lang="en-US" sz="1050" dirty="0">
                <a:solidFill>
                  <a:schemeClr val="dk1"/>
                </a:solidFill>
                <a:latin typeface="Times" pitchFamily="2" charset="0"/>
                <a:ea typeface="Quattrocento Sans"/>
                <a:cs typeface="Quattrocento Sans"/>
                <a:sym typeface="Quattrocento Sans"/>
              </a:rPr>
              <a:t>4. Costello and </a:t>
            </a:r>
            <a:r>
              <a:rPr lang="en-US" sz="1050" dirty="0" err="1">
                <a:solidFill>
                  <a:schemeClr val="dk1"/>
                </a:solidFill>
                <a:latin typeface="Times" pitchFamily="2" charset="0"/>
                <a:ea typeface="Quattrocento Sans"/>
                <a:cs typeface="Quattrocento Sans"/>
                <a:sym typeface="Quattrocento Sans"/>
              </a:rPr>
              <a:t>Reczek</a:t>
            </a:r>
            <a:r>
              <a:rPr lang="en-US" sz="1050" dirty="0">
                <a:solidFill>
                  <a:schemeClr val="dk1"/>
                </a:solidFill>
                <a:latin typeface="Times" pitchFamily="2" charset="0"/>
                <a:ea typeface="Quattrocento Sans"/>
                <a:cs typeface="Quattrocento Sans"/>
                <a:sym typeface="Quattrocento Sans"/>
              </a:rPr>
              <a:t> (2020)</a:t>
            </a:r>
            <a:endParaRPr lang="en-US" sz="1050" dirty="0">
              <a:latin typeface="Times" pitchFamily="2" charset="0"/>
            </a:endParaRPr>
          </a:p>
        </p:txBody>
      </p:sp>
      <p:sp>
        <p:nvSpPr>
          <p:cNvPr id="3" name="Title 2">
            <a:extLst>
              <a:ext uri="{FF2B5EF4-FFF2-40B4-BE49-F238E27FC236}">
                <a16:creationId xmlns:a16="http://schemas.microsoft.com/office/drawing/2014/main" id="{691A6E0F-7CDB-284C-A62B-2F791FC46A60}"/>
              </a:ext>
            </a:extLst>
          </p:cNvPr>
          <p:cNvSpPr>
            <a:spLocks noGrp="1"/>
          </p:cNvSpPr>
          <p:nvPr>
            <p:ph type="title"/>
          </p:nvPr>
        </p:nvSpPr>
        <p:spPr/>
        <p:txBody>
          <a:bodyPr/>
          <a:lstStyle/>
          <a:p>
            <a:r>
              <a:rPr lang="en-US" dirty="0"/>
              <a:t>Research Motivation</a:t>
            </a:r>
          </a:p>
        </p:txBody>
      </p:sp>
      <p:grpSp>
        <p:nvGrpSpPr>
          <p:cNvPr id="29" name="Google Shape;87;p13">
            <a:extLst>
              <a:ext uri="{FF2B5EF4-FFF2-40B4-BE49-F238E27FC236}">
                <a16:creationId xmlns:a16="http://schemas.microsoft.com/office/drawing/2014/main" id="{B7CE1217-6800-D74F-8166-B0342595CFBD}"/>
              </a:ext>
            </a:extLst>
          </p:cNvPr>
          <p:cNvGrpSpPr/>
          <p:nvPr/>
        </p:nvGrpSpPr>
        <p:grpSpPr>
          <a:xfrm>
            <a:off x="916458" y="1019750"/>
            <a:ext cx="214625" cy="214625"/>
            <a:chOff x="2594050" y="1631825"/>
            <a:chExt cx="439625" cy="439625"/>
          </a:xfrm>
        </p:grpSpPr>
        <p:sp>
          <p:nvSpPr>
            <p:cNvPr id="31" name="Google Shape;88;p13">
              <a:extLst>
                <a:ext uri="{FF2B5EF4-FFF2-40B4-BE49-F238E27FC236}">
                  <a16:creationId xmlns:a16="http://schemas.microsoft.com/office/drawing/2014/main" id="{23CDB7F5-DF72-7848-8F2F-62A45049789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p13">
              <a:extLst>
                <a:ext uri="{FF2B5EF4-FFF2-40B4-BE49-F238E27FC236}">
                  <a16:creationId xmlns:a16="http://schemas.microsoft.com/office/drawing/2014/main" id="{C3F97CE3-A7F9-8F4C-8C3C-78309DC508E0}"/>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p13">
              <a:extLst>
                <a:ext uri="{FF2B5EF4-FFF2-40B4-BE49-F238E27FC236}">
                  <a16:creationId xmlns:a16="http://schemas.microsoft.com/office/drawing/2014/main" id="{7EEAFCB8-81DA-4B41-97E2-B759FA33D45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p13">
              <a:extLst>
                <a:ext uri="{FF2B5EF4-FFF2-40B4-BE49-F238E27FC236}">
                  <a16:creationId xmlns:a16="http://schemas.microsoft.com/office/drawing/2014/main" id="{5FC9BF85-0EC0-A44A-A35F-EFB3138B0DD5}"/>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a:extLst>
              <a:ext uri="{FF2B5EF4-FFF2-40B4-BE49-F238E27FC236}">
                <a16:creationId xmlns:a16="http://schemas.microsoft.com/office/drawing/2014/main" id="{2382060D-E3F4-4347-8A53-A321E808C848}"/>
              </a:ext>
            </a:extLst>
          </p:cNvPr>
          <p:cNvSpPr txBox="1"/>
          <p:nvPr/>
        </p:nvSpPr>
        <p:spPr>
          <a:xfrm>
            <a:off x="1381249" y="1323080"/>
            <a:ext cx="7038315" cy="307777"/>
          </a:xfrm>
          <a:prstGeom prst="rect">
            <a:avLst/>
          </a:prstGeom>
          <a:noFill/>
        </p:spPr>
        <p:txBody>
          <a:bodyPr wrap="square">
            <a:spAutoFit/>
          </a:bodyPr>
          <a:lstStyle/>
          <a:p>
            <a:pPr marL="0" lvl="0" indent="0" algn="ctr" rtl="0">
              <a:spcBef>
                <a:spcPts val="600"/>
              </a:spcBef>
              <a:spcAft>
                <a:spcPts val="0"/>
              </a:spcAft>
              <a:buNone/>
            </a:pPr>
            <a:r>
              <a:rPr lang="en-US" b="1" dirty="0">
                <a:highlight>
                  <a:schemeClr val="accent1"/>
                </a:highlight>
                <a:latin typeface="Quattrocento Sans"/>
                <a:ea typeface="Quattrocento Sans"/>
                <a:cs typeface="Quattrocento Sans"/>
                <a:sym typeface="Quattrocento Sans"/>
              </a:rPr>
              <a:t>Antecedents of Consumers’ Engagement in the Sharing Economy</a:t>
            </a:r>
          </a:p>
        </p:txBody>
      </p:sp>
    </p:spTree>
    <p:extLst>
      <p:ext uri="{BB962C8B-B14F-4D97-AF65-F5344CB8AC3E}">
        <p14:creationId xmlns:p14="http://schemas.microsoft.com/office/powerpoint/2010/main" val="2694257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US" dirty="0"/>
              <a:t>Research Motivation</a:t>
            </a:r>
            <a:endParaRPr dirty="0"/>
          </a:p>
        </p:txBody>
      </p:sp>
      <p:sp>
        <p:nvSpPr>
          <p:cNvPr id="207" name="Google Shape;207;p23"/>
          <p:cNvSpPr/>
          <p:nvPr/>
        </p:nvSpPr>
        <p:spPr>
          <a:xfrm>
            <a:off x="338849" y="2141160"/>
            <a:ext cx="3283239" cy="2677085"/>
          </a:xfrm>
          <a:prstGeom prst="ellipse">
            <a:avLst/>
          </a:prstGeom>
          <a:solidFill>
            <a:schemeClr val="bg2">
              <a:lumMod val="20000"/>
              <a:lumOff val="80000"/>
            </a:schemeClr>
          </a:solidFill>
          <a:ln>
            <a:noFill/>
          </a:ln>
        </p:spPr>
        <p:txBody>
          <a:bodyPr spcFirstLastPara="1" wrap="square" lIns="91425" tIns="91425" rIns="91425" bIns="91425" anchor="ctr" anchorCtr="0">
            <a:noAutofit/>
          </a:bodyPr>
          <a:lstStyle/>
          <a:p>
            <a:pPr lvl="0" algn="ctr"/>
            <a:r>
              <a:rPr lang="en-US" sz="1800" b="1" dirty="0">
                <a:latin typeface="Quattrocento Sans"/>
                <a:ea typeface="Quattrocento Sans"/>
                <a:cs typeface="Quattrocento Sans"/>
                <a:sym typeface="Quattrocento Sans"/>
              </a:rPr>
              <a:t>INDIVIDUAL-level factors </a:t>
            </a:r>
          </a:p>
          <a:p>
            <a:pPr lvl="0" algn="ctr"/>
            <a:r>
              <a:rPr lang="en-US" sz="1600" dirty="0">
                <a:latin typeface="Quattrocento Sans"/>
                <a:ea typeface="Quattrocento Sans"/>
                <a:cs typeface="Quattrocento Sans"/>
                <a:sym typeface="Quattrocento Sans"/>
              </a:rPr>
              <a:t>(e.g., extrinsic/intrinsic motivations, demographics, empathy in providers)</a:t>
            </a:r>
          </a:p>
          <a:p>
            <a:pPr lvl="0" algn="ctr"/>
            <a:endParaRPr lang="en-US" sz="1800" dirty="0">
              <a:latin typeface="Quattrocento Sans"/>
              <a:ea typeface="Quattrocento Sans"/>
              <a:cs typeface="Quattrocento Sans"/>
              <a:sym typeface="Quattrocento Sans"/>
            </a:endParaRPr>
          </a:p>
          <a:p>
            <a:pPr algn="ctr"/>
            <a:r>
              <a:rPr lang="en-US" sz="1800" b="1" dirty="0">
                <a:latin typeface="Quattrocento Sans"/>
                <a:ea typeface="Quattrocento Sans"/>
                <a:cs typeface="Quattrocento Sans"/>
                <a:sym typeface="Quattrocento Sans"/>
              </a:rPr>
              <a:t>USER-centric</a:t>
            </a:r>
          </a:p>
        </p:txBody>
      </p:sp>
      <p:sp>
        <p:nvSpPr>
          <p:cNvPr id="208" name="Google Shape;208;p23"/>
          <p:cNvSpPr/>
          <p:nvPr/>
        </p:nvSpPr>
        <p:spPr>
          <a:xfrm>
            <a:off x="3179367" y="2651349"/>
            <a:ext cx="2213448" cy="16567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latin typeface="Quattrocento Sans"/>
                <a:ea typeface="Quattrocento Sans"/>
                <a:cs typeface="Quattrocento Sans"/>
                <a:sym typeface="Quattrocento Sans"/>
              </a:rPr>
              <a:t>PLATFORM characters</a:t>
            </a:r>
            <a:r>
              <a:rPr lang="en-US" b="1" baseline="30000" dirty="0">
                <a:latin typeface="Quattrocento Sans"/>
                <a:ea typeface="Quattrocento Sans"/>
                <a:cs typeface="Quattrocento Sans"/>
                <a:sym typeface="Quattrocento Sans"/>
              </a:rPr>
              <a:t>1</a:t>
            </a:r>
            <a:endParaRPr lang="en-US" sz="1600" b="1" dirty="0">
              <a:latin typeface="Quattrocento Sans"/>
              <a:ea typeface="Quattrocento Sans"/>
              <a:cs typeface="Quattrocento Sans"/>
              <a:sym typeface="Quattrocento Sans"/>
            </a:endParaRPr>
          </a:p>
          <a:p>
            <a:pPr marL="0" lvl="0" indent="0" algn="ctr" rtl="0">
              <a:spcBef>
                <a:spcPts val="0"/>
              </a:spcBef>
              <a:spcAft>
                <a:spcPts val="0"/>
              </a:spcAft>
              <a:buNone/>
            </a:pPr>
            <a:r>
              <a:rPr lang="en-US" dirty="0">
                <a:latin typeface="Quattrocento Sans"/>
                <a:ea typeface="Quattrocento Sans"/>
                <a:cs typeface="Quattrocento Sans"/>
                <a:sym typeface="Quattrocento Sans"/>
              </a:rPr>
              <a:t>(con-sociality &amp; intermediation)</a:t>
            </a:r>
            <a:endParaRPr dirty="0">
              <a:latin typeface="Quattrocento Sans"/>
              <a:ea typeface="Quattrocento Sans"/>
              <a:cs typeface="Quattrocento Sans"/>
              <a:sym typeface="Quattrocento Sans"/>
            </a:endParaRPr>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2" name="Google Shape;207;p23">
            <a:extLst>
              <a:ext uri="{FF2B5EF4-FFF2-40B4-BE49-F238E27FC236}">
                <a16:creationId xmlns:a16="http://schemas.microsoft.com/office/drawing/2014/main" id="{E4FE0D06-0B4E-D781-A76F-96131DA66F9A}"/>
              </a:ext>
            </a:extLst>
          </p:cNvPr>
          <p:cNvSpPr/>
          <p:nvPr/>
        </p:nvSpPr>
        <p:spPr>
          <a:xfrm>
            <a:off x="5656574" y="2141160"/>
            <a:ext cx="3283240" cy="2677085"/>
          </a:xfrm>
          <a:prstGeom prst="ellipse">
            <a:avLst/>
          </a:prstGeom>
          <a:solidFill>
            <a:srgbClr val="FFCD00"/>
          </a:solidFill>
          <a:ln>
            <a:noFill/>
          </a:ln>
        </p:spPr>
        <p:txBody>
          <a:bodyPr spcFirstLastPara="1" wrap="square" lIns="91425" tIns="91425" rIns="91425" bIns="91425" anchor="ctr" anchorCtr="0">
            <a:noAutofit/>
          </a:bodyPr>
          <a:lstStyle/>
          <a:p>
            <a:pPr lvl="0" algn="ctr"/>
            <a:r>
              <a:rPr lang="en-US" sz="1800" b="1" dirty="0">
                <a:latin typeface="Quattrocento Sans"/>
                <a:ea typeface="Quattrocento Sans"/>
                <a:cs typeface="Quattrocento Sans"/>
                <a:sym typeface="Quattrocento Sans"/>
              </a:rPr>
              <a:t>A fundamental SOCIOECONOMIC factor: </a:t>
            </a:r>
          </a:p>
          <a:p>
            <a:pPr lvl="0" algn="ctr"/>
            <a:r>
              <a:rPr lang="en-US" sz="1800" b="1" dirty="0">
                <a:latin typeface="Quattrocento Sans"/>
                <a:ea typeface="Quattrocento Sans"/>
                <a:cs typeface="Quattrocento Sans"/>
                <a:sym typeface="Quattrocento Sans"/>
              </a:rPr>
              <a:t>economic inequality</a:t>
            </a:r>
          </a:p>
          <a:p>
            <a:pPr lvl="0" algn="ctr"/>
            <a:endParaRPr lang="en-US" sz="1800" b="1" dirty="0">
              <a:latin typeface="Quattrocento Sans"/>
              <a:ea typeface="Quattrocento Sans"/>
              <a:cs typeface="Quattrocento Sans"/>
              <a:sym typeface="Quattrocento Sans"/>
            </a:endParaRPr>
          </a:p>
          <a:p>
            <a:pPr lvl="0" algn="ctr"/>
            <a:r>
              <a:rPr lang="en-US" sz="1800" b="1" dirty="0">
                <a:latin typeface="Quattrocento Sans"/>
                <a:ea typeface="Quattrocento Sans"/>
                <a:cs typeface="Quattrocento Sans"/>
                <a:sym typeface="Quattrocento Sans"/>
              </a:rPr>
              <a:t>USER’s and PROVIDER’s perspectives</a:t>
            </a:r>
          </a:p>
        </p:txBody>
      </p:sp>
      <p:sp>
        <p:nvSpPr>
          <p:cNvPr id="14" name="TextBox 13">
            <a:extLst>
              <a:ext uri="{FF2B5EF4-FFF2-40B4-BE49-F238E27FC236}">
                <a16:creationId xmlns:a16="http://schemas.microsoft.com/office/drawing/2014/main" id="{2B1F6848-3D4F-C57C-F527-74460C140F37}"/>
              </a:ext>
            </a:extLst>
          </p:cNvPr>
          <p:cNvSpPr txBox="1"/>
          <p:nvPr/>
        </p:nvSpPr>
        <p:spPr>
          <a:xfrm>
            <a:off x="580023" y="1648010"/>
            <a:ext cx="4812791" cy="369332"/>
          </a:xfrm>
          <a:prstGeom prst="rect">
            <a:avLst/>
          </a:prstGeom>
          <a:noFill/>
        </p:spPr>
        <p:txBody>
          <a:bodyPr wrap="square">
            <a:spAutoFit/>
          </a:bodyPr>
          <a:lstStyle/>
          <a:p>
            <a:pPr marL="0" lvl="0" indent="0" algn="ctr" rtl="0">
              <a:spcBef>
                <a:spcPts val="600"/>
              </a:spcBef>
              <a:spcAft>
                <a:spcPts val="0"/>
              </a:spcAft>
              <a:buNone/>
            </a:pPr>
            <a:r>
              <a:rPr lang="en-US" sz="1800" b="1" dirty="0">
                <a:solidFill>
                  <a:schemeClr val="bg1"/>
                </a:solidFill>
                <a:highlight>
                  <a:srgbClr val="808080"/>
                </a:highlight>
                <a:latin typeface="Quattrocento Sans"/>
                <a:ea typeface="Quattrocento Sans"/>
                <a:cs typeface="Quattrocento Sans"/>
                <a:sym typeface="Quattrocento Sans"/>
              </a:rPr>
              <a:t>the previous research</a:t>
            </a:r>
            <a:endParaRPr lang="en-US" sz="1800" dirty="0">
              <a:solidFill>
                <a:schemeClr val="bg1"/>
              </a:solidFill>
              <a:highlight>
                <a:srgbClr val="808080"/>
              </a:highlight>
              <a:latin typeface="Quattrocento Sans"/>
              <a:ea typeface="Quattrocento Sans"/>
              <a:cs typeface="Quattrocento Sans"/>
              <a:sym typeface="Quattrocento Sans"/>
            </a:endParaRPr>
          </a:p>
        </p:txBody>
      </p:sp>
      <p:sp>
        <p:nvSpPr>
          <p:cNvPr id="15" name="TextBox 14">
            <a:extLst>
              <a:ext uri="{FF2B5EF4-FFF2-40B4-BE49-F238E27FC236}">
                <a16:creationId xmlns:a16="http://schemas.microsoft.com/office/drawing/2014/main" id="{3AC5BA6C-C28D-7B41-0B09-00A1AD4D13C0}"/>
              </a:ext>
            </a:extLst>
          </p:cNvPr>
          <p:cNvSpPr txBox="1"/>
          <p:nvPr/>
        </p:nvSpPr>
        <p:spPr>
          <a:xfrm>
            <a:off x="5656574" y="1625947"/>
            <a:ext cx="3283240" cy="369332"/>
          </a:xfrm>
          <a:prstGeom prst="rect">
            <a:avLst/>
          </a:prstGeom>
          <a:noFill/>
        </p:spPr>
        <p:txBody>
          <a:bodyPr wrap="square">
            <a:spAutoFit/>
          </a:bodyPr>
          <a:lstStyle/>
          <a:p>
            <a:pPr marL="0" lvl="0" indent="0" algn="ctr" rtl="0">
              <a:spcBef>
                <a:spcPts val="600"/>
              </a:spcBef>
              <a:spcAft>
                <a:spcPts val="0"/>
              </a:spcAft>
              <a:buNone/>
            </a:pPr>
            <a:r>
              <a:rPr lang="en-US" sz="1800" b="1" dirty="0">
                <a:highlight>
                  <a:schemeClr val="accent1"/>
                </a:highlight>
                <a:latin typeface="Quattrocento Sans"/>
                <a:ea typeface="Quattrocento Sans"/>
                <a:cs typeface="Quattrocento Sans"/>
                <a:sym typeface="Quattrocento Sans"/>
              </a:rPr>
              <a:t>the current research</a:t>
            </a:r>
            <a:endParaRPr lang="en-US" sz="1800" dirty="0">
              <a:highlight>
                <a:schemeClr val="accent1"/>
              </a:highlight>
              <a:latin typeface="Quattrocento Sans"/>
              <a:ea typeface="Quattrocento Sans"/>
              <a:cs typeface="Quattrocento Sans"/>
              <a:sym typeface="Quattrocento Sans"/>
            </a:endParaRPr>
          </a:p>
        </p:txBody>
      </p:sp>
      <p:sp>
        <p:nvSpPr>
          <p:cNvPr id="16" name="TextBox 15">
            <a:extLst>
              <a:ext uri="{FF2B5EF4-FFF2-40B4-BE49-F238E27FC236}">
                <a16:creationId xmlns:a16="http://schemas.microsoft.com/office/drawing/2014/main" id="{3DB248B0-B566-9B62-53C3-7369A04818B8}"/>
              </a:ext>
            </a:extLst>
          </p:cNvPr>
          <p:cNvSpPr txBox="1"/>
          <p:nvPr/>
        </p:nvSpPr>
        <p:spPr>
          <a:xfrm>
            <a:off x="1980468" y="4835723"/>
            <a:ext cx="4576118" cy="261610"/>
          </a:xfrm>
          <a:prstGeom prst="rect">
            <a:avLst/>
          </a:prstGeom>
          <a:noFill/>
        </p:spPr>
        <p:txBody>
          <a:bodyPr wrap="square">
            <a:spAutoFit/>
          </a:bodyPr>
          <a:lstStyle/>
          <a:p>
            <a:pPr algn="ctr"/>
            <a:r>
              <a:rPr lang="en-US" sz="1050" dirty="0">
                <a:solidFill>
                  <a:schemeClr val="dk1"/>
                </a:solidFill>
                <a:latin typeface="Times" pitchFamily="2" charset="0"/>
                <a:ea typeface="Quattrocento Sans"/>
                <a:cs typeface="Quattrocento Sans"/>
                <a:sym typeface="Quattrocento Sans"/>
              </a:rPr>
              <a:t>1. </a:t>
            </a:r>
            <a:r>
              <a:rPr lang="en-US" sz="1050" dirty="0" err="1">
                <a:solidFill>
                  <a:schemeClr val="dk1"/>
                </a:solidFill>
                <a:latin typeface="Times" pitchFamily="2" charset="0"/>
                <a:ea typeface="Quattrocento Sans"/>
                <a:cs typeface="Quattrocento Sans"/>
                <a:sym typeface="Quattrocento Sans"/>
              </a:rPr>
              <a:t>Perren</a:t>
            </a:r>
            <a:r>
              <a:rPr lang="en-US" sz="1050" dirty="0">
                <a:solidFill>
                  <a:schemeClr val="dk1"/>
                </a:solidFill>
                <a:latin typeface="Times" pitchFamily="2" charset="0"/>
                <a:ea typeface="Quattrocento Sans"/>
                <a:cs typeface="Quattrocento Sans"/>
                <a:sym typeface="Quattrocento Sans"/>
              </a:rPr>
              <a:t> and </a:t>
            </a:r>
            <a:r>
              <a:rPr lang="en-US" sz="1050" dirty="0" err="1">
                <a:solidFill>
                  <a:schemeClr val="dk1"/>
                </a:solidFill>
                <a:latin typeface="Times" pitchFamily="2" charset="0"/>
                <a:ea typeface="Quattrocento Sans"/>
                <a:cs typeface="Quattrocento Sans"/>
                <a:sym typeface="Quattrocento Sans"/>
              </a:rPr>
              <a:t>Kozinets</a:t>
            </a:r>
            <a:r>
              <a:rPr lang="en-US" sz="1050" dirty="0">
                <a:solidFill>
                  <a:schemeClr val="dk1"/>
                </a:solidFill>
                <a:latin typeface="Times" pitchFamily="2" charset="0"/>
                <a:ea typeface="Quattrocento Sans"/>
                <a:cs typeface="Quattrocento Sans"/>
                <a:sym typeface="Quattrocento Sans"/>
              </a:rPr>
              <a:t> (2018) </a:t>
            </a:r>
            <a:endParaRPr lang="en-US" sz="1050" dirty="0"/>
          </a:p>
        </p:txBody>
      </p:sp>
    </p:spTree>
    <p:extLst>
      <p:ext uri="{BB962C8B-B14F-4D97-AF65-F5344CB8AC3E}">
        <p14:creationId xmlns:p14="http://schemas.microsoft.com/office/powerpoint/2010/main" val="11674670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blinds(horizontal)">
                                      <p:cBhvr>
                                        <p:cTn id="10" dur="500"/>
                                        <p:tgtEl>
                                          <p:spTgt spid="20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blinds(horizontal)">
                                      <p:cBhvr>
                                        <p:cTn id="15" dur="500"/>
                                        <p:tgtEl>
                                          <p:spTgt spid="20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8" grpId="0" animBg="1"/>
      <p:bldP spid="12" grpId="0" animBg="1"/>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Theoretical Background</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13" name="Oval 12">
            <a:extLst>
              <a:ext uri="{FF2B5EF4-FFF2-40B4-BE49-F238E27FC236}">
                <a16:creationId xmlns:a16="http://schemas.microsoft.com/office/drawing/2014/main" id="{A36FDA5E-55B7-0B4A-BD33-0E5F27E880D2}"/>
              </a:ext>
            </a:extLst>
          </p:cNvPr>
          <p:cNvSpPr/>
          <p:nvPr/>
        </p:nvSpPr>
        <p:spPr>
          <a:xfrm>
            <a:off x="3360382" y="2031690"/>
            <a:ext cx="2345279" cy="160034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2">
                    <a:lumMod val="50000"/>
                  </a:schemeClr>
                </a:solidFill>
                <a:latin typeface="Quattrocento Sans" panose="020B0502050000020003" pitchFamily="34" charset="0"/>
                <a:cs typeface="PSL Ornanong Pro" panose="02000506000000020004" pitchFamily="2" charset="-34"/>
              </a:rPr>
              <a:t>Interpersonal</a:t>
            </a:r>
            <a:endParaRPr lang="en-US" sz="2400" b="1" dirty="0">
              <a:solidFill>
                <a:schemeClr val="bg2">
                  <a:lumMod val="50000"/>
                </a:schemeClr>
              </a:solidFill>
              <a:latin typeface="Quattrocento Sans" panose="020B0502050000020003" pitchFamily="34" charset="0"/>
              <a:cs typeface="PSL Ornanong Pro" panose="02000506000000020004" pitchFamily="2" charset="-34"/>
            </a:endParaRPr>
          </a:p>
          <a:p>
            <a:pPr algn="ctr"/>
            <a:r>
              <a:rPr lang="en-US" sz="2000" b="1" dirty="0">
                <a:solidFill>
                  <a:schemeClr val="bg2">
                    <a:lumMod val="50000"/>
                  </a:schemeClr>
                </a:solidFill>
                <a:latin typeface="Quattrocento Sans" panose="020B0502050000020003" pitchFamily="34" charset="0"/>
                <a:cs typeface="PSL Ornanong Pro" panose="02000506000000020004" pitchFamily="2" charset="-34"/>
              </a:rPr>
              <a:t>Trust</a:t>
            </a:r>
          </a:p>
          <a:p>
            <a:pPr algn="ctr"/>
            <a:r>
              <a:rPr lang="en-US" dirty="0">
                <a:solidFill>
                  <a:schemeClr val="bg2">
                    <a:lumMod val="50000"/>
                  </a:schemeClr>
                </a:solidFill>
                <a:latin typeface="Quattrocento Sans" panose="020B0502050000020003" pitchFamily="34" charset="0"/>
                <a:cs typeface="PSL Ornanong Pro" panose="02000506000000020004" pitchFamily="2" charset="-34"/>
              </a:rPr>
              <a:t>(in the region’s people-users or providers)</a:t>
            </a:r>
          </a:p>
        </p:txBody>
      </p:sp>
      <p:sp>
        <p:nvSpPr>
          <p:cNvPr id="14" name="TextBox 13">
            <a:extLst>
              <a:ext uri="{FF2B5EF4-FFF2-40B4-BE49-F238E27FC236}">
                <a16:creationId xmlns:a16="http://schemas.microsoft.com/office/drawing/2014/main" id="{B2F3E845-F5DA-284C-B329-17E3D0D36D93}"/>
              </a:ext>
            </a:extLst>
          </p:cNvPr>
          <p:cNvSpPr txBox="1"/>
          <p:nvPr/>
        </p:nvSpPr>
        <p:spPr>
          <a:xfrm>
            <a:off x="2923901" y="1326042"/>
            <a:ext cx="3296197" cy="646331"/>
          </a:xfrm>
          <a:prstGeom prst="rect">
            <a:avLst/>
          </a:prstGeom>
          <a:noFill/>
        </p:spPr>
        <p:txBody>
          <a:bodyPr wrap="square">
            <a:spAutoFit/>
          </a:bodyPr>
          <a:lstStyle/>
          <a:p>
            <a:pPr algn="ctr"/>
            <a:r>
              <a:rPr lang="en-US" sz="1200" dirty="0">
                <a:latin typeface="Century Schoolbook" panose="02040604050505020304" pitchFamily="18" charset="0"/>
              </a:rPr>
              <a:t>The consumer’s (i.e., trustor) willingness to be vulnerable to a user or a provider (i.e., trustee) in a sharing incident</a:t>
            </a:r>
            <a:r>
              <a:rPr lang="en-US" sz="1200" baseline="30000" dirty="0">
                <a:solidFill>
                  <a:srgbClr val="000000"/>
                </a:solidFill>
                <a:latin typeface="Century Schoolbook" panose="02040604050505020304" pitchFamily="18" charset="0"/>
                <a:sym typeface="Arial"/>
              </a:rPr>
              <a:t>1</a:t>
            </a:r>
            <a:r>
              <a:rPr lang="en-US" sz="1200" dirty="0">
                <a:solidFill>
                  <a:srgbClr val="000000"/>
                </a:solidFill>
                <a:latin typeface="Century Schoolbook" panose="02040604050505020304" pitchFamily="18" charset="0"/>
                <a:sym typeface="Arial"/>
              </a:rPr>
              <a:t> </a:t>
            </a:r>
          </a:p>
        </p:txBody>
      </p:sp>
      <p:sp>
        <p:nvSpPr>
          <p:cNvPr id="15" name="Oval 14">
            <a:extLst>
              <a:ext uri="{FF2B5EF4-FFF2-40B4-BE49-F238E27FC236}">
                <a16:creationId xmlns:a16="http://schemas.microsoft.com/office/drawing/2014/main" id="{42070541-44C6-234E-A275-0261586A5B95}"/>
              </a:ext>
            </a:extLst>
          </p:cNvPr>
          <p:cNvSpPr/>
          <p:nvPr/>
        </p:nvSpPr>
        <p:spPr>
          <a:xfrm>
            <a:off x="363339" y="3324664"/>
            <a:ext cx="1754029" cy="1140823"/>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Quattrocento Sans" panose="020B0502050000020003" pitchFamily="34" charset="0"/>
              </a:rPr>
              <a:t>Economic inequality</a:t>
            </a:r>
          </a:p>
          <a:p>
            <a:pPr algn="ctr"/>
            <a:r>
              <a:rPr lang="en-US" dirty="0">
                <a:solidFill>
                  <a:schemeClr val="tx1"/>
                </a:solidFill>
                <a:latin typeface="Quattrocento Sans" panose="020B0502050000020003" pitchFamily="34" charset="0"/>
              </a:rPr>
              <a:t>(in a region)</a:t>
            </a:r>
          </a:p>
        </p:txBody>
      </p:sp>
      <p:sp>
        <p:nvSpPr>
          <p:cNvPr id="16" name="Oval 15">
            <a:extLst>
              <a:ext uri="{FF2B5EF4-FFF2-40B4-BE49-F238E27FC236}">
                <a16:creationId xmlns:a16="http://schemas.microsoft.com/office/drawing/2014/main" id="{A225C971-5712-3D42-84E8-061C49C815FC}"/>
              </a:ext>
            </a:extLst>
          </p:cNvPr>
          <p:cNvSpPr/>
          <p:nvPr/>
        </p:nvSpPr>
        <p:spPr>
          <a:xfrm>
            <a:off x="6693054" y="3219197"/>
            <a:ext cx="2450946" cy="126188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Quattrocento Sans" panose="020B0502050000020003" pitchFamily="34" charset="0"/>
              </a:rPr>
              <a:t>Engagement in the Sharing Economy</a:t>
            </a:r>
          </a:p>
          <a:p>
            <a:pPr algn="ctr"/>
            <a:r>
              <a:rPr lang="en-US" dirty="0">
                <a:solidFill>
                  <a:schemeClr val="tx1"/>
                </a:solidFill>
                <a:latin typeface="Quattrocento Sans" panose="020B0502050000020003" pitchFamily="34" charset="0"/>
              </a:rPr>
              <a:t>(with the region’s people)</a:t>
            </a:r>
          </a:p>
        </p:txBody>
      </p:sp>
      <p:sp>
        <p:nvSpPr>
          <p:cNvPr id="18" name="TextBox 17">
            <a:extLst>
              <a:ext uri="{FF2B5EF4-FFF2-40B4-BE49-F238E27FC236}">
                <a16:creationId xmlns:a16="http://schemas.microsoft.com/office/drawing/2014/main" id="{65C5118F-DC40-1549-B778-A187E3020B22}"/>
              </a:ext>
            </a:extLst>
          </p:cNvPr>
          <p:cNvSpPr txBox="1"/>
          <p:nvPr/>
        </p:nvSpPr>
        <p:spPr>
          <a:xfrm>
            <a:off x="2870620" y="4233372"/>
            <a:ext cx="3340196" cy="900246"/>
          </a:xfrm>
          <a:prstGeom prst="rect">
            <a:avLst/>
          </a:prstGeom>
          <a:noFill/>
        </p:spPr>
        <p:txBody>
          <a:bodyPr wrap="square">
            <a:spAutoFit/>
          </a:bodyPr>
          <a:lstStyle/>
          <a:p>
            <a:r>
              <a:rPr lang="en-US" sz="1050" dirty="0">
                <a:latin typeface="Times" pitchFamily="2" charset="0"/>
              </a:rPr>
              <a:t>1. adapted from Mayer, Davis and </a:t>
            </a:r>
            <a:r>
              <a:rPr lang="en-US" sz="1050" dirty="0" err="1">
                <a:latin typeface="Times" pitchFamily="2" charset="0"/>
              </a:rPr>
              <a:t>Schoorman</a:t>
            </a:r>
            <a:r>
              <a:rPr lang="en-US" sz="1050" dirty="0">
                <a:latin typeface="Times" pitchFamily="2" charset="0"/>
              </a:rPr>
              <a:t> (1995)</a:t>
            </a:r>
          </a:p>
          <a:p>
            <a:r>
              <a:rPr lang="en-US" sz="1050" dirty="0">
                <a:latin typeface="Times" pitchFamily="2" charset="0"/>
              </a:rPr>
              <a:t>2. John, Loewenstein and Rick (2014); Nishi et al. (2015)</a:t>
            </a:r>
          </a:p>
          <a:p>
            <a:r>
              <a:rPr lang="en-US" sz="1050" dirty="0">
                <a:latin typeface="Times" pitchFamily="2" charset="0"/>
              </a:rPr>
              <a:t>3. Wilkinson and Pickett (2017)</a:t>
            </a:r>
          </a:p>
          <a:p>
            <a:r>
              <a:rPr lang="en-US" sz="1050" dirty="0">
                <a:latin typeface="Times" pitchFamily="2" charset="0"/>
              </a:rPr>
              <a:t>4. Greitemeyer and </a:t>
            </a:r>
            <a:r>
              <a:rPr lang="en-US" sz="1050" dirty="0" err="1">
                <a:latin typeface="Times" pitchFamily="2" charset="0"/>
              </a:rPr>
              <a:t>Sagioglou</a:t>
            </a:r>
            <a:r>
              <a:rPr lang="en-US" sz="1050" dirty="0">
                <a:latin typeface="Times" pitchFamily="2" charset="0"/>
              </a:rPr>
              <a:t> (2016)</a:t>
            </a:r>
          </a:p>
          <a:p>
            <a:r>
              <a:rPr lang="en-US" sz="1050" dirty="0">
                <a:latin typeface="Times" pitchFamily="2" charset="0"/>
              </a:rPr>
              <a:t>5. </a:t>
            </a:r>
            <a:r>
              <a:rPr lang="en-US" sz="1050" dirty="0" err="1">
                <a:latin typeface="Times" pitchFamily="2" charset="0"/>
              </a:rPr>
              <a:t>Pavlou</a:t>
            </a:r>
            <a:r>
              <a:rPr lang="en-US" sz="1050" dirty="0">
                <a:latin typeface="Times" pitchFamily="2" charset="0"/>
              </a:rPr>
              <a:t> (2003)</a:t>
            </a:r>
          </a:p>
        </p:txBody>
      </p:sp>
      <p:cxnSp>
        <p:nvCxnSpPr>
          <p:cNvPr id="19" name="Curved Connector 18">
            <a:extLst>
              <a:ext uri="{FF2B5EF4-FFF2-40B4-BE49-F238E27FC236}">
                <a16:creationId xmlns:a16="http://schemas.microsoft.com/office/drawing/2014/main" id="{5D495545-DB20-7E41-A6E2-BCD8A33222DF}"/>
              </a:ext>
            </a:extLst>
          </p:cNvPr>
          <p:cNvCxnSpPr>
            <a:cxnSpLocks/>
            <a:stCxn id="13" idx="6"/>
            <a:endCxn id="16" idx="1"/>
          </p:cNvCxnSpPr>
          <p:nvPr/>
        </p:nvCxnSpPr>
        <p:spPr>
          <a:xfrm>
            <a:off x="5705661" y="2831863"/>
            <a:ext cx="1346326" cy="5721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AB0D0CE-71C5-A147-A6CD-0044675B8FB8}"/>
              </a:ext>
            </a:extLst>
          </p:cNvPr>
          <p:cNvSpPr txBox="1"/>
          <p:nvPr/>
        </p:nvSpPr>
        <p:spPr>
          <a:xfrm>
            <a:off x="6271349" y="1897875"/>
            <a:ext cx="2808169" cy="1261884"/>
          </a:xfrm>
          <a:prstGeom prst="rect">
            <a:avLst/>
          </a:prstGeom>
          <a:noFill/>
        </p:spPr>
        <p:txBody>
          <a:bodyPr wrap="square">
            <a:spAutoFit/>
          </a:bodyPr>
          <a:lstStyle/>
          <a:p>
            <a:pPr marL="171450" indent="-171450">
              <a:buFontTx/>
              <a:buChar char="-"/>
            </a:pPr>
            <a:r>
              <a:rPr lang="en-US" sz="1200" b="1" dirty="0">
                <a:latin typeface="Century Schoolbook" panose="02040604050505020304" pitchFamily="18" charset="0"/>
              </a:rPr>
              <a:t>reduce perceived uncertainties and risks</a:t>
            </a:r>
            <a:r>
              <a:rPr lang="en-US" sz="1200" dirty="0">
                <a:latin typeface="Century Schoolbook" panose="02040604050505020304" pitchFamily="18" charset="0"/>
              </a:rPr>
              <a:t> associated with interacting with strangers</a:t>
            </a:r>
            <a:r>
              <a:rPr lang="en-US" sz="1200" baseline="30000" dirty="0">
                <a:latin typeface="Century Schoolbook" panose="02040604050505020304" pitchFamily="18" charset="0"/>
              </a:rPr>
              <a:t>5</a:t>
            </a:r>
          </a:p>
          <a:p>
            <a:pPr marL="171450" indent="-171450">
              <a:buFontTx/>
              <a:buChar char="-"/>
            </a:pPr>
            <a:r>
              <a:rPr lang="en-US" sz="1200" dirty="0">
                <a:latin typeface="Century Schoolbook" panose="02040604050505020304" pitchFamily="18" charset="0"/>
                <a:cs typeface="PSL Ornanong Pro" panose="02000506000000020004" pitchFamily="2" charset="-34"/>
              </a:rPr>
              <a:t>…</a:t>
            </a:r>
          </a:p>
          <a:p>
            <a:pPr marL="171450" indent="-171450">
              <a:buFontTx/>
              <a:buChar char="-"/>
            </a:pPr>
            <a:endParaRPr lang="en-US" sz="1200" baseline="30000" dirty="0">
              <a:latin typeface="Century Schoolbook" panose="02040604050505020304" pitchFamily="18" charset="0"/>
            </a:endParaRPr>
          </a:p>
          <a:p>
            <a:endParaRPr lang="en-US" sz="1200" baseline="30000" dirty="0">
              <a:solidFill>
                <a:srgbClr val="000000"/>
              </a:solidFill>
              <a:latin typeface="Century Schoolbook" panose="02040604050505020304" pitchFamily="18" charset="0"/>
              <a:sym typeface="Arial"/>
            </a:endParaRPr>
          </a:p>
        </p:txBody>
      </p:sp>
      <p:cxnSp>
        <p:nvCxnSpPr>
          <p:cNvPr id="21" name="Curved Connector 20">
            <a:extLst>
              <a:ext uri="{FF2B5EF4-FFF2-40B4-BE49-F238E27FC236}">
                <a16:creationId xmlns:a16="http://schemas.microsoft.com/office/drawing/2014/main" id="{54F70AC0-E513-FA42-AF43-2EA83739BB87}"/>
              </a:ext>
            </a:extLst>
          </p:cNvPr>
          <p:cNvCxnSpPr>
            <a:cxnSpLocks/>
            <a:stCxn id="15" idx="7"/>
            <a:endCxn id="13" idx="2"/>
          </p:cNvCxnSpPr>
          <p:nvPr/>
        </p:nvCxnSpPr>
        <p:spPr>
          <a:xfrm rot="5400000" flipH="1" flipV="1">
            <a:off x="2280504" y="2411856"/>
            <a:ext cx="659871" cy="149988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Minus 21">
            <a:extLst>
              <a:ext uri="{FF2B5EF4-FFF2-40B4-BE49-F238E27FC236}">
                <a16:creationId xmlns:a16="http://schemas.microsoft.com/office/drawing/2014/main" id="{E353228F-73BD-4449-BF90-A43E7566B0F2}"/>
              </a:ext>
            </a:extLst>
          </p:cNvPr>
          <p:cNvSpPr/>
          <p:nvPr/>
        </p:nvSpPr>
        <p:spPr>
          <a:xfrm>
            <a:off x="2243647" y="3191245"/>
            <a:ext cx="292338" cy="60960"/>
          </a:xfrm>
          <a:prstGeom prst="mathMin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a:extLst>
              <a:ext uri="{FF2B5EF4-FFF2-40B4-BE49-F238E27FC236}">
                <a16:creationId xmlns:a16="http://schemas.microsoft.com/office/drawing/2014/main" id="{B6A7D0B3-D242-6547-AABB-9EF671ECD4A4}"/>
              </a:ext>
            </a:extLst>
          </p:cNvPr>
          <p:cNvSpPr/>
          <p:nvPr/>
        </p:nvSpPr>
        <p:spPr>
          <a:xfrm>
            <a:off x="6342208" y="3221725"/>
            <a:ext cx="292338" cy="60960"/>
          </a:xfrm>
          <a:prstGeom prst="mathMin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4" name="TextBox 23">
            <a:extLst>
              <a:ext uri="{FF2B5EF4-FFF2-40B4-BE49-F238E27FC236}">
                <a16:creationId xmlns:a16="http://schemas.microsoft.com/office/drawing/2014/main" id="{974B484B-E221-994B-BA58-971A76C68F33}"/>
              </a:ext>
            </a:extLst>
          </p:cNvPr>
          <p:cNvSpPr txBox="1"/>
          <p:nvPr/>
        </p:nvSpPr>
        <p:spPr>
          <a:xfrm>
            <a:off x="64482" y="1611711"/>
            <a:ext cx="2800911" cy="1938992"/>
          </a:xfrm>
          <a:prstGeom prst="rect">
            <a:avLst/>
          </a:prstGeom>
          <a:noFill/>
        </p:spPr>
        <p:txBody>
          <a:bodyPr wrap="square">
            <a:spAutoFit/>
          </a:bodyPr>
          <a:lstStyle/>
          <a:p>
            <a:pPr marL="171450" indent="-171450">
              <a:buFontTx/>
              <a:buChar char="-"/>
            </a:pPr>
            <a:r>
              <a:rPr lang="en-US" sz="1200" b="1" dirty="0">
                <a:latin typeface="Century Schoolbook" panose="02040604050505020304" pitchFamily="18" charset="0"/>
                <a:cs typeface="PSL Ornanong Pro" panose="02000506000000020004" pitchFamily="2" charset="-34"/>
              </a:rPr>
              <a:t>lower perceived trustworthiness of people</a:t>
            </a:r>
            <a:r>
              <a:rPr lang="en-US" sz="1200" b="1" baseline="30000" dirty="0">
                <a:latin typeface="Century Schoolbook" panose="02040604050505020304" pitchFamily="18" charset="0"/>
                <a:cs typeface="PSL Ornanong Pro" panose="02000506000000020004" pitchFamily="2" charset="-34"/>
              </a:rPr>
              <a:t> </a:t>
            </a:r>
            <a:r>
              <a:rPr lang="en-US" sz="1200" dirty="0">
                <a:latin typeface="Century Schoolbook" panose="02040604050505020304" pitchFamily="18" charset="0"/>
                <a:cs typeface="PSL Ornanong Pro" panose="02000506000000020004" pitchFamily="2" charset="-34"/>
              </a:rPr>
              <a:t>who are perceived to have individualistic, competitive, and conflictive mindsets and behave aggressively</a:t>
            </a:r>
            <a:r>
              <a:rPr lang="en-US" sz="1200" baseline="30000" dirty="0">
                <a:latin typeface="Century Schoolbook" panose="02040604050505020304" pitchFamily="18" charset="0"/>
                <a:cs typeface="PSL Ornanong Pro" panose="02000506000000020004" pitchFamily="2" charset="-34"/>
              </a:rPr>
              <a:t>2</a:t>
            </a:r>
            <a:r>
              <a:rPr lang="en-US" sz="1200" dirty="0">
                <a:latin typeface="Century Schoolbook" panose="02040604050505020304" pitchFamily="18" charset="0"/>
                <a:cs typeface="PSL Ornanong Pro" panose="02000506000000020004" pitchFamily="2" charset="-34"/>
              </a:rPr>
              <a:t> (due to intensified status competition</a:t>
            </a:r>
            <a:r>
              <a:rPr lang="en-US" sz="1200" baseline="30000" dirty="0">
                <a:latin typeface="Century Schoolbook" panose="02040604050505020304" pitchFamily="18" charset="0"/>
                <a:cs typeface="PSL Ornanong Pro" panose="02000506000000020004" pitchFamily="2" charset="-34"/>
              </a:rPr>
              <a:t>3</a:t>
            </a:r>
            <a:r>
              <a:rPr lang="en-US" sz="1200" dirty="0">
                <a:latin typeface="Century Schoolbook" panose="02040604050505020304" pitchFamily="18" charset="0"/>
                <a:cs typeface="PSL Ornanong Pro" panose="02000506000000020004" pitchFamily="2" charset="-34"/>
              </a:rPr>
              <a:t>, and a heightened sense of relative deprivation</a:t>
            </a:r>
            <a:r>
              <a:rPr lang="en-US" sz="1200" baseline="30000" dirty="0">
                <a:latin typeface="Century Schoolbook" panose="02040604050505020304" pitchFamily="18" charset="0"/>
                <a:cs typeface="PSL Ornanong Pro" panose="02000506000000020004" pitchFamily="2" charset="-34"/>
              </a:rPr>
              <a:t>4</a:t>
            </a:r>
          </a:p>
          <a:p>
            <a:pPr marL="171450" indent="-171450">
              <a:buFontTx/>
              <a:buChar char="-"/>
            </a:pPr>
            <a:r>
              <a:rPr lang="en-US" sz="1200" dirty="0">
                <a:solidFill>
                  <a:srgbClr val="000000"/>
                </a:solidFill>
                <a:latin typeface="Century Schoolbook" panose="02040604050505020304" pitchFamily="18" charset="0"/>
                <a:cs typeface="PSL Ornanong Pro" panose="02000506000000020004" pitchFamily="2" charset="-34"/>
                <a:sym typeface="Arial"/>
              </a:rPr>
              <a:t>…</a:t>
            </a:r>
          </a:p>
        </p:txBody>
      </p:sp>
      <p:sp>
        <p:nvSpPr>
          <p:cNvPr id="25" name="Minus 24">
            <a:extLst>
              <a:ext uri="{FF2B5EF4-FFF2-40B4-BE49-F238E27FC236}">
                <a16:creationId xmlns:a16="http://schemas.microsoft.com/office/drawing/2014/main" id="{97BF5822-FD22-DB46-B2CE-927B2691683A}"/>
              </a:ext>
            </a:extLst>
          </p:cNvPr>
          <p:cNvSpPr/>
          <p:nvPr/>
        </p:nvSpPr>
        <p:spPr>
          <a:xfrm rot="16200000">
            <a:off x="6335747" y="3232298"/>
            <a:ext cx="304800" cy="58468"/>
          </a:xfrm>
          <a:prstGeom prst="mathMin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3" name="Straight Arrow Connector 2">
            <a:extLst>
              <a:ext uri="{FF2B5EF4-FFF2-40B4-BE49-F238E27FC236}">
                <a16:creationId xmlns:a16="http://schemas.microsoft.com/office/drawing/2014/main" id="{6DDABD28-AB60-1141-9D69-8C28D17ABE22}"/>
              </a:ext>
            </a:extLst>
          </p:cNvPr>
          <p:cNvCxnSpPr>
            <a:cxnSpLocks/>
            <a:stCxn id="15" idx="6"/>
            <a:endCxn id="16" idx="2"/>
          </p:cNvCxnSpPr>
          <p:nvPr/>
        </p:nvCxnSpPr>
        <p:spPr>
          <a:xfrm flipV="1">
            <a:off x="2117368" y="3850139"/>
            <a:ext cx="4575686" cy="44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Minus 25">
            <a:extLst>
              <a:ext uri="{FF2B5EF4-FFF2-40B4-BE49-F238E27FC236}">
                <a16:creationId xmlns:a16="http://schemas.microsoft.com/office/drawing/2014/main" id="{827EEA1E-7B90-5541-AEE6-8E2CF0EFDEC2}"/>
              </a:ext>
            </a:extLst>
          </p:cNvPr>
          <p:cNvSpPr/>
          <p:nvPr/>
        </p:nvSpPr>
        <p:spPr>
          <a:xfrm>
            <a:off x="4425831" y="4003264"/>
            <a:ext cx="292338" cy="60960"/>
          </a:xfrm>
          <a:prstGeom prst="mathMin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par>
                                <p:cTn id="32" presetID="3" presetClass="entr" presetSubtype="10" fill="hold" grpId="1"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par>
                                <p:cTn id="35" presetID="3" presetClass="entr" presetSubtype="1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animBg="1"/>
      <p:bldP spid="20" grpId="0"/>
      <p:bldP spid="22" grpId="0" animBg="1"/>
      <p:bldP spid="23" grpId="0" animBg="1"/>
      <p:bldP spid="24" grpId="0"/>
      <p:bldP spid="25" grpId="1" animBg="1"/>
      <p:bldP spid="2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Empirical Evidence</a:t>
            </a:r>
            <a:endParaRPr dirty="0"/>
          </a:p>
        </p:txBody>
      </p:sp>
      <p:grpSp>
        <p:nvGrpSpPr>
          <p:cNvPr id="126" name="Google Shape;126;p17"/>
          <p:cNvGrpSpPr/>
          <p:nvPr/>
        </p:nvGrpSpPr>
        <p:grpSpPr>
          <a:xfrm>
            <a:off x="919072" y="1006599"/>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Left Brace 25">
            <a:extLst>
              <a:ext uri="{FF2B5EF4-FFF2-40B4-BE49-F238E27FC236}">
                <a16:creationId xmlns:a16="http://schemas.microsoft.com/office/drawing/2014/main" id="{D744A00B-55B4-FC4D-B2EF-E0925E7BCC12}"/>
              </a:ext>
            </a:extLst>
          </p:cNvPr>
          <p:cNvSpPr/>
          <p:nvPr/>
        </p:nvSpPr>
        <p:spPr>
          <a:xfrm rot="16200000">
            <a:off x="5755967" y="3178955"/>
            <a:ext cx="328771" cy="269670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D5E254D7-111B-2B49-8BB7-C5DDFF5E674E}"/>
              </a:ext>
            </a:extLst>
          </p:cNvPr>
          <p:cNvSpPr txBox="1"/>
          <p:nvPr/>
        </p:nvSpPr>
        <p:spPr>
          <a:xfrm>
            <a:off x="4645092" y="4658559"/>
            <a:ext cx="2683409" cy="523220"/>
          </a:xfrm>
          <a:prstGeom prst="rect">
            <a:avLst/>
          </a:prstGeom>
          <a:noFill/>
        </p:spPr>
        <p:txBody>
          <a:bodyPr wrap="square" rtlCol="0">
            <a:spAutoFit/>
          </a:bodyPr>
          <a:lstStyle/>
          <a:p>
            <a:pPr algn="ctr"/>
            <a:r>
              <a:rPr lang="en-US" sz="1600" b="1" dirty="0">
                <a:solidFill>
                  <a:schemeClr val="tx1"/>
                </a:solidFill>
                <a:latin typeface="PSL Ornanong Pro" panose="02000506000000020004" pitchFamily="2" charset="-34"/>
                <a:cs typeface="PSL Ornanong Pro" panose="02000506000000020004" pitchFamily="2" charset="-34"/>
              </a:rPr>
              <a:t>use </a:t>
            </a:r>
          </a:p>
          <a:p>
            <a:pPr algn="ctr"/>
            <a:r>
              <a:rPr lang="en-US" sz="1200" dirty="0">
                <a:solidFill>
                  <a:schemeClr val="tx1"/>
                </a:solidFill>
                <a:latin typeface="PSL Ornanong Pro" panose="02000506000000020004" pitchFamily="2" charset="-34"/>
                <a:cs typeface="PSL Ornanong Pro" panose="02000506000000020004" pitchFamily="2" charset="-34"/>
              </a:rPr>
              <a:t>of the sharing economy</a:t>
            </a:r>
          </a:p>
        </p:txBody>
      </p:sp>
      <p:sp>
        <p:nvSpPr>
          <p:cNvPr id="28" name="TextBox 27">
            <a:extLst>
              <a:ext uri="{FF2B5EF4-FFF2-40B4-BE49-F238E27FC236}">
                <a16:creationId xmlns:a16="http://schemas.microsoft.com/office/drawing/2014/main" id="{6007C131-4A51-E849-8FE4-680B9E144DF9}"/>
              </a:ext>
            </a:extLst>
          </p:cNvPr>
          <p:cNvSpPr txBox="1"/>
          <p:nvPr/>
        </p:nvSpPr>
        <p:spPr>
          <a:xfrm>
            <a:off x="48989" y="3751544"/>
            <a:ext cx="1498436" cy="338554"/>
          </a:xfrm>
          <a:prstGeom prst="rect">
            <a:avLst/>
          </a:prstGeom>
          <a:noFill/>
        </p:spPr>
        <p:txBody>
          <a:bodyPr wrap="square" rtlCol="0">
            <a:spAutoFit/>
          </a:bodyPr>
          <a:lstStyle/>
          <a:p>
            <a:pPr algn="ctr"/>
            <a:r>
              <a:rPr lang="en-US" sz="1600" b="1" dirty="0">
                <a:solidFill>
                  <a:srgbClr val="FFC000"/>
                </a:solidFill>
                <a:latin typeface="PSL Ornanong Pro" panose="02000506000000020004" pitchFamily="2" charset="-34"/>
                <a:cs typeface="PSL Ornanong Pro" panose="02000506000000020004" pitchFamily="2" charset="-34"/>
              </a:rPr>
              <a:t>contexts</a:t>
            </a:r>
          </a:p>
        </p:txBody>
      </p:sp>
      <p:graphicFrame>
        <p:nvGraphicFramePr>
          <p:cNvPr id="29" name="Diagram 28">
            <a:extLst>
              <a:ext uri="{FF2B5EF4-FFF2-40B4-BE49-F238E27FC236}">
                <a16:creationId xmlns:a16="http://schemas.microsoft.com/office/drawing/2014/main" id="{F5C6305C-A1C8-7D44-A9E9-E662B428FD30}"/>
              </a:ext>
            </a:extLst>
          </p:cNvPr>
          <p:cNvGraphicFramePr/>
          <p:nvPr>
            <p:extLst>
              <p:ext uri="{D42A27DB-BD31-4B8C-83A1-F6EECF244321}">
                <p14:modId xmlns:p14="http://schemas.microsoft.com/office/powerpoint/2010/main" val="2491162634"/>
              </p:ext>
            </p:extLst>
          </p:nvPr>
        </p:nvGraphicFramePr>
        <p:xfrm>
          <a:off x="1504008" y="829935"/>
          <a:ext cx="5764697" cy="4090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Left Brace 29">
            <a:extLst>
              <a:ext uri="{FF2B5EF4-FFF2-40B4-BE49-F238E27FC236}">
                <a16:creationId xmlns:a16="http://schemas.microsoft.com/office/drawing/2014/main" id="{F8295C7B-7FEF-6F4C-8979-4325EDEFC4A5}"/>
              </a:ext>
            </a:extLst>
          </p:cNvPr>
          <p:cNvSpPr/>
          <p:nvPr/>
        </p:nvSpPr>
        <p:spPr>
          <a:xfrm rot="16200000">
            <a:off x="2801573" y="3171391"/>
            <a:ext cx="328773" cy="274713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62D23DBF-F248-7D45-9D38-A1A4C3DC695B}"/>
              </a:ext>
            </a:extLst>
          </p:cNvPr>
          <p:cNvSpPr txBox="1"/>
          <p:nvPr/>
        </p:nvSpPr>
        <p:spPr>
          <a:xfrm>
            <a:off x="1652187" y="4658559"/>
            <a:ext cx="2683409" cy="523220"/>
          </a:xfrm>
          <a:prstGeom prst="rect">
            <a:avLst/>
          </a:prstGeom>
          <a:noFill/>
        </p:spPr>
        <p:txBody>
          <a:bodyPr wrap="square" rtlCol="0">
            <a:spAutoFit/>
          </a:bodyPr>
          <a:lstStyle/>
          <a:p>
            <a:pPr algn="ctr"/>
            <a:r>
              <a:rPr lang="en-US" sz="1600" b="1" dirty="0">
                <a:solidFill>
                  <a:schemeClr val="tx1"/>
                </a:solidFill>
                <a:latin typeface="PSL Ornanong Pro" panose="02000506000000020004" pitchFamily="2" charset="-34"/>
                <a:cs typeface="PSL Ornanong Pro" panose="02000506000000020004" pitchFamily="2" charset="-34"/>
              </a:rPr>
              <a:t>contribution </a:t>
            </a:r>
          </a:p>
          <a:p>
            <a:pPr algn="ctr"/>
            <a:r>
              <a:rPr lang="en-US" sz="1200" dirty="0">
                <a:solidFill>
                  <a:schemeClr val="tx1"/>
                </a:solidFill>
                <a:latin typeface="PSL Ornanong Pro" panose="02000506000000020004" pitchFamily="2" charset="-34"/>
                <a:cs typeface="PSL Ornanong Pro" panose="02000506000000020004" pitchFamily="2" charset="-34"/>
              </a:rPr>
              <a:t>to the sharing economy</a:t>
            </a:r>
          </a:p>
        </p:txBody>
      </p:sp>
      <p:sp>
        <p:nvSpPr>
          <p:cNvPr id="32" name="TextBox 31">
            <a:extLst>
              <a:ext uri="{FF2B5EF4-FFF2-40B4-BE49-F238E27FC236}">
                <a16:creationId xmlns:a16="http://schemas.microsoft.com/office/drawing/2014/main" id="{11531DF3-4F5F-3A46-9355-DC85E493BA44}"/>
              </a:ext>
            </a:extLst>
          </p:cNvPr>
          <p:cNvSpPr txBox="1"/>
          <p:nvPr/>
        </p:nvSpPr>
        <p:spPr>
          <a:xfrm>
            <a:off x="48989" y="2618109"/>
            <a:ext cx="1498436" cy="338554"/>
          </a:xfrm>
          <a:prstGeom prst="rect">
            <a:avLst/>
          </a:prstGeom>
          <a:noFill/>
        </p:spPr>
        <p:txBody>
          <a:bodyPr wrap="square" rtlCol="0">
            <a:spAutoFit/>
          </a:bodyPr>
          <a:lstStyle/>
          <a:p>
            <a:pPr algn="ctr"/>
            <a:r>
              <a:rPr lang="en-US" sz="1600" b="1" dirty="0">
                <a:solidFill>
                  <a:srgbClr val="FFC000"/>
                </a:solidFill>
                <a:latin typeface="PSL Ornanong Pro" panose="02000506000000020004" pitchFamily="2" charset="-34"/>
                <a:cs typeface="PSL Ornanong Pro" panose="02000506000000020004" pitchFamily="2" charset="-34"/>
              </a:rPr>
              <a:t>methods</a:t>
            </a:r>
          </a:p>
        </p:txBody>
      </p:sp>
      <p:sp>
        <p:nvSpPr>
          <p:cNvPr id="15" name="TextBox 14">
            <a:extLst>
              <a:ext uri="{FF2B5EF4-FFF2-40B4-BE49-F238E27FC236}">
                <a16:creationId xmlns:a16="http://schemas.microsoft.com/office/drawing/2014/main" id="{27DEF78C-E23E-484E-9E50-505DF6AD2E3D}"/>
              </a:ext>
            </a:extLst>
          </p:cNvPr>
          <p:cNvSpPr txBox="1"/>
          <p:nvPr/>
        </p:nvSpPr>
        <p:spPr>
          <a:xfrm>
            <a:off x="48989" y="4712420"/>
            <a:ext cx="1498436" cy="338554"/>
          </a:xfrm>
          <a:prstGeom prst="rect">
            <a:avLst/>
          </a:prstGeom>
          <a:noFill/>
        </p:spPr>
        <p:txBody>
          <a:bodyPr wrap="square" rtlCol="0">
            <a:spAutoFit/>
          </a:bodyPr>
          <a:lstStyle/>
          <a:p>
            <a:pPr algn="ctr"/>
            <a:r>
              <a:rPr lang="en-US" sz="1600" b="1" dirty="0">
                <a:solidFill>
                  <a:srgbClr val="FFC000"/>
                </a:solidFill>
                <a:latin typeface="PSL Ornanong Pro" panose="02000506000000020004" pitchFamily="2" charset="-34"/>
                <a:cs typeface="PSL Ornanong Pro" panose="02000506000000020004" pitchFamily="2" charset="-34"/>
              </a:rPr>
              <a:t>perspectives</a:t>
            </a:r>
          </a:p>
        </p:txBody>
      </p:sp>
    </p:spTree>
    <p:extLst>
      <p:ext uri="{BB962C8B-B14F-4D97-AF65-F5344CB8AC3E}">
        <p14:creationId xmlns:p14="http://schemas.microsoft.com/office/powerpoint/2010/main" val="145228990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 name="Picture 19" descr="Graphical user interface, text&#10;&#10;Description automatically generated">
            <a:extLst>
              <a:ext uri="{FF2B5EF4-FFF2-40B4-BE49-F238E27FC236}">
                <a16:creationId xmlns:a16="http://schemas.microsoft.com/office/drawing/2014/main" id="{C4231878-6B10-7768-FFDA-DC6A688B59D5}"/>
              </a:ext>
            </a:extLst>
          </p:cNvPr>
          <p:cNvPicPr>
            <a:picLocks noChangeAspect="1"/>
          </p:cNvPicPr>
          <p:nvPr/>
        </p:nvPicPr>
        <p:blipFill rotWithShape="1">
          <a:blip r:embed="rId3">
            <a:extLst>
              <a:ext uri="{28A0092B-C50C-407E-A947-70E740481C1C}">
                <a14:useLocalDpi xmlns:a14="http://schemas.microsoft.com/office/drawing/2010/main" val="0"/>
              </a:ext>
            </a:extLst>
          </a:blip>
          <a:srcRect t="2237" b="47862"/>
          <a:stretch/>
        </p:blipFill>
        <p:spPr bwMode="auto">
          <a:xfrm>
            <a:off x="2121274" y="1589424"/>
            <a:ext cx="5485081" cy="3382140"/>
          </a:xfrm>
          <a:prstGeom prst="rect">
            <a:avLst/>
          </a:prstGeom>
          <a:ln>
            <a:noFill/>
          </a:ln>
          <a:extLst>
            <a:ext uri="{53640926-AAD7-44D8-BBD7-CCE9431645EC}">
              <a14:shadowObscured xmlns:a14="http://schemas.microsoft.com/office/drawing/2010/main"/>
            </a:ext>
          </a:extLst>
        </p:spPr>
      </p:pic>
      <p:sp>
        <p:nvSpPr>
          <p:cNvPr id="206" name="Google Shape;206;p23"/>
          <p:cNvSpPr txBox="1">
            <a:spLocks noGrp="1"/>
          </p:cNvSpPr>
          <p:nvPr>
            <p:ph type="title"/>
          </p:nvPr>
        </p:nvSpPr>
        <p:spPr>
          <a:xfrm>
            <a:off x="1399538" y="822480"/>
            <a:ext cx="4333750" cy="640080"/>
          </a:xfrm>
          <a:prstGeom prst="rect">
            <a:avLst/>
          </a:prstGeom>
        </p:spPr>
        <p:txBody>
          <a:bodyPr spcFirstLastPara="1" wrap="square" lIns="91425" tIns="91425" rIns="91425" bIns="91425" anchor="ctr" anchorCtr="0">
            <a:noAutofit/>
          </a:bodyPr>
          <a:lstStyle/>
          <a:p>
            <a:pPr lvl="0"/>
            <a:r>
              <a:rPr lang="en" dirty="0"/>
              <a:t>Archival data analysis</a:t>
            </a:r>
            <a:endParaRPr b="0" dirty="0"/>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Prosper Marketplace Corporate Logo [ Download - Logo - icon ] png svg">
            <a:extLst>
              <a:ext uri="{FF2B5EF4-FFF2-40B4-BE49-F238E27FC236}">
                <a16:creationId xmlns:a16="http://schemas.microsoft.com/office/drawing/2014/main" id="{627EEB71-B1E3-2248-B0BF-31E5061AC5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330" b="39341"/>
          <a:stretch/>
        </p:blipFill>
        <p:spPr bwMode="auto">
          <a:xfrm>
            <a:off x="501583" y="2229725"/>
            <a:ext cx="1295890" cy="276396"/>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a:extLst>
              <a:ext uri="{FF2B5EF4-FFF2-40B4-BE49-F238E27FC236}">
                <a16:creationId xmlns:a16="http://schemas.microsoft.com/office/drawing/2014/main" id="{2680FAA5-72F6-D24F-8F20-E4597FD82354}"/>
              </a:ext>
            </a:extLst>
          </p:cNvPr>
          <p:cNvSpPr/>
          <p:nvPr/>
        </p:nvSpPr>
        <p:spPr>
          <a:xfrm>
            <a:off x="2233417" y="2478089"/>
            <a:ext cx="902508" cy="11855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378CC1A-9A7F-8F4A-B403-0391DAD30C5D}"/>
              </a:ext>
            </a:extLst>
          </p:cNvPr>
          <p:cNvSpPr txBox="1"/>
          <p:nvPr/>
        </p:nvSpPr>
        <p:spPr>
          <a:xfrm>
            <a:off x="7795092" y="2149971"/>
            <a:ext cx="1441776" cy="2462213"/>
          </a:xfrm>
          <a:prstGeom prst="rect">
            <a:avLst/>
          </a:prstGeom>
          <a:noFill/>
        </p:spPr>
        <p:txBody>
          <a:bodyPr wrap="square" rtlCol="0">
            <a:spAutoFit/>
          </a:bodyPr>
          <a:lstStyle/>
          <a:p>
            <a:r>
              <a:rPr lang="en-US" b="1" i="1" dirty="0">
                <a:solidFill>
                  <a:schemeClr val="tx1">
                    <a:lumMod val="50000"/>
                    <a:lumOff val="50000"/>
                  </a:schemeClr>
                </a:solidFill>
                <a:latin typeface="Quattrocento Sans" panose="020B0502050000020003" pitchFamily="34" charset="0"/>
                <a:cs typeface="Euphemia UCAS" panose="020B0503040102020104" pitchFamily="34" charset="-79"/>
              </a:rPr>
              <a:t>Prediction: </a:t>
            </a:r>
            <a:r>
              <a:rPr lang="en-US" i="1" dirty="0">
                <a:solidFill>
                  <a:schemeClr val="tx1">
                    <a:lumMod val="50000"/>
                    <a:lumOff val="50000"/>
                  </a:schemeClr>
                </a:solidFill>
                <a:latin typeface="Quattrocento Sans" panose="020B0502050000020003" pitchFamily="34" charset="0"/>
                <a:cs typeface="Euphemia UCAS" panose="020B0503040102020104" pitchFamily="34" charset="-79"/>
              </a:rPr>
              <a:t>on average, </a:t>
            </a:r>
            <a:r>
              <a:rPr lang="en-US" dirty="0">
                <a:solidFill>
                  <a:schemeClr val="tx1">
                    <a:lumMod val="50000"/>
                    <a:lumOff val="50000"/>
                  </a:schemeClr>
                </a:solidFill>
                <a:latin typeface="Quattrocento Sans" panose="020B0502050000020003" pitchFamily="34" charset="0"/>
                <a:cs typeface="Euphemia UCAS" panose="020B0503040102020104" pitchFamily="34" charset="-79"/>
              </a:rPr>
              <a:t>lenders would lend less to a borrower if the borrower is from a more unequal state due to lower interpersonal trust</a:t>
            </a:r>
          </a:p>
        </p:txBody>
      </p:sp>
      <p:sp>
        <p:nvSpPr>
          <p:cNvPr id="3" name="TextBox 2">
            <a:extLst>
              <a:ext uri="{FF2B5EF4-FFF2-40B4-BE49-F238E27FC236}">
                <a16:creationId xmlns:a16="http://schemas.microsoft.com/office/drawing/2014/main" id="{B54C14E7-226C-9544-BC2C-C49FE0D07CDC}"/>
              </a:ext>
            </a:extLst>
          </p:cNvPr>
          <p:cNvSpPr txBox="1"/>
          <p:nvPr/>
        </p:nvSpPr>
        <p:spPr>
          <a:xfrm>
            <a:off x="11425646" y="757646"/>
            <a:ext cx="184731" cy="307777"/>
          </a:xfrm>
          <a:prstGeom prst="rect">
            <a:avLst/>
          </a:prstGeom>
          <a:noFill/>
        </p:spPr>
        <p:txBody>
          <a:bodyPr wrap="none" rtlCol="0">
            <a:spAutoFit/>
          </a:bodyPr>
          <a:lstStyle/>
          <a:p>
            <a:endParaRPr lang="en-US"/>
          </a:p>
        </p:txBody>
      </p:sp>
      <p:sp>
        <p:nvSpPr>
          <p:cNvPr id="18" name="Google Shape;131;p17">
            <a:extLst>
              <a:ext uri="{FF2B5EF4-FFF2-40B4-BE49-F238E27FC236}">
                <a16:creationId xmlns:a16="http://schemas.microsoft.com/office/drawing/2014/main" id="{25973810-9F90-FA49-A774-0E7B9E73B1A3}"/>
              </a:ext>
            </a:extLst>
          </p:cNvPr>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19" name="TextBox 18">
            <a:extLst>
              <a:ext uri="{FF2B5EF4-FFF2-40B4-BE49-F238E27FC236}">
                <a16:creationId xmlns:a16="http://schemas.microsoft.com/office/drawing/2014/main" id="{38A02AFD-E244-AE4A-A731-82772A58676C}"/>
              </a:ext>
            </a:extLst>
          </p:cNvPr>
          <p:cNvSpPr txBox="1"/>
          <p:nvPr/>
        </p:nvSpPr>
        <p:spPr>
          <a:xfrm>
            <a:off x="2984612" y="2100347"/>
            <a:ext cx="1233955" cy="430887"/>
          </a:xfrm>
          <a:prstGeom prst="rect">
            <a:avLst/>
          </a:prstGeom>
          <a:noFill/>
        </p:spPr>
        <p:txBody>
          <a:bodyPr wrap="square">
            <a:spAutoFit/>
          </a:bodyPr>
          <a:lstStyle/>
          <a:p>
            <a:r>
              <a:rPr lang="en-US" sz="1100" dirty="0">
                <a:solidFill>
                  <a:srgbClr val="FF0000"/>
                </a:solidFill>
                <a:latin typeface="PSL Ornanong Pro" panose="02000506000000020004" pitchFamily="2" charset="-34"/>
                <a:cs typeface="PSL Ornanong Pro" panose="02000506000000020004" pitchFamily="2" charset="-34"/>
              </a:rPr>
              <a:t>cue of borrower’s trustworthiness</a:t>
            </a:r>
            <a:endParaRPr lang="en-US" sz="1100" dirty="0">
              <a:solidFill>
                <a:srgbClr val="FF0000"/>
              </a:solidFill>
            </a:endParaRPr>
          </a:p>
        </p:txBody>
      </p:sp>
      <p:sp>
        <p:nvSpPr>
          <p:cNvPr id="16" name="TextBox 15">
            <a:extLst>
              <a:ext uri="{FF2B5EF4-FFF2-40B4-BE49-F238E27FC236}">
                <a16:creationId xmlns:a16="http://schemas.microsoft.com/office/drawing/2014/main" id="{76C29583-CBB8-4246-8D8D-4182DEAC2136}"/>
              </a:ext>
            </a:extLst>
          </p:cNvPr>
          <p:cNvSpPr txBox="1"/>
          <p:nvPr/>
        </p:nvSpPr>
        <p:spPr>
          <a:xfrm>
            <a:off x="31870" y="2666743"/>
            <a:ext cx="2198425" cy="1323439"/>
          </a:xfrm>
          <a:prstGeom prst="rect">
            <a:avLst/>
          </a:prstGeom>
          <a:noFill/>
        </p:spPr>
        <p:txBody>
          <a:bodyPr wrap="square">
            <a:spAutoFit/>
          </a:bodyPr>
          <a:lstStyle/>
          <a:p>
            <a:pPr algn="ctr"/>
            <a:r>
              <a:rPr lang="en-US" dirty="0">
                <a:highlight>
                  <a:schemeClr val="accent1"/>
                </a:highlight>
                <a:latin typeface="Quattrocento Sans" panose="020B0502050000020003" pitchFamily="34" charset="0"/>
              </a:rPr>
              <a:t>83,115 unique</a:t>
            </a:r>
            <a:r>
              <a:rPr lang="en-US" i="1" dirty="0">
                <a:highlight>
                  <a:schemeClr val="accent1"/>
                </a:highlight>
                <a:latin typeface="Quattrocento Sans" panose="020B0502050000020003" pitchFamily="34" charset="0"/>
              </a:rPr>
              <a:t> </a:t>
            </a:r>
          </a:p>
          <a:p>
            <a:pPr algn="ctr"/>
            <a:r>
              <a:rPr lang="en-US" i="1" dirty="0">
                <a:highlight>
                  <a:schemeClr val="accent1"/>
                </a:highlight>
                <a:latin typeface="Quattrocento Sans" panose="020B0502050000020003" pitchFamily="34" charset="0"/>
              </a:rPr>
              <a:t>fully-funded </a:t>
            </a:r>
            <a:r>
              <a:rPr lang="en-US" dirty="0">
                <a:highlight>
                  <a:schemeClr val="accent1"/>
                </a:highlight>
                <a:latin typeface="Quattrocento Sans" panose="020B0502050000020003" pitchFamily="34" charset="0"/>
              </a:rPr>
              <a:t>listings </a:t>
            </a:r>
          </a:p>
          <a:p>
            <a:pPr algn="ctr"/>
            <a:r>
              <a:rPr lang="en-US" dirty="0">
                <a:highlight>
                  <a:schemeClr val="accent1"/>
                </a:highlight>
                <a:latin typeface="Quattrocento Sans" panose="020B0502050000020003" pitchFamily="34" charset="0"/>
              </a:rPr>
              <a:t>from07/2009 to 03/2014 </a:t>
            </a:r>
          </a:p>
          <a:p>
            <a:pPr algn="ctr"/>
            <a:r>
              <a:rPr lang="en-US" dirty="0">
                <a:highlight>
                  <a:schemeClr val="accent1"/>
                </a:highlight>
                <a:latin typeface="Quattrocento Sans" panose="020B0502050000020003" pitchFamily="34" charset="0"/>
              </a:rPr>
              <a:t>in 48 different states</a:t>
            </a:r>
          </a:p>
          <a:p>
            <a:pPr algn="ctr"/>
            <a:r>
              <a:rPr lang="en-US" sz="1200" i="1" dirty="0">
                <a:latin typeface="Quattrocento Sans" panose="020B0502050000020003" pitchFamily="34" charset="0"/>
              </a:rPr>
              <a:t>(excluding Iowa, Maine, &amp; North Dakota)</a:t>
            </a:r>
          </a:p>
        </p:txBody>
      </p:sp>
    </p:spTree>
    <p:extLst>
      <p:ext uri="{BB962C8B-B14F-4D97-AF65-F5344CB8AC3E}">
        <p14:creationId xmlns:p14="http://schemas.microsoft.com/office/powerpoint/2010/main" val="2373723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19" grpId="0"/>
      <p:bldP spid="16" grpId="0"/>
    </p:bldLst>
  </p:timing>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14747</TotalTime>
  <Words>1847</Words>
  <Application>Microsoft Macintosh PowerPoint</Application>
  <PresentationFormat>On-screen Show (16:9)</PresentationFormat>
  <Paragraphs>274</Paragraphs>
  <Slides>25</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PSL Ornanong Pro</vt:lpstr>
      <vt:lpstr>Times</vt:lpstr>
      <vt:lpstr>Cambria Math</vt:lpstr>
      <vt:lpstr>Arial</vt:lpstr>
      <vt:lpstr>Garamond</vt:lpstr>
      <vt:lpstr>Wingdings</vt:lpstr>
      <vt:lpstr>Lora</vt:lpstr>
      <vt:lpstr>Quattrocento Sans</vt:lpstr>
      <vt:lpstr>Century Schoolbook</vt:lpstr>
      <vt:lpstr>Viola template</vt:lpstr>
      <vt:lpstr>Economic Inequality Undermines  the Sharing Economy  Experiment designs from pp. 8 For the detailed results, please refer to the pdf file.</vt:lpstr>
      <vt:lpstr>PowerPoint Presentation</vt:lpstr>
      <vt:lpstr>PowerPoint Presentation</vt:lpstr>
      <vt:lpstr>$15 billion</vt:lpstr>
      <vt:lpstr>Research Motivation</vt:lpstr>
      <vt:lpstr>Research Motivation</vt:lpstr>
      <vt:lpstr>Theoretical Background</vt:lpstr>
      <vt:lpstr>Empirical Evidence</vt:lpstr>
      <vt:lpstr>Archival data analysis</vt:lpstr>
      <vt:lpstr>Archival data analysis</vt:lpstr>
      <vt:lpstr>Archival data analysis</vt:lpstr>
      <vt:lpstr>Experiment 1 – design &amp; procedure</vt:lpstr>
      <vt:lpstr>Experiment 2</vt:lpstr>
      <vt:lpstr>Experiment 2</vt:lpstr>
      <vt:lpstr>Experiment 3a</vt:lpstr>
      <vt:lpstr>Experiment 3b</vt:lpstr>
      <vt:lpstr>Familiarity as the moderator</vt:lpstr>
      <vt:lpstr>Experiment 4 (data collection in progress)</vt:lpstr>
      <vt:lpstr>Conclusions</vt:lpstr>
      <vt:lpstr>Conclusions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Inequality Undermines the Sharing Economy</dc:title>
  <cp:lastModifiedBy>Xiang, Jinyan</cp:lastModifiedBy>
  <cp:revision>62</cp:revision>
  <dcterms:modified xsi:type="dcterms:W3CDTF">2022-12-17T08:52:47Z</dcterms:modified>
</cp:coreProperties>
</file>