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  <p:sldMasterId id="2147483654" r:id="rId4"/>
  </p:sldMasterIdLst>
  <p:notesMasterIdLst>
    <p:notesMasterId r:id="rId8"/>
  </p:notesMasterIdLst>
  <p:handoutMasterIdLst>
    <p:handoutMasterId r:id="rId36"/>
  </p:handoutMasterIdLst>
  <p:sldIdLst>
    <p:sldId id="270" r:id="rId5"/>
    <p:sldId id="289" r:id="rId6"/>
    <p:sldId id="286" r:id="rId7"/>
    <p:sldId id="464" r:id="rId9"/>
    <p:sldId id="291" r:id="rId10"/>
    <p:sldId id="293" r:id="rId11"/>
    <p:sldId id="292" r:id="rId12"/>
    <p:sldId id="492" r:id="rId13"/>
    <p:sldId id="294" r:id="rId14"/>
    <p:sldId id="296" r:id="rId15"/>
    <p:sldId id="298" r:id="rId16"/>
    <p:sldId id="404" r:id="rId17"/>
    <p:sldId id="299" r:id="rId18"/>
    <p:sldId id="414" r:id="rId19"/>
    <p:sldId id="415" r:id="rId20"/>
    <p:sldId id="416" r:id="rId21"/>
    <p:sldId id="417" r:id="rId22"/>
    <p:sldId id="418" r:id="rId23"/>
    <p:sldId id="431" r:id="rId24"/>
    <p:sldId id="433" r:id="rId25"/>
    <p:sldId id="434" r:id="rId26"/>
    <p:sldId id="300" r:id="rId27"/>
    <p:sldId id="301" r:id="rId28"/>
    <p:sldId id="303" r:id="rId29"/>
    <p:sldId id="305" r:id="rId30"/>
    <p:sldId id="459" r:id="rId31"/>
    <p:sldId id="306" r:id="rId32"/>
    <p:sldId id="307" r:id="rId33"/>
    <p:sldId id="413" r:id="rId34"/>
    <p:sldId id="259" r:id="rId35"/>
  </p:sldIdLst>
  <p:sldSz cx="12192000" cy="6858000"/>
  <p:notesSz cx="7103745" cy="10234295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3" userDrawn="1">
          <p15:clr>
            <a:srgbClr val="A4A3A4"/>
          </p15:clr>
        </p15:guide>
        <p15:guide id="2" pos="37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41F"/>
    <a:srgbClr val="21C9AD"/>
    <a:srgbClr val="00CC99"/>
    <a:srgbClr val="656565"/>
    <a:srgbClr val="00CFFF"/>
    <a:srgbClr val="495677"/>
    <a:srgbClr val="3D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-702" y="-108"/>
      </p:cViewPr>
      <p:guideLst>
        <p:guide orient="horz" pos="2193"/>
        <p:guide pos="37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0" Type="http://schemas.openxmlformats.org/officeDocument/2006/relationships/tags" Target="tags/tag29.xml"/><Relationship Id="rId4" Type="http://schemas.openxmlformats.org/officeDocument/2006/relationships/slideMaster" Target="slideMasters/slideMaster3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635" y="1736725"/>
            <a:ext cx="9144000" cy="1466215"/>
          </a:xfrm>
        </p:spPr>
        <p:txBody>
          <a:bodyPr anchor="b"/>
          <a:lstStyle>
            <a:lvl1pPr algn="ctr">
              <a:defRPr sz="60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主标题主标题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635" y="3288665"/>
            <a:ext cx="9143365" cy="1644015"/>
          </a:xfrm>
          <a:effectLst>
            <a:outerShdw blurRad="50800" dist="50800" dir="5400000" algn="ctr" rotWithShape="0">
              <a:srgbClr val="3D00FF">
                <a:alpha val="21000"/>
              </a:srgbClr>
            </a:outerShdw>
          </a:effectLst>
        </p:spPr>
        <p:txBody>
          <a:bodyPr/>
          <a:lstStyle>
            <a:lvl1pPr marL="0" indent="0" algn="ctr">
              <a:buNone/>
              <a:defRPr sz="3200">
                <a:effectLst>
                  <a:outerShdw blurRad="50800" dist="38100" dir="2700000" algn="tl" rotWithShape="0">
                    <a:srgbClr val="3D00FF">
                      <a:alpha val="40000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2999105" y="202057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idx="13" hasCustomPrompt="1"/>
          </p:nvPr>
        </p:nvSpPr>
        <p:spPr>
          <a:xfrm>
            <a:off x="2980690" y="2720340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23" hasCustomPrompt="1"/>
          </p:nvPr>
        </p:nvSpPr>
        <p:spPr>
          <a:xfrm>
            <a:off x="2999105" y="344233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4" hasCustomPrompt="1"/>
          </p:nvPr>
        </p:nvSpPr>
        <p:spPr>
          <a:xfrm>
            <a:off x="2999105" y="4161155"/>
            <a:ext cx="8453120" cy="688340"/>
          </a:xfrm>
        </p:spPr>
        <p:txBody>
          <a:bodyPr/>
          <a:lstStyle>
            <a:lvl1pPr eaLnBrk="1" fontAlgn="auto" latinLnBrk="0" hangingPunct="1">
              <a:lnSpc>
                <a:spcPct val="150000"/>
              </a:lnSpc>
              <a:defRPr sz="2200" b="1">
                <a:solidFill>
                  <a:srgbClr val="656565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smtClean="0">
                <a:sym typeface="+mn-ea"/>
              </a:rPr>
              <a:t>目录内容目录内容</a:t>
            </a:r>
            <a:endParaRPr lang="zh-CN" altLang="en-US" smtClean="0"/>
          </a:p>
          <a:p>
            <a:pPr lvl="0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02895" y="118110"/>
            <a:ext cx="6798945" cy="66484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50215" y="1100455"/>
            <a:ext cx="11347450" cy="5271135"/>
          </a:xfrm>
        </p:spPr>
        <p:txBody>
          <a:bodyPr/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单击此处编辑母版具体内容样式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2796540" y="2018665"/>
            <a:ext cx="410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8928" y="-13779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3593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3593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2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effectLst>
            <a:outerShdw blurRad="50800" dist="38100" dir="2700000" algn="tl" rotWithShape="0">
              <a:srgbClr val="3D00FF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  <a:effectLst>
            <a:outerShdw blurRad="50800" dist="50800" dir="5400000" algn="ctr" rotWithShape="0">
              <a:srgbClr val="3D00FF">
                <a:alpha val="100000"/>
              </a:srgb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96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495677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495677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b="1" kern="1200">
          <a:solidFill>
            <a:srgbClr val="495677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b="1" kern="1200">
          <a:solidFill>
            <a:srgbClr val="495677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rgbClr val="495677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1" kern="1200">
          <a:solidFill>
            <a:srgbClr val="495677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9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79400" y="-15176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4204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656565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rgbClr val="656565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tags" Target="../tags/tag22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3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6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8.png"/><Relationship Id="rId3" Type="http://schemas.openxmlformats.org/officeDocument/2006/relationships/image" Target="../media/image5.png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5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6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tags" Target="../tags/tag21.xml"/><Relationship Id="rId2" Type="http://schemas.openxmlformats.org/officeDocument/2006/relationships/image" Target="../media/image11.png"/><Relationship Id="rId1" Type="http://schemas.openxmlformats.org/officeDocument/2006/relationships/tags" Target="../tags/tag2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524635" y="2009685"/>
            <a:ext cx="9144000" cy="1466215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txBody>
          <a:bodyPr/>
          <a:lstStyle/>
          <a:p>
            <a:r>
              <a:rPr lang="zh-CN" dirty="0" smtClean="0"/>
              <a:t>云原生实战</a:t>
            </a:r>
            <a:endParaRPr lang="zh-CN" dirty="0" smtClean="0"/>
          </a:p>
        </p:txBody>
      </p:sp>
      <p:pic>
        <p:nvPicPr>
          <p:cNvPr id="8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2561" y="453701"/>
            <a:ext cx="2022505" cy="422281"/>
          </a:xfrm>
          <a:prstGeom prst="rect">
            <a:avLst/>
          </a:prstGeom>
          <a:noFill/>
        </p:spPr>
      </p:pic>
      <p:pic>
        <p:nvPicPr>
          <p:cNvPr id="10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8031" y="405623"/>
            <a:ext cx="2479925" cy="517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-Namespace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46735" y="988695"/>
            <a:ext cx="11006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NameSpace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zh-CN" altLang="en-US" sz="2400"/>
              <a:t>名称空间，用来对集群资源进行隔离划分。默认只隔离资源，不隔离网络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315595" y="2056765"/>
            <a:ext cx="2339340" cy="382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71570" y="2056765"/>
            <a:ext cx="2339340" cy="382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091045" y="2056765"/>
            <a:ext cx="2339340" cy="3829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79705" y="2471420"/>
            <a:ext cx="11522710" cy="1153795"/>
          </a:xfrm>
          <a:prstGeom prst="rect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85495" y="2546985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141470" y="2546985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750175" y="2546985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4173220" y="3084195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配置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7750175" y="3084195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配置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785495" y="3084195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配置</a:t>
            </a:r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0326370" y="2864485"/>
            <a:ext cx="113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prod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0327005" y="2471420"/>
            <a:ext cx="136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namespace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85495" y="4226560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A-dev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785495" y="4763770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配置</a:t>
            </a:r>
            <a:r>
              <a:rPr lang="en-US" altLang="zh-CN"/>
              <a:t>A-</a:t>
            </a:r>
            <a:r>
              <a:rPr lang="en-US" altLang="zh-CN">
                <a:sym typeface="+mn-ea"/>
              </a:rPr>
              <a:t>dev</a:t>
            </a: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7769860" y="4137025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7769860" y="4674235"/>
            <a:ext cx="1399540" cy="4000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/>
              <a:t>配置</a:t>
            </a:r>
            <a:r>
              <a:rPr lang="en-US" altLang="zh-CN"/>
              <a:t>C-dev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253365" y="4010025"/>
            <a:ext cx="11522710" cy="1153795"/>
          </a:xfrm>
          <a:prstGeom prst="rect">
            <a:avLst/>
          </a:prstGeom>
          <a:solidFill>
            <a:schemeClr val="accent2">
              <a:alpha val="31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0408920" y="4587875"/>
            <a:ext cx="113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dev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0408920" y="4168775"/>
            <a:ext cx="136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namespace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2" grpId="0" bldLvl="0" animBg="1"/>
      <p:bldP spid="13" grpId="0" bldLvl="0" animBg="1"/>
      <p:bldP spid="14" grpId="0" bldLvl="0" animBg="1"/>
      <p:bldP spid="16" grpId="0" bldLvl="0" animBg="1"/>
      <p:bldP spid="17" grpId="0" bldLvl="0" animBg="1"/>
      <p:bldP spid="18" grpId="0" bldLvl="0" animBg="1"/>
      <p:bldP spid="11" grpId="0" animBg="1"/>
      <p:bldP spid="22" grpId="0"/>
      <p:bldP spid="23" grpId="0"/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-Pod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2455" y="977900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Pod</a:t>
            </a:r>
            <a:r>
              <a:rPr lang="zh-CN" altLang="en-US" sz="2400"/>
              <a:t>：运行中的一组容器，Pod是kubernetes中应用的最小单位.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157605" y="2304415"/>
            <a:ext cx="2329180" cy="348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13580" y="2302510"/>
            <a:ext cx="2339340" cy="348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33055" y="2303145"/>
            <a:ext cx="2318385" cy="348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41095" y="5271135"/>
            <a:ext cx="2338705" cy="528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513580" y="5271135"/>
            <a:ext cx="2338705" cy="528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7933690" y="5259070"/>
            <a:ext cx="2338705" cy="528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Docker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563495" y="6041390"/>
            <a:ext cx="6238240" cy="4699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CRI: Container Runtime Interface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10" idx="2"/>
            <a:endCxn id="20" idx="0"/>
          </p:cNvCxnSpPr>
          <p:nvPr/>
        </p:nvCxnSpPr>
        <p:spPr>
          <a:xfrm>
            <a:off x="2310765" y="5799455"/>
            <a:ext cx="3371850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5" idx="2"/>
            <a:endCxn id="20" idx="0"/>
          </p:cNvCxnSpPr>
          <p:nvPr/>
        </p:nvCxnSpPr>
        <p:spPr>
          <a:xfrm flipH="1">
            <a:off x="5682615" y="5799455"/>
            <a:ext cx="635" cy="2419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19" idx="2"/>
            <a:endCxn id="20" idx="0"/>
          </p:cNvCxnSpPr>
          <p:nvPr/>
        </p:nvCxnSpPr>
        <p:spPr>
          <a:xfrm flipH="1">
            <a:off x="5682615" y="5787390"/>
            <a:ext cx="3420745" cy="2540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圆角矩形 40"/>
          <p:cNvSpPr/>
          <p:nvPr/>
        </p:nvSpPr>
        <p:spPr>
          <a:xfrm>
            <a:off x="1415415" y="2820035"/>
            <a:ext cx="1789430" cy="143002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6485" y="1438275"/>
            <a:ext cx="1809750" cy="387350"/>
          </a:xfrm>
          <a:prstGeom prst="rect">
            <a:avLst/>
          </a:prstGeom>
        </p:spPr>
      </p:pic>
      <p:sp>
        <p:nvSpPr>
          <p:cNvPr id="36" name="圆角矩形 35"/>
          <p:cNvSpPr/>
          <p:nvPr/>
        </p:nvSpPr>
        <p:spPr>
          <a:xfrm>
            <a:off x="1624965" y="3460115"/>
            <a:ext cx="1370330" cy="5594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  <a:p>
            <a:pPr algn="ctr"/>
            <a:r>
              <a:rPr lang="en-US" altLang="zh-CN"/>
              <a:t>Container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1983105" y="2820035"/>
            <a:ext cx="851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Pod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40" idx="2"/>
            <a:endCxn id="42" idx="0"/>
          </p:cNvCxnSpPr>
          <p:nvPr/>
        </p:nvCxnSpPr>
        <p:spPr>
          <a:xfrm flipH="1">
            <a:off x="2409190" y="1825625"/>
            <a:ext cx="3392170" cy="994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组合 48"/>
          <p:cNvGrpSpPr/>
          <p:nvPr/>
        </p:nvGrpSpPr>
        <p:grpSpPr>
          <a:xfrm>
            <a:off x="4815205" y="2820035"/>
            <a:ext cx="1789430" cy="1430020"/>
            <a:chOff x="9136" y="6071"/>
            <a:chExt cx="2818" cy="2252"/>
          </a:xfrm>
        </p:grpSpPr>
        <p:sp>
          <p:nvSpPr>
            <p:cNvPr id="47" name="圆角矩形 46"/>
            <p:cNvSpPr/>
            <p:nvPr/>
          </p:nvSpPr>
          <p:spPr>
            <a:xfrm>
              <a:off x="9136" y="6071"/>
              <a:ext cx="2818" cy="225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0030" y="6071"/>
              <a:ext cx="13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Pod</a:t>
              </a:r>
              <a:endParaRPr lang="en-US" altLang="zh-CN"/>
            </a:p>
          </p:txBody>
        </p:sp>
      </p:grpSp>
      <p:sp>
        <p:nvSpPr>
          <p:cNvPr id="38" name="圆角矩形 37"/>
          <p:cNvSpPr/>
          <p:nvPr/>
        </p:nvSpPr>
        <p:spPr>
          <a:xfrm>
            <a:off x="4997450" y="3460115"/>
            <a:ext cx="1370330" cy="5594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 App</a:t>
            </a:r>
            <a:endParaRPr lang="en-US" altLang="zh-CN"/>
          </a:p>
          <a:p>
            <a:pPr algn="ctr"/>
            <a:r>
              <a:rPr lang="en-US" altLang="zh-CN"/>
              <a:t>Container</a:t>
            </a:r>
            <a:endParaRPr lang="en-US" altLang="zh-CN"/>
          </a:p>
        </p:txBody>
      </p:sp>
      <p:grpSp>
        <p:nvGrpSpPr>
          <p:cNvPr id="50" name="组合 49"/>
          <p:cNvGrpSpPr/>
          <p:nvPr/>
        </p:nvGrpSpPr>
        <p:grpSpPr>
          <a:xfrm>
            <a:off x="8214995" y="2820035"/>
            <a:ext cx="1789430" cy="1430020"/>
            <a:chOff x="9136" y="6071"/>
            <a:chExt cx="2818" cy="2252"/>
          </a:xfrm>
        </p:grpSpPr>
        <p:sp>
          <p:nvSpPr>
            <p:cNvPr id="51" name="圆角矩形 50"/>
            <p:cNvSpPr/>
            <p:nvPr/>
          </p:nvSpPr>
          <p:spPr>
            <a:xfrm>
              <a:off x="9136" y="6071"/>
              <a:ext cx="2818" cy="225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10030" y="6071"/>
              <a:ext cx="13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Pod</a:t>
              </a:r>
              <a:endParaRPr lang="en-US" altLang="zh-CN"/>
            </a:p>
          </p:txBody>
        </p:sp>
      </p:grpSp>
      <p:sp>
        <p:nvSpPr>
          <p:cNvPr id="39" name="圆角矩形 38"/>
          <p:cNvSpPr/>
          <p:nvPr/>
        </p:nvSpPr>
        <p:spPr>
          <a:xfrm>
            <a:off x="8413750" y="3522980"/>
            <a:ext cx="1370330" cy="5594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Vue App</a:t>
            </a:r>
            <a:endParaRPr lang="en-US" altLang="zh-CN"/>
          </a:p>
          <a:p>
            <a:pPr algn="ctr"/>
            <a:r>
              <a:rPr lang="en-US" altLang="zh-CN"/>
              <a:t>Container</a:t>
            </a:r>
            <a:endParaRPr lang="en-US" altLang="zh-CN"/>
          </a:p>
        </p:txBody>
      </p:sp>
      <p:cxnSp>
        <p:nvCxnSpPr>
          <p:cNvPr id="53" name="直接箭头连接符 52"/>
          <p:cNvCxnSpPr>
            <a:stCxn id="40" idx="2"/>
            <a:endCxn id="48" idx="0"/>
          </p:cNvCxnSpPr>
          <p:nvPr/>
        </p:nvCxnSpPr>
        <p:spPr>
          <a:xfrm>
            <a:off x="5801360" y="1825625"/>
            <a:ext cx="7620" cy="994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0" idx="2"/>
            <a:endCxn id="52" idx="0"/>
          </p:cNvCxnSpPr>
          <p:nvPr/>
        </p:nvCxnSpPr>
        <p:spPr>
          <a:xfrm>
            <a:off x="5801360" y="1825625"/>
            <a:ext cx="3407410" cy="9944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9" grpId="0" bldLvl="0" animBg="1"/>
      <p:bldP spid="15" grpId="0" bldLvl="0" animBg="1"/>
      <p:bldP spid="10" grpId="0" bldLvl="0" animBg="1"/>
      <p:bldP spid="20" grpId="0" bldLvl="0" animBg="1"/>
      <p:bldP spid="36" grpId="0" animBg="1"/>
      <p:bldP spid="38" grpId="0" animBg="1"/>
      <p:bldP spid="39" grpId="0" animBg="1"/>
      <p:bldP spid="41" grpId="0" animBg="1"/>
      <p:bldP spid="42" grpId="0"/>
      <p:bldP spid="41" grpId="1" animBg="1"/>
      <p:bldP spid="4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-Pod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11" name="矩形 10"/>
          <p:cNvSpPr/>
          <p:nvPr/>
        </p:nvSpPr>
        <p:spPr>
          <a:xfrm>
            <a:off x="1426845" y="1595120"/>
            <a:ext cx="7007860" cy="36683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866390" y="2604770"/>
            <a:ext cx="2509520" cy="619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nginx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66390" y="3931285"/>
            <a:ext cx="2509520" cy="619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tomcat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96695" y="889635"/>
            <a:ext cx="223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192.168.36.68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:80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575935" y="2744470"/>
            <a:ext cx="1039495" cy="379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8" name="肘形连接符 17"/>
          <p:cNvCxnSpPr>
            <a:stCxn id="14" idx="3"/>
            <a:endCxn id="17" idx="0"/>
          </p:cNvCxnSpPr>
          <p:nvPr/>
        </p:nvCxnSpPr>
        <p:spPr>
          <a:xfrm>
            <a:off x="3726815" y="1073785"/>
            <a:ext cx="2369185" cy="167068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426845" y="5834380"/>
            <a:ext cx="2369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192.168.36.68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:8080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3" name="肘形连接符 22"/>
          <p:cNvCxnSpPr>
            <a:stCxn id="22" idx="3"/>
            <a:endCxn id="24" idx="2"/>
          </p:cNvCxnSpPr>
          <p:nvPr/>
        </p:nvCxnSpPr>
        <p:spPr>
          <a:xfrm flipV="1">
            <a:off x="3796665" y="4431030"/>
            <a:ext cx="2374265" cy="158750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5650865" y="4051300"/>
            <a:ext cx="1039495" cy="3797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977380" y="1595120"/>
            <a:ext cx="1457325" cy="8001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共享网络空间、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共享存储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9391650" y="1518920"/>
            <a:ext cx="2578735" cy="36683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584055" y="2828925"/>
            <a:ext cx="1339215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nginx01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584055" y="3961765"/>
            <a:ext cx="1339215" cy="4692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nginx02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1203940" y="2958465"/>
            <a:ext cx="450215" cy="240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203940" y="4076700"/>
            <a:ext cx="450215" cy="24003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794240" y="4970145"/>
            <a:ext cx="1859915" cy="509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错误：端口被占用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4" name="直接箭头连接符 33"/>
          <p:cNvCxnSpPr>
            <a:stCxn id="12" idx="2"/>
            <a:endCxn id="13" idx="0"/>
          </p:cNvCxnSpPr>
          <p:nvPr/>
        </p:nvCxnSpPr>
        <p:spPr>
          <a:xfrm>
            <a:off x="4121150" y="3224530"/>
            <a:ext cx="0" cy="70675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158615" y="3392170"/>
            <a:ext cx="881380" cy="3714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走本地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-Deployment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2455" y="977900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Deployment</a:t>
            </a:r>
            <a:r>
              <a:rPr lang="zh-CN" altLang="en-US" sz="2400"/>
              <a:t>：代表一次部署，产生</a:t>
            </a:r>
            <a:r>
              <a:rPr lang="en-US" altLang="zh-CN" sz="2400"/>
              <a:t>1</a:t>
            </a:r>
            <a:r>
              <a:rPr lang="zh-CN" altLang="en-US" sz="2400"/>
              <a:t>个或多个</a:t>
            </a:r>
            <a:r>
              <a:rPr lang="en-US" altLang="zh-CN" sz="2400"/>
              <a:t>Pod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338580" y="3177540"/>
            <a:ext cx="2329180" cy="348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21885" y="3175000"/>
            <a:ext cx="2339340" cy="348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15350" y="3175635"/>
            <a:ext cx="2318385" cy="348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25" y="1583055"/>
            <a:ext cx="1809750" cy="387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12665" y="1510665"/>
            <a:ext cx="2759075" cy="530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zh-CN" altLang="en-US"/>
              <a:t>部署一个应用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0" idx="3"/>
            <a:endCxn id="11" idx="1"/>
          </p:cNvCxnSpPr>
          <p:nvPr/>
        </p:nvCxnSpPr>
        <p:spPr>
          <a:xfrm flipV="1">
            <a:off x="3546475" y="1776095"/>
            <a:ext cx="12661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86280" y="3991610"/>
            <a:ext cx="1118235" cy="782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41975" y="3989070"/>
            <a:ext cx="1118235" cy="782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58300" y="3991610"/>
            <a:ext cx="1118235" cy="782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箭头连接符 15"/>
          <p:cNvCxnSpPr>
            <a:stCxn id="11" idx="2"/>
            <a:endCxn id="13" idx="0"/>
          </p:cNvCxnSpPr>
          <p:nvPr/>
        </p:nvCxnSpPr>
        <p:spPr>
          <a:xfrm flipH="1">
            <a:off x="2545715" y="2040890"/>
            <a:ext cx="3646805" cy="1950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14" idx="0"/>
          </p:cNvCxnSpPr>
          <p:nvPr/>
        </p:nvCxnSpPr>
        <p:spPr>
          <a:xfrm>
            <a:off x="6192520" y="2040890"/>
            <a:ext cx="8890" cy="1948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5" idx="0"/>
          </p:cNvCxnSpPr>
          <p:nvPr/>
        </p:nvCxnSpPr>
        <p:spPr>
          <a:xfrm>
            <a:off x="6192520" y="2040890"/>
            <a:ext cx="3625215" cy="1950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1" grpId="0" bldLvl="0" animBg="1"/>
      <p:bldP spid="8" grpId="1" bldLvl="0" animBg="1"/>
      <p:bldP spid="8" grpId="2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-Deployment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2455" y="977900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Deployment</a:t>
            </a:r>
            <a:r>
              <a:rPr lang="zh-CN" altLang="en-US" sz="2400"/>
              <a:t>：多副本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1338580" y="3177540"/>
            <a:ext cx="2329180" cy="3482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921885" y="3175000"/>
            <a:ext cx="2339340" cy="3484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515350" y="3175635"/>
            <a:ext cx="2318385" cy="3484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725" y="1583055"/>
            <a:ext cx="1809750" cy="387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812665" y="1510665"/>
            <a:ext cx="2759075" cy="530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zh-CN" altLang="en-US"/>
              <a:t>部署一个应用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0" idx="3"/>
            <a:endCxn id="11" idx="1"/>
          </p:cNvCxnSpPr>
          <p:nvPr/>
        </p:nvCxnSpPr>
        <p:spPr>
          <a:xfrm flipV="1">
            <a:off x="3546475" y="1776095"/>
            <a:ext cx="12661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986280" y="3991610"/>
            <a:ext cx="1118235" cy="782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41975" y="3989070"/>
            <a:ext cx="1118235" cy="782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297670" y="3991610"/>
            <a:ext cx="1118235" cy="782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6" name="直接箭头连接符 15"/>
          <p:cNvCxnSpPr>
            <a:stCxn id="11" idx="2"/>
            <a:endCxn id="13" idx="0"/>
          </p:cNvCxnSpPr>
          <p:nvPr/>
        </p:nvCxnSpPr>
        <p:spPr>
          <a:xfrm flipH="1">
            <a:off x="2545715" y="2040890"/>
            <a:ext cx="3646805" cy="1950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1" idx="2"/>
            <a:endCxn id="14" idx="0"/>
          </p:cNvCxnSpPr>
          <p:nvPr/>
        </p:nvCxnSpPr>
        <p:spPr>
          <a:xfrm>
            <a:off x="6192520" y="2040890"/>
            <a:ext cx="8890" cy="1948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1" idx="2"/>
            <a:endCxn id="15" idx="0"/>
          </p:cNvCxnSpPr>
          <p:nvPr/>
        </p:nvCxnSpPr>
        <p:spPr>
          <a:xfrm>
            <a:off x="6192520" y="2040890"/>
            <a:ext cx="3664585" cy="1950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1" grpId="0" animBg="1"/>
      <p:bldP spid="13" grpId="0" animBg="1"/>
      <p:bldP spid="14" grpId="0" animBg="1"/>
      <p:bldP spid="15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-Deployment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2455" y="977900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Deployment</a:t>
            </a:r>
            <a:r>
              <a:rPr lang="zh-CN" altLang="en-US" sz="2400"/>
              <a:t>：扩缩容</a:t>
            </a:r>
            <a:endParaRPr lang="en-US" altLang="zh-CN" sz="2400"/>
          </a:p>
        </p:txBody>
      </p:sp>
      <p:sp>
        <p:nvSpPr>
          <p:cNvPr id="6" name="矩形 5"/>
          <p:cNvSpPr/>
          <p:nvPr/>
        </p:nvSpPr>
        <p:spPr>
          <a:xfrm>
            <a:off x="650875" y="3397250"/>
            <a:ext cx="1902460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239135" y="3397250"/>
            <a:ext cx="1861820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786755" y="3397250"/>
            <a:ext cx="1710055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" y="1510665"/>
            <a:ext cx="1809750" cy="387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89375" y="1438275"/>
            <a:ext cx="2759075" cy="530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zh-CN" altLang="en-US"/>
              <a:t>部署一个应用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0" idx="3"/>
            <a:endCxn id="11" idx="1"/>
          </p:cNvCxnSpPr>
          <p:nvPr/>
        </p:nvCxnSpPr>
        <p:spPr>
          <a:xfrm flipV="1">
            <a:off x="2623185" y="1703705"/>
            <a:ext cx="12661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062990" y="3919220"/>
            <a:ext cx="107886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4750" y="3919220"/>
            <a:ext cx="107886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102350" y="3916045"/>
            <a:ext cx="1078865" cy="529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670165" y="1535430"/>
            <a:ext cx="2988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扩容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kubectl scale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8489950" y="3394075"/>
            <a:ext cx="1710055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805545" y="3916045"/>
            <a:ext cx="1078865" cy="5295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70165" y="2072005"/>
            <a:ext cx="221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缩容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kubectl scale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>
            <a:stCxn id="11" idx="2"/>
            <a:endCxn id="13" idx="0"/>
          </p:cNvCxnSpPr>
          <p:nvPr/>
        </p:nvCxnSpPr>
        <p:spPr>
          <a:xfrm flipH="1">
            <a:off x="1602740" y="1968500"/>
            <a:ext cx="3666490" cy="1950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1" idx="2"/>
            <a:endCxn id="14" idx="0"/>
          </p:cNvCxnSpPr>
          <p:nvPr/>
        </p:nvCxnSpPr>
        <p:spPr>
          <a:xfrm flipH="1">
            <a:off x="4254500" y="1968500"/>
            <a:ext cx="1014730" cy="1950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1" idx="2"/>
            <a:endCxn id="15" idx="0"/>
          </p:cNvCxnSpPr>
          <p:nvPr/>
        </p:nvCxnSpPr>
        <p:spPr>
          <a:xfrm>
            <a:off x="5269230" y="1968500"/>
            <a:ext cx="1372870" cy="1947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endCxn id="22" idx="0"/>
          </p:cNvCxnSpPr>
          <p:nvPr/>
        </p:nvCxnSpPr>
        <p:spPr>
          <a:xfrm>
            <a:off x="5263515" y="1962785"/>
            <a:ext cx="4081780" cy="1953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9" grpId="0" animBg="1"/>
      <p:bldP spid="21" grpId="0" animBg="1"/>
      <p:bldP spid="14" grpId="0" bldLvl="0" animBg="1"/>
      <p:bldP spid="13" grpId="0" animBg="1"/>
      <p:bldP spid="10" grpId="0"/>
      <p:bldP spid="15" grpId="0" animBg="1"/>
      <p:bldP spid="22" grpId="0" animBg="1"/>
      <p:bldP spid="23" grpId="0"/>
      <p:bldP spid="15" grpId="1" animBg="1"/>
      <p:bldP spid="14" grpId="1" bldLvl="0" animBg="1"/>
      <p:bldP spid="15" grpId="2" animBg="1"/>
      <p:bldP spid="14" grpId="2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-Deployment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2455" y="977900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Deployment</a:t>
            </a:r>
            <a:r>
              <a:rPr lang="zh-CN" altLang="en-US" sz="2400"/>
              <a:t>：自愈</a:t>
            </a:r>
            <a:r>
              <a:rPr lang="en-US" altLang="zh-CN" sz="2400"/>
              <a:t>&amp;</a:t>
            </a:r>
            <a:r>
              <a:rPr lang="zh-CN" altLang="en-US" sz="2400"/>
              <a:t>故障转移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093470" y="3996055"/>
            <a:ext cx="1902460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81730" y="3996055"/>
            <a:ext cx="1861820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229350" y="3996055"/>
            <a:ext cx="1710055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030" y="2109470"/>
            <a:ext cx="1809750" cy="387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31970" y="2037080"/>
            <a:ext cx="2759075" cy="530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zh-CN" altLang="en-US"/>
              <a:t>部署一个应用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0" idx="3"/>
            <a:endCxn id="11" idx="1"/>
          </p:cNvCxnSpPr>
          <p:nvPr/>
        </p:nvCxnSpPr>
        <p:spPr>
          <a:xfrm flipV="1">
            <a:off x="3065780" y="2302510"/>
            <a:ext cx="12661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932545" y="3992880"/>
            <a:ext cx="1710055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505585" y="4514850"/>
            <a:ext cx="107886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157345" y="4518660"/>
            <a:ext cx="107886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9330055" y="4514850"/>
            <a:ext cx="107886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 flipH="1">
            <a:off x="2045335" y="2567305"/>
            <a:ext cx="3666490" cy="1947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7" idx="0"/>
          </p:cNvCxnSpPr>
          <p:nvPr/>
        </p:nvCxnSpPr>
        <p:spPr>
          <a:xfrm flipH="1">
            <a:off x="4697095" y="2567305"/>
            <a:ext cx="1014730" cy="1951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1" idx="2"/>
            <a:endCxn id="18" idx="0"/>
          </p:cNvCxnSpPr>
          <p:nvPr/>
        </p:nvCxnSpPr>
        <p:spPr>
          <a:xfrm>
            <a:off x="5711825" y="2567305"/>
            <a:ext cx="4157980" cy="1947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637145" y="21120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自愈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595995" y="2109470"/>
            <a:ext cx="1167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故障转移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544945" y="4514850"/>
            <a:ext cx="107886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endCxn id="31" idx="0"/>
          </p:cNvCxnSpPr>
          <p:nvPr/>
        </p:nvCxnSpPr>
        <p:spPr>
          <a:xfrm>
            <a:off x="5720080" y="2560955"/>
            <a:ext cx="1364615" cy="19538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41f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100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c9ad"/>
                                      </p:to>
                                    </p:animClr>
                                    <p:set>
                                      <p:cBhvr>
                                        <p:cTn id="7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6" grpId="0" animBg="1"/>
      <p:bldP spid="8" grpId="0" animBg="1"/>
      <p:bldP spid="9" grpId="0" animBg="1"/>
      <p:bldP spid="21" grpId="0" animBg="1"/>
      <p:bldP spid="27" grpId="0"/>
      <p:bldP spid="17" grpId="1" animBg="1"/>
      <p:bldP spid="27" grpId="1"/>
      <p:bldP spid="30" grpId="0"/>
      <p:bldP spid="31" grpId="0" animBg="1"/>
      <p:bldP spid="21" grpId="1" animBg="1"/>
      <p:bldP spid="1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-Deployment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2455" y="977900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Deployment</a:t>
            </a:r>
            <a:r>
              <a:rPr lang="zh-CN" altLang="en-US" sz="2400"/>
              <a:t>：</a:t>
            </a:r>
            <a:r>
              <a:rPr lang="zh-CN" sz="2400"/>
              <a:t>滚动更新</a:t>
            </a:r>
            <a:endParaRPr lang="zh-CN" sz="2400"/>
          </a:p>
        </p:txBody>
      </p:sp>
      <p:sp>
        <p:nvSpPr>
          <p:cNvPr id="6" name="矩形 5"/>
          <p:cNvSpPr/>
          <p:nvPr/>
        </p:nvSpPr>
        <p:spPr>
          <a:xfrm>
            <a:off x="1093470" y="3996055"/>
            <a:ext cx="1965960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97095" y="3992245"/>
            <a:ext cx="1924050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28355" y="3992245"/>
            <a:ext cx="1767205" cy="15741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030" y="2109470"/>
            <a:ext cx="1809750" cy="387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31970" y="2037080"/>
            <a:ext cx="2759075" cy="530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zh-CN" altLang="en-US"/>
              <a:t>部署一个应用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0" idx="3"/>
            <a:endCxn id="11" idx="1"/>
          </p:cNvCxnSpPr>
          <p:nvPr/>
        </p:nvCxnSpPr>
        <p:spPr>
          <a:xfrm flipV="1">
            <a:off x="3065780" y="2302510"/>
            <a:ext cx="12661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519555" y="4241800"/>
            <a:ext cx="111442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86680" y="4241800"/>
            <a:ext cx="111442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 flipH="1">
            <a:off x="2077085" y="2567305"/>
            <a:ext cx="3634740" cy="1674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7" idx="0"/>
          </p:cNvCxnSpPr>
          <p:nvPr/>
        </p:nvCxnSpPr>
        <p:spPr>
          <a:xfrm>
            <a:off x="5711825" y="2567305"/>
            <a:ext cx="32385" cy="1674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757920" y="4237990"/>
            <a:ext cx="111442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11" idx="2"/>
            <a:endCxn id="31" idx="0"/>
          </p:cNvCxnSpPr>
          <p:nvPr/>
        </p:nvCxnSpPr>
        <p:spPr>
          <a:xfrm>
            <a:off x="5711825" y="2567305"/>
            <a:ext cx="3603625" cy="1670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-Deployment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2455" y="977900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Deployment</a:t>
            </a:r>
            <a:r>
              <a:rPr lang="zh-CN" altLang="en-US" sz="2400"/>
              <a:t>：</a:t>
            </a:r>
            <a:r>
              <a:rPr lang="zh-CN" sz="2400"/>
              <a:t>滚动更新</a:t>
            </a:r>
            <a:endParaRPr lang="zh-CN" sz="2400"/>
          </a:p>
        </p:txBody>
      </p:sp>
      <p:sp>
        <p:nvSpPr>
          <p:cNvPr id="6" name="矩形 5"/>
          <p:cNvSpPr/>
          <p:nvPr/>
        </p:nvSpPr>
        <p:spPr>
          <a:xfrm>
            <a:off x="1093470" y="3996055"/>
            <a:ext cx="1986280" cy="2199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697095" y="3992245"/>
            <a:ext cx="1924050" cy="220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28355" y="3992245"/>
            <a:ext cx="1787525" cy="220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030" y="2109470"/>
            <a:ext cx="1809750" cy="3873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331970" y="2037080"/>
            <a:ext cx="2759075" cy="5302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zh-CN" altLang="en-US"/>
              <a:t>部署一个应用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40" idx="3"/>
            <a:endCxn id="11" idx="1"/>
          </p:cNvCxnSpPr>
          <p:nvPr/>
        </p:nvCxnSpPr>
        <p:spPr>
          <a:xfrm flipV="1">
            <a:off x="3065780" y="2302510"/>
            <a:ext cx="1266190" cy="6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908050" y="4121150"/>
            <a:ext cx="10690860" cy="770890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519555" y="4241800"/>
            <a:ext cx="111442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96840" y="4241800"/>
            <a:ext cx="111442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 flipH="1">
            <a:off x="2077085" y="2567305"/>
            <a:ext cx="3634740" cy="1674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7" idx="0"/>
          </p:cNvCxnSpPr>
          <p:nvPr/>
        </p:nvCxnSpPr>
        <p:spPr>
          <a:xfrm>
            <a:off x="5711825" y="2567305"/>
            <a:ext cx="42545" cy="16744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8757920" y="4237990"/>
            <a:ext cx="1114425" cy="5295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0" name="直接箭头连接符 9"/>
          <p:cNvCxnSpPr>
            <a:stCxn id="11" idx="2"/>
            <a:endCxn id="31" idx="0"/>
          </p:cNvCxnSpPr>
          <p:nvPr/>
        </p:nvCxnSpPr>
        <p:spPr>
          <a:xfrm>
            <a:off x="5711825" y="2567305"/>
            <a:ext cx="3603625" cy="1670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547985" y="4234815"/>
            <a:ext cx="93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v1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08050" y="5289550"/>
            <a:ext cx="10690860" cy="770890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65460" y="5490845"/>
            <a:ext cx="93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v2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529715" y="5410200"/>
            <a:ext cx="1114425" cy="529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箭头连接符 21"/>
          <p:cNvCxnSpPr>
            <a:endCxn id="21" idx="0"/>
          </p:cNvCxnSpPr>
          <p:nvPr/>
        </p:nvCxnSpPr>
        <p:spPr>
          <a:xfrm flipH="1">
            <a:off x="2087245" y="2540635"/>
            <a:ext cx="3653155" cy="2869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5186680" y="5454015"/>
            <a:ext cx="1114425" cy="529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5699760" y="2550795"/>
            <a:ext cx="91440" cy="28911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764905" y="5441950"/>
            <a:ext cx="1114425" cy="5295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endCxn id="25" idx="0"/>
          </p:cNvCxnSpPr>
          <p:nvPr/>
        </p:nvCxnSpPr>
        <p:spPr>
          <a:xfrm>
            <a:off x="5709920" y="2571115"/>
            <a:ext cx="3612515" cy="2870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5264785" y="1059815"/>
            <a:ext cx="892810" cy="8928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repeatCount="indefinite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c9ad"/>
                                      </p:to>
                                    </p:animClr>
                                    <p:set>
                                      <p:cBhvr>
                                        <p:cTn id="7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c9ad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21c9ad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bldLvl="0" animBg="1"/>
      <p:bldP spid="6" grpId="0" bldLvl="0" animBg="1"/>
      <p:bldP spid="9" grpId="0" bldLvl="0" animBg="1"/>
      <p:bldP spid="16" grpId="0" animBg="1"/>
      <p:bldP spid="17" grpId="0" bldLvl="0" animBg="1"/>
      <p:bldP spid="31" grpId="0" animBg="1"/>
      <p:bldP spid="13" grpId="0" animBg="1"/>
      <p:bldP spid="14" grpId="0"/>
      <p:bldP spid="15" grpId="0" bldLvl="0" animBg="1"/>
      <p:bldP spid="18" grpId="0"/>
      <p:bldP spid="21" grpId="0" bldLvl="0" animBg="1"/>
      <p:bldP spid="16" grpId="1" animBg="1"/>
      <p:bldP spid="23" grpId="0" bldLvl="0" animBg="1"/>
      <p:bldP spid="17" grpId="1" animBg="1"/>
      <p:bldP spid="25" grpId="0" bldLvl="0" animBg="1"/>
      <p:bldP spid="31" grpId="1" animBg="1"/>
      <p:bldP spid="13" grpId="1" animBg="1"/>
      <p:bldP spid="14" grpId="1"/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</a:t>
            </a:r>
            <a:r>
              <a:rPr lang="zh-CN" altLang="en-US"/>
              <a:t>其他工作负载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28" name="矩形 27"/>
          <p:cNvSpPr/>
          <p:nvPr/>
        </p:nvSpPr>
        <p:spPr>
          <a:xfrm>
            <a:off x="699135" y="1718310"/>
            <a:ext cx="1892935" cy="718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Deployment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无状态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568065" y="1718310"/>
            <a:ext cx="2000885" cy="7181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StatefulSet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有状态副本集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544945" y="1718310"/>
            <a:ext cx="2065655" cy="7181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DaemonSet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守护进程集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9469120" y="1718310"/>
            <a:ext cx="2065655" cy="7181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Job/CronJob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任务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定时任务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7432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6619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5806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24993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24180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23367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22554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21741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20928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920115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19302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84890" y="3795395"/>
            <a:ext cx="854710" cy="554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>
            <a:stCxn id="28" idx="2"/>
            <a:endCxn id="35" idx="0"/>
          </p:cNvCxnSpPr>
          <p:nvPr/>
        </p:nvCxnSpPr>
        <p:spPr>
          <a:xfrm flipH="1">
            <a:off x="701675" y="2436495"/>
            <a:ext cx="944245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36" idx="0"/>
          </p:cNvCxnSpPr>
          <p:nvPr/>
        </p:nvCxnSpPr>
        <p:spPr>
          <a:xfrm>
            <a:off x="1637030" y="2446020"/>
            <a:ext cx="56515" cy="13493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28" idx="2"/>
            <a:endCxn id="37" idx="0"/>
          </p:cNvCxnSpPr>
          <p:nvPr/>
        </p:nvCxnSpPr>
        <p:spPr>
          <a:xfrm>
            <a:off x="1645920" y="2436495"/>
            <a:ext cx="1039495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9" idx="2"/>
            <a:endCxn id="38" idx="0"/>
          </p:cNvCxnSpPr>
          <p:nvPr/>
        </p:nvCxnSpPr>
        <p:spPr>
          <a:xfrm flipH="1">
            <a:off x="3677285" y="2436495"/>
            <a:ext cx="891540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9" idx="2"/>
            <a:endCxn id="39" idx="0"/>
          </p:cNvCxnSpPr>
          <p:nvPr/>
        </p:nvCxnSpPr>
        <p:spPr>
          <a:xfrm>
            <a:off x="4568825" y="2436495"/>
            <a:ext cx="100330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29" idx="2"/>
            <a:endCxn id="41" idx="0"/>
          </p:cNvCxnSpPr>
          <p:nvPr/>
        </p:nvCxnSpPr>
        <p:spPr>
          <a:xfrm>
            <a:off x="4568825" y="2436495"/>
            <a:ext cx="1092200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0" idx="2"/>
            <a:endCxn id="45" idx="0"/>
          </p:cNvCxnSpPr>
          <p:nvPr/>
        </p:nvCxnSpPr>
        <p:spPr>
          <a:xfrm flipH="1">
            <a:off x="6652895" y="2436495"/>
            <a:ext cx="925195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30" idx="2"/>
            <a:endCxn id="46" idx="0"/>
          </p:cNvCxnSpPr>
          <p:nvPr/>
        </p:nvCxnSpPr>
        <p:spPr>
          <a:xfrm>
            <a:off x="7578090" y="2436495"/>
            <a:ext cx="66675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30" idx="2"/>
            <a:endCxn id="47" idx="0"/>
          </p:cNvCxnSpPr>
          <p:nvPr/>
        </p:nvCxnSpPr>
        <p:spPr>
          <a:xfrm>
            <a:off x="7578090" y="2436495"/>
            <a:ext cx="1058545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3" idx="2"/>
            <a:endCxn id="48" idx="0"/>
          </p:cNvCxnSpPr>
          <p:nvPr/>
        </p:nvCxnSpPr>
        <p:spPr>
          <a:xfrm flipH="1">
            <a:off x="9628505" y="2436495"/>
            <a:ext cx="873760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>
            <a:stCxn id="33" idx="2"/>
            <a:endCxn id="49" idx="0"/>
          </p:cNvCxnSpPr>
          <p:nvPr/>
        </p:nvCxnSpPr>
        <p:spPr>
          <a:xfrm>
            <a:off x="10502265" y="2436495"/>
            <a:ext cx="118110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3" idx="2"/>
            <a:endCxn id="50" idx="0"/>
          </p:cNvCxnSpPr>
          <p:nvPr/>
        </p:nvCxnSpPr>
        <p:spPr>
          <a:xfrm>
            <a:off x="10502265" y="2436495"/>
            <a:ext cx="1109980" cy="1358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481330" y="4601210"/>
            <a:ext cx="8987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Deployment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：无状态应用部署，比如微服务，提供多副本等功能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StatefulSet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有状态应用部署，比如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redis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，提供稳定的存储、网络等功能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DaemonSet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守护型应用部署，比如日志收集组件，在每个机器都运行一份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Job/CronJob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：定时任务部署，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比如垃圾清理组件，可以在指定时间运行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 descr="7b0a20202020227461726765744d6f64756c65223a20226b6f6e6c696e65666f6e7473220a7d0a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坦黑体 简" panose="02000500000000000000" charset="-122"/>
              </a:rPr>
              <a:t>Kubenetes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坦黑体 简" panose="02000500000000000000" charset="-122"/>
              </a:rPr>
              <a:t>基础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坦黑体 简" panose="020005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7600" y="16377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2" name="内容占位符 10"/>
          <p:cNvSpPr>
            <a:spLocks noGrp="1"/>
          </p:cNvSpPr>
          <p:nvPr/>
        </p:nvSpPr>
        <p:spPr>
          <a:xfrm>
            <a:off x="5418455" y="3627120"/>
            <a:ext cx="4015105" cy="718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80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7504430" cy="66484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-Service - ClusterIP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2455" y="977900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Service</a:t>
            </a:r>
            <a:r>
              <a:rPr lang="zh-CN" altLang="en-US" sz="2400"/>
              <a:t>：</a:t>
            </a:r>
            <a:r>
              <a:rPr lang="en-US" altLang="zh-CN" sz="2400"/>
              <a:t>Pod</a:t>
            </a:r>
            <a:r>
              <a:rPr lang="zh-CN" altLang="en-US" sz="2400"/>
              <a:t>的服务发现与负载均衡</a:t>
            </a:r>
            <a:endParaRPr lang="zh-CN" altLang="en-US" sz="2400"/>
          </a:p>
        </p:txBody>
      </p:sp>
      <p:sp>
        <p:nvSpPr>
          <p:cNvPr id="10" name="矩形 9"/>
          <p:cNvSpPr/>
          <p:nvPr/>
        </p:nvSpPr>
        <p:spPr>
          <a:xfrm>
            <a:off x="546735" y="3366135"/>
            <a:ext cx="1510030" cy="918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201670" y="3366135"/>
            <a:ext cx="1510030" cy="918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847715" y="3366135"/>
            <a:ext cx="1510030" cy="9182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65755" y="5367020"/>
            <a:ext cx="2173605" cy="427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Deployment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my-dep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直接箭头连接符 18"/>
          <p:cNvCxnSpPr>
            <a:stCxn id="18" idx="0"/>
            <a:endCxn id="10" idx="2"/>
          </p:cNvCxnSpPr>
          <p:nvPr/>
        </p:nvCxnSpPr>
        <p:spPr>
          <a:xfrm flipH="1" flipV="1">
            <a:off x="1301750" y="4284345"/>
            <a:ext cx="2651125" cy="10826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1" idx="2"/>
          </p:cNvCxnSpPr>
          <p:nvPr/>
        </p:nvCxnSpPr>
        <p:spPr>
          <a:xfrm flipV="1">
            <a:off x="3947795" y="4284345"/>
            <a:ext cx="8890" cy="1073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15" idx="2"/>
          </p:cNvCxnSpPr>
          <p:nvPr/>
        </p:nvCxnSpPr>
        <p:spPr>
          <a:xfrm flipV="1">
            <a:off x="3957320" y="4284345"/>
            <a:ext cx="2645410" cy="1073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1573530" y="3291840"/>
            <a:ext cx="491490" cy="295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220210" y="3291840"/>
            <a:ext cx="491490" cy="295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866890" y="3291840"/>
            <a:ext cx="491490" cy="2959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5825" y="6052820"/>
            <a:ext cx="10889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kubectl expose deploy my-dep --port=8000 --target-port=80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--type=ClusterIP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集群内部的访问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65755" y="1724025"/>
            <a:ext cx="2070100" cy="728980"/>
          </a:xfrm>
          <a:prstGeom prst="rect">
            <a:avLst/>
          </a:prstGeom>
          <a:ln>
            <a:tailEnd type="arrow" w="med" len="med"/>
          </a:ln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altLang="zh-CN"/>
              <a:t>Service</a:t>
            </a:r>
            <a:r>
              <a:rPr lang="zh-CN" altLang="en-US"/>
              <a:t>（</a:t>
            </a:r>
            <a:r>
              <a:rPr lang="en-US" altLang="zh-CN"/>
              <a:t>my-dep</a:t>
            </a:r>
            <a:r>
              <a:rPr lang="zh-CN" altLang="en-US"/>
              <a:t>）</a:t>
            </a:r>
            <a:endParaRPr lang="en-US" altLang="zh-CN"/>
          </a:p>
          <a:p>
            <a:pPr algn="ctr"/>
            <a:r>
              <a:rPr lang="en-US" altLang="zh-CN"/>
              <a:t>ip</a:t>
            </a:r>
            <a:endParaRPr lang="en-US" altLang="zh-CN"/>
          </a:p>
        </p:txBody>
      </p:sp>
      <p:cxnSp>
        <p:nvCxnSpPr>
          <p:cNvPr id="16" name="直接箭头连接符 15"/>
          <p:cNvCxnSpPr>
            <a:stCxn id="14" idx="2"/>
            <a:endCxn id="10" idx="0"/>
          </p:cNvCxnSpPr>
          <p:nvPr/>
        </p:nvCxnSpPr>
        <p:spPr>
          <a:xfrm flipH="1">
            <a:off x="1301750" y="2453005"/>
            <a:ext cx="2599055" cy="9131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2"/>
            <a:endCxn id="11" idx="0"/>
          </p:cNvCxnSpPr>
          <p:nvPr/>
        </p:nvCxnSpPr>
        <p:spPr>
          <a:xfrm>
            <a:off x="3900805" y="2453005"/>
            <a:ext cx="55880" cy="9131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4" idx="2"/>
            <a:endCxn id="15" idx="0"/>
          </p:cNvCxnSpPr>
          <p:nvPr/>
        </p:nvCxnSpPr>
        <p:spPr>
          <a:xfrm>
            <a:off x="3900805" y="2453005"/>
            <a:ext cx="2701925" cy="913130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6384290" y="1497330"/>
            <a:ext cx="5511800" cy="1363345"/>
          </a:xfrm>
          <a:prstGeom prst="rect">
            <a:avLst/>
          </a:prstGeom>
          <a:ln w="28575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p>
            <a:r>
              <a:rPr lang="zh-CN" altLang="en-US"/>
              <a:t>集群内：无论是任意</a:t>
            </a:r>
            <a:r>
              <a:rPr lang="en-US" altLang="zh-CN"/>
              <a:t>Node</a:t>
            </a:r>
            <a:r>
              <a:rPr lang="zh-CN" altLang="en-US"/>
              <a:t>内，还是任意</a:t>
            </a:r>
            <a:r>
              <a:rPr lang="en-US" altLang="zh-CN"/>
              <a:t>Pod</a:t>
            </a:r>
            <a:r>
              <a:rPr lang="zh-CN" altLang="en-US"/>
              <a:t>内，使用</a:t>
            </a:r>
            <a:r>
              <a:rPr lang="en-US" altLang="zh-CN"/>
              <a:t> service</a:t>
            </a:r>
            <a:r>
              <a:rPr lang="zh-CN" altLang="en-US"/>
              <a:t>的</a:t>
            </a:r>
            <a:r>
              <a:rPr lang="en-US" altLang="zh-CN"/>
              <a:t>ip:port</a:t>
            </a:r>
            <a:r>
              <a:rPr lang="zh-CN" altLang="en-US"/>
              <a:t>就可以直接访问</a:t>
            </a:r>
            <a:r>
              <a:rPr lang="en-US" altLang="zh-CN"/>
              <a:t>; </a:t>
            </a:r>
            <a:r>
              <a:rPr lang="zh-CN" altLang="en-US"/>
              <a:t>也可以用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 b="1"/>
              <a:t>service </a:t>
            </a:r>
            <a:r>
              <a:rPr lang="zh-CN" altLang="en-US" b="1"/>
              <a:t>的</a:t>
            </a:r>
            <a:r>
              <a:rPr lang="en-US" altLang="zh-CN" b="1"/>
              <a:t> </a:t>
            </a:r>
            <a:r>
              <a:rPr lang="zh-CN" altLang="en-US" b="1"/>
              <a:t>域名</a:t>
            </a:r>
            <a:r>
              <a:rPr lang="en-US" altLang="zh-CN" b="1"/>
              <a:t>:port </a:t>
            </a:r>
            <a:r>
              <a:rPr lang="zh-CN" altLang="en-US" b="1"/>
              <a:t>直接访问；</a:t>
            </a:r>
            <a:r>
              <a:rPr lang="en-US" altLang="zh-CN" b="1"/>
              <a:t> </a:t>
            </a:r>
            <a:endParaRPr lang="en-US" altLang="zh-CN" b="1"/>
          </a:p>
          <a:p>
            <a:r>
              <a:rPr lang="en-US" altLang="zh-CN"/>
              <a:t>service</a:t>
            </a:r>
            <a:r>
              <a:rPr lang="zh-CN" altLang="en-US"/>
              <a:t>的域名完整格式为：</a:t>
            </a:r>
            <a:r>
              <a:rPr lang="en-US" altLang="zh-CN"/>
              <a:t> </a:t>
            </a:r>
            <a:r>
              <a:rPr lang="en-US" altLang="zh-CN" b="1"/>
              <a:t>service</a:t>
            </a:r>
            <a:r>
              <a:rPr lang="zh-CN" altLang="en-US" b="1"/>
              <a:t>名</a:t>
            </a:r>
            <a:r>
              <a:rPr lang="en-US" altLang="zh-CN"/>
              <a:t>.</a:t>
            </a:r>
            <a:r>
              <a:rPr lang="zh-CN" altLang="en-US" b="1"/>
              <a:t>名称空间</a:t>
            </a:r>
            <a:r>
              <a:rPr lang="en-US" altLang="zh-CN"/>
              <a:t>.</a:t>
            </a:r>
            <a:r>
              <a:rPr lang="en-US" altLang="zh-CN" b="1"/>
              <a:t>svc</a:t>
            </a:r>
            <a:endParaRPr lang="en-US" altLang="zh-CN" b="1"/>
          </a:p>
        </p:txBody>
      </p:sp>
      <p:sp>
        <p:nvSpPr>
          <p:cNvPr id="24" name="圆角矩形 23"/>
          <p:cNvSpPr/>
          <p:nvPr/>
        </p:nvSpPr>
        <p:spPr>
          <a:xfrm>
            <a:off x="4656455" y="2145030"/>
            <a:ext cx="1565910" cy="439420"/>
          </a:xfrm>
          <a:prstGeom prst="roundRect">
            <a:avLst/>
          </a:prstGeom>
          <a:solidFill>
            <a:schemeClr val="accent2"/>
          </a:solidFill>
          <a:ln>
            <a:tailEnd type="arrow" w="med" len="med"/>
          </a:ln>
        </p:spPr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--port=8000</a:t>
            </a:r>
            <a:endParaRPr lang="en-US" altLang="zh-CN"/>
          </a:p>
        </p:txBody>
      </p:sp>
      <p:sp>
        <p:nvSpPr>
          <p:cNvPr id="25" name="圆角矩形 24"/>
          <p:cNvSpPr/>
          <p:nvPr>
            <p:custDataLst>
              <p:tags r:id="rId4"/>
            </p:custDataLst>
          </p:nvPr>
        </p:nvSpPr>
        <p:spPr>
          <a:xfrm>
            <a:off x="7796530" y="3266440"/>
            <a:ext cx="2096770" cy="439420"/>
          </a:xfrm>
          <a:prstGeom prst="roundRect">
            <a:avLst/>
          </a:prstGeom>
          <a:solidFill>
            <a:schemeClr val="accent2"/>
          </a:solidFill>
          <a:ln>
            <a:tailEnd type="arrow" w="med" len="med"/>
          </a:ln>
        </p:spPr>
        <p:style>
          <a:lnRef idx="0">
            <a:srgbClr val="FFFFFF"/>
          </a:lnRef>
          <a:fillRef idx="1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--target-port=80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7504430" cy="664845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-Service-NodePort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1436370" y="2564130"/>
            <a:ext cx="1828165" cy="227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1660" y="2564130"/>
            <a:ext cx="1828165" cy="227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493635" y="2564130"/>
            <a:ext cx="1828165" cy="2273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91640" y="3201035"/>
            <a:ext cx="1318260" cy="86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19955" y="3201035"/>
            <a:ext cx="1318260" cy="86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748905" y="3201035"/>
            <a:ext cx="1318260" cy="864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Pod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82745" y="5356860"/>
            <a:ext cx="2391410" cy="5645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Deployment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7" name="直接箭头连接符 16"/>
          <p:cNvCxnSpPr>
            <a:stCxn id="16" idx="0"/>
            <a:endCxn id="12" idx="2"/>
          </p:cNvCxnSpPr>
          <p:nvPr/>
        </p:nvCxnSpPr>
        <p:spPr>
          <a:xfrm flipH="1" flipV="1">
            <a:off x="2350770" y="4065270"/>
            <a:ext cx="3027680" cy="1291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0"/>
            <a:endCxn id="13" idx="2"/>
          </p:cNvCxnSpPr>
          <p:nvPr/>
        </p:nvCxnSpPr>
        <p:spPr>
          <a:xfrm flipV="1">
            <a:off x="5378450" y="4065270"/>
            <a:ext cx="635" cy="1291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0"/>
            <a:endCxn id="14" idx="2"/>
          </p:cNvCxnSpPr>
          <p:nvPr/>
        </p:nvCxnSpPr>
        <p:spPr>
          <a:xfrm flipV="1">
            <a:off x="5378450" y="4065270"/>
            <a:ext cx="3029585" cy="1291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09955" y="6092825"/>
            <a:ext cx="102673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kubectl expose deploy my-dep --port=8000 --target-port=80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--type=ClusterIP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集群内部的访问</a:t>
            </a:r>
            <a:endParaRPr lang="zh-CN" altLang="en-US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kubectl expose deploy my-dep --port=8000 --target-port=80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--type=NodePort:  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集群外也可以访问</a:t>
            </a:r>
            <a:endParaRPr lang="zh-CN" altLang="en-US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691765" y="3100705"/>
            <a:ext cx="5721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647690" y="3100705"/>
            <a:ext cx="5721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603615" y="3100705"/>
            <a:ext cx="572135" cy="2546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</a:rPr>
              <a:t>80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20825" y="1363980"/>
            <a:ext cx="488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NodePort = ClusterIP +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节点端口包括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-Service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2455" y="977900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Service</a:t>
            </a:r>
            <a:r>
              <a:rPr lang="zh-CN" altLang="en-US" sz="2400"/>
              <a:t>：</a:t>
            </a:r>
            <a:r>
              <a:rPr lang="en-US" altLang="zh-CN" sz="2400"/>
              <a:t>Pod</a:t>
            </a:r>
            <a:r>
              <a:rPr lang="zh-CN" altLang="en-US" sz="2400"/>
              <a:t>的服务发现与负载均衡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1179195" y="3382010"/>
            <a:ext cx="2329180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535170" y="3380105"/>
            <a:ext cx="2329180" cy="26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954645" y="3380740"/>
            <a:ext cx="2318385" cy="2600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10" y="1438275"/>
            <a:ext cx="1809750" cy="387350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1437005" y="3897630"/>
            <a:ext cx="1789430" cy="1430020"/>
            <a:chOff x="2263" y="6138"/>
            <a:chExt cx="2818" cy="2252"/>
          </a:xfrm>
        </p:grpSpPr>
        <p:sp>
          <p:nvSpPr>
            <p:cNvPr id="41" name="圆角矩形 40"/>
            <p:cNvSpPr/>
            <p:nvPr/>
          </p:nvSpPr>
          <p:spPr>
            <a:xfrm>
              <a:off x="2263" y="6138"/>
              <a:ext cx="2818" cy="2252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3157" y="6138"/>
              <a:ext cx="13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Pod</a:t>
              </a:r>
              <a:endParaRPr lang="en-US" altLang="zh-CN"/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593" y="7503"/>
              <a:ext cx="2158" cy="6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Java App</a:t>
              </a:r>
              <a:endParaRPr lang="en-US" altLang="zh-CN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36795" y="3897630"/>
            <a:ext cx="1789430" cy="1430020"/>
            <a:chOff x="7617" y="6138"/>
            <a:chExt cx="2818" cy="2252"/>
          </a:xfrm>
        </p:grpSpPr>
        <p:grpSp>
          <p:nvGrpSpPr>
            <p:cNvPr id="49" name="组合 48"/>
            <p:cNvGrpSpPr/>
            <p:nvPr/>
          </p:nvGrpSpPr>
          <p:grpSpPr>
            <a:xfrm>
              <a:off x="7617" y="6138"/>
              <a:ext cx="2818" cy="2252"/>
              <a:chOff x="9136" y="6071"/>
              <a:chExt cx="2818" cy="2252"/>
            </a:xfrm>
          </p:grpSpPr>
          <p:sp>
            <p:nvSpPr>
              <p:cNvPr id="47" name="圆角矩形 46"/>
              <p:cNvSpPr/>
              <p:nvPr/>
            </p:nvSpPr>
            <p:spPr>
              <a:xfrm>
                <a:off x="9136" y="6071"/>
                <a:ext cx="2818" cy="225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10030" y="6071"/>
                <a:ext cx="13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Pod</a:t>
                </a:r>
                <a:endParaRPr lang="en-US" altLang="zh-CN"/>
              </a:p>
            </p:txBody>
          </p:sp>
        </p:grpSp>
        <p:sp>
          <p:nvSpPr>
            <p:cNvPr id="13" name="圆角矩形 12"/>
            <p:cNvSpPr/>
            <p:nvPr/>
          </p:nvSpPr>
          <p:spPr>
            <a:xfrm>
              <a:off x="7897" y="7503"/>
              <a:ext cx="2158" cy="6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Java App</a:t>
              </a:r>
              <a:endParaRPr lang="en-US" altLang="zh-CN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8236585" y="3897630"/>
            <a:ext cx="1789430" cy="1430020"/>
            <a:chOff x="12971" y="6138"/>
            <a:chExt cx="2818" cy="2252"/>
          </a:xfrm>
        </p:grpSpPr>
        <p:grpSp>
          <p:nvGrpSpPr>
            <p:cNvPr id="50" name="组合 49"/>
            <p:cNvGrpSpPr/>
            <p:nvPr/>
          </p:nvGrpSpPr>
          <p:grpSpPr>
            <a:xfrm>
              <a:off x="12971" y="6138"/>
              <a:ext cx="2818" cy="2252"/>
              <a:chOff x="9136" y="6071"/>
              <a:chExt cx="2818" cy="2252"/>
            </a:xfrm>
          </p:grpSpPr>
          <p:sp>
            <p:nvSpPr>
              <p:cNvPr id="51" name="圆角矩形 50"/>
              <p:cNvSpPr/>
              <p:nvPr/>
            </p:nvSpPr>
            <p:spPr>
              <a:xfrm>
                <a:off x="9136" y="6071"/>
                <a:ext cx="2818" cy="2252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0030" y="6071"/>
                <a:ext cx="134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Pod</a:t>
                </a:r>
                <a:endParaRPr lang="en-US" altLang="zh-CN"/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13301" y="7503"/>
              <a:ext cx="2158" cy="643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Vue App</a:t>
              </a:r>
              <a:endParaRPr lang="en-US" altLang="zh-CN"/>
            </a:p>
          </p:txBody>
        </p:sp>
      </p:grpSp>
      <p:sp>
        <p:nvSpPr>
          <p:cNvPr id="16" name="矩形 15"/>
          <p:cNvSpPr/>
          <p:nvPr/>
        </p:nvSpPr>
        <p:spPr>
          <a:xfrm>
            <a:off x="3151505" y="2155825"/>
            <a:ext cx="2252980" cy="50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cxnSp>
        <p:nvCxnSpPr>
          <p:cNvPr id="17" name="肘形连接符 16"/>
          <p:cNvCxnSpPr>
            <a:stCxn id="40" idx="3"/>
            <a:endCxn id="16" idx="0"/>
          </p:cNvCxnSpPr>
          <p:nvPr/>
        </p:nvCxnSpPr>
        <p:spPr>
          <a:xfrm>
            <a:off x="2740660" y="1631950"/>
            <a:ext cx="1537335" cy="52387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2"/>
            <a:endCxn id="42" idx="0"/>
          </p:cNvCxnSpPr>
          <p:nvPr/>
        </p:nvCxnSpPr>
        <p:spPr>
          <a:xfrm flipH="1">
            <a:off x="2430780" y="2662555"/>
            <a:ext cx="1847215" cy="1235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6" idx="2"/>
            <a:endCxn id="48" idx="0"/>
          </p:cNvCxnSpPr>
          <p:nvPr/>
        </p:nvCxnSpPr>
        <p:spPr>
          <a:xfrm>
            <a:off x="4277995" y="2662555"/>
            <a:ext cx="1552575" cy="1235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8103870" y="2156460"/>
            <a:ext cx="2252980" cy="5067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</p:txBody>
      </p:sp>
      <p:cxnSp>
        <p:nvCxnSpPr>
          <p:cNvPr id="45" name="肘形连接符 44"/>
          <p:cNvCxnSpPr>
            <a:stCxn id="40" idx="3"/>
            <a:endCxn id="44" idx="0"/>
          </p:cNvCxnSpPr>
          <p:nvPr/>
        </p:nvCxnSpPr>
        <p:spPr>
          <a:xfrm>
            <a:off x="2740660" y="1631950"/>
            <a:ext cx="6489700" cy="5245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2"/>
            <a:endCxn id="52" idx="0"/>
          </p:cNvCxnSpPr>
          <p:nvPr/>
        </p:nvCxnSpPr>
        <p:spPr>
          <a:xfrm>
            <a:off x="9230360" y="2663190"/>
            <a:ext cx="0" cy="1234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518285" y="4358640"/>
            <a:ext cx="1605915" cy="307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app=java</a:t>
            </a:r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4928235" y="4361180"/>
            <a:ext cx="1605915" cy="307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app=java</a:t>
            </a:r>
            <a:endParaRPr lang="en-US" altLang="zh-CN"/>
          </a:p>
        </p:txBody>
      </p:sp>
      <p:sp>
        <p:nvSpPr>
          <p:cNvPr id="58" name="矩形 57"/>
          <p:cNvSpPr/>
          <p:nvPr/>
        </p:nvSpPr>
        <p:spPr>
          <a:xfrm>
            <a:off x="8338185" y="4361180"/>
            <a:ext cx="1605915" cy="3079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app=vue</a:t>
            </a:r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763270" y="3776980"/>
            <a:ext cx="6533515" cy="1671320"/>
          </a:xfrm>
          <a:prstGeom prst="rect">
            <a:avLst/>
          </a:prstGeom>
          <a:solidFill>
            <a:schemeClr val="accent4">
              <a:alpha val="1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3362960" y="6258560"/>
            <a:ext cx="13335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7478395" y="3776980"/>
            <a:ext cx="3271520" cy="1671320"/>
          </a:xfrm>
          <a:prstGeom prst="rect">
            <a:avLst/>
          </a:prstGeom>
          <a:solidFill>
            <a:schemeClr val="accent4">
              <a:alpha val="19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8446770" y="6193790"/>
            <a:ext cx="1333500" cy="469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vue</a:t>
            </a:r>
            <a:endParaRPr lang="en-US" altLang="zh-CN"/>
          </a:p>
        </p:txBody>
      </p:sp>
      <p:cxnSp>
        <p:nvCxnSpPr>
          <p:cNvPr id="64" name="直接箭头连接符 63"/>
          <p:cNvCxnSpPr>
            <a:stCxn id="60" idx="0"/>
            <a:endCxn id="59" idx="2"/>
          </p:cNvCxnSpPr>
          <p:nvPr/>
        </p:nvCxnSpPr>
        <p:spPr>
          <a:xfrm flipV="1">
            <a:off x="4029710" y="5448300"/>
            <a:ext cx="635" cy="8102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63" idx="0"/>
            <a:endCxn id="61" idx="2"/>
          </p:cNvCxnSpPr>
          <p:nvPr/>
        </p:nvCxnSpPr>
        <p:spPr>
          <a:xfrm flipV="1">
            <a:off x="9113520" y="5448300"/>
            <a:ext cx="635" cy="7454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H="1">
            <a:off x="4707890" y="5018405"/>
            <a:ext cx="3775075" cy="14103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圆角矩形 69"/>
          <p:cNvSpPr/>
          <p:nvPr/>
        </p:nvSpPr>
        <p:spPr>
          <a:xfrm>
            <a:off x="1263015" y="5805805"/>
            <a:ext cx="905510" cy="3879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31361</a:t>
            </a:r>
            <a:endParaRPr lang="en-US" altLang="zh-CN"/>
          </a:p>
        </p:txBody>
      </p:sp>
      <p:sp>
        <p:nvSpPr>
          <p:cNvPr id="71" name="圆角矩形 70"/>
          <p:cNvSpPr/>
          <p:nvPr/>
        </p:nvSpPr>
        <p:spPr>
          <a:xfrm>
            <a:off x="4608830" y="5810250"/>
            <a:ext cx="905510" cy="3879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31361</a:t>
            </a:r>
            <a:endParaRPr lang="en-US" altLang="zh-CN"/>
          </a:p>
        </p:txBody>
      </p:sp>
      <p:sp>
        <p:nvSpPr>
          <p:cNvPr id="72" name="圆角矩形 71"/>
          <p:cNvSpPr/>
          <p:nvPr/>
        </p:nvSpPr>
        <p:spPr>
          <a:xfrm>
            <a:off x="8056245" y="5805805"/>
            <a:ext cx="905510" cy="38798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31361</a:t>
            </a:r>
            <a:endParaRPr lang="en-US" altLang="zh-CN"/>
          </a:p>
        </p:txBody>
      </p:sp>
      <p:sp>
        <p:nvSpPr>
          <p:cNvPr id="73" name="圆角矩形 72"/>
          <p:cNvSpPr/>
          <p:nvPr/>
        </p:nvSpPr>
        <p:spPr>
          <a:xfrm>
            <a:off x="9844405" y="5805805"/>
            <a:ext cx="905510" cy="387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31388</a:t>
            </a:r>
            <a:endParaRPr lang="en-US" altLang="zh-CN"/>
          </a:p>
        </p:txBody>
      </p:sp>
      <p:sp>
        <p:nvSpPr>
          <p:cNvPr id="74" name="圆角矩形 73"/>
          <p:cNvSpPr/>
          <p:nvPr/>
        </p:nvSpPr>
        <p:spPr>
          <a:xfrm>
            <a:off x="6391275" y="5810250"/>
            <a:ext cx="905510" cy="387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31388</a:t>
            </a:r>
            <a:endParaRPr lang="en-US" altLang="zh-CN"/>
          </a:p>
        </p:txBody>
      </p:sp>
      <p:sp>
        <p:nvSpPr>
          <p:cNvPr id="75" name="圆角矩形 74"/>
          <p:cNvSpPr/>
          <p:nvPr/>
        </p:nvSpPr>
        <p:spPr>
          <a:xfrm>
            <a:off x="2899410" y="5810250"/>
            <a:ext cx="905510" cy="3879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31388</a:t>
            </a:r>
            <a:endParaRPr lang="en-US" altLang="zh-CN"/>
          </a:p>
        </p:txBody>
      </p:sp>
      <p:cxnSp>
        <p:nvCxnSpPr>
          <p:cNvPr id="76" name="肘形连接符 75"/>
          <p:cNvCxnSpPr>
            <a:stCxn id="63" idx="3"/>
            <a:endCxn id="73" idx="2"/>
          </p:cNvCxnSpPr>
          <p:nvPr/>
        </p:nvCxnSpPr>
        <p:spPr>
          <a:xfrm flipV="1">
            <a:off x="9780270" y="6193790"/>
            <a:ext cx="516890" cy="23495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肘形连接符 76"/>
          <p:cNvCxnSpPr>
            <a:stCxn id="63" idx="1"/>
            <a:endCxn id="74" idx="2"/>
          </p:cNvCxnSpPr>
          <p:nvPr/>
        </p:nvCxnSpPr>
        <p:spPr>
          <a:xfrm rot="10800000">
            <a:off x="6844030" y="6197600"/>
            <a:ext cx="1602740" cy="230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肘形连接符 77"/>
          <p:cNvCxnSpPr>
            <a:stCxn id="63" idx="1"/>
            <a:endCxn id="75" idx="2"/>
          </p:cNvCxnSpPr>
          <p:nvPr/>
        </p:nvCxnSpPr>
        <p:spPr>
          <a:xfrm rot="10800000">
            <a:off x="3351530" y="6197600"/>
            <a:ext cx="5094605" cy="23050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6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9" grpId="0" bldLvl="0" animBg="1"/>
      <p:bldP spid="16" grpId="0" animBg="1"/>
      <p:bldP spid="44" grpId="0" bldLvl="0" animBg="1"/>
      <p:bldP spid="56" grpId="0" animBg="1"/>
      <p:bldP spid="57" grpId="0" animBg="1"/>
      <p:bldP spid="59" grpId="0" bldLvl="0" animBg="1"/>
      <p:bldP spid="58" grpId="0" animBg="1"/>
      <p:bldP spid="61" grpId="0" animBg="1"/>
      <p:bldP spid="60" grpId="0" bldLvl="0" animBg="1"/>
      <p:bldP spid="63" grpId="0" bldLvl="0" animBg="1"/>
      <p:bldP spid="60" grpId="1" bldLvl="0" animBg="1"/>
      <p:bldP spid="72" grpId="0" animBg="1"/>
      <p:bldP spid="71" grpId="0" animBg="1"/>
      <p:bldP spid="70" grpId="0" animBg="1"/>
      <p:bldP spid="63" grpId="1" animBg="1"/>
      <p:bldP spid="73" grpId="0" bldLvl="0" animBg="1"/>
      <p:bldP spid="74" grpId="0" bldLvl="0" animBg="1"/>
      <p:bldP spid="75" grpId="0" bldLvl="0" animBg="1"/>
      <p:bldP spid="73" grpId="1" animBg="1"/>
      <p:bldP spid="74" grpId="1" animBg="1"/>
      <p:bldP spid="75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矩形 84"/>
          <p:cNvSpPr/>
          <p:nvPr/>
        </p:nvSpPr>
        <p:spPr>
          <a:xfrm>
            <a:off x="1089660" y="2581910"/>
            <a:ext cx="10967720" cy="765175"/>
          </a:xfrm>
          <a:prstGeom prst="rect">
            <a:avLst/>
          </a:prstGeom>
          <a:solidFill>
            <a:srgbClr val="FFC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核心概念</a:t>
            </a:r>
            <a:r>
              <a:rPr lang="en-US" altLang="zh-CN"/>
              <a:t>-Ingress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593090" y="786765"/>
            <a:ext cx="110064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Ingress</a:t>
            </a:r>
            <a:r>
              <a:rPr lang="zh-CN" altLang="en-US" sz="2400"/>
              <a:t>：</a:t>
            </a:r>
            <a:r>
              <a:rPr lang="en-US" sz="2400"/>
              <a:t>Service</a:t>
            </a:r>
            <a:r>
              <a:rPr lang="zh-CN" altLang="en-US" sz="2400"/>
              <a:t>的统一</a:t>
            </a:r>
            <a:r>
              <a:rPr lang="zh-CN" altLang="en-US" sz="2400" b="1"/>
              <a:t>网关</a:t>
            </a:r>
            <a:r>
              <a:rPr lang="zh-CN" altLang="en-US" sz="2400"/>
              <a:t>入口</a:t>
            </a:r>
            <a:endParaRPr lang="zh-CN" altLang="en-US" sz="2400"/>
          </a:p>
        </p:txBody>
      </p:sp>
      <p:sp>
        <p:nvSpPr>
          <p:cNvPr id="6" name="矩形 5"/>
          <p:cNvSpPr/>
          <p:nvPr/>
        </p:nvSpPr>
        <p:spPr>
          <a:xfrm>
            <a:off x="792480" y="4103370"/>
            <a:ext cx="3168650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65" y="1232535"/>
            <a:ext cx="1809750" cy="38735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4368800" y="4103370"/>
            <a:ext cx="3168650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027035" y="4103370"/>
            <a:ext cx="3168650" cy="2600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974090" y="4449445"/>
            <a:ext cx="1099185" cy="880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t">
              <a:lnSpc>
                <a:spcPct val="100000"/>
              </a:lnSpc>
            </a:pPr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1089660" y="4969510"/>
            <a:ext cx="879475" cy="26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 = a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2617470" y="4449445"/>
            <a:ext cx="1099185" cy="8801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fontAlgn="t">
              <a:lnSpc>
                <a:spcPct val="100000"/>
              </a:lnSpc>
            </a:pPr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2733040" y="4969510"/>
            <a:ext cx="879475" cy="26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 = b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2617470" y="5566410"/>
            <a:ext cx="1099185" cy="880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t">
              <a:lnSpc>
                <a:spcPct val="100000"/>
              </a:lnSpc>
            </a:pPr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2733040" y="6086475"/>
            <a:ext cx="879475" cy="26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 = c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4500880" y="4449445"/>
            <a:ext cx="1099185" cy="880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 fontAlgn="t">
              <a:lnSpc>
                <a:spcPct val="100000"/>
              </a:lnSpc>
            </a:pPr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4616450" y="4969510"/>
            <a:ext cx="879475" cy="26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 = a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211570" y="4449445"/>
            <a:ext cx="1099185" cy="8801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fontAlgn="t">
              <a:lnSpc>
                <a:spcPct val="100000"/>
              </a:lnSpc>
            </a:pPr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6327140" y="4969510"/>
            <a:ext cx="879475" cy="26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 = b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4506595" y="5566410"/>
            <a:ext cx="1099185" cy="880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t">
              <a:lnSpc>
                <a:spcPct val="100000"/>
              </a:lnSpc>
            </a:pPr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4622165" y="6086475"/>
            <a:ext cx="879475" cy="26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 = c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8189595" y="5566410"/>
            <a:ext cx="1099185" cy="880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 fontAlgn="t">
              <a:lnSpc>
                <a:spcPct val="100000"/>
              </a:lnSpc>
            </a:pPr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8305165" y="6086475"/>
            <a:ext cx="879475" cy="26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 = c</a:t>
            </a:r>
            <a:endParaRPr lang="en-US" altLang="zh-CN"/>
          </a:p>
        </p:txBody>
      </p:sp>
      <p:sp>
        <p:nvSpPr>
          <p:cNvPr id="35" name="圆角矩形 34"/>
          <p:cNvSpPr/>
          <p:nvPr/>
        </p:nvSpPr>
        <p:spPr>
          <a:xfrm>
            <a:off x="9921240" y="4449445"/>
            <a:ext cx="1099185" cy="88011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fontAlgn="t">
              <a:lnSpc>
                <a:spcPct val="100000"/>
              </a:lnSpc>
            </a:pPr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0036810" y="4969510"/>
            <a:ext cx="879475" cy="26987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app = b</a:t>
            </a:r>
            <a:endParaRPr lang="en-US" altLang="zh-CN"/>
          </a:p>
        </p:txBody>
      </p:sp>
      <p:sp>
        <p:nvSpPr>
          <p:cNvPr id="67" name="矩形 66"/>
          <p:cNvSpPr/>
          <p:nvPr/>
        </p:nvSpPr>
        <p:spPr>
          <a:xfrm>
            <a:off x="1670050" y="3452495"/>
            <a:ext cx="1573530" cy="495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en-US" altLang="zh-CN"/>
              <a:t>a</a:t>
            </a:r>
            <a:r>
              <a:rPr lang="zh-CN" altLang="en-US"/>
              <a:t>（</a:t>
            </a:r>
            <a:r>
              <a:rPr lang="en-US" altLang="zh-CN"/>
              <a:t>order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5074285" y="3452495"/>
            <a:ext cx="1573530" cy="495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en-US" altLang="zh-CN"/>
              <a:t>b</a:t>
            </a:r>
            <a:r>
              <a:rPr lang="zh-CN" altLang="en-US"/>
              <a:t>（</a:t>
            </a:r>
            <a:r>
              <a:rPr lang="en-US" altLang="zh-CN"/>
              <a:t>user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8835390" y="3452495"/>
            <a:ext cx="1573530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deployment</a:t>
            </a:r>
            <a:endParaRPr lang="en-US" altLang="zh-CN"/>
          </a:p>
          <a:p>
            <a:pPr algn="ctr"/>
            <a:r>
              <a:rPr lang="en-US" altLang="zh-CN"/>
              <a:t>c</a:t>
            </a:r>
            <a:r>
              <a:rPr lang="zh-CN" altLang="en-US"/>
              <a:t>（</a:t>
            </a:r>
            <a:r>
              <a:rPr lang="en-US" altLang="zh-CN"/>
              <a:t>product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1670050" y="2801620"/>
            <a:ext cx="1573530" cy="4953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82" name="矩形 81"/>
          <p:cNvSpPr/>
          <p:nvPr/>
        </p:nvSpPr>
        <p:spPr>
          <a:xfrm>
            <a:off x="5074285" y="2801620"/>
            <a:ext cx="1573530" cy="4953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4" name="矩形 83"/>
          <p:cNvSpPr/>
          <p:nvPr/>
        </p:nvSpPr>
        <p:spPr>
          <a:xfrm>
            <a:off x="8835390" y="2801620"/>
            <a:ext cx="1573530" cy="495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86" name="矩形 85"/>
          <p:cNvSpPr/>
          <p:nvPr/>
        </p:nvSpPr>
        <p:spPr>
          <a:xfrm>
            <a:off x="10915650" y="2801620"/>
            <a:ext cx="980440" cy="4953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  <a:p>
            <a:pPr algn="ctr"/>
            <a:r>
              <a:rPr lang="en-US" altLang="zh-CN"/>
              <a:t>...N</a:t>
            </a:r>
            <a:endParaRPr lang="en-US" altLang="zh-CN"/>
          </a:p>
        </p:txBody>
      </p:sp>
      <p:sp>
        <p:nvSpPr>
          <p:cNvPr id="88" name="矩形 87"/>
          <p:cNvSpPr/>
          <p:nvPr/>
        </p:nvSpPr>
        <p:spPr>
          <a:xfrm>
            <a:off x="9330690" y="2190115"/>
            <a:ext cx="2726690" cy="52705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r>
              <a:rPr lang="zh-CN" altLang="en-US"/>
              <a:t>层网络</a:t>
            </a:r>
            <a:r>
              <a:rPr lang="en-US" altLang="zh-CN"/>
              <a:t>   10.96.0.0/16</a:t>
            </a:r>
            <a:endParaRPr lang="en-US" altLang="zh-CN"/>
          </a:p>
        </p:txBody>
      </p:sp>
      <p:sp>
        <p:nvSpPr>
          <p:cNvPr id="90" name="矩形 89"/>
          <p:cNvSpPr/>
          <p:nvPr/>
        </p:nvSpPr>
        <p:spPr>
          <a:xfrm>
            <a:off x="592455" y="4422775"/>
            <a:ext cx="11464925" cy="2285365"/>
          </a:xfrm>
          <a:prstGeom prst="rect">
            <a:avLst/>
          </a:prstGeom>
          <a:solidFill>
            <a:srgbClr val="FFC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9385300" y="6211570"/>
            <a:ext cx="2672080" cy="4965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r>
              <a:rPr lang="zh-CN" altLang="en-US"/>
              <a:t>层网络</a:t>
            </a:r>
            <a:r>
              <a:rPr lang="en-US" altLang="zh-CN"/>
              <a:t>  </a:t>
            </a:r>
            <a:endParaRPr lang="en-US" altLang="zh-CN"/>
          </a:p>
          <a:p>
            <a:pPr algn="ctr"/>
            <a:r>
              <a:rPr lang="en-US" altLang="zh-CN"/>
              <a:t>172.32.0.0/16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172075" y="750570"/>
            <a:ext cx="1918970" cy="62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Ingress</a:t>
            </a:r>
            <a:endParaRPr lang="en-US" altLang="zh-CN"/>
          </a:p>
          <a:p>
            <a:pPr algn="ctr"/>
            <a:r>
              <a:rPr lang="en-US" altLang="zh-CN" b="1"/>
              <a:t>Nginx</a:t>
            </a:r>
            <a:r>
              <a:rPr lang="en-US" altLang="zh-CN"/>
              <a:t>/Traefik</a:t>
            </a:r>
            <a:endParaRPr lang="en-US" altLang="zh-CN"/>
          </a:p>
        </p:txBody>
      </p:sp>
      <p:cxnSp>
        <p:nvCxnSpPr>
          <p:cNvPr id="9" name="直接箭头连接符 8"/>
          <p:cNvCxnSpPr>
            <a:endCxn id="8" idx="0"/>
          </p:cNvCxnSpPr>
          <p:nvPr/>
        </p:nvCxnSpPr>
        <p:spPr>
          <a:xfrm>
            <a:off x="6122035" y="123825"/>
            <a:ext cx="9525" cy="6267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6122035" y="252730"/>
            <a:ext cx="2210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http://xx.atguigu.com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2456815" y="1619885"/>
            <a:ext cx="1811020" cy="3987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order.atguigu.com</a:t>
            </a:r>
            <a:endParaRPr lang="en-US" altLang="zh-CN" sz="1600"/>
          </a:p>
        </p:txBody>
      </p:sp>
      <p:cxnSp>
        <p:nvCxnSpPr>
          <p:cNvPr id="14" name="直接箭头连接符 13"/>
          <p:cNvCxnSpPr>
            <a:stCxn id="13" idx="2"/>
            <a:endCxn id="80" idx="0"/>
          </p:cNvCxnSpPr>
          <p:nvPr/>
        </p:nvCxnSpPr>
        <p:spPr>
          <a:xfrm flipH="1">
            <a:off x="2456815" y="2018665"/>
            <a:ext cx="905510" cy="7829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4956175" y="1619885"/>
            <a:ext cx="1811020" cy="39878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user.atguigu.com</a:t>
            </a:r>
            <a:endParaRPr lang="en-US" altLang="zh-CN"/>
          </a:p>
        </p:txBody>
      </p:sp>
      <p:cxnSp>
        <p:nvCxnSpPr>
          <p:cNvPr id="17" name="曲线连接符 16"/>
          <p:cNvCxnSpPr>
            <a:stCxn id="16" idx="2"/>
            <a:endCxn id="82" idx="0"/>
          </p:cNvCxnSpPr>
          <p:nvPr/>
        </p:nvCxnSpPr>
        <p:spPr>
          <a:xfrm rot="5400000">
            <a:off x="5469890" y="2409825"/>
            <a:ext cx="782955" cy="635"/>
          </a:xfrm>
          <a:prstGeom prst="curvedConnector3">
            <a:avLst>
              <a:gd name="adj1" fmla="val 50041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7769860" y="1619885"/>
            <a:ext cx="2152015" cy="3987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atguigu.com/product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22" idx="2"/>
            <a:endCxn id="84" idx="0"/>
          </p:cNvCxnSpPr>
          <p:nvPr/>
        </p:nvCxnSpPr>
        <p:spPr>
          <a:xfrm>
            <a:off x="8846185" y="2018665"/>
            <a:ext cx="775970" cy="7829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2"/>
            <a:endCxn id="13" idx="0"/>
          </p:cNvCxnSpPr>
          <p:nvPr/>
        </p:nvCxnSpPr>
        <p:spPr>
          <a:xfrm flipH="1">
            <a:off x="3362325" y="1370965"/>
            <a:ext cx="2769235" cy="24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2"/>
            <a:endCxn id="16" idx="0"/>
          </p:cNvCxnSpPr>
          <p:nvPr/>
        </p:nvCxnSpPr>
        <p:spPr>
          <a:xfrm flipH="1">
            <a:off x="5861685" y="1370965"/>
            <a:ext cx="269875" cy="24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8" idx="2"/>
            <a:endCxn id="22" idx="0"/>
          </p:cNvCxnSpPr>
          <p:nvPr/>
        </p:nvCxnSpPr>
        <p:spPr>
          <a:xfrm>
            <a:off x="6131560" y="1370965"/>
            <a:ext cx="2714625" cy="248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504430" y="864235"/>
            <a:ext cx="4552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网关：按照规则进行转发，并负载均衡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35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1" grpId="0" bldLvl="0" animBg="1"/>
      <p:bldP spid="15" grpId="0" bldLvl="0" animBg="1"/>
      <p:bldP spid="18" grpId="0" bldLvl="0" animBg="1"/>
      <p:bldP spid="27" grpId="0" bldLvl="0" animBg="1"/>
      <p:bldP spid="28" grpId="0" bldLvl="0" animBg="1"/>
      <p:bldP spid="67" grpId="0" animBg="1"/>
      <p:bldP spid="68" grpId="0" animBg="1"/>
      <p:bldP spid="35" grpId="0" animBg="1"/>
      <p:bldP spid="36" grpId="0" animBg="1"/>
      <p:bldP spid="29" grpId="0" animBg="1"/>
      <p:bldP spid="30" grpId="0" animBg="1"/>
      <p:bldP spid="19" grpId="0" animBg="1"/>
      <p:bldP spid="20" grpId="0" animBg="1"/>
      <p:bldP spid="79" grpId="0" animBg="1"/>
      <p:bldP spid="21" grpId="0" animBg="1"/>
      <p:bldP spid="31" grpId="0" animBg="1"/>
      <p:bldP spid="33" grpId="0" animBg="1"/>
      <p:bldP spid="34" grpId="0" animBg="1"/>
      <p:bldP spid="32" grpId="0" animBg="1"/>
      <p:bldP spid="26" grpId="0" animBg="1"/>
      <p:bldP spid="80" grpId="0" bldLvl="0" animBg="1"/>
      <p:bldP spid="82" grpId="0" bldLvl="0" animBg="1"/>
      <p:bldP spid="15" grpId="1" animBg="1"/>
      <p:bldP spid="18" grpId="1" animBg="1"/>
      <p:bldP spid="27" grpId="1" animBg="1"/>
      <p:bldP spid="28" grpId="1" animBg="1"/>
      <p:bldP spid="19" grpId="1" animBg="1"/>
      <p:bldP spid="20" grpId="1" animBg="1"/>
      <p:bldP spid="29" grpId="1" animBg="1"/>
      <p:bldP spid="30" grpId="1" animBg="1"/>
      <p:bldP spid="35" grpId="1" animBg="1"/>
      <p:bldP spid="36" grpId="1" animBg="1"/>
      <p:bldP spid="84" grpId="0" bldLvl="0" animBg="1"/>
      <p:bldP spid="21" grpId="1" animBg="1"/>
      <p:bldP spid="26" grpId="1" animBg="1"/>
      <p:bldP spid="31" grpId="1" animBg="1"/>
      <p:bldP spid="32" grpId="1" animBg="1"/>
      <p:bldP spid="33" grpId="1" animBg="1"/>
      <p:bldP spid="34" grpId="1" animBg="1"/>
      <p:bldP spid="86" grpId="0" bldLvl="0" animBg="1"/>
      <p:bldP spid="85" grpId="0" bldLvl="0" animBg="1"/>
      <p:bldP spid="88" grpId="0" bldLvl="0" animBg="1"/>
      <p:bldP spid="90" grpId="0" bldLvl="0" animBg="1"/>
      <p:bldP spid="91" grpId="0" bldLvl="0" animBg="1"/>
      <p:bldP spid="8" grpId="0" animBg="1"/>
      <p:bldP spid="12" grpId="0"/>
      <p:bldP spid="13" grpId="0" animBg="1"/>
      <p:bldP spid="27" grpId="2" animBg="1"/>
      <p:bldP spid="28" grpId="2" animBg="1"/>
      <p:bldP spid="16" grpId="0" animBg="1"/>
      <p:bldP spid="35" grpId="2" animBg="1"/>
      <p:bldP spid="36" grpId="2" animBg="1"/>
      <p:bldP spid="22" grpId="0" bldLvl="0" animBg="1"/>
      <p:bldP spid="21" grpId="2" animBg="1"/>
      <p:bldP spid="26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圆角矩形 93"/>
          <p:cNvSpPr/>
          <p:nvPr/>
        </p:nvSpPr>
        <p:spPr>
          <a:xfrm>
            <a:off x="309245" y="5136515"/>
            <a:ext cx="11795760" cy="136906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存储抽象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38" name="矩形 37"/>
          <p:cNvSpPr/>
          <p:nvPr/>
        </p:nvSpPr>
        <p:spPr>
          <a:xfrm>
            <a:off x="784860" y="1121410"/>
            <a:ext cx="3172460" cy="283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620895" y="1121410"/>
            <a:ext cx="3172460" cy="283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8456930" y="1121410"/>
            <a:ext cx="3169285" cy="2839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圆角矩形 75"/>
          <p:cNvSpPr/>
          <p:nvPr/>
        </p:nvSpPr>
        <p:spPr>
          <a:xfrm>
            <a:off x="318135" y="2255520"/>
            <a:ext cx="11609705" cy="94869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984885" y="1290955"/>
            <a:ext cx="1019175" cy="6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4" name="圆角矩形 43"/>
          <p:cNvSpPr/>
          <p:nvPr/>
        </p:nvSpPr>
        <p:spPr>
          <a:xfrm>
            <a:off x="2451735" y="1290955"/>
            <a:ext cx="1019175" cy="6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5" name="圆角矩形 44"/>
          <p:cNvSpPr/>
          <p:nvPr/>
        </p:nvSpPr>
        <p:spPr>
          <a:xfrm>
            <a:off x="4900295" y="1290955"/>
            <a:ext cx="1019175" cy="6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6" name="圆角矩形 45"/>
          <p:cNvSpPr/>
          <p:nvPr/>
        </p:nvSpPr>
        <p:spPr>
          <a:xfrm>
            <a:off x="8569960" y="1290955"/>
            <a:ext cx="1019175" cy="6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7" name="圆角矩形 46"/>
          <p:cNvSpPr/>
          <p:nvPr/>
        </p:nvSpPr>
        <p:spPr>
          <a:xfrm>
            <a:off x="10471785" y="1290955"/>
            <a:ext cx="1019175" cy="6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48" name="矩形 47"/>
          <p:cNvSpPr/>
          <p:nvPr/>
        </p:nvSpPr>
        <p:spPr>
          <a:xfrm>
            <a:off x="1035050" y="1630680"/>
            <a:ext cx="899795" cy="22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/data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2511425" y="1630680"/>
            <a:ext cx="899795" cy="22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/tmp</a:t>
            </a:r>
            <a:endParaRPr lang="en-US" altLang="zh-CN"/>
          </a:p>
        </p:txBody>
      </p:sp>
      <p:sp>
        <p:nvSpPr>
          <p:cNvPr id="50" name="矩形 49"/>
          <p:cNvSpPr/>
          <p:nvPr/>
        </p:nvSpPr>
        <p:spPr>
          <a:xfrm>
            <a:off x="4959985" y="1630680"/>
            <a:ext cx="899795" cy="22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/logs</a:t>
            </a:r>
            <a:endParaRPr lang="en-US" altLang="zh-CN"/>
          </a:p>
        </p:txBody>
      </p:sp>
      <p:sp>
        <p:nvSpPr>
          <p:cNvPr id="52" name="矩形 51"/>
          <p:cNvSpPr/>
          <p:nvPr/>
        </p:nvSpPr>
        <p:spPr>
          <a:xfrm>
            <a:off x="10531475" y="1630680"/>
            <a:ext cx="899795" cy="22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/world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8629650" y="1630680"/>
            <a:ext cx="899795" cy="22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/hello</a:t>
            </a:r>
            <a:endParaRPr lang="en-US" altLang="zh-CN"/>
          </a:p>
        </p:txBody>
      </p:sp>
      <p:cxnSp>
        <p:nvCxnSpPr>
          <p:cNvPr id="58" name="直接箭头连接符 57"/>
          <p:cNvCxnSpPr>
            <a:stCxn id="48" idx="2"/>
            <a:endCxn id="57" idx="0"/>
          </p:cNvCxnSpPr>
          <p:nvPr/>
        </p:nvCxnSpPr>
        <p:spPr>
          <a:xfrm flipH="1">
            <a:off x="1484630" y="1860550"/>
            <a:ext cx="635" cy="718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50" idx="2"/>
            <a:endCxn id="59" idx="0"/>
          </p:cNvCxnSpPr>
          <p:nvPr/>
        </p:nvCxnSpPr>
        <p:spPr>
          <a:xfrm>
            <a:off x="5410200" y="1860550"/>
            <a:ext cx="0" cy="718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9" idx="2"/>
            <a:endCxn id="61" idx="0"/>
          </p:cNvCxnSpPr>
          <p:nvPr/>
        </p:nvCxnSpPr>
        <p:spPr>
          <a:xfrm flipH="1">
            <a:off x="2925445" y="1860550"/>
            <a:ext cx="36195" cy="718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stCxn id="53" idx="2"/>
            <a:endCxn id="62" idx="0"/>
          </p:cNvCxnSpPr>
          <p:nvPr/>
        </p:nvCxnSpPr>
        <p:spPr>
          <a:xfrm>
            <a:off x="9079865" y="1860550"/>
            <a:ext cx="0" cy="745490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52" idx="2"/>
            <a:endCxn id="63" idx="0"/>
          </p:cNvCxnSpPr>
          <p:nvPr/>
        </p:nvCxnSpPr>
        <p:spPr>
          <a:xfrm flipH="1">
            <a:off x="10970260" y="1860550"/>
            <a:ext cx="11430" cy="7219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5410200" y="1842135"/>
            <a:ext cx="0" cy="718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圆角矩形 71"/>
          <p:cNvSpPr/>
          <p:nvPr/>
        </p:nvSpPr>
        <p:spPr>
          <a:xfrm>
            <a:off x="6584315" y="1290955"/>
            <a:ext cx="1019175" cy="65976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73" name="矩形 72"/>
          <p:cNvSpPr/>
          <p:nvPr/>
        </p:nvSpPr>
        <p:spPr>
          <a:xfrm>
            <a:off x="6644005" y="1630680"/>
            <a:ext cx="899795" cy="229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/hello</a:t>
            </a:r>
            <a:endParaRPr lang="en-US" altLang="zh-CN"/>
          </a:p>
        </p:txBody>
      </p:sp>
      <p:cxnSp>
        <p:nvCxnSpPr>
          <p:cNvPr id="75" name="直接箭头连接符 74"/>
          <p:cNvCxnSpPr>
            <a:stCxn id="73" idx="2"/>
            <a:endCxn id="74" idx="0"/>
          </p:cNvCxnSpPr>
          <p:nvPr/>
        </p:nvCxnSpPr>
        <p:spPr>
          <a:xfrm>
            <a:off x="7094220" y="1860550"/>
            <a:ext cx="0" cy="7188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1166495" y="2579370"/>
            <a:ext cx="636270" cy="301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/a</a:t>
            </a:r>
            <a:endParaRPr lang="en-US" altLang="zh-CN"/>
          </a:p>
        </p:txBody>
      </p:sp>
      <p:sp>
        <p:nvSpPr>
          <p:cNvPr id="59" name="矩形 58"/>
          <p:cNvSpPr/>
          <p:nvPr/>
        </p:nvSpPr>
        <p:spPr>
          <a:xfrm>
            <a:off x="4996180" y="2579370"/>
            <a:ext cx="827405" cy="301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/logs</a:t>
            </a:r>
            <a:endParaRPr lang="en-US" altLang="zh-CN"/>
          </a:p>
        </p:txBody>
      </p:sp>
      <p:sp>
        <p:nvSpPr>
          <p:cNvPr id="61" name="矩形 60"/>
          <p:cNvSpPr/>
          <p:nvPr/>
        </p:nvSpPr>
        <p:spPr>
          <a:xfrm>
            <a:off x="2511425" y="2579370"/>
            <a:ext cx="827405" cy="301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/tmp</a:t>
            </a:r>
            <a:endParaRPr lang="en-US" altLang="zh-CN"/>
          </a:p>
        </p:txBody>
      </p:sp>
      <p:sp>
        <p:nvSpPr>
          <p:cNvPr id="62" name="矩形 61"/>
          <p:cNvSpPr/>
          <p:nvPr/>
        </p:nvSpPr>
        <p:spPr>
          <a:xfrm>
            <a:off x="8665845" y="2606040"/>
            <a:ext cx="827405" cy="301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/tmp</a:t>
            </a:r>
            <a:endParaRPr lang="en-US" altLang="zh-CN"/>
          </a:p>
        </p:txBody>
      </p:sp>
      <p:sp>
        <p:nvSpPr>
          <p:cNvPr id="63" name="矩形 62"/>
          <p:cNvSpPr/>
          <p:nvPr/>
        </p:nvSpPr>
        <p:spPr>
          <a:xfrm>
            <a:off x="10556240" y="2582545"/>
            <a:ext cx="827405" cy="301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/tmp</a:t>
            </a:r>
            <a:endParaRPr lang="en-US" altLang="zh-CN"/>
          </a:p>
        </p:txBody>
      </p:sp>
      <p:sp>
        <p:nvSpPr>
          <p:cNvPr id="74" name="矩形 73"/>
          <p:cNvSpPr/>
          <p:nvPr/>
        </p:nvSpPr>
        <p:spPr>
          <a:xfrm>
            <a:off x="6680200" y="2579370"/>
            <a:ext cx="827405" cy="3016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/tmp</a:t>
            </a:r>
            <a:endParaRPr lang="en-US" altLang="zh-CN"/>
          </a:p>
        </p:txBody>
      </p:sp>
      <p:sp>
        <p:nvSpPr>
          <p:cNvPr id="77" name="矩形 76"/>
          <p:cNvSpPr/>
          <p:nvPr/>
        </p:nvSpPr>
        <p:spPr>
          <a:xfrm>
            <a:off x="4737735" y="4267835"/>
            <a:ext cx="2769870" cy="560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存储层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8" name="直接箭头连接符 77"/>
          <p:cNvCxnSpPr>
            <a:stCxn id="76" idx="2"/>
            <a:endCxn id="77" idx="0"/>
          </p:cNvCxnSpPr>
          <p:nvPr/>
        </p:nvCxnSpPr>
        <p:spPr>
          <a:xfrm flipH="1">
            <a:off x="6122670" y="3204210"/>
            <a:ext cx="635" cy="10636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5463540" y="5266055"/>
            <a:ext cx="112077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NFS</a:t>
            </a:r>
            <a:endParaRPr lang="en-US" altLang="zh-CN"/>
          </a:p>
        </p:txBody>
      </p:sp>
      <p:sp>
        <p:nvSpPr>
          <p:cNvPr id="83" name="矩形 82"/>
          <p:cNvSpPr/>
          <p:nvPr/>
        </p:nvSpPr>
        <p:spPr>
          <a:xfrm>
            <a:off x="7336155" y="5266055"/>
            <a:ext cx="112077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CephFS</a:t>
            </a:r>
            <a:endParaRPr lang="en-US" altLang="zh-CN"/>
          </a:p>
        </p:txBody>
      </p:sp>
      <p:sp>
        <p:nvSpPr>
          <p:cNvPr id="87" name="矩形 86"/>
          <p:cNvSpPr/>
          <p:nvPr/>
        </p:nvSpPr>
        <p:spPr>
          <a:xfrm>
            <a:off x="3733800" y="5266055"/>
            <a:ext cx="1120775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Glusterfs</a:t>
            </a:r>
            <a:endParaRPr lang="en-US" altLang="zh-CN"/>
          </a:p>
        </p:txBody>
      </p:sp>
      <p:sp>
        <p:nvSpPr>
          <p:cNvPr id="89" name="矩形 88"/>
          <p:cNvSpPr/>
          <p:nvPr/>
        </p:nvSpPr>
        <p:spPr>
          <a:xfrm>
            <a:off x="1166495" y="3357880"/>
            <a:ext cx="2070100" cy="5283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/nfs/data</a:t>
            </a:r>
            <a:endParaRPr lang="en-US" altLang="zh-CN"/>
          </a:p>
          <a:p>
            <a:pPr algn="ctr"/>
            <a:r>
              <a:rPr lang="en-US" altLang="zh-CN"/>
              <a:t>50G</a:t>
            </a:r>
            <a:endParaRPr lang="en-US" altLang="zh-CN"/>
          </a:p>
        </p:txBody>
      </p:sp>
      <p:sp>
        <p:nvSpPr>
          <p:cNvPr id="92" name="矩形 91"/>
          <p:cNvSpPr/>
          <p:nvPr/>
        </p:nvSpPr>
        <p:spPr>
          <a:xfrm>
            <a:off x="6254750" y="3357880"/>
            <a:ext cx="1348740" cy="528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/bak/data</a:t>
            </a:r>
            <a:endParaRPr lang="en-US" altLang="zh-CN"/>
          </a:p>
          <a:p>
            <a:pPr algn="ctr"/>
            <a:r>
              <a:rPr lang="en-US" altLang="zh-CN"/>
              <a:t>50G</a:t>
            </a:r>
            <a:endParaRPr lang="en-US" altLang="zh-CN"/>
          </a:p>
        </p:txBody>
      </p:sp>
      <p:sp>
        <p:nvSpPr>
          <p:cNvPr id="93" name="矩形 92"/>
          <p:cNvSpPr/>
          <p:nvPr/>
        </p:nvSpPr>
        <p:spPr>
          <a:xfrm>
            <a:off x="9900920" y="3357880"/>
            <a:ext cx="1348740" cy="528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/bak/data</a:t>
            </a:r>
            <a:endParaRPr lang="en-US" altLang="zh-CN"/>
          </a:p>
          <a:p>
            <a:pPr algn="ctr"/>
            <a:r>
              <a:rPr lang="en-US" altLang="zh-CN"/>
              <a:t>50G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5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241f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35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241f"/>
                                      </p:to>
                                    </p:animClr>
                                    <p:set>
                                      <p:cBhvr>
                                        <p:cTn id="19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15052 -0.162593 " pathEditMode="relative" rAng="0" ptsTypes="">
                                      <p:cBhvr>
                                        <p:cTn id="19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2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208333 0.354537 " pathEditMode="relative" rAng="0" ptsTypes="">
                                      <p:cBhvr>
                                        <p:cTn id="230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00677083 0.354537 " pathEditMode="relative" rAng="0" ptsTypes="">
                                      <p:cBhvr>
                                        <p:cTn id="234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45093 " pathEditMode="relative" rAng="0" ptsTypes="">
                                      <p:cBhvr>
                                        <p:cTn id="23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1" grpId="0" bldLvl="0" animBg="1"/>
      <p:bldP spid="43" grpId="0" bldLvl="0" animBg="1"/>
      <p:bldP spid="44" grpId="0" bldLvl="0" animBg="1"/>
      <p:bldP spid="45" grpId="0" bldLvl="0" animBg="1"/>
      <p:bldP spid="46" grpId="0" bldLvl="0" animBg="1"/>
      <p:bldP spid="47" grpId="0" bldLvl="0" animBg="1"/>
      <p:bldP spid="48" grpId="0" bldLvl="0" animBg="1"/>
      <p:bldP spid="57" grpId="0" bldLvl="0" animBg="1"/>
      <p:bldP spid="50" grpId="0" bldLvl="0" animBg="1"/>
      <p:bldP spid="59" grpId="0" bldLvl="0" animBg="1"/>
      <p:bldP spid="49" grpId="0" bldLvl="0" animBg="1"/>
      <p:bldP spid="53" grpId="0" bldLvl="0" animBg="1"/>
      <p:bldP spid="52" grpId="0" bldLvl="0" animBg="1"/>
      <p:bldP spid="61" grpId="0" bldLvl="0" animBg="1"/>
      <p:bldP spid="62" grpId="0" bldLvl="0" animBg="1"/>
      <p:bldP spid="63" grpId="0" bldLvl="0" animBg="1"/>
      <p:bldP spid="46" grpId="1" bldLvl="0" animBg="1"/>
      <p:bldP spid="53" grpId="1" bldLvl="0" animBg="1"/>
      <p:bldP spid="46" grpId="2" bldLvl="0" animBg="1"/>
      <p:bldP spid="53" grpId="2" bldLvl="0" animBg="1"/>
      <p:bldP spid="72" grpId="0" bldLvl="0" animBg="1"/>
      <p:bldP spid="73" grpId="0" bldLvl="0" animBg="1"/>
      <p:bldP spid="74" grpId="0" bldLvl="0" animBg="1"/>
      <p:bldP spid="74" grpId="1" bldLvl="0" animBg="1"/>
      <p:bldP spid="74" grpId="2" bldLvl="0" animBg="1"/>
      <p:bldP spid="74" grpId="3" bldLvl="0" animBg="1"/>
      <p:bldP spid="57" grpId="1" bldLvl="0" animBg="1"/>
      <p:bldP spid="59" grpId="1" bldLvl="0" animBg="1"/>
      <p:bldP spid="61" grpId="1" bldLvl="0" animBg="1"/>
      <p:bldP spid="62" grpId="1" bldLvl="0" animBg="1"/>
      <p:bldP spid="63" grpId="1" bldLvl="0" animBg="1"/>
      <p:bldP spid="74" grpId="4" bldLvl="0" animBg="1"/>
      <p:bldP spid="76" grpId="0" bldLvl="0" animBg="1"/>
      <p:bldP spid="77" grpId="0" bldLvl="0" animBg="1"/>
      <p:bldP spid="81" grpId="0" bldLvl="0" animBg="1"/>
      <p:bldP spid="83" grpId="0" bldLvl="0" animBg="1"/>
      <p:bldP spid="87" grpId="0" bldLvl="0" animBg="1"/>
      <p:bldP spid="81" grpId="1" animBg="1"/>
      <p:bldP spid="83" grpId="1" bldLvl="0" animBg="1"/>
      <p:bldP spid="87" grpId="1" animBg="1"/>
      <p:bldP spid="89" grpId="0" animBg="1"/>
      <p:bldP spid="92" grpId="0" animBg="1"/>
      <p:bldP spid="93" grpId="0" animBg="1"/>
      <p:bldP spid="94" grpId="0" bldLvl="0" animBg="1"/>
      <p:bldP spid="89" grpId="1" animBg="1"/>
      <p:bldP spid="92" grpId="1" animBg="1"/>
      <p:bldP spid="93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/>
          <a:lstStyle/>
          <a:p>
            <a:r>
              <a:rPr lang="en-US" altLang="zh-CN"/>
              <a:t>Kubernetes-NFS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12" name="文本框 11"/>
          <p:cNvSpPr txBox="1"/>
          <p:nvPr/>
        </p:nvSpPr>
        <p:spPr>
          <a:xfrm>
            <a:off x="1085850" y="967105"/>
            <a:ext cx="5862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网络文件系统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632075" y="4664710"/>
            <a:ext cx="5424170" cy="1433830"/>
          </a:xfrm>
          <a:prstGeom prst="rect">
            <a:avLst/>
          </a:prstGeom>
          <a:ln>
            <a:tailEnd type="arrow" w="med" len="med"/>
          </a:ln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pPr algn="ctr"/>
            <a:r>
              <a:rPr lang="en-US" altLang="zh-CN"/>
              <a:t>1PB </a:t>
            </a:r>
            <a:r>
              <a:rPr lang="zh-CN" altLang="en-US"/>
              <a:t>存储集群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267075" y="5334635"/>
            <a:ext cx="1249045" cy="52070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4"/>
            </p:custDataLst>
          </p:nvPr>
        </p:nvSpPr>
        <p:spPr>
          <a:xfrm>
            <a:off x="4978400" y="5334635"/>
            <a:ext cx="1249045" cy="52070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5"/>
            </p:custDataLst>
          </p:nvPr>
        </p:nvSpPr>
        <p:spPr>
          <a:xfrm>
            <a:off x="6424295" y="5334635"/>
            <a:ext cx="1249045" cy="52070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p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516120" y="4272915"/>
            <a:ext cx="1734820" cy="450850"/>
          </a:xfrm>
          <a:prstGeom prst="rect">
            <a:avLst/>
          </a:prstGeom>
          <a:ln>
            <a:tailEnd type="arrow" w="med" len="med"/>
          </a:ln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192.168.22.80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2201545" y="1826260"/>
            <a:ext cx="1098550" cy="1341755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22" name="矩形 21"/>
          <p:cNvSpPr/>
          <p:nvPr>
            <p:custDataLst>
              <p:tags r:id="rId6"/>
            </p:custDataLst>
          </p:nvPr>
        </p:nvSpPr>
        <p:spPr>
          <a:xfrm>
            <a:off x="4878070" y="1826260"/>
            <a:ext cx="1098550" cy="1341755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23" name="矩形 22"/>
          <p:cNvSpPr/>
          <p:nvPr>
            <p:custDataLst>
              <p:tags r:id="rId7"/>
            </p:custDataLst>
          </p:nvPr>
        </p:nvSpPr>
        <p:spPr>
          <a:xfrm>
            <a:off x="7466965" y="1812925"/>
            <a:ext cx="1098550" cy="1341755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Linux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2201545" y="2589530"/>
            <a:ext cx="899160" cy="42926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/haha</a:t>
            </a:r>
            <a:endParaRPr lang="en-US" altLang="zh-CN"/>
          </a:p>
        </p:txBody>
      </p:sp>
      <p:cxnSp>
        <p:nvCxnSpPr>
          <p:cNvPr id="25" name="肘形连接符 24"/>
          <p:cNvCxnSpPr>
            <a:stCxn id="24" idx="2"/>
            <a:endCxn id="20" idx="0"/>
          </p:cNvCxnSpPr>
          <p:nvPr/>
        </p:nvCxnSpPr>
        <p:spPr>
          <a:xfrm rot="5400000" flipV="1">
            <a:off x="3390265" y="2279650"/>
            <a:ext cx="1254125" cy="2732405"/>
          </a:xfrm>
          <a:prstGeom prst="bentConnector3">
            <a:avLst>
              <a:gd name="adj1" fmla="val 50025"/>
            </a:avLst>
          </a:prstGeom>
          <a:ln w="285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8"/>
            </p:custDataLst>
          </p:nvPr>
        </p:nvSpPr>
        <p:spPr>
          <a:xfrm>
            <a:off x="4933950" y="2589530"/>
            <a:ext cx="899160" cy="42926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/hehe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6" idx="2"/>
            <a:endCxn id="20" idx="0"/>
          </p:cNvCxnSpPr>
          <p:nvPr/>
        </p:nvCxnSpPr>
        <p:spPr>
          <a:xfrm>
            <a:off x="5383530" y="3018790"/>
            <a:ext cx="0" cy="1254125"/>
          </a:xfrm>
          <a:prstGeom prst="straightConnector1">
            <a:avLst/>
          </a:prstGeom>
          <a:ln w="285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矩形 28"/>
          <p:cNvSpPr/>
          <p:nvPr>
            <p:custDataLst>
              <p:tags r:id="rId9"/>
            </p:custDataLst>
          </p:nvPr>
        </p:nvSpPr>
        <p:spPr>
          <a:xfrm>
            <a:off x="7554595" y="2589530"/>
            <a:ext cx="899160" cy="42926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3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/heihei</a:t>
            </a:r>
            <a:endParaRPr lang="en-US" altLang="zh-CN"/>
          </a:p>
        </p:txBody>
      </p:sp>
      <p:cxnSp>
        <p:nvCxnSpPr>
          <p:cNvPr id="30" name="肘形连接符 29"/>
          <p:cNvCxnSpPr>
            <a:stCxn id="29" idx="2"/>
            <a:endCxn id="20" idx="0"/>
          </p:cNvCxnSpPr>
          <p:nvPr/>
        </p:nvCxnSpPr>
        <p:spPr>
          <a:xfrm rot="5400000">
            <a:off x="6066790" y="2334895"/>
            <a:ext cx="1254125" cy="2620645"/>
          </a:xfrm>
          <a:prstGeom prst="bentConnector3">
            <a:avLst>
              <a:gd name="adj1" fmla="val 50025"/>
            </a:avLst>
          </a:prstGeom>
          <a:ln w="28575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504940" y="390461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共享存储：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共享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块存储：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 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私有存储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>
            <a:normAutofit/>
          </a:bodyPr>
          <a:lstStyle/>
          <a:p>
            <a:r>
              <a:rPr lang="en-US" altLang="zh-CN"/>
              <a:t>Kubernetes-</a:t>
            </a:r>
            <a:r>
              <a:rPr lang="zh-CN"/>
              <a:t>卷挂载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483235" y="1085850"/>
            <a:ext cx="3288030" cy="344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15155" y="1085850"/>
            <a:ext cx="3288030" cy="344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51190" y="1085850"/>
            <a:ext cx="3288030" cy="344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92100" y="5415280"/>
            <a:ext cx="11828145" cy="120459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NFS-Server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1080135" y="1170940"/>
            <a:ext cx="2269490" cy="1139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080135" y="1580515"/>
            <a:ext cx="2269490" cy="32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/usr/share/nginx/html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582930" y="5415280"/>
            <a:ext cx="1833880" cy="32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/nfs/data/a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829685" y="5415280"/>
            <a:ext cx="1833880" cy="32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/nfs/data/b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559040" y="5415280"/>
            <a:ext cx="2060575" cy="32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/nfs/data/nginx-pv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29" idx="2"/>
            <a:endCxn id="9" idx="0"/>
          </p:cNvCxnSpPr>
          <p:nvPr/>
        </p:nvCxnSpPr>
        <p:spPr>
          <a:xfrm>
            <a:off x="2214880" y="2310130"/>
            <a:ext cx="6374765" cy="31051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640445" y="1170940"/>
            <a:ext cx="2269490" cy="1139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640445" y="1580515"/>
            <a:ext cx="2269490" cy="32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/usr/share/nginx/html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20" idx="2"/>
            <a:endCxn id="9" idx="0"/>
          </p:cNvCxnSpPr>
          <p:nvPr/>
        </p:nvCxnSpPr>
        <p:spPr>
          <a:xfrm flipH="1">
            <a:off x="8589645" y="1900555"/>
            <a:ext cx="1185545" cy="35147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>
            <a:normAutofit/>
          </a:bodyPr>
          <a:lstStyle/>
          <a:p>
            <a:r>
              <a:rPr lang="en-US" altLang="zh-CN"/>
              <a:t>Kubernetes-PV</a:t>
            </a:r>
            <a:r>
              <a:rPr lang="zh-CN" altLang="en-US"/>
              <a:t>与</a:t>
            </a:r>
            <a:r>
              <a:rPr lang="en-US" altLang="zh-CN"/>
              <a:t>PVC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12" name="矩形 11"/>
          <p:cNvSpPr/>
          <p:nvPr/>
        </p:nvSpPr>
        <p:spPr>
          <a:xfrm>
            <a:off x="520065" y="2286635"/>
            <a:ext cx="3288030" cy="344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51985" y="2286635"/>
            <a:ext cx="3288030" cy="344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8288020" y="2286635"/>
            <a:ext cx="3288030" cy="3449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圆角矩形 26"/>
          <p:cNvSpPr/>
          <p:nvPr/>
        </p:nvSpPr>
        <p:spPr>
          <a:xfrm>
            <a:off x="292100" y="4369435"/>
            <a:ext cx="11828145" cy="1204595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595630" y="4755515"/>
            <a:ext cx="916305" cy="626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PV-01</a:t>
            </a:r>
            <a:endParaRPr lang="en-US" altLang="zh-CN"/>
          </a:p>
          <a:p>
            <a:pPr algn="ctr"/>
            <a:r>
              <a:rPr lang="en-US" altLang="zh-CN"/>
              <a:t>1G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1696085" y="4755515"/>
            <a:ext cx="829310" cy="62611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PV-02</a:t>
            </a:r>
            <a:endParaRPr lang="en-US" altLang="zh-CN"/>
          </a:p>
          <a:p>
            <a:pPr algn="ctr"/>
            <a:r>
              <a:rPr lang="en-US" altLang="zh-CN"/>
              <a:t>20MB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2710180" y="4755515"/>
            <a:ext cx="916305" cy="626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PV-03</a:t>
            </a:r>
            <a:endParaRPr lang="en-US" altLang="zh-CN"/>
          </a:p>
          <a:p>
            <a:pPr algn="ctr"/>
            <a:r>
              <a:rPr lang="en-US" altLang="zh-CN"/>
              <a:t>5G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4916170" y="4755515"/>
            <a:ext cx="916305" cy="626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PV-05</a:t>
            </a:r>
            <a:endParaRPr lang="en-US" altLang="zh-CN"/>
          </a:p>
          <a:p>
            <a:pPr algn="ctr"/>
            <a:r>
              <a:rPr lang="en-US" altLang="zh-CN"/>
              <a:t>5G</a:t>
            </a:r>
            <a:endParaRPr lang="en-US" altLang="zh-CN"/>
          </a:p>
        </p:txBody>
      </p:sp>
      <p:sp>
        <p:nvSpPr>
          <p:cNvPr id="23" name="圆角矩形 22"/>
          <p:cNvSpPr/>
          <p:nvPr/>
        </p:nvSpPr>
        <p:spPr>
          <a:xfrm>
            <a:off x="6240145" y="4755515"/>
            <a:ext cx="916305" cy="626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PV-06</a:t>
            </a:r>
            <a:endParaRPr lang="en-US" altLang="zh-CN"/>
          </a:p>
          <a:p>
            <a:pPr algn="ctr"/>
            <a:r>
              <a:rPr lang="en-US" altLang="zh-CN"/>
              <a:t>10G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9588500" y="4755515"/>
            <a:ext cx="916305" cy="626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PV-07</a:t>
            </a:r>
            <a:endParaRPr lang="en-US" altLang="zh-CN"/>
          </a:p>
          <a:p>
            <a:pPr algn="ctr"/>
            <a:r>
              <a:rPr lang="en-US" altLang="zh-CN"/>
              <a:t>50G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10229215" y="4196715"/>
            <a:ext cx="1891030" cy="492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</a:t>
            </a:r>
            <a:r>
              <a:rPr lang="zh-CN" altLang="en-US"/>
              <a:t>池</a:t>
            </a:r>
            <a:endParaRPr lang="zh-CN" altLang="en-US"/>
          </a:p>
          <a:p>
            <a:pPr algn="ctr"/>
            <a:r>
              <a:rPr lang="zh-CN" altLang="en-US"/>
              <a:t>静态供应</a:t>
            </a:r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1116965" y="2371725"/>
            <a:ext cx="2269490" cy="1139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1471930" y="2781300"/>
            <a:ext cx="1559560" cy="32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/data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1661795" y="3370580"/>
            <a:ext cx="1179830" cy="30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PVC 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206115" y="3510915"/>
            <a:ext cx="97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需要</a:t>
            </a:r>
            <a:r>
              <a:rPr lang="en-US" altLang="zh-CN"/>
              <a:t>1</a:t>
            </a:r>
            <a:r>
              <a:rPr lang="en-US" altLang="zh-CN"/>
              <a:t>G</a:t>
            </a:r>
            <a:endParaRPr lang="en-US" altLang="zh-CN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2841625" y="3510915"/>
            <a:ext cx="364490" cy="1695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30" idx="2"/>
            <a:endCxn id="31" idx="0"/>
          </p:cNvCxnSpPr>
          <p:nvPr/>
        </p:nvCxnSpPr>
        <p:spPr>
          <a:xfrm>
            <a:off x="2251710" y="3101340"/>
            <a:ext cx="0" cy="2692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  <a:endCxn id="17" idx="0"/>
          </p:cNvCxnSpPr>
          <p:nvPr/>
        </p:nvCxnSpPr>
        <p:spPr>
          <a:xfrm flipH="1">
            <a:off x="1054100" y="3680460"/>
            <a:ext cx="1197610" cy="10750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88975" y="922020"/>
            <a:ext cx="9734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PV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PersistentVolume</a:t>
            </a:r>
            <a:r>
              <a:rPr lang="en-US" altLang="zh-CN" sz="2400">
                <a:sym typeface="+mn-ea"/>
              </a:rPr>
              <a:t>    </a:t>
            </a:r>
            <a:r>
              <a:rPr lang="zh-CN" altLang="en-US" sz="2400">
                <a:sym typeface="+mn-ea"/>
              </a:rPr>
              <a:t>持久卷</a:t>
            </a:r>
            <a:endParaRPr lang="en-US" altLang="zh-CN" sz="2400"/>
          </a:p>
          <a:p>
            <a:r>
              <a:rPr lang="en-US" altLang="zh-CN" sz="2400"/>
              <a:t>PVC</a:t>
            </a:r>
            <a:r>
              <a:rPr lang="zh-CN" altLang="en-US" sz="2400"/>
              <a:t>：PersistentVolumeClaim</a:t>
            </a:r>
            <a:r>
              <a:rPr lang="en-US" altLang="zh-CN" sz="2400"/>
              <a:t>	    </a:t>
            </a:r>
            <a:r>
              <a:rPr lang="zh-CN" altLang="en-US" sz="2400"/>
              <a:t>持久卷申明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10229215" y="2989580"/>
            <a:ext cx="1891030" cy="4921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</a:t>
            </a:r>
            <a:r>
              <a:rPr lang="zh-CN" altLang="en-US"/>
              <a:t>池</a:t>
            </a:r>
            <a:endParaRPr lang="zh-CN" altLang="en-US"/>
          </a:p>
          <a:p>
            <a:pPr algn="ctr"/>
            <a:r>
              <a:rPr lang="zh-CN" altLang="en-US"/>
              <a:t>动态供应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236845" y="2371725"/>
            <a:ext cx="2269490" cy="113919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Pod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596890" y="2781300"/>
            <a:ext cx="1559560" cy="32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/data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5709285" y="3171825"/>
            <a:ext cx="1179830" cy="309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PVC/10m 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83905" y="4755515"/>
            <a:ext cx="916305" cy="62611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PV-10</a:t>
            </a:r>
            <a:endParaRPr lang="en-US" altLang="zh-CN"/>
          </a:p>
          <a:p>
            <a:pPr algn="ctr"/>
            <a:r>
              <a:rPr lang="en-US" altLang="zh-CN"/>
              <a:t>10m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9" idx="2"/>
            <a:endCxn id="10" idx="0"/>
          </p:cNvCxnSpPr>
          <p:nvPr/>
        </p:nvCxnSpPr>
        <p:spPr>
          <a:xfrm>
            <a:off x="6299200" y="3481705"/>
            <a:ext cx="2543175" cy="127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fff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fff"/>
                                      </p:to>
                                    </p:animClr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5" grpId="0" bldLvl="0" animBg="1"/>
      <p:bldP spid="16" grpId="0" bldLvl="0" animBg="1"/>
      <p:bldP spid="26" grpId="0" bldLvl="0" animBg="1"/>
      <p:bldP spid="23" grpId="0" bldLvl="0" animBg="1"/>
      <p:bldP spid="21" grpId="0" bldLvl="0" animBg="1"/>
      <p:bldP spid="19" grpId="0" bldLvl="0" animBg="1"/>
      <p:bldP spid="18" grpId="0" bldLvl="0" animBg="1"/>
      <p:bldP spid="17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/>
      <p:bldP spid="17" grpId="1" bldLvl="0" animBg="1"/>
      <p:bldP spid="19" grpId="1" bldLvl="0" animBg="1"/>
      <p:bldP spid="21" grpId="1" bldLvl="0" animBg="1"/>
      <p:bldP spid="23" grpId="1" bldLvl="0" animBg="1"/>
      <p:bldP spid="26" grpId="1" bldLvl="0" animBg="1"/>
      <p:bldP spid="3" grpId="0" bldLvl="0" animBg="1"/>
      <p:bldP spid="6" grpId="0" bldLvl="0" animBg="1"/>
      <p:bldP spid="8" grpId="0" bldLvl="0" animBg="1"/>
      <p:bldP spid="9" grpId="0" bldLvl="0" animBg="1"/>
      <p:bldP spid="10" grpId="0" bldLvl="0" animBg="1"/>
      <p:bldP spid="10" grpId="1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>
            <a:normAutofit/>
          </a:bodyPr>
          <a:lstStyle/>
          <a:p>
            <a:r>
              <a:rPr lang="en-US" altLang="zh-CN"/>
              <a:t>Kubernetes-ConfigMap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41" name="文本框 40"/>
          <p:cNvSpPr txBox="1"/>
          <p:nvPr/>
        </p:nvSpPr>
        <p:spPr>
          <a:xfrm>
            <a:off x="688975" y="922020"/>
            <a:ext cx="97345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ConfigMap</a:t>
            </a:r>
            <a:r>
              <a:rPr lang="zh-CN" altLang="en-US" sz="2400"/>
              <a:t>：配置集。抽取应用的配置</a:t>
            </a:r>
            <a:endParaRPr lang="zh-CN" altLang="en-US" sz="2400"/>
          </a:p>
        </p:txBody>
      </p:sp>
      <p:sp>
        <p:nvSpPr>
          <p:cNvPr id="3" name="矩形 2"/>
          <p:cNvSpPr/>
          <p:nvPr/>
        </p:nvSpPr>
        <p:spPr>
          <a:xfrm>
            <a:off x="923925" y="1884045"/>
            <a:ext cx="4966335" cy="2715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197350" y="3777615"/>
            <a:ext cx="1443355" cy="5911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/redis-master</a:t>
            </a:r>
            <a:endParaRPr lang="en-US" altLang="zh-CN"/>
          </a:p>
          <a:p>
            <a:pPr algn="ctr"/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980440" y="3777615"/>
            <a:ext cx="2689225" cy="591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/data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245235" y="2743835"/>
            <a:ext cx="4448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cmd:    redis-server  /redis-master/redis.conf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4331335" y="4234180"/>
            <a:ext cx="1175385" cy="2692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redis.conf</a:t>
            </a:r>
            <a:endParaRPr lang="en-US" altLang="zh-CN"/>
          </a:p>
        </p:txBody>
      </p:sp>
      <p:cxnSp>
        <p:nvCxnSpPr>
          <p:cNvPr id="12" name="直接箭头连接符 11"/>
          <p:cNvCxnSpPr>
            <a:stCxn id="8" idx="2"/>
            <a:endCxn id="13" idx="0"/>
          </p:cNvCxnSpPr>
          <p:nvPr/>
        </p:nvCxnSpPr>
        <p:spPr>
          <a:xfrm>
            <a:off x="2325370" y="4368800"/>
            <a:ext cx="0" cy="883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1572260" y="5252085"/>
            <a:ext cx="1505585" cy="5016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emptyDir</a:t>
            </a:r>
            <a:endParaRPr lang="en-US" altLang="zh-CN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095" y="723265"/>
            <a:ext cx="2903855" cy="216281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435" y="3013710"/>
            <a:ext cx="4704080" cy="3700780"/>
          </a:xfrm>
          <a:prstGeom prst="rect">
            <a:avLst/>
          </a:prstGeom>
        </p:spPr>
      </p:pic>
      <p:sp>
        <p:nvSpPr>
          <p:cNvPr id="43" name="矩形 42"/>
          <p:cNvSpPr/>
          <p:nvPr/>
        </p:nvSpPr>
        <p:spPr>
          <a:xfrm>
            <a:off x="7812405" y="3792220"/>
            <a:ext cx="3283585" cy="5543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769860" y="5092065"/>
            <a:ext cx="3056890" cy="1623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949055" y="5638165"/>
            <a:ext cx="1127760" cy="254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848600" y="2299970"/>
            <a:ext cx="1191260" cy="245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7" name="肘形连接符 46"/>
          <p:cNvCxnSpPr>
            <a:stCxn id="45" idx="3"/>
            <a:endCxn id="46" idx="3"/>
          </p:cNvCxnSpPr>
          <p:nvPr/>
        </p:nvCxnSpPr>
        <p:spPr>
          <a:xfrm flipH="1" flipV="1">
            <a:off x="9039860" y="2423160"/>
            <a:ext cx="1036955" cy="3342640"/>
          </a:xfrm>
          <a:prstGeom prst="bentConnector3">
            <a:avLst>
              <a:gd name="adj1" fmla="val -2296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294370" y="6147435"/>
            <a:ext cx="2073910" cy="22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091045" y="1334135"/>
            <a:ext cx="1337945" cy="22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0" name="肘形连接符 49"/>
          <p:cNvCxnSpPr>
            <a:stCxn id="48" idx="3"/>
            <a:endCxn id="49" idx="3"/>
          </p:cNvCxnSpPr>
          <p:nvPr/>
        </p:nvCxnSpPr>
        <p:spPr>
          <a:xfrm flipH="1" flipV="1">
            <a:off x="8428990" y="1447800"/>
            <a:ext cx="1939290" cy="4813300"/>
          </a:xfrm>
          <a:prstGeom prst="bentConnector3">
            <a:avLst>
              <a:gd name="adj1" fmla="val -7324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8361680" y="6374765"/>
            <a:ext cx="2073910" cy="227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2" name="肘形连接符 51"/>
          <p:cNvCxnSpPr>
            <a:stCxn id="51" idx="1"/>
            <a:endCxn id="10" idx="2"/>
          </p:cNvCxnSpPr>
          <p:nvPr/>
        </p:nvCxnSpPr>
        <p:spPr>
          <a:xfrm rot="10800000">
            <a:off x="4918710" y="4503420"/>
            <a:ext cx="3442335" cy="1985010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92100" y="85090"/>
            <a:ext cx="6798945" cy="664845"/>
          </a:xfrm>
        </p:spPr>
        <p:txBody>
          <a:bodyPr>
            <a:normAutofit/>
          </a:bodyPr>
          <a:lstStyle/>
          <a:p>
            <a:r>
              <a:rPr lang="en-US" altLang="zh-CN"/>
              <a:t>Kubernetes-Secret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22" name="文本框 21"/>
          <p:cNvSpPr txBox="1"/>
          <p:nvPr/>
        </p:nvSpPr>
        <p:spPr>
          <a:xfrm>
            <a:off x="688975" y="922020"/>
            <a:ext cx="10394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Secret</a:t>
            </a:r>
            <a:r>
              <a:rPr lang="zh-CN" altLang="en-US" sz="2400"/>
              <a:t>：密钥，用来保存敏感信息，例如密码、OAuth 令牌和 SSH 密钥。</a:t>
            </a:r>
            <a:endParaRPr lang="zh-CN" altLang="en-US" sz="24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7565" y="1708785"/>
            <a:ext cx="7557135" cy="4643755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29155" y="5066665"/>
            <a:ext cx="5386070" cy="872490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0000"/>
                  </a:schemeClr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Kubernetes</a:t>
            </a:r>
            <a:r>
              <a:rPr lang="zh-CN" altLang="en-US"/>
              <a:t>基础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7600" y="16377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" y="946785"/>
            <a:ext cx="11836400" cy="56451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832350" y="3573780"/>
            <a:ext cx="117729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节点</a:t>
            </a:r>
            <a:r>
              <a:rPr lang="en-US" altLang="zh-CN"/>
              <a:t>-</a:t>
            </a:r>
            <a:r>
              <a:rPr lang="zh-CN" altLang="en-US"/>
              <a:t>东厂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326505" y="3573780"/>
            <a:ext cx="1270635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节点</a:t>
            </a:r>
            <a:r>
              <a:rPr lang="en-US" altLang="zh-CN"/>
              <a:t>-</a:t>
            </a:r>
            <a:r>
              <a:rPr lang="zh-CN" altLang="en-US"/>
              <a:t>西厂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7953375" y="3573780"/>
            <a:ext cx="97663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1141095" y="5708015"/>
            <a:ext cx="1838325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控制面板</a:t>
            </a:r>
            <a:r>
              <a:rPr lang="en-US" altLang="zh-CN"/>
              <a:t> - </a:t>
            </a:r>
            <a:r>
              <a:rPr lang="zh-CN" altLang="en-US"/>
              <a:t>总部</a:t>
            </a:r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8"/>
            </p:custDataLst>
          </p:nvPr>
        </p:nvSpPr>
        <p:spPr>
          <a:xfrm>
            <a:off x="6488430" y="2936875"/>
            <a:ext cx="946785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造飞机</a:t>
            </a:r>
            <a:endParaRPr lang="zh-CN" altLang="en-US"/>
          </a:p>
        </p:txBody>
      </p:sp>
      <p:sp>
        <p:nvSpPr>
          <p:cNvPr id="13" name="矩形 12"/>
          <p:cNvSpPr/>
          <p:nvPr>
            <p:custDataLst>
              <p:tags r:id="rId9"/>
            </p:custDataLst>
          </p:nvPr>
        </p:nvSpPr>
        <p:spPr>
          <a:xfrm>
            <a:off x="655320" y="1304290"/>
            <a:ext cx="137795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en-US" altLang="zh-CN"/>
              <a:t>CEO-</a:t>
            </a:r>
            <a:r>
              <a:rPr lang="zh-CN" altLang="en-US"/>
              <a:t>决策者</a:t>
            </a:r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847725" y="4869815"/>
            <a:ext cx="99314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资料库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2348230" y="2771775"/>
            <a:ext cx="171069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秘书</a:t>
            </a:r>
            <a:r>
              <a:rPr lang="en-US" altLang="zh-CN"/>
              <a:t>-</a:t>
            </a:r>
            <a:r>
              <a:rPr lang="zh-CN" altLang="en-US"/>
              <a:t>总部入口</a:t>
            </a:r>
            <a:endParaRPr lang="zh-CN" altLang="en-US"/>
          </a:p>
        </p:txBody>
      </p:sp>
      <p:sp>
        <p:nvSpPr>
          <p:cNvPr id="16" name="矩形 15"/>
          <p:cNvSpPr/>
          <p:nvPr>
            <p:custDataLst>
              <p:tags r:id="rId12"/>
            </p:custDataLst>
          </p:nvPr>
        </p:nvSpPr>
        <p:spPr>
          <a:xfrm>
            <a:off x="3335020" y="4586605"/>
            <a:ext cx="932180" cy="394335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调度者</a:t>
            </a:r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3"/>
            </p:custDataLst>
          </p:nvPr>
        </p:nvSpPr>
        <p:spPr>
          <a:xfrm>
            <a:off x="8735060" y="4288155"/>
            <a:ext cx="73787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厂长</a:t>
            </a:r>
            <a:endParaRPr lang="zh-CN" altLang="en-US"/>
          </a:p>
        </p:txBody>
      </p:sp>
      <p:sp>
        <p:nvSpPr>
          <p:cNvPr id="18" name="矩形 17"/>
          <p:cNvSpPr/>
          <p:nvPr>
            <p:custDataLst>
              <p:tags r:id="rId14"/>
            </p:custDataLst>
          </p:nvPr>
        </p:nvSpPr>
        <p:spPr>
          <a:xfrm>
            <a:off x="7101840" y="4288155"/>
            <a:ext cx="73787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厂长</a:t>
            </a:r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5"/>
            </p:custDataLst>
          </p:nvPr>
        </p:nvSpPr>
        <p:spPr>
          <a:xfrm>
            <a:off x="5588635" y="4288155"/>
            <a:ext cx="73787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厂长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16"/>
            </p:custDataLst>
          </p:nvPr>
        </p:nvSpPr>
        <p:spPr>
          <a:xfrm>
            <a:off x="4869180" y="2915920"/>
            <a:ext cx="946785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造汽车</a:t>
            </a:r>
            <a:endParaRPr lang="zh-CN" altLang="en-US"/>
          </a:p>
        </p:txBody>
      </p:sp>
      <p:sp>
        <p:nvSpPr>
          <p:cNvPr id="21" name="矩形 20"/>
          <p:cNvSpPr/>
          <p:nvPr>
            <p:custDataLst>
              <p:tags r:id="rId17"/>
            </p:custDataLst>
          </p:nvPr>
        </p:nvSpPr>
        <p:spPr>
          <a:xfrm>
            <a:off x="5431155" y="6144895"/>
            <a:ext cx="4542790" cy="633095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买飞机</a:t>
            </a:r>
            <a:r>
              <a:rPr lang="en-US" altLang="zh-CN"/>
              <a:t>/</a:t>
            </a:r>
            <a:r>
              <a:rPr lang="zh-CN" altLang="en-US"/>
              <a:t>买汽车：随便访问集群的一个节点，自动把这个请求转给负责的节点</a:t>
            </a:r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18"/>
            </p:custDataLst>
          </p:nvPr>
        </p:nvSpPr>
        <p:spPr>
          <a:xfrm>
            <a:off x="4973955" y="5575300"/>
            <a:ext cx="73787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门卫</a:t>
            </a:r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9"/>
            </p:custDataLst>
          </p:nvPr>
        </p:nvSpPr>
        <p:spPr>
          <a:xfrm>
            <a:off x="6488430" y="5575935"/>
            <a:ext cx="73787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门卫</a:t>
            </a:r>
            <a:endParaRPr lang="zh-CN" altLang="en-US"/>
          </a:p>
        </p:txBody>
      </p:sp>
      <p:sp>
        <p:nvSpPr>
          <p:cNvPr id="24" name="矩形 23"/>
          <p:cNvSpPr/>
          <p:nvPr>
            <p:custDataLst>
              <p:tags r:id="rId20"/>
            </p:custDataLst>
          </p:nvPr>
        </p:nvSpPr>
        <p:spPr>
          <a:xfrm>
            <a:off x="8057515" y="5575300"/>
            <a:ext cx="737870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门卫</a:t>
            </a:r>
            <a:endParaRPr lang="zh-CN" altLang="en-US"/>
          </a:p>
        </p:txBody>
      </p:sp>
      <p:cxnSp>
        <p:nvCxnSpPr>
          <p:cNvPr id="25" name="直接箭头连接符 24"/>
          <p:cNvCxnSpPr>
            <a:stCxn id="22" idx="3"/>
            <a:endCxn id="23" idx="1"/>
          </p:cNvCxnSpPr>
          <p:nvPr/>
        </p:nvCxnSpPr>
        <p:spPr>
          <a:xfrm>
            <a:off x="5711825" y="5724525"/>
            <a:ext cx="776605" cy="635"/>
          </a:xfrm>
          <a:prstGeom prst="straightConnector1">
            <a:avLst/>
          </a:prstGeom>
          <a:ln w="28575"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3"/>
            <a:endCxn id="24" idx="1"/>
          </p:cNvCxnSpPr>
          <p:nvPr/>
        </p:nvCxnSpPr>
        <p:spPr>
          <a:xfrm flipV="1">
            <a:off x="7226300" y="5724525"/>
            <a:ext cx="831215" cy="635"/>
          </a:xfrm>
          <a:prstGeom prst="straightConnector1">
            <a:avLst/>
          </a:prstGeom>
          <a:ln w="28575">
            <a:headEnd type="arrow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>
            <p:custDataLst>
              <p:tags r:id="rId21"/>
            </p:custDataLst>
          </p:nvPr>
        </p:nvSpPr>
        <p:spPr>
          <a:xfrm>
            <a:off x="9043035" y="5575935"/>
            <a:ext cx="1108075" cy="29845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网络入口</a:t>
            </a:r>
            <a:endParaRPr lang="zh-CN" altLang="en-US"/>
          </a:p>
        </p:txBody>
      </p:sp>
      <p:sp>
        <p:nvSpPr>
          <p:cNvPr id="28" name="矩形 27"/>
          <p:cNvSpPr/>
          <p:nvPr>
            <p:custDataLst>
              <p:tags r:id="rId22"/>
            </p:custDataLst>
          </p:nvPr>
        </p:nvSpPr>
        <p:spPr>
          <a:xfrm>
            <a:off x="3514725" y="1464945"/>
            <a:ext cx="970280" cy="40386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外联部</a:t>
            </a:r>
            <a:endParaRPr lang="zh-CN" altLang="en-US"/>
          </a:p>
        </p:txBody>
      </p:sp>
      <p:sp>
        <p:nvSpPr>
          <p:cNvPr id="29" name="矩形 28"/>
          <p:cNvSpPr/>
          <p:nvPr>
            <p:custDataLst>
              <p:tags r:id="rId23"/>
            </p:custDataLst>
          </p:nvPr>
        </p:nvSpPr>
        <p:spPr>
          <a:xfrm>
            <a:off x="8057515" y="1061085"/>
            <a:ext cx="737870" cy="403860"/>
          </a:xfrm>
          <a:prstGeom prst="rect">
            <a:avLst/>
          </a:prstGeom>
          <a:ln>
            <a:tailEnd type="arrow" w="med" len="med"/>
          </a:ln>
        </p:spPr>
        <p:style>
          <a:lnRef idx="0">
            <a:srgbClr val="FFFFFF"/>
          </a:lnRef>
          <a:fillRef idx="1">
            <a:prstClr val="black"/>
          </a:fillRef>
          <a:effectRef idx="2">
            <a:prstClr val="black"/>
          </a:effectRef>
          <a:fontRef idx="minor">
            <a:schemeClr val="lt1"/>
          </a:fontRef>
        </p:style>
        <p:txBody>
          <a:bodyPr/>
          <a:p>
            <a:r>
              <a:rPr lang="zh-CN" altLang="en-US"/>
              <a:t>云</a:t>
            </a:r>
            <a:r>
              <a:rPr lang="en-US" altLang="zh-CN"/>
              <a:t>API</a:t>
            </a:r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635" y="2393315"/>
            <a:ext cx="9144000" cy="1466215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spPr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谢 谢 观 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2561" y="453701"/>
            <a:ext cx="2022505" cy="422281"/>
          </a:xfrm>
          <a:prstGeom prst="rect">
            <a:avLst/>
          </a:prstGeom>
          <a:noFill/>
        </p:spPr>
      </p:pic>
      <p:pic>
        <p:nvPicPr>
          <p:cNvPr id="7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18031" y="409433"/>
            <a:ext cx="2479925" cy="5173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35050" y="1159510"/>
            <a:ext cx="946594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Controller Manager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把这次</a:t>
            </a:r>
            <a:r>
              <a:rPr lang="zh-CN" altLang="en-US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应用部署详细信息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（用哪个镜像、启动几个容器、容器名、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、内存最大限制多少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...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）交给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API Server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API Server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把数据保存到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etcd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Scheduler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API Server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要到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etcd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中最新要部署的应用信息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Scheduler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进行资源调度计算，算出应用应该合适的部署到哪个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Node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Scheduler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把这次调度计算结果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交给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API Server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，让他保存到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etcd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6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Kubelet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API Server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保持长链接的监听状态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API Server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上次保存了调度信息后，会通知具体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节点的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Kubelet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Kubelet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收到这次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应用部署信息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Kubelet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按照要求，先下载镜像、然后启动容器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、启动的应用的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IP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信息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注册到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Kube-Proxy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；其他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Node 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kube-proxy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同步数据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10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Kubelet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要监控自己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Node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的每个应用状态。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如果应用故障由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 Kubelet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进行重启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Kubernetes</a:t>
            </a:r>
            <a:r>
              <a:rPr lang="zh-CN" altLang="en-US"/>
              <a:t>架构</a:t>
            </a:r>
            <a:r>
              <a:rPr lang="en-US" altLang="zh-CN"/>
              <a:t>-</a:t>
            </a:r>
            <a:r>
              <a:rPr lang="zh-CN" altLang="en-US"/>
              <a:t>动画演示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7600" y="16377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6" name="矩形 5"/>
          <p:cNvSpPr/>
          <p:nvPr/>
        </p:nvSpPr>
        <p:spPr>
          <a:xfrm>
            <a:off x="57150" y="3806825"/>
            <a:ext cx="5905500" cy="288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223000" y="3806825"/>
            <a:ext cx="5905500" cy="28886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073400" y="782955"/>
            <a:ext cx="6044565" cy="20891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3340" y="3811270"/>
            <a:ext cx="1573530" cy="4203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Node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223000" y="3811270"/>
            <a:ext cx="1573530" cy="4203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Worker Node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3073400" y="782955"/>
            <a:ext cx="1573530" cy="42037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 Node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10209530" y="6167120"/>
            <a:ext cx="1918970" cy="528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容器运行时环境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043680" y="6167120"/>
            <a:ext cx="1918970" cy="528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容器运行时环境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7198995" y="2343785"/>
            <a:ext cx="1918970" cy="5283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容器运行时环境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968115" y="4683760"/>
            <a:ext cx="139065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4" name="圆角矩形 23"/>
          <p:cNvSpPr/>
          <p:nvPr/>
        </p:nvSpPr>
        <p:spPr>
          <a:xfrm>
            <a:off x="2381250" y="4683760"/>
            <a:ext cx="139065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" name="圆角矩形 24"/>
          <p:cNvSpPr/>
          <p:nvPr/>
        </p:nvSpPr>
        <p:spPr>
          <a:xfrm>
            <a:off x="794385" y="4683760"/>
            <a:ext cx="139065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圆角矩形 26"/>
          <p:cNvSpPr/>
          <p:nvPr/>
        </p:nvSpPr>
        <p:spPr>
          <a:xfrm>
            <a:off x="8264525" y="4683760"/>
            <a:ext cx="139065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677660" y="4683760"/>
            <a:ext cx="139065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5347335" y="862965"/>
            <a:ext cx="139065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7235" y="3811270"/>
            <a:ext cx="1231265" cy="515620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385" y="3806825"/>
            <a:ext cx="1231265" cy="51562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782955"/>
            <a:ext cx="1231265" cy="515620"/>
          </a:xfrm>
          <a:prstGeom prst="rect">
            <a:avLst/>
          </a:prstGeom>
        </p:spPr>
      </p:pic>
      <p:cxnSp>
        <p:nvCxnSpPr>
          <p:cNvPr id="37" name="直接箭头连接符 36"/>
          <p:cNvCxnSpPr/>
          <p:nvPr/>
        </p:nvCxnSpPr>
        <p:spPr>
          <a:xfrm flipH="1">
            <a:off x="3073400" y="4064635"/>
            <a:ext cx="1654810" cy="619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381250" y="4683760"/>
            <a:ext cx="1390650" cy="355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2381250" y="4683760"/>
            <a:ext cx="1390650" cy="3556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4657090" y="2353945"/>
            <a:ext cx="2339340" cy="5175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api-server</a:t>
            </a:r>
            <a:endParaRPr lang="en-US" altLang="zh-CN"/>
          </a:p>
        </p:txBody>
      </p:sp>
      <p:cxnSp>
        <p:nvCxnSpPr>
          <p:cNvPr id="41" name="直接箭头连接符 40"/>
          <p:cNvCxnSpPr>
            <a:stCxn id="32" idx="0"/>
            <a:endCxn id="40" idx="2"/>
          </p:cNvCxnSpPr>
          <p:nvPr/>
        </p:nvCxnSpPr>
        <p:spPr>
          <a:xfrm flipV="1">
            <a:off x="5347335" y="2871470"/>
            <a:ext cx="479425" cy="9353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圆角矩形 41"/>
          <p:cNvSpPr/>
          <p:nvPr/>
        </p:nvSpPr>
        <p:spPr>
          <a:xfrm>
            <a:off x="4674870" y="1510665"/>
            <a:ext cx="2298065" cy="451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controller-manager</a:t>
            </a:r>
            <a:endParaRPr lang="en-US" altLang="zh-CN"/>
          </a:p>
        </p:txBody>
      </p:sp>
      <p:cxnSp>
        <p:nvCxnSpPr>
          <p:cNvPr id="43" name="直接箭头连接符 42"/>
          <p:cNvCxnSpPr>
            <a:stCxn id="40" idx="0"/>
            <a:endCxn id="42" idx="2"/>
          </p:cNvCxnSpPr>
          <p:nvPr/>
        </p:nvCxnSpPr>
        <p:spPr>
          <a:xfrm flipH="1" flipV="1">
            <a:off x="5824220" y="1962150"/>
            <a:ext cx="2540" cy="39179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203440" y="1515745"/>
            <a:ext cx="2424430" cy="40767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ETCD(</a:t>
            </a:r>
            <a:r>
              <a:rPr lang="zh-CN" altLang="en-US"/>
              <a:t>键值数据库</a:t>
            </a:r>
            <a:r>
              <a:rPr lang="en-US" altLang="zh-CN"/>
              <a:t>)</a:t>
            </a:r>
            <a:endParaRPr lang="zh-CN" altLang="en-US"/>
          </a:p>
        </p:txBody>
      </p:sp>
      <p:cxnSp>
        <p:nvCxnSpPr>
          <p:cNvPr id="46" name="直接箭头连接符 45"/>
          <p:cNvCxnSpPr>
            <a:endCxn id="45" idx="2"/>
          </p:cNvCxnSpPr>
          <p:nvPr/>
        </p:nvCxnSpPr>
        <p:spPr>
          <a:xfrm flipV="1">
            <a:off x="5798820" y="1923415"/>
            <a:ext cx="2616835" cy="442595"/>
          </a:xfrm>
          <a:prstGeom prst="straightConnector1">
            <a:avLst/>
          </a:prstGeom>
          <a:ln>
            <a:headEnd type="arrow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>
            <a:off x="5826760" y="2871470"/>
            <a:ext cx="5686425" cy="9398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圆角矩形 51"/>
          <p:cNvSpPr/>
          <p:nvPr/>
        </p:nvSpPr>
        <p:spPr>
          <a:xfrm>
            <a:off x="9939655" y="4681220"/>
            <a:ext cx="139065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1" idx="2"/>
            <a:endCxn id="52" idx="0"/>
          </p:cNvCxnSpPr>
          <p:nvPr/>
        </p:nvCxnSpPr>
        <p:spPr>
          <a:xfrm flipH="1">
            <a:off x="10634980" y="4326890"/>
            <a:ext cx="878205" cy="3543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圆角矩形 54"/>
          <p:cNvSpPr/>
          <p:nvPr/>
        </p:nvSpPr>
        <p:spPr>
          <a:xfrm>
            <a:off x="9939655" y="4681220"/>
            <a:ext cx="1390650" cy="355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应用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3446145" y="4064635"/>
            <a:ext cx="899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探测</a:t>
            </a:r>
            <a:endParaRPr lang="zh-CN" altLang="en-US"/>
          </a:p>
        </p:txBody>
      </p:sp>
      <p:sp>
        <p:nvSpPr>
          <p:cNvPr id="57" name="圆角矩形 56"/>
          <p:cNvSpPr/>
          <p:nvPr/>
        </p:nvSpPr>
        <p:spPr>
          <a:xfrm>
            <a:off x="3073400" y="1510665"/>
            <a:ext cx="1370965" cy="4514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cxnSp>
        <p:nvCxnSpPr>
          <p:cNvPr id="58" name="直接箭头连接符 57"/>
          <p:cNvCxnSpPr>
            <a:endCxn id="57" idx="2"/>
          </p:cNvCxnSpPr>
          <p:nvPr/>
        </p:nvCxnSpPr>
        <p:spPr>
          <a:xfrm flipH="1" flipV="1">
            <a:off x="3759200" y="1962150"/>
            <a:ext cx="2061210" cy="38227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图片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1995" y="6200775"/>
            <a:ext cx="1454150" cy="494665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515" y="6207760"/>
            <a:ext cx="1454150" cy="494665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25" y="2386965"/>
            <a:ext cx="1454150" cy="494665"/>
          </a:xfrm>
          <a:prstGeom prst="rect">
            <a:avLst/>
          </a:prstGeom>
        </p:spPr>
      </p:pic>
      <p:cxnSp>
        <p:nvCxnSpPr>
          <p:cNvPr id="65" name="肘形连接符 64"/>
          <p:cNvCxnSpPr>
            <a:stCxn id="25" idx="2"/>
            <a:endCxn id="59" idx="1"/>
          </p:cNvCxnSpPr>
          <p:nvPr/>
        </p:nvCxnSpPr>
        <p:spPr>
          <a:xfrm rot="5400000" flipV="1">
            <a:off x="1036320" y="5492115"/>
            <a:ext cx="1409065" cy="502285"/>
          </a:xfrm>
          <a:prstGeom prst="bent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1489710" y="5558790"/>
            <a:ext cx="121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app3</a:t>
            </a:r>
            <a:endParaRPr lang="en-US" altLang="zh-CN"/>
          </a:p>
        </p:txBody>
      </p:sp>
      <p:cxnSp>
        <p:nvCxnSpPr>
          <p:cNvPr id="68" name="直接箭头连接符 67"/>
          <p:cNvCxnSpPr>
            <a:stCxn id="59" idx="0"/>
            <a:endCxn id="28" idx="2"/>
          </p:cNvCxnSpPr>
          <p:nvPr/>
        </p:nvCxnSpPr>
        <p:spPr>
          <a:xfrm flipV="1">
            <a:off x="2719070" y="5039360"/>
            <a:ext cx="4653915" cy="1161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2659380" y="5039360"/>
            <a:ext cx="1944370" cy="11614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492760" y="1611630"/>
            <a:ext cx="1692275" cy="56070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cxnSp>
        <p:nvCxnSpPr>
          <p:cNvPr id="73" name="肘形连接符 72"/>
          <p:cNvCxnSpPr>
            <a:stCxn id="72" idx="2"/>
            <a:endCxn id="40" idx="2"/>
          </p:cNvCxnSpPr>
          <p:nvPr/>
        </p:nvCxnSpPr>
        <p:spPr>
          <a:xfrm rot="5400000" flipV="1">
            <a:off x="3233420" y="277495"/>
            <a:ext cx="699135" cy="4487545"/>
          </a:xfrm>
          <a:prstGeom prst="bentConnector3">
            <a:avLst>
              <a:gd name="adj1" fmla="val 134060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1339215" y="3068320"/>
            <a:ext cx="4352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kubectl ceate deploy myapp --image=nginx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35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35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bldLvl="0" animBg="1"/>
      <p:bldP spid="6" grpId="1" animBg="1"/>
      <p:bldP spid="11" grpId="1" animBg="1"/>
      <p:bldP spid="12" grpId="1" animBg="1"/>
      <p:bldP spid="13" grpId="0" bldLvl="0" animBg="1"/>
      <p:bldP spid="14" grpId="0" bldLvl="0" animBg="1"/>
      <p:bldP spid="15" grpId="0" bldLvl="0" animBg="1"/>
      <p:bldP spid="25" grpId="0" animBg="1"/>
      <p:bldP spid="27" grpId="0" animBg="1"/>
      <p:bldP spid="24" grpId="0" animBg="1"/>
      <p:bldP spid="28" grpId="0" animBg="1"/>
      <p:bldP spid="23" grpId="0" animBg="1"/>
      <p:bldP spid="21" grpId="0" animBg="1"/>
      <p:bldP spid="17" grpId="0" animBg="1"/>
      <p:bldP spid="22" grpId="0" animBg="1"/>
      <p:bldP spid="12" grpId="2" animBg="1"/>
      <p:bldP spid="29" grpId="0" bldLvl="0" animBg="1"/>
      <p:bldP spid="38" grpId="0" bldLvl="0" animBg="1"/>
      <p:bldP spid="39" grpId="0" bldLvl="0" animBg="1"/>
      <p:bldP spid="40" grpId="0" animBg="1"/>
      <p:bldP spid="42" grpId="0" bldLvl="0" animBg="1"/>
      <p:bldP spid="45" grpId="0" bldLvl="0" animBg="1"/>
      <p:bldP spid="52" grpId="0" animBg="1"/>
      <p:bldP spid="55" grpId="0" bldLvl="0" animBg="1"/>
      <p:bldP spid="56" grpId="0"/>
      <p:bldP spid="57" grpId="0" animBg="1"/>
      <p:bldP spid="45" grpId="1" animBg="1"/>
      <p:bldP spid="25" grpId="1" animBg="1"/>
      <p:bldP spid="23" grpId="1" animBg="1"/>
      <p:bldP spid="28" grpId="1" animBg="1"/>
      <p:bldP spid="66" grpId="0"/>
      <p:bldP spid="72" grpId="0" animBg="1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 descr="7b0a20202020227461726765744d6f64756c65223a20226b6f6e6c696e65666f6e7473220a7d0a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坦黑体 简" panose="02000500000000000000" charset="-122"/>
              </a:rPr>
              <a:t>Kubenetes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坦黑体 简" panose="02000500000000000000" charset="-122"/>
              </a:rPr>
              <a:t>基础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坦黑体 简" panose="020005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7600" y="16377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2" name="内容占位符 10"/>
          <p:cNvSpPr>
            <a:spLocks noGrp="1"/>
          </p:cNvSpPr>
          <p:nvPr/>
        </p:nvSpPr>
        <p:spPr>
          <a:xfrm>
            <a:off x="5418455" y="3627120"/>
            <a:ext cx="4015105" cy="718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800">
                <a:latin typeface="微软雅黑" panose="020B0503020204020204" charset="-122"/>
                <a:ea typeface="微软雅黑" panose="020B0503020204020204" charset="-122"/>
              </a:rPr>
              <a:t>集群安装</a:t>
            </a:r>
            <a:endParaRPr 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85115" y="64770"/>
            <a:ext cx="6798945" cy="664845"/>
          </a:xfrm>
        </p:spPr>
        <p:txBody>
          <a:bodyPr/>
          <a:lstStyle/>
          <a:p>
            <a:r>
              <a:rPr lang="en-US" altLang="zh-CN"/>
              <a:t>Kubernetes-</a:t>
            </a:r>
            <a:r>
              <a:rPr lang="zh-CN" altLang="en-US"/>
              <a:t>集群部署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6330" y="15869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8" name="矩形 7"/>
          <p:cNvSpPr/>
          <p:nvPr/>
        </p:nvSpPr>
        <p:spPr>
          <a:xfrm>
            <a:off x="1111885" y="2395220"/>
            <a:ext cx="2729230" cy="435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657725" y="2395220"/>
            <a:ext cx="2729230" cy="435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046720" y="2395220"/>
            <a:ext cx="2729230" cy="4358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625600" y="6043930"/>
            <a:ext cx="2019300" cy="589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5075555" y="6043930"/>
            <a:ext cx="2019300" cy="589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8399780" y="6043930"/>
            <a:ext cx="2019300" cy="5899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kubelet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614805" y="3522345"/>
            <a:ext cx="2019300" cy="589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1625600" y="2818765"/>
            <a:ext cx="2019300" cy="589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5064760" y="3522345"/>
            <a:ext cx="2019300" cy="589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5086350" y="2818765"/>
            <a:ext cx="2019300" cy="589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8359775" y="3522345"/>
            <a:ext cx="2019300" cy="5899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8370570" y="2818765"/>
            <a:ext cx="2019300" cy="589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kubeadm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742180" y="4963795"/>
            <a:ext cx="1261745" cy="3981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api-server</a:t>
            </a:r>
            <a:endParaRPr lang="en-US" altLang="zh-CN"/>
          </a:p>
        </p:txBody>
      </p:sp>
      <p:sp>
        <p:nvSpPr>
          <p:cNvPr id="22" name="矩形 21"/>
          <p:cNvSpPr/>
          <p:nvPr/>
        </p:nvSpPr>
        <p:spPr>
          <a:xfrm>
            <a:off x="4905375" y="5462905"/>
            <a:ext cx="2234565" cy="39814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controller-manager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6175375" y="4968875"/>
            <a:ext cx="1120775" cy="4311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etcd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4742180" y="4431665"/>
            <a:ext cx="1120775" cy="4311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scheduler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5984240" y="4431665"/>
            <a:ext cx="1311910" cy="4311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  <p:sp>
        <p:nvSpPr>
          <p:cNvPr id="31" name="矩形 30"/>
          <p:cNvSpPr/>
          <p:nvPr/>
        </p:nvSpPr>
        <p:spPr>
          <a:xfrm>
            <a:off x="5384165" y="1974850"/>
            <a:ext cx="1379855" cy="420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master</a:t>
            </a:r>
            <a:endParaRPr lang="en-US" altLang="zh-CN"/>
          </a:p>
        </p:txBody>
      </p:sp>
      <p:cxnSp>
        <p:nvCxnSpPr>
          <p:cNvPr id="33" name="肘形连接符 32"/>
          <p:cNvCxnSpPr>
            <a:stCxn id="16" idx="0"/>
            <a:endCxn id="31" idx="0"/>
          </p:cNvCxnSpPr>
          <p:nvPr/>
        </p:nvCxnSpPr>
        <p:spPr>
          <a:xfrm rot="16200000">
            <a:off x="3932873" y="677228"/>
            <a:ext cx="843915" cy="3439160"/>
          </a:xfrm>
          <a:prstGeom prst="bentConnector3">
            <a:avLst>
              <a:gd name="adj1" fmla="val 12825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705735" y="1442720"/>
            <a:ext cx="213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kubeadm join</a:t>
            </a:r>
            <a:endParaRPr lang="en-US" altLang="zh-CN"/>
          </a:p>
        </p:txBody>
      </p:sp>
      <p:sp>
        <p:nvSpPr>
          <p:cNvPr id="36" name="矩形 35"/>
          <p:cNvSpPr/>
          <p:nvPr/>
        </p:nvSpPr>
        <p:spPr>
          <a:xfrm>
            <a:off x="1979295" y="5271770"/>
            <a:ext cx="1311910" cy="4311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  <p:cxnSp>
        <p:nvCxnSpPr>
          <p:cNvPr id="37" name="肘形连接符 36"/>
          <p:cNvCxnSpPr>
            <a:stCxn id="20" idx="0"/>
            <a:endCxn id="31" idx="0"/>
          </p:cNvCxnSpPr>
          <p:nvPr/>
        </p:nvCxnSpPr>
        <p:spPr>
          <a:xfrm rot="16200000" flipV="1">
            <a:off x="7305358" y="743903"/>
            <a:ext cx="843915" cy="3305810"/>
          </a:xfrm>
          <a:prstGeom prst="bentConnector3">
            <a:avLst>
              <a:gd name="adj1" fmla="val 128254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091045" y="1443355"/>
            <a:ext cx="21348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kubeadm join</a:t>
            </a:r>
            <a:endParaRPr lang="en-US" altLang="zh-CN"/>
          </a:p>
        </p:txBody>
      </p:sp>
      <p:sp>
        <p:nvSpPr>
          <p:cNvPr id="39" name="矩形 38"/>
          <p:cNvSpPr/>
          <p:nvPr/>
        </p:nvSpPr>
        <p:spPr>
          <a:xfrm>
            <a:off x="8693785" y="5462905"/>
            <a:ext cx="1311910" cy="43116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kube-proxy</a:t>
            </a:r>
            <a:endParaRPr lang="en-US" altLang="zh-CN"/>
          </a:p>
        </p:txBody>
      </p:sp>
      <p:sp>
        <p:nvSpPr>
          <p:cNvPr id="40" name="圆角矩形 39"/>
          <p:cNvSpPr/>
          <p:nvPr/>
        </p:nvSpPr>
        <p:spPr>
          <a:xfrm>
            <a:off x="4848225" y="107950"/>
            <a:ext cx="2451735" cy="6153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kubectl get nodes</a:t>
            </a:r>
            <a:endParaRPr lang="en-US" altLang="zh-CN"/>
          </a:p>
        </p:txBody>
      </p:sp>
      <p:cxnSp>
        <p:nvCxnSpPr>
          <p:cNvPr id="41" name="直接箭头连接符 40"/>
          <p:cNvCxnSpPr/>
          <p:nvPr/>
        </p:nvCxnSpPr>
        <p:spPr>
          <a:xfrm>
            <a:off x="6074410" y="723265"/>
            <a:ext cx="0" cy="12515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323840" y="3143885"/>
            <a:ext cx="1760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kubeadm init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fff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cc99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5" grpId="0" bldLvl="0" animBg="1"/>
      <p:bldP spid="17" grpId="0" bldLvl="0" animBg="1"/>
      <p:bldP spid="19" grpId="0" bldLvl="0" animBg="1"/>
      <p:bldP spid="16" grpId="0" bldLvl="0" animBg="1"/>
      <p:bldP spid="18" grpId="0" bldLvl="0" animBg="1"/>
      <p:bldP spid="20" grpId="0" bldLvl="0" animBg="1"/>
      <p:bldP spid="18" grpId="1" bldLvl="0" animBg="1"/>
      <p:bldP spid="12" grpId="1" bldLvl="0" animBg="1"/>
      <p:bldP spid="24" grpId="0" bldLvl="0" animBg="1"/>
      <p:bldP spid="25" grpId="0" bldLvl="0" animBg="1"/>
      <p:bldP spid="21" grpId="0" bldLvl="0" animBg="1"/>
      <p:bldP spid="23" grpId="0" bldLvl="0" animBg="1"/>
      <p:bldP spid="22" grpId="0" bldLvl="0" animBg="1"/>
      <p:bldP spid="31" grpId="0" bldLvl="0" animBg="1"/>
      <p:bldP spid="16" grpId="1" bldLvl="0" animBg="1"/>
      <p:bldP spid="34" grpId="0"/>
      <p:bldP spid="36" grpId="0" bldLvl="0" animBg="1"/>
      <p:bldP spid="20" grpId="1" bldLvl="0" animBg="1"/>
      <p:bldP spid="38" grpId="0"/>
      <p:bldP spid="39" grpId="0" bldLvl="0" animBg="1"/>
      <p:bldP spid="40" grpId="0" bldLvl="0" animBg="1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启动三个节点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6425" y="2058670"/>
            <a:ext cx="6167755" cy="42779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054340" y="1480820"/>
            <a:ext cx="2570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固定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配置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495300" y="3169285"/>
            <a:ext cx="3641725" cy="69215"/>
          </a:xfrm>
          <a:prstGeom prst="line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694930" y="2414905"/>
            <a:ext cx="4038600" cy="3267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11275" y="1607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原来的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 descr="7b0a20202020227461726765744d6f64756c65223a20226b6f6e6c696e65666f6e7473220a7d0a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坦黑体 简" panose="02000500000000000000" charset="-122"/>
              </a:rPr>
              <a:t>Kubenetes</a:t>
            </a:r>
            <a:r>
              <a:rPr lang="zh-CN" altLang="en-US" sz="3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方正坦黑体 简" panose="02000500000000000000" charset="-122"/>
              </a:rPr>
              <a:t>核心实战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方正坦黑体 简" panose="020005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70126" y="0"/>
            <a:ext cx="4421874" cy="723331"/>
          </a:xfrm>
          <a:prstGeom prst="rect">
            <a:avLst/>
          </a:prstGeom>
          <a:solidFill>
            <a:srgbClr val="21C9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Picture 3" descr="C:\Users\Administrator\Desktop\青云cloud合作课程ppt\微信图片_20210517143137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057600" y="163773"/>
            <a:ext cx="2093436" cy="436727"/>
          </a:xfrm>
          <a:prstGeom prst="rect">
            <a:avLst/>
          </a:prstGeom>
          <a:noFill/>
        </p:spPr>
      </p:pic>
      <p:pic>
        <p:nvPicPr>
          <p:cNvPr id="4" name="Picture 6" descr="C:\Users\Administrator\Desktop\青云cloud合作课程ppt\横向透明背景无网址_03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0408811" y="208041"/>
            <a:ext cx="1487485" cy="310574"/>
          </a:xfrm>
          <a:prstGeom prst="rect">
            <a:avLst/>
          </a:prstGeom>
          <a:noFill/>
        </p:spPr>
      </p:pic>
      <p:sp>
        <p:nvSpPr>
          <p:cNvPr id="2" name="内容占位符 10"/>
          <p:cNvSpPr>
            <a:spLocks noGrp="1"/>
          </p:cNvSpPr>
          <p:nvPr/>
        </p:nvSpPr>
        <p:spPr>
          <a:xfrm>
            <a:off x="5418455" y="3627120"/>
            <a:ext cx="4015105" cy="718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rgbClr val="656565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rgbClr val="495677"/>
                </a:solidFill>
                <a:latin typeface="黑体-简" panose="02000000000000000000" charset="-122"/>
                <a:ea typeface="黑体-简" panose="02000000000000000000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sz="2800">
                <a:latin typeface="微软雅黑" panose="020B0503020204020204" charset="-122"/>
                <a:ea typeface="微软雅黑" panose="020B0503020204020204" charset="-122"/>
              </a:rPr>
              <a:t>核心概念理解</a:t>
            </a:r>
            <a:endParaRPr lang="zh-CN" sz="28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commondata" val="eyJoZGlkIjoiNjQ1NWJkZTc5YTQ2ZDg1MDViNjY5OGRkM2Q1N2FjNjc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28575">
          <a:tailEnd type="arrow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>
          <a:tailEnd type="arrow" w="med" len="med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lang="zh-CN" altLang="en-US">
            <a:latin typeface="微软雅黑" panose="020B0503020204020204" charset="-122"/>
            <a:ea typeface="微软雅黑" panose="020B050302020402020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4048</Words>
  <Application>WPS 演示</Application>
  <PresentationFormat>自定义</PresentationFormat>
  <Paragraphs>799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方正坦黑体 简</vt:lpstr>
      <vt:lpstr>黑体</vt:lpstr>
      <vt:lpstr>黑体-简</vt:lpstr>
      <vt:lpstr>Arial Unicode MS</vt:lpstr>
      <vt:lpstr>Calibri</vt:lpstr>
      <vt:lpstr>Office 主题</vt:lpstr>
      <vt:lpstr>2_自定义设计方案</vt:lpstr>
      <vt:lpstr>自定义设计方案</vt:lpstr>
      <vt:lpstr>云原生实战</vt:lpstr>
      <vt:lpstr>PowerPoint 演示文稿</vt:lpstr>
      <vt:lpstr>Kubernetes基础</vt:lpstr>
      <vt:lpstr>PowerPoint 演示文稿</vt:lpstr>
      <vt:lpstr>Kubernetes架构-动画演示</vt:lpstr>
      <vt:lpstr>PowerPoint 演示文稿</vt:lpstr>
      <vt:lpstr>Kubernetes-集群部署</vt:lpstr>
      <vt:lpstr>启动三个节点</vt:lpstr>
      <vt:lpstr>PowerPoint 演示文稿</vt:lpstr>
      <vt:lpstr>Kubernetes-核心概念-Namespace</vt:lpstr>
      <vt:lpstr>Kubernetes-核心概念-Pod</vt:lpstr>
      <vt:lpstr>Kubernetes-核心概念-Pod</vt:lpstr>
      <vt:lpstr>Kubernetes-核心概念-Deployment</vt:lpstr>
      <vt:lpstr>Kubernetes-核心概念-Deployment</vt:lpstr>
      <vt:lpstr>Kubernetes-核心概念-Deployment</vt:lpstr>
      <vt:lpstr>Kubernetes-核心概念-Deployment</vt:lpstr>
      <vt:lpstr>Kubernetes-核心概念-Deployment</vt:lpstr>
      <vt:lpstr>Kubernetes-核心概念-Deployment</vt:lpstr>
      <vt:lpstr>Kubernetes-核心概念-其他工作负载</vt:lpstr>
      <vt:lpstr>Kubernetes-核心概念-Service-ClusterIP模式</vt:lpstr>
      <vt:lpstr>Kubernetes-核心概念-Service-NodePort模式</vt:lpstr>
      <vt:lpstr>Kubernetes-核心概念-Service</vt:lpstr>
      <vt:lpstr>Kubernetes-核心概念-Ingress</vt:lpstr>
      <vt:lpstr>Kubernetes-存储抽象</vt:lpstr>
      <vt:lpstr>Kubernetes-NFS</vt:lpstr>
      <vt:lpstr>Kubernetes-卷挂载</vt:lpstr>
      <vt:lpstr>Kubernetes-PV与PVC</vt:lpstr>
      <vt:lpstr>Kubernetes-ConfigMap</vt:lpstr>
      <vt:lpstr>Kubernetes-Secret</vt:lpstr>
      <vt:lpstr>谢 谢 观 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flyinghail</dc:creator>
  <cp:lastModifiedBy>forsum</cp:lastModifiedBy>
  <cp:revision>1532</cp:revision>
  <dcterms:created xsi:type="dcterms:W3CDTF">2020-03-03T11:35:00Z</dcterms:created>
  <dcterms:modified xsi:type="dcterms:W3CDTF">2023-10-27T07:37:56Z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43E5551A3B8A49B5AB55B2719D284DDE</vt:lpwstr>
  </property>
</Properties>
</file>