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4" r:id="rId7"/>
  </p:sldMasterIdLst>
  <p:notesMasterIdLst>
    <p:notesMasterId r:id="rId86"/>
  </p:notesMasterIdLst>
  <p:handoutMasterIdLst>
    <p:handoutMasterId r:id="rId87"/>
  </p:handoutMasterIdLst>
  <p:sldIdLst>
    <p:sldId id="462" r:id="rId8"/>
    <p:sldId id="463" r:id="rId9"/>
    <p:sldId id="465" r:id="rId10"/>
    <p:sldId id="609" r:id="rId11"/>
    <p:sldId id="588" r:id="rId12"/>
    <p:sldId id="632" r:id="rId13"/>
    <p:sldId id="615" r:id="rId14"/>
    <p:sldId id="601" r:id="rId15"/>
    <p:sldId id="637" r:id="rId16"/>
    <p:sldId id="633" r:id="rId17"/>
    <p:sldId id="638" r:id="rId18"/>
    <p:sldId id="634" r:id="rId19"/>
    <p:sldId id="639" r:id="rId20"/>
    <p:sldId id="488" r:id="rId21"/>
    <p:sldId id="489" r:id="rId22"/>
    <p:sldId id="474" r:id="rId23"/>
    <p:sldId id="640" r:id="rId24"/>
    <p:sldId id="623" r:id="rId25"/>
    <p:sldId id="597" r:id="rId26"/>
    <p:sldId id="624" r:id="rId27"/>
    <p:sldId id="641" r:id="rId28"/>
    <p:sldId id="594" r:id="rId29"/>
    <p:sldId id="622" r:id="rId30"/>
    <p:sldId id="497" r:id="rId31"/>
    <p:sldId id="500" r:id="rId32"/>
    <p:sldId id="505" r:id="rId33"/>
    <p:sldId id="592" r:id="rId34"/>
    <p:sldId id="625" r:id="rId35"/>
    <p:sldId id="617" r:id="rId36"/>
    <p:sldId id="473" r:id="rId37"/>
    <p:sldId id="476" r:id="rId38"/>
    <p:sldId id="477" r:id="rId39"/>
    <p:sldId id="485" r:id="rId40"/>
    <p:sldId id="509" r:id="rId41"/>
    <p:sldId id="627" r:id="rId42"/>
    <p:sldId id="618" r:id="rId43"/>
    <p:sldId id="508" r:id="rId44"/>
    <p:sldId id="480" r:id="rId45"/>
    <p:sldId id="626" r:id="rId46"/>
    <p:sldId id="481" r:id="rId47"/>
    <p:sldId id="619" r:id="rId48"/>
    <p:sldId id="482" r:id="rId49"/>
    <p:sldId id="620" r:id="rId50"/>
    <p:sldId id="475" r:id="rId51"/>
    <p:sldId id="467" r:id="rId52"/>
    <p:sldId id="511" r:id="rId53"/>
    <p:sldId id="510" r:id="rId54"/>
    <p:sldId id="513" r:id="rId55"/>
    <p:sldId id="512" r:id="rId56"/>
    <p:sldId id="514" r:id="rId57"/>
    <p:sldId id="515" r:id="rId58"/>
    <p:sldId id="516" r:id="rId59"/>
    <p:sldId id="568" r:id="rId60"/>
    <p:sldId id="569" r:id="rId61"/>
    <p:sldId id="570" r:id="rId62"/>
    <p:sldId id="572" r:id="rId63"/>
    <p:sldId id="573" r:id="rId64"/>
    <p:sldId id="574" r:id="rId65"/>
    <p:sldId id="602" r:id="rId66"/>
    <p:sldId id="577" r:id="rId67"/>
    <p:sldId id="579" r:id="rId68"/>
    <p:sldId id="608" r:id="rId69"/>
    <p:sldId id="578" r:id="rId70"/>
    <p:sldId id="607" r:id="rId71"/>
    <p:sldId id="575" r:id="rId72"/>
    <p:sldId id="605" r:id="rId73"/>
    <p:sldId id="604" r:id="rId74"/>
    <p:sldId id="586" r:id="rId75"/>
    <p:sldId id="580" r:id="rId76"/>
    <p:sldId id="581" r:id="rId77"/>
    <p:sldId id="582" r:id="rId78"/>
    <p:sldId id="583" r:id="rId79"/>
    <p:sldId id="584" r:id="rId80"/>
    <p:sldId id="585" r:id="rId81"/>
    <p:sldId id="631" r:id="rId82"/>
    <p:sldId id="629" r:id="rId83"/>
    <p:sldId id="630" r:id="rId84"/>
    <p:sldId id="264" r:id="rId8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CBCBCB"/>
    <a:srgbClr val="F2F6EA"/>
    <a:srgbClr val="70BDD2"/>
    <a:srgbClr val="3B99B3"/>
    <a:srgbClr val="3C9FBA"/>
    <a:srgbClr val="3590A9"/>
    <a:srgbClr val="3BA0BB"/>
    <a:srgbClr val="2C77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5" autoAdjust="0"/>
    <p:restoredTop sz="93116" autoAdjust="0"/>
  </p:normalViewPr>
  <p:slideViewPr>
    <p:cSldViewPr snapToGrid="0">
      <p:cViewPr varScale="1">
        <p:scale>
          <a:sx n="97" d="100"/>
          <a:sy n="97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069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76" Type="http://schemas.openxmlformats.org/officeDocument/2006/relationships/slide" Target="slides/slide69.xml"/><Relationship Id="rId84" Type="http://schemas.openxmlformats.org/officeDocument/2006/relationships/slide" Target="slides/slide77.xml"/><Relationship Id="rId89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87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90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77" Type="http://schemas.openxmlformats.org/officeDocument/2006/relationships/slide" Target="slides/slide70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2022/8/12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com.alibaba.cloud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groupId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spring-cloud-alibaba-dependencies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artifactId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2.2.5.RELEASE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version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pom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type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>
                <a:effectLst/>
              </a:rPr>
              <a:t>&lt;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>import</a:t>
            </a: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scope</a:t>
            </a:r>
            <a:r>
              <a:rPr lang="en-US" altLang="zh-CN">
                <a:effectLst/>
              </a:rPr>
              <a:t>&gt;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>
                <a:effectLst/>
              </a:rPr>
              <a:t>&lt;/</a:t>
            </a:r>
            <a:r>
              <a:rPr lang="en-US" altLang="zh-CN" b="1">
                <a:solidFill>
                  <a:srgbClr val="000080"/>
                </a:solidFill>
                <a:effectLst/>
              </a:rPr>
              <a:t>dependency</a:t>
            </a:r>
            <a:r>
              <a:rPr lang="en-US" altLang="zh-CN">
                <a:effectLst/>
              </a:rPr>
              <a:t>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pring.io/projects/spring-cloud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0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7.sv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/spring-cloud" TargetMode="External"/><Relationship Id="rId2" Type="http://schemas.openxmlformats.org/officeDocument/2006/relationships/hyperlink" Target="https://nacos.io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hyperlink" Target="https://github.com/Netflix/eureka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微服务框架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SpringCloud</a:t>
            </a:r>
            <a:r>
              <a:rPr kumimoji="1" lang="zh-CN" altLang="en-US"/>
              <a:t>微服务架构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微服务结构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微服务这种方案需要技术框架来落地，全球的互联网公司都在积极尝试自己的微服务落地技术。在国内最知名的就是</a:t>
            </a:r>
            <a:r>
              <a:rPr lang="en-US" altLang="zh-CN"/>
              <a:t>SpringCloud</a:t>
            </a:r>
            <a:r>
              <a:rPr lang="zh-CN" altLang="en-US"/>
              <a:t>和阿里巴巴的</a:t>
            </a:r>
            <a:r>
              <a:rPr lang="en-US" altLang="zh-CN"/>
              <a:t>Dubbo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20" name="矩形: 圆角 19"/>
          <p:cNvSpPr/>
          <p:nvPr/>
        </p:nvSpPr>
        <p:spPr>
          <a:xfrm>
            <a:off x="5854772" y="3751351"/>
            <a:ext cx="4435074" cy="2935111"/>
          </a:xfrm>
          <a:prstGeom prst="roundRect">
            <a:avLst>
              <a:gd name="adj" fmla="val 474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务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</a:t>
            </a:r>
            <a:endParaRPr lang="en-US" altLang="zh-CN">
              <a:solidFill>
                <a:schemeClr val="accent5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群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8369578" y="5876648"/>
            <a:ext cx="561157" cy="551273"/>
            <a:chOff x="9848527" y="3462444"/>
            <a:chExt cx="1399567" cy="1399567"/>
          </a:xfrm>
        </p:grpSpPr>
        <p:pic>
          <p:nvPicPr>
            <p:cNvPr id="22" name="图形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3" name="矩形: 圆角 22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95458" y="5876648"/>
            <a:ext cx="561157" cy="551273"/>
            <a:chOff x="5177729" y="2108903"/>
            <a:chExt cx="1399567" cy="1399567"/>
          </a:xfrm>
        </p:grpSpPr>
        <p:pic>
          <p:nvPicPr>
            <p:cNvPr id="25" name="图形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26" name="矩形: 圆角 25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369578" y="4019685"/>
            <a:ext cx="561157" cy="551273"/>
            <a:chOff x="3974962" y="3994894"/>
            <a:chExt cx="1399567" cy="1399567"/>
          </a:xfrm>
        </p:grpSpPr>
        <p:pic>
          <p:nvPicPr>
            <p:cNvPr id="28" name="图形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29" name="矩形: 圆角 28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495458" y="4019685"/>
            <a:ext cx="561157" cy="551273"/>
            <a:chOff x="8387693" y="4466462"/>
            <a:chExt cx="1399567" cy="1399567"/>
          </a:xfrm>
        </p:grpSpPr>
        <p:pic>
          <p:nvPicPr>
            <p:cNvPr id="31" name="图形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32" name="矩形: 圆角 31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306637" y="5876648"/>
            <a:ext cx="561157" cy="551273"/>
            <a:chOff x="9848527" y="3462444"/>
            <a:chExt cx="1399567" cy="1399567"/>
          </a:xfrm>
        </p:grpSpPr>
        <p:pic>
          <p:nvPicPr>
            <p:cNvPr id="34" name="图形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306637" y="4019685"/>
            <a:ext cx="561157" cy="551273"/>
            <a:chOff x="3974962" y="3994894"/>
            <a:chExt cx="1399567" cy="1399567"/>
          </a:xfrm>
        </p:grpSpPr>
        <p:pic>
          <p:nvPicPr>
            <p:cNvPr id="37" name="图形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38" name="矩形: 圆角 37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7432518" y="5876648"/>
            <a:ext cx="561157" cy="551273"/>
            <a:chOff x="5177729" y="2108903"/>
            <a:chExt cx="1399567" cy="1399567"/>
          </a:xfrm>
        </p:grpSpPr>
        <p:pic>
          <p:nvPicPr>
            <p:cNvPr id="40" name="图形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41" name="矩形: 圆角 40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432518" y="4019685"/>
            <a:ext cx="561157" cy="551273"/>
            <a:chOff x="8387693" y="4466462"/>
            <a:chExt cx="1399567" cy="1399567"/>
          </a:xfrm>
        </p:grpSpPr>
        <p:pic>
          <p:nvPicPr>
            <p:cNvPr id="43" name="图形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4" name="矩形: 圆角 43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495458" y="4948167"/>
            <a:ext cx="561157" cy="551273"/>
            <a:chOff x="8387693" y="4466462"/>
            <a:chExt cx="1399567" cy="1399567"/>
          </a:xfrm>
        </p:grpSpPr>
        <p:pic>
          <p:nvPicPr>
            <p:cNvPr id="46" name="图形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432518" y="4948167"/>
            <a:ext cx="561157" cy="551273"/>
            <a:chOff x="8387693" y="4466462"/>
            <a:chExt cx="1399567" cy="1399567"/>
          </a:xfrm>
        </p:grpSpPr>
        <p:pic>
          <p:nvPicPr>
            <p:cNvPr id="49" name="图形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0" name="矩形: 圆角 49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369578" y="4948167"/>
            <a:ext cx="561157" cy="551273"/>
            <a:chOff x="8387693" y="4466462"/>
            <a:chExt cx="1399567" cy="1399567"/>
          </a:xfrm>
        </p:grpSpPr>
        <p:pic>
          <p:nvPicPr>
            <p:cNvPr id="52" name="图形 5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3" name="矩形: 圆角 52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9306637" y="4948167"/>
            <a:ext cx="561157" cy="551273"/>
            <a:chOff x="8387693" y="4466462"/>
            <a:chExt cx="1399567" cy="1399567"/>
          </a:xfrm>
        </p:grpSpPr>
        <p:pic>
          <p:nvPicPr>
            <p:cNvPr id="55" name="图形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56" name="矩形: 圆角 55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cxnSp>
        <p:nvCxnSpPr>
          <p:cNvPr id="57" name="直接箭头连接符 56"/>
          <p:cNvCxnSpPr>
            <a:stCxn id="31" idx="2"/>
            <a:endCxn id="49" idx="0"/>
          </p:cNvCxnSpPr>
          <p:nvPr/>
        </p:nvCxnSpPr>
        <p:spPr>
          <a:xfrm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1" idx="2"/>
            <a:endCxn id="46" idx="0"/>
          </p:cNvCxnSpPr>
          <p:nvPr/>
        </p:nvCxnSpPr>
        <p:spPr>
          <a:xfrm>
            <a:off x="677603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1" idx="2"/>
            <a:endCxn id="52" idx="0"/>
          </p:cNvCxnSpPr>
          <p:nvPr/>
        </p:nvCxnSpPr>
        <p:spPr>
          <a:xfrm>
            <a:off x="6776037" y="4570958"/>
            <a:ext cx="187412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2"/>
            <a:endCxn id="49" idx="0"/>
          </p:cNvCxnSpPr>
          <p:nvPr/>
        </p:nvCxnSpPr>
        <p:spPr>
          <a:xfrm flipH="1">
            <a:off x="7713097" y="4570958"/>
            <a:ext cx="187411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7" idx="2"/>
            <a:endCxn id="52" idx="0"/>
          </p:cNvCxnSpPr>
          <p:nvPr/>
        </p:nvCxnSpPr>
        <p:spPr>
          <a:xfrm flipH="1"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7" idx="2"/>
            <a:endCxn id="55" idx="0"/>
          </p:cNvCxnSpPr>
          <p:nvPr/>
        </p:nvCxnSpPr>
        <p:spPr>
          <a:xfrm>
            <a:off x="9587216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8" idx="2"/>
            <a:endCxn id="55" idx="0"/>
          </p:cNvCxnSpPr>
          <p:nvPr/>
        </p:nvCxnSpPr>
        <p:spPr>
          <a:xfrm>
            <a:off x="8650157" y="4570958"/>
            <a:ext cx="937059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28" idx="2"/>
            <a:endCxn id="49" idx="0"/>
          </p:cNvCxnSpPr>
          <p:nvPr/>
        </p:nvCxnSpPr>
        <p:spPr>
          <a:xfrm flipH="1"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8" idx="2"/>
            <a:endCxn id="52" idx="0"/>
          </p:cNvCxnSpPr>
          <p:nvPr/>
        </p:nvCxnSpPr>
        <p:spPr>
          <a:xfrm>
            <a:off x="865015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43" idx="2"/>
            <a:endCxn id="52" idx="0"/>
          </p:cNvCxnSpPr>
          <p:nvPr/>
        </p:nvCxnSpPr>
        <p:spPr>
          <a:xfrm>
            <a:off x="771309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43" idx="2"/>
            <a:endCxn id="49" idx="0"/>
          </p:cNvCxnSpPr>
          <p:nvPr/>
        </p:nvCxnSpPr>
        <p:spPr>
          <a:xfrm>
            <a:off x="7713097" y="4570958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3" idx="2"/>
            <a:endCxn id="46" idx="0"/>
          </p:cNvCxnSpPr>
          <p:nvPr/>
        </p:nvCxnSpPr>
        <p:spPr>
          <a:xfrm flipH="1">
            <a:off x="6776037" y="4570958"/>
            <a:ext cx="93706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40" idx="0"/>
          </p:cNvCxnSpPr>
          <p:nvPr/>
        </p:nvCxnSpPr>
        <p:spPr>
          <a:xfrm>
            <a:off x="6798615" y="5498380"/>
            <a:ext cx="91448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6798615" y="5498380"/>
            <a:ext cx="0" cy="377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22" idx="0"/>
          </p:cNvCxnSpPr>
          <p:nvPr/>
        </p:nvCxnSpPr>
        <p:spPr>
          <a:xfrm>
            <a:off x="6798615" y="5498380"/>
            <a:ext cx="1851542" cy="37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5" idx="2"/>
            <a:endCxn id="40" idx="0"/>
          </p:cNvCxnSpPr>
          <p:nvPr/>
        </p:nvCxnSpPr>
        <p:spPr>
          <a:xfrm flipH="1">
            <a:off x="7713097" y="5499440"/>
            <a:ext cx="187411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55" idx="2"/>
            <a:endCxn id="22" idx="0"/>
          </p:cNvCxnSpPr>
          <p:nvPr/>
        </p:nvCxnSpPr>
        <p:spPr>
          <a:xfrm flipH="1"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55" idx="2"/>
            <a:endCxn id="34" idx="0"/>
          </p:cNvCxnSpPr>
          <p:nvPr/>
        </p:nvCxnSpPr>
        <p:spPr>
          <a:xfrm>
            <a:off x="9587216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52" idx="2"/>
            <a:endCxn id="34" idx="0"/>
          </p:cNvCxnSpPr>
          <p:nvPr/>
        </p:nvCxnSpPr>
        <p:spPr>
          <a:xfrm>
            <a:off x="8650157" y="5499440"/>
            <a:ext cx="937059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52" idx="2"/>
            <a:endCxn id="40" idx="0"/>
          </p:cNvCxnSpPr>
          <p:nvPr/>
        </p:nvCxnSpPr>
        <p:spPr>
          <a:xfrm flipH="1"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52" idx="2"/>
            <a:endCxn id="22" idx="0"/>
          </p:cNvCxnSpPr>
          <p:nvPr/>
        </p:nvCxnSpPr>
        <p:spPr>
          <a:xfrm>
            <a:off x="865015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49" idx="2"/>
            <a:endCxn id="22" idx="0"/>
          </p:cNvCxnSpPr>
          <p:nvPr/>
        </p:nvCxnSpPr>
        <p:spPr>
          <a:xfrm>
            <a:off x="7713097" y="5499440"/>
            <a:ext cx="93706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9" idx="2"/>
            <a:endCxn id="40" idx="0"/>
          </p:cNvCxnSpPr>
          <p:nvPr/>
        </p:nvCxnSpPr>
        <p:spPr>
          <a:xfrm>
            <a:off x="7713097" y="5499440"/>
            <a:ext cx="0" cy="3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49" idx="2"/>
          </p:cNvCxnSpPr>
          <p:nvPr/>
        </p:nvCxnSpPr>
        <p:spPr>
          <a:xfrm flipH="1">
            <a:off x="6798617" y="5499440"/>
            <a:ext cx="914480" cy="37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91" name="组合 90"/>
          <p:cNvGrpSpPr/>
          <p:nvPr/>
        </p:nvGrpSpPr>
        <p:grpSpPr>
          <a:xfrm>
            <a:off x="5426966" y="2159493"/>
            <a:ext cx="2505459" cy="1073427"/>
            <a:chOff x="4979529" y="1094896"/>
            <a:chExt cx="2505459" cy="1073427"/>
          </a:xfrm>
        </p:grpSpPr>
        <p:sp>
          <p:nvSpPr>
            <p:cNvPr id="97" name="矩形: 圆角 96"/>
            <p:cNvSpPr/>
            <p:nvPr/>
          </p:nvSpPr>
          <p:spPr>
            <a:xfrm>
              <a:off x="4979529" y="1094896"/>
              <a:ext cx="2505459" cy="1073427"/>
            </a:xfrm>
            <a:prstGeom prst="roundRect">
              <a:avLst>
                <a:gd name="adj" fmla="val 1035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4">
                      <a:lumMod val="75000"/>
                    </a:schemeClr>
                  </a:solidFill>
                </a:rPr>
                <a:t>注册中心</a:t>
              </a: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5201728" y="1483218"/>
              <a:ext cx="561157" cy="551273"/>
              <a:chOff x="3974962" y="3994894"/>
              <a:chExt cx="1399567" cy="1399567"/>
            </a:xfrm>
          </p:grpSpPr>
          <p:pic>
            <p:nvPicPr>
              <p:cNvPr id="105" name="图形 10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6" name="矩形: 圆角 105"/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5954416" y="1483218"/>
              <a:ext cx="561157" cy="551273"/>
              <a:chOff x="3974962" y="3994894"/>
              <a:chExt cx="1399567" cy="1399567"/>
            </a:xfrm>
          </p:grpSpPr>
          <p:pic>
            <p:nvPicPr>
              <p:cNvPr id="103" name="图形 10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4" name="矩形: 圆角 103"/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6707104" y="1483218"/>
              <a:ext cx="561157" cy="551273"/>
              <a:chOff x="3974962" y="3994894"/>
              <a:chExt cx="1399567" cy="1399567"/>
            </a:xfrm>
          </p:grpSpPr>
          <p:pic>
            <p:nvPicPr>
              <p:cNvPr id="101" name="图形 10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74962" y="3994894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02" name="矩形: 圆角 101"/>
              <p:cNvSpPr/>
              <p:nvPr/>
            </p:nvSpPr>
            <p:spPr>
              <a:xfrm>
                <a:off x="4600977" y="4650557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3822553" y="3751351"/>
            <a:ext cx="1192885" cy="2935111"/>
            <a:chOff x="2663053" y="2686754"/>
            <a:chExt cx="1192885" cy="2935111"/>
          </a:xfrm>
        </p:grpSpPr>
        <p:sp>
          <p:nvSpPr>
            <p:cNvPr id="108" name="矩形: 圆角 107"/>
            <p:cNvSpPr/>
            <p:nvPr/>
          </p:nvSpPr>
          <p:spPr>
            <a:xfrm>
              <a:off x="2663053" y="2686754"/>
              <a:ext cx="1192885" cy="2935111"/>
            </a:xfrm>
            <a:prstGeom prst="roundRect">
              <a:avLst>
                <a:gd name="adj" fmla="val 109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服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务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网</a:t>
              </a:r>
              <a:endParaRPr lang="en-US" altLang="zh-CN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r>
                <a:rPr lang="zh-CN" altLang="en-US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关</a:t>
              </a: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3123940" y="2901687"/>
              <a:ext cx="561157" cy="551273"/>
              <a:chOff x="8387693" y="4466462"/>
              <a:chExt cx="1399567" cy="1399567"/>
            </a:xfrm>
          </p:grpSpPr>
          <p:pic>
            <p:nvPicPr>
              <p:cNvPr id="119" name="图形 1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0" name="矩形: 圆角 119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3123940" y="3553670"/>
              <a:ext cx="561157" cy="551273"/>
              <a:chOff x="8387693" y="4466462"/>
              <a:chExt cx="1399567" cy="1399567"/>
            </a:xfrm>
          </p:grpSpPr>
          <p:pic>
            <p:nvPicPr>
              <p:cNvPr id="117" name="图形 11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8" name="矩形: 圆角 117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3123940" y="4205653"/>
              <a:ext cx="561157" cy="551273"/>
              <a:chOff x="8387693" y="4466462"/>
              <a:chExt cx="1399567" cy="1399567"/>
            </a:xfrm>
          </p:grpSpPr>
          <p:pic>
            <p:nvPicPr>
              <p:cNvPr id="115" name="图形 1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6" name="矩形: 圆角 115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3123940" y="4857635"/>
              <a:ext cx="561157" cy="551273"/>
              <a:chOff x="8387693" y="4466462"/>
              <a:chExt cx="1399567" cy="1399567"/>
            </a:xfrm>
          </p:grpSpPr>
          <p:pic>
            <p:nvPicPr>
              <p:cNvPr id="113" name="图形 1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14" name="矩形: 圆角 113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pic>
        <p:nvPicPr>
          <p:cNvPr id="121" name="图形 1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78" y="4714558"/>
            <a:ext cx="991032" cy="991032"/>
          </a:xfrm>
          <a:prstGeom prst="rect">
            <a:avLst/>
          </a:prstGeom>
        </p:spPr>
      </p:pic>
      <p:cxnSp>
        <p:nvCxnSpPr>
          <p:cNvPr id="122" name="直接箭头连接符 121"/>
          <p:cNvCxnSpPr>
            <a:stCxn id="121" idx="3"/>
            <a:endCxn id="108" idx="1"/>
          </p:cNvCxnSpPr>
          <p:nvPr/>
        </p:nvCxnSpPr>
        <p:spPr>
          <a:xfrm>
            <a:off x="3000910" y="5210074"/>
            <a:ext cx="821643" cy="8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组合 122"/>
          <p:cNvGrpSpPr/>
          <p:nvPr/>
        </p:nvGrpSpPr>
        <p:grpSpPr>
          <a:xfrm>
            <a:off x="8117992" y="2159493"/>
            <a:ext cx="2376559" cy="1073427"/>
            <a:chOff x="7670555" y="1094896"/>
            <a:chExt cx="2376559" cy="1073427"/>
          </a:xfrm>
        </p:grpSpPr>
        <p:sp>
          <p:nvSpPr>
            <p:cNvPr id="124" name="矩形: 圆角 123"/>
            <p:cNvSpPr/>
            <p:nvPr/>
          </p:nvSpPr>
          <p:spPr>
            <a:xfrm>
              <a:off x="7670555" y="1094896"/>
              <a:ext cx="2376559" cy="1073427"/>
            </a:xfrm>
            <a:prstGeom prst="roundRect">
              <a:avLst>
                <a:gd name="adj" fmla="val 1035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zh-CN" altLang="en-US">
                  <a:solidFill>
                    <a:schemeClr val="accent6">
                      <a:lumMod val="50000"/>
                    </a:schemeClr>
                  </a:solidFill>
                </a:rPr>
                <a:t>配置中心</a:t>
              </a: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7863183" y="1483218"/>
              <a:ext cx="561157" cy="551273"/>
              <a:chOff x="8387693" y="4466462"/>
              <a:chExt cx="1399567" cy="1399567"/>
            </a:xfrm>
          </p:grpSpPr>
          <p:pic>
            <p:nvPicPr>
              <p:cNvPr id="132" name="图形 1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3" name="矩形: 圆角 132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8584821" y="1483218"/>
              <a:ext cx="561157" cy="551273"/>
              <a:chOff x="8387693" y="4466462"/>
              <a:chExt cx="1399567" cy="1399567"/>
            </a:xfrm>
          </p:grpSpPr>
          <p:pic>
            <p:nvPicPr>
              <p:cNvPr id="130" name="图形 1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31" name="矩形: 圆角 130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9306460" y="1483218"/>
              <a:ext cx="561157" cy="551273"/>
              <a:chOff x="8387693" y="4466462"/>
              <a:chExt cx="1399567" cy="1399567"/>
            </a:xfrm>
          </p:grpSpPr>
          <p:pic>
            <p:nvPicPr>
              <p:cNvPr id="128" name="图形 12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7693" y="4466462"/>
                <a:ext cx="1399567" cy="1399567"/>
              </a:xfrm>
              <a:prstGeom prst="rect">
                <a:avLst/>
              </a:prstGeom>
            </p:spPr>
          </p:pic>
          <p:sp>
            <p:nvSpPr>
              <p:cNvPr id="129" name="矩形: 圆角 128"/>
              <p:cNvSpPr/>
              <p:nvPr/>
            </p:nvSpPr>
            <p:spPr>
              <a:xfrm>
                <a:off x="9021124" y="5131389"/>
                <a:ext cx="709691" cy="700773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</a:p>
            </p:txBody>
          </p:sp>
        </p:grpSp>
      </p:grpSp>
      <p:cxnSp>
        <p:nvCxnSpPr>
          <p:cNvPr id="134" name="连接符: 肘形 133"/>
          <p:cNvCxnSpPr>
            <a:stCxn id="20" idx="0"/>
            <a:endCxn id="97" idx="2"/>
          </p:cNvCxnSpPr>
          <p:nvPr/>
        </p:nvCxnSpPr>
        <p:spPr>
          <a:xfrm rot="16200000" flipV="1">
            <a:off x="7116788" y="2795829"/>
            <a:ext cx="518431" cy="13926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组合 134"/>
          <p:cNvGrpSpPr/>
          <p:nvPr/>
        </p:nvGrpSpPr>
        <p:grpSpPr>
          <a:xfrm>
            <a:off x="8061918" y="3232921"/>
            <a:ext cx="1233963" cy="518431"/>
            <a:chOff x="7402733" y="2422363"/>
            <a:chExt cx="1233963" cy="518431"/>
          </a:xfrm>
        </p:grpSpPr>
        <p:cxnSp>
          <p:nvCxnSpPr>
            <p:cNvPr id="136" name="连接符: 肘形 135"/>
            <p:cNvCxnSpPr>
              <a:stCxn id="20" idx="0"/>
              <a:endCxn id="124" idx="2"/>
            </p:cNvCxnSpPr>
            <p:nvPr/>
          </p:nvCxnSpPr>
          <p:spPr>
            <a:xfrm rot="5400000" flipH="1" flipV="1">
              <a:off x="7760499" y="2064597"/>
              <a:ext cx="518431" cy="12339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文本框 136"/>
            <p:cNvSpPr txBox="1"/>
            <p:nvPr/>
          </p:nvSpPr>
          <p:spPr>
            <a:xfrm>
              <a:off x="7499826" y="2464052"/>
              <a:ext cx="1088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拉取配置信息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6094733" y="3503976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拉取或注册服务信息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139" name="组合 138"/>
          <p:cNvGrpSpPr/>
          <p:nvPr/>
        </p:nvGrpSpPr>
        <p:grpSpPr>
          <a:xfrm>
            <a:off x="5015437" y="5008824"/>
            <a:ext cx="884729" cy="489556"/>
            <a:chOff x="2935696" y="3944227"/>
            <a:chExt cx="884729" cy="489556"/>
          </a:xfrm>
        </p:grpSpPr>
        <p:cxnSp>
          <p:nvCxnSpPr>
            <p:cNvPr id="140" name="直接箭头连接符 139"/>
            <p:cNvCxnSpPr>
              <a:stCxn id="108" idx="3"/>
              <a:endCxn id="20" idx="1"/>
            </p:cNvCxnSpPr>
            <p:nvPr/>
          </p:nvCxnSpPr>
          <p:spPr>
            <a:xfrm>
              <a:off x="2935696" y="4154310"/>
              <a:ext cx="8393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文本框 140"/>
            <p:cNvSpPr txBox="1"/>
            <p:nvPr/>
          </p:nvSpPr>
          <p:spPr>
            <a:xfrm>
              <a:off x="3010333" y="3944227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请求路由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3033030" y="4156784"/>
              <a:ext cx="7873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负载均衡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微服务技术对比</a:t>
            </a:r>
          </a:p>
        </p:txBody>
      </p:sp>
      <p:graphicFrame>
        <p:nvGraphicFramePr>
          <p:cNvPr id="9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0880" y="1639093"/>
          <a:ext cx="10698800" cy="367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5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884"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Dubbo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SpringCloud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SpringCloudAlibaba</a:t>
                      </a:r>
                      <a:endParaRPr lang="zh-CN" altLang="en-US" sz="18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注册中心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zookeeper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Redis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Eureka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Consul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Nacos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Eureka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服务远程调用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</a:t>
                      </a:r>
                      <a:r>
                        <a:rPr lang="zh-CN" altLang="en-US" sz="1400"/>
                        <a:t>协议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Feign</a:t>
                      </a:r>
                      <a:r>
                        <a:rPr lang="zh-CN" altLang="en-US" sz="1400"/>
                        <a:t>（</a:t>
                      </a:r>
                      <a:r>
                        <a:rPr lang="en-US" altLang="zh-CN" sz="1400"/>
                        <a:t>http</a:t>
                      </a:r>
                      <a:r>
                        <a:rPr lang="zh-CN" altLang="en-US" sz="1400"/>
                        <a:t>协议）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Feign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配置中心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SpringCloudConfig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SpringCloudConfig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Nacos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服务网关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SpringCloudGateway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Zuul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/>
                        <a:t>SpringCloudGateway</a:t>
                      </a:r>
                      <a:r>
                        <a:rPr lang="zh-CN" altLang="en-US" sz="1400"/>
                        <a:t>、</a:t>
                      </a:r>
                      <a:r>
                        <a:rPr lang="en-US" altLang="zh-CN" sz="1400"/>
                        <a:t>Zuul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3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/>
                        <a:t>服务监控和保护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dubbo-admin</a:t>
                      </a:r>
                      <a:r>
                        <a:rPr lang="zh-CN" altLang="en-US" sz="1400"/>
                        <a:t>，功能弱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Hystrix</a:t>
                      </a: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Sentinel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589298" y="2415890"/>
            <a:ext cx="2119746" cy="2888673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96691" y="2407012"/>
            <a:ext cx="3148445" cy="2899062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845136" y="2415891"/>
            <a:ext cx="3564544" cy="289639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企业需求</a:t>
            </a:r>
          </a:p>
        </p:txBody>
      </p:sp>
      <p:sp>
        <p:nvSpPr>
          <p:cNvPr id="14" name="弧形 10"/>
          <p:cNvSpPr/>
          <p:nvPr/>
        </p:nvSpPr>
        <p:spPr>
          <a:xfrm>
            <a:off x="4467337" y="2065079"/>
            <a:ext cx="1371452" cy="3108624"/>
          </a:xfrm>
          <a:prstGeom prst="arc">
            <a:avLst>
              <a:gd name="adj1" fmla="val 962184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弧形 11"/>
          <p:cNvSpPr/>
          <p:nvPr/>
        </p:nvSpPr>
        <p:spPr>
          <a:xfrm flipH="1">
            <a:off x="6347941" y="2663371"/>
            <a:ext cx="1371452" cy="3108624"/>
          </a:xfrm>
          <a:prstGeom prst="arc">
            <a:avLst>
              <a:gd name="adj1" fmla="val 16200000"/>
              <a:gd name="adj2" fmla="val 20450314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弧形 12"/>
          <p:cNvSpPr/>
          <p:nvPr/>
        </p:nvSpPr>
        <p:spPr>
          <a:xfrm>
            <a:off x="4445289" y="2663371"/>
            <a:ext cx="1406357" cy="2512786"/>
          </a:xfrm>
          <a:prstGeom prst="arc">
            <a:avLst>
              <a:gd name="adj1" fmla="val 16200000"/>
              <a:gd name="adj2" fmla="val 20517103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7" name="矩形: 圆角 48"/>
          <p:cNvSpPr/>
          <p:nvPr/>
        </p:nvSpPr>
        <p:spPr bwMode="auto">
          <a:xfrm>
            <a:off x="6874154" y="2444002"/>
            <a:ext cx="2337098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Feign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8" name="矩形: 圆角 49"/>
          <p:cNvSpPr/>
          <p:nvPr/>
        </p:nvSpPr>
        <p:spPr bwMode="auto">
          <a:xfrm>
            <a:off x="7051252" y="4955603"/>
            <a:ext cx="216000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原始模式</a:t>
            </a:r>
            <a:endParaRPr lang="en-US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9" name="矩形: 圆角 50"/>
          <p:cNvSpPr/>
          <p:nvPr/>
        </p:nvSpPr>
        <p:spPr bwMode="auto">
          <a:xfrm flipH="1">
            <a:off x="2984026" y="2444002"/>
            <a:ext cx="2160000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 + Feign</a:t>
            </a:r>
            <a:endParaRPr lang="en-US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0" name="矩形: 圆角 51"/>
          <p:cNvSpPr/>
          <p:nvPr/>
        </p:nvSpPr>
        <p:spPr bwMode="auto">
          <a:xfrm flipH="1">
            <a:off x="2837792" y="4955603"/>
            <a:ext cx="2306233" cy="646986"/>
          </a:xfrm>
          <a:prstGeom prst="roundRect">
            <a:avLst/>
          </a:prstGeom>
          <a:solidFill>
            <a:srgbClr val="4C5252"/>
          </a:solidFill>
          <a:ln>
            <a:noFill/>
          </a:ln>
          <a:effectLst/>
        </p:spPr>
        <p:txBody>
          <a:bodyPr wrap="square" lIns="0" tIns="45720" rIns="0" bIns="45720" rtlCol="0">
            <a:spAutoFit/>
          </a:bodyPr>
          <a:lstStyle/>
          <a:p>
            <a:pPr algn="ctr"/>
            <a:r>
              <a:rPr lang="en-US" altLang="zh-CN" sz="1600">
                <a:solidFill>
                  <a:prstClr val="white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思源黑体 CN Normal" panose="020B0400000000000000" pitchFamily="34" charset="-122"/>
              </a:rPr>
              <a:t>SpringCloudAlibaba + Dubbo</a:t>
            </a:r>
            <a:endParaRPr lang="en-US" altLang="zh-CN" sz="1600" dirty="0">
              <a:solidFill>
                <a:prstClr val="white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1" name="弧形 17"/>
          <p:cNvSpPr/>
          <p:nvPr/>
        </p:nvSpPr>
        <p:spPr>
          <a:xfrm flipH="1">
            <a:off x="6356978" y="2051290"/>
            <a:ext cx="1371452" cy="3108624"/>
          </a:xfrm>
          <a:prstGeom prst="arc">
            <a:avLst>
              <a:gd name="adj1" fmla="val 1151936"/>
              <a:gd name="adj2" fmla="val 5432290"/>
            </a:avLst>
          </a:prstGeom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5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312576" y="3169183"/>
            <a:ext cx="1561578" cy="1561578"/>
          </a:xfrm>
          <a:prstGeom prst="ellipse">
            <a:avLst/>
          </a:prstGeom>
          <a:solidFill>
            <a:srgbClr val="AD2A2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225425" indent="-225425" algn="ctr" fontAlgn="base">
              <a:spcBef>
                <a:spcPct val="0"/>
              </a:spcBef>
              <a:spcAft>
                <a:spcPct val="0"/>
              </a:spcAft>
            </a:pPr>
            <a:endParaRPr lang="en-US" sz="2400" kern="0" dirty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207973" y="2243832"/>
            <a:ext cx="2679227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246846" y="4739738"/>
            <a:ext cx="2448766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基于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老旧技术体系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</a:p>
        </p:txBody>
      </p:sp>
      <p:sp>
        <p:nvSpPr>
          <p:cNvPr id="25" name="矩形 24"/>
          <p:cNvSpPr/>
          <p:nvPr/>
        </p:nvSpPr>
        <p:spPr>
          <a:xfrm>
            <a:off x="639991" y="2243832"/>
            <a:ext cx="2351532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Restful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风格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Feign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96388" y="4739738"/>
            <a:ext cx="2610493" cy="73834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使用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SpringCloudAlibaba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技术栈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服务接口采用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协议标准</a:t>
            </a:r>
            <a:endParaRPr lang="en-US" altLang="zh-CN" sz="120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服务调用采用</a:t>
            </a:r>
            <a:r>
              <a:rPr lang="en-US" altLang="zh-CN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Dubbo</a:t>
            </a:r>
            <a:r>
              <a:rPr lang="zh-CN" altLang="en-US" sz="120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思源黑体 CN Normal" panose="020B0400000000000000" pitchFamily="34" charset="-122"/>
              </a:rPr>
              <a:t>方式</a:t>
            </a:r>
            <a:endParaRPr lang="zh-CN" altLang="en-US" sz="1200" dirty="0">
              <a:solidFill>
                <a:srgbClr val="40404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48428" y="3688931"/>
            <a:ext cx="109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2400" b="1">
                <a:solidFill>
                  <a:schemeClr val="bg1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微服务</a:t>
            </a:r>
            <a:endParaRPr kumimoji="1" lang="zh-CN" altLang="en-US" sz="2400" b="1" dirty="0">
              <a:solidFill>
                <a:schemeClr val="bg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/>
              <a:t>微服务技术对比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en-US" altLang="zh-CN">
                <a:solidFill>
                  <a:srgbClr val="AD2B26"/>
                </a:solidFill>
              </a:rPr>
              <a:t>SpringCloud</a:t>
            </a:r>
            <a:endParaRPr lang="en-US" altLang="zh-CN" dirty="0">
              <a:solidFill>
                <a:srgbClr val="AD2B26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668743" y="2766795"/>
            <a:ext cx="2823099" cy="2821948"/>
            <a:chOff x="4199342" y="1966245"/>
            <a:chExt cx="3764132" cy="3762597"/>
          </a:xfrm>
        </p:grpSpPr>
        <p:sp>
          <p:nvSpPr>
            <p:cNvPr id="6" name="椭圆 5"/>
            <p:cNvSpPr/>
            <p:nvPr/>
          </p:nvSpPr>
          <p:spPr bwMode="auto">
            <a:xfrm>
              <a:off x="4199342" y="1966245"/>
              <a:ext cx="3764132" cy="3762597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480441" y="2247346"/>
              <a:ext cx="3201165" cy="3199628"/>
            </a:xfrm>
            <a:prstGeom prst="ellipse">
              <a:avLst/>
            </a:prstGeom>
            <a:noFill/>
            <a:ln w="9525" cap="rnd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</a:ln>
          </p:spPr>
          <p:txBody>
            <a:bodyPr anchor="ctr"/>
            <a:lstStyle/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919883" y="4788348"/>
            <a:ext cx="554153" cy="554152"/>
            <a:chOff x="4919883" y="4460968"/>
            <a:chExt cx="554153" cy="554152"/>
          </a:xfrm>
        </p:grpSpPr>
        <p:sp>
          <p:nvSpPr>
            <p:cNvPr id="34" name="任意多边形: 形状 33"/>
            <p:cNvSpPr/>
            <p:nvPr/>
          </p:nvSpPr>
          <p:spPr bwMode="auto">
            <a:xfrm>
              <a:off x="4919883" y="4460968"/>
              <a:ext cx="554153" cy="554152"/>
            </a:xfrm>
            <a:custGeom>
              <a:avLst/>
              <a:gdLst>
                <a:gd name="T0" fmla="*/ 84 w 474"/>
                <a:gd name="T1" fmla="*/ 84 h 474"/>
                <a:gd name="T2" fmla="*/ 390 w 474"/>
                <a:gd name="T3" fmla="*/ 84 h 474"/>
                <a:gd name="T4" fmla="*/ 390 w 474"/>
                <a:gd name="T5" fmla="*/ 390 h 474"/>
                <a:gd name="T6" fmla="*/ 84 w 474"/>
                <a:gd name="T7" fmla="*/ 390 h 474"/>
                <a:gd name="T8" fmla="*/ 84 w 474"/>
                <a:gd name="T9" fmla="*/ 8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84"/>
                  </a:moveTo>
                  <a:cubicBezTo>
                    <a:pt x="168" y="0"/>
                    <a:pt x="305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5" y="474"/>
                    <a:pt x="168" y="474"/>
                    <a:pt x="84" y="390"/>
                  </a:cubicBezTo>
                  <a:cubicBezTo>
                    <a:pt x="0" y="306"/>
                    <a:pt x="0" y="169"/>
                    <a:pt x="84" y="8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任意多边形: 形状 36"/>
            <p:cNvSpPr/>
            <p:nvPr/>
          </p:nvSpPr>
          <p:spPr bwMode="auto">
            <a:xfrm>
              <a:off x="5117508" y="4660946"/>
              <a:ext cx="190692" cy="154195"/>
            </a:xfrm>
            <a:custGeom>
              <a:avLst/>
              <a:gdLst>
                <a:gd name="connsiteX0" fmla="*/ 0 w 331788"/>
                <a:gd name="connsiteY0" fmla="*/ 255587 h 268287"/>
                <a:gd name="connsiteX1" fmla="*/ 331788 w 331788"/>
                <a:gd name="connsiteY1" fmla="*/ 255587 h 268287"/>
                <a:gd name="connsiteX2" fmla="*/ 331788 w 331788"/>
                <a:gd name="connsiteY2" fmla="*/ 268287 h 268287"/>
                <a:gd name="connsiteX3" fmla="*/ 0 w 331788"/>
                <a:gd name="connsiteY3" fmla="*/ 268287 h 268287"/>
                <a:gd name="connsiteX4" fmla="*/ 76201 w 331788"/>
                <a:gd name="connsiteY4" fmla="*/ 207962 h 268287"/>
                <a:gd name="connsiteX5" fmla="*/ 82551 w 331788"/>
                <a:gd name="connsiteY5" fmla="*/ 207962 h 268287"/>
                <a:gd name="connsiteX6" fmla="*/ 82551 w 331788"/>
                <a:gd name="connsiteY6" fmla="*/ 247650 h 268287"/>
                <a:gd name="connsiteX7" fmla="*/ 55563 w 331788"/>
                <a:gd name="connsiteY7" fmla="*/ 247650 h 268287"/>
                <a:gd name="connsiteX8" fmla="*/ 55563 w 331788"/>
                <a:gd name="connsiteY8" fmla="*/ 227012 h 268287"/>
                <a:gd name="connsiteX9" fmla="*/ 115888 w 331788"/>
                <a:gd name="connsiteY9" fmla="*/ 168275 h 268287"/>
                <a:gd name="connsiteX10" fmla="*/ 127168 w 331788"/>
                <a:gd name="connsiteY10" fmla="*/ 168275 h 268287"/>
                <a:gd name="connsiteX11" fmla="*/ 139701 w 331788"/>
                <a:gd name="connsiteY11" fmla="*/ 170835 h 268287"/>
                <a:gd name="connsiteX12" fmla="*/ 139701 w 331788"/>
                <a:gd name="connsiteY12" fmla="*/ 247650 h 268287"/>
                <a:gd name="connsiteX13" fmla="*/ 115888 w 331788"/>
                <a:gd name="connsiteY13" fmla="*/ 247650 h 268287"/>
                <a:gd name="connsiteX14" fmla="*/ 198438 w 331788"/>
                <a:gd name="connsiteY14" fmla="*/ 155575 h 268287"/>
                <a:gd name="connsiteX15" fmla="*/ 198438 w 331788"/>
                <a:gd name="connsiteY15" fmla="*/ 247650 h 268287"/>
                <a:gd name="connsiteX16" fmla="*/ 173038 w 331788"/>
                <a:gd name="connsiteY16" fmla="*/ 247650 h 268287"/>
                <a:gd name="connsiteX17" fmla="*/ 173038 w 331788"/>
                <a:gd name="connsiteY17" fmla="*/ 168363 h 268287"/>
                <a:gd name="connsiteX18" fmla="*/ 198438 w 331788"/>
                <a:gd name="connsiteY18" fmla="*/ 155575 h 268287"/>
                <a:gd name="connsiteX19" fmla="*/ 149226 w 331788"/>
                <a:gd name="connsiteY19" fmla="*/ 41376 h 268287"/>
                <a:gd name="connsiteX20" fmla="*/ 114947 w 331788"/>
                <a:gd name="connsiteY20" fmla="*/ 55968 h 268287"/>
                <a:gd name="connsiteX21" fmla="*/ 114947 w 331788"/>
                <a:gd name="connsiteY21" fmla="*/ 123418 h 268287"/>
                <a:gd name="connsiteX22" fmla="*/ 183504 w 331788"/>
                <a:gd name="connsiteY22" fmla="*/ 123418 h 268287"/>
                <a:gd name="connsiteX23" fmla="*/ 183504 w 331788"/>
                <a:gd name="connsiteY23" fmla="*/ 55968 h 268287"/>
                <a:gd name="connsiteX24" fmla="*/ 149226 w 331788"/>
                <a:gd name="connsiteY24" fmla="*/ 41376 h 268287"/>
                <a:gd name="connsiteX25" fmla="*/ 228600 w 331788"/>
                <a:gd name="connsiteY25" fmla="*/ 39687 h 268287"/>
                <a:gd name="connsiteX26" fmla="*/ 254000 w 331788"/>
                <a:gd name="connsiteY26" fmla="*/ 39687 h 268287"/>
                <a:gd name="connsiteX27" fmla="*/ 254000 w 331788"/>
                <a:gd name="connsiteY27" fmla="*/ 247650 h 268287"/>
                <a:gd name="connsiteX28" fmla="*/ 228600 w 331788"/>
                <a:gd name="connsiteY28" fmla="*/ 247650 h 268287"/>
                <a:gd name="connsiteX29" fmla="*/ 228600 w 331788"/>
                <a:gd name="connsiteY29" fmla="*/ 110730 h 268287"/>
                <a:gd name="connsiteX30" fmla="*/ 231140 w 331788"/>
                <a:gd name="connsiteY30" fmla="*/ 90063 h 268287"/>
                <a:gd name="connsiteX31" fmla="*/ 228600 w 331788"/>
                <a:gd name="connsiteY31" fmla="*/ 69396 h 268287"/>
                <a:gd name="connsiteX32" fmla="*/ 228600 w 331788"/>
                <a:gd name="connsiteY32" fmla="*/ 39687 h 268287"/>
                <a:gd name="connsiteX33" fmla="*/ 149707 w 331788"/>
                <a:gd name="connsiteY33" fmla="*/ 22312 h 268287"/>
                <a:gd name="connsiteX34" fmla="*/ 196764 w 331788"/>
                <a:gd name="connsiteY34" fmla="*/ 41623 h 268287"/>
                <a:gd name="connsiteX35" fmla="*/ 196764 w 331788"/>
                <a:gd name="connsiteY35" fmla="*/ 136893 h 268287"/>
                <a:gd name="connsiteX36" fmla="*/ 109096 w 331788"/>
                <a:gd name="connsiteY36" fmla="*/ 143330 h 268287"/>
                <a:gd name="connsiteX37" fmla="*/ 97492 w 331788"/>
                <a:gd name="connsiteY37" fmla="*/ 154917 h 268287"/>
                <a:gd name="connsiteX38" fmla="*/ 93625 w 331788"/>
                <a:gd name="connsiteY38" fmla="*/ 170366 h 268287"/>
                <a:gd name="connsiteX39" fmla="*/ 43344 w 331788"/>
                <a:gd name="connsiteY39" fmla="*/ 220576 h 268287"/>
                <a:gd name="connsiteX40" fmla="*/ 18848 w 331788"/>
                <a:gd name="connsiteY40" fmla="*/ 220576 h 268287"/>
                <a:gd name="connsiteX41" fmla="*/ 18848 w 331788"/>
                <a:gd name="connsiteY41" fmla="*/ 196115 h 268287"/>
                <a:gd name="connsiteX42" fmla="*/ 67840 w 331788"/>
                <a:gd name="connsiteY42" fmla="*/ 145905 h 268287"/>
                <a:gd name="connsiteX43" fmla="*/ 84600 w 331788"/>
                <a:gd name="connsiteY43" fmla="*/ 140755 h 268287"/>
                <a:gd name="connsiteX44" fmla="*/ 96203 w 331788"/>
                <a:gd name="connsiteY44" fmla="*/ 129168 h 268287"/>
                <a:gd name="connsiteX45" fmla="*/ 102649 w 331788"/>
                <a:gd name="connsiteY45" fmla="*/ 41623 h 268287"/>
                <a:gd name="connsiteX46" fmla="*/ 149707 w 331788"/>
                <a:gd name="connsiteY46" fmla="*/ 22312 h 268287"/>
                <a:gd name="connsiteX47" fmla="*/ 280988 w 331788"/>
                <a:gd name="connsiteY47" fmla="*/ 0 h 268287"/>
                <a:gd name="connsiteX48" fmla="*/ 306388 w 331788"/>
                <a:gd name="connsiteY48" fmla="*/ 0 h 268287"/>
                <a:gd name="connsiteX49" fmla="*/ 306388 w 331788"/>
                <a:gd name="connsiteY49" fmla="*/ 247650 h 268287"/>
                <a:gd name="connsiteX50" fmla="*/ 280988 w 331788"/>
                <a:gd name="connsiteY50" fmla="*/ 247650 h 268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31788" h="268287">
                  <a:moveTo>
                    <a:pt x="0" y="255587"/>
                  </a:moveTo>
                  <a:lnTo>
                    <a:pt x="331788" y="255587"/>
                  </a:lnTo>
                  <a:lnTo>
                    <a:pt x="331788" y="268287"/>
                  </a:lnTo>
                  <a:lnTo>
                    <a:pt x="0" y="268287"/>
                  </a:lnTo>
                  <a:close/>
                  <a:moveTo>
                    <a:pt x="76201" y="207962"/>
                  </a:moveTo>
                  <a:lnTo>
                    <a:pt x="82551" y="207962"/>
                  </a:lnTo>
                  <a:lnTo>
                    <a:pt x="82551" y="247650"/>
                  </a:lnTo>
                  <a:lnTo>
                    <a:pt x="55563" y="247650"/>
                  </a:lnTo>
                  <a:lnTo>
                    <a:pt x="55563" y="227012"/>
                  </a:lnTo>
                  <a:close/>
                  <a:moveTo>
                    <a:pt x="115888" y="168275"/>
                  </a:moveTo>
                  <a:cubicBezTo>
                    <a:pt x="115888" y="168275"/>
                    <a:pt x="115888" y="168275"/>
                    <a:pt x="127168" y="168275"/>
                  </a:cubicBezTo>
                  <a:cubicBezTo>
                    <a:pt x="130928" y="169555"/>
                    <a:pt x="135941" y="170835"/>
                    <a:pt x="139701" y="170835"/>
                  </a:cubicBezTo>
                  <a:cubicBezTo>
                    <a:pt x="139701" y="170835"/>
                    <a:pt x="139701" y="170835"/>
                    <a:pt x="139701" y="247650"/>
                  </a:cubicBezTo>
                  <a:cubicBezTo>
                    <a:pt x="139701" y="247650"/>
                    <a:pt x="139701" y="247650"/>
                    <a:pt x="115888" y="247650"/>
                  </a:cubicBezTo>
                  <a:close/>
                  <a:moveTo>
                    <a:pt x="198438" y="155575"/>
                  </a:moveTo>
                  <a:cubicBezTo>
                    <a:pt x="198438" y="155575"/>
                    <a:pt x="198438" y="155575"/>
                    <a:pt x="198438" y="247650"/>
                  </a:cubicBezTo>
                  <a:cubicBezTo>
                    <a:pt x="198438" y="247650"/>
                    <a:pt x="198438" y="247650"/>
                    <a:pt x="173038" y="247650"/>
                  </a:cubicBezTo>
                  <a:lnTo>
                    <a:pt x="173038" y="168363"/>
                  </a:lnTo>
                  <a:cubicBezTo>
                    <a:pt x="181928" y="165805"/>
                    <a:pt x="190818" y="161969"/>
                    <a:pt x="198438" y="155575"/>
                  </a:cubicBezTo>
                  <a:close/>
                  <a:moveTo>
                    <a:pt x="149226" y="41376"/>
                  </a:moveTo>
                  <a:cubicBezTo>
                    <a:pt x="136937" y="41376"/>
                    <a:pt x="124649" y="46240"/>
                    <a:pt x="114947" y="55968"/>
                  </a:cubicBezTo>
                  <a:cubicBezTo>
                    <a:pt x="96838" y="74128"/>
                    <a:pt x="96838" y="105259"/>
                    <a:pt x="114947" y="123418"/>
                  </a:cubicBezTo>
                  <a:cubicBezTo>
                    <a:pt x="134350" y="142875"/>
                    <a:pt x="164101" y="142875"/>
                    <a:pt x="183504" y="123418"/>
                  </a:cubicBezTo>
                  <a:cubicBezTo>
                    <a:pt x="201613" y="105259"/>
                    <a:pt x="201613" y="74128"/>
                    <a:pt x="183504" y="55968"/>
                  </a:cubicBezTo>
                  <a:cubicBezTo>
                    <a:pt x="173803" y="46240"/>
                    <a:pt x="161514" y="41376"/>
                    <a:pt x="149226" y="41376"/>
                  </a:cubicBezTo>
                  <a:close/>
                  <a:moveTo>
                    <a:pt x="228600" y="39687"/>
                  </a:moveTo>
                  <a:cubicBezTo>
                    <a:pt x="228600" y="39687"/>
                    <a:pt x="228600" y="39687"/>
                    <a:pt x="254000" y="39687"/>
                  </a:cubicBezTo>
                  <a:lnTo>
                    <a:pt x="254000" y="247650"/>
                  </a:lnTo>
                  <a:cubicBezTo>
                    <a:pt x="254000" y="247650"/>
                    <a:pt x="254000" y="247650"/>
                    <a:pt x="228600" y="247650"/>
                  </a:cubicBezTo>
                  <a:cubicBezTo>
                    <a:pt x="228600" y="247650"/>
                    <a:pt x="228600" y="247650"/>
                    <a:pt x="228600" y="110730"/>
                  </a:cubicBezTo>
                  <a:cubicBezTo>
                    <a:pt x="231140" y="104272"/>
                    <a:pt x="231140" y="96521"/>
                    <a:pt x="231140" y="90063"/>
                  </a:cubicBezTo>
                  <a:cubicBezTo>
                    <a:pt x="231140" y="83604"/>
                    <a:pt x="231140" y="75854"/>
                    <a:pt x="228600" y="69396"/>
                  </a:cubicBezTo>
                  <a:cubicBezTo>
                    <a:pt x="228600" y="69396"/>
                    <a:pt x="228600" y="69396"/>
                    <a:pt x="228600" y="39687"/>
                  </a:cubicBezTo>
                  <a:close/>
                  <a:moveTo>
                    <a:pt x="149707" y="22312"/>
                  </a:moveTo>
                  <a:cubicBezTo>
                    <a:pt x="166789" y="22312"/>
                    <a:pt x="183872" y="28749"/>
                    <a:pt x="196764" y="41623"/>
                  </a:cubicBezTo>
                  <a:cubicBezTo>
                    <a:pt x="223838" y="68659"/>
                    <a:pt x="223838" y="111144"/>
                    <a:pt x="196764" y="136893"/>
                  </a:cubicBezTo>
                  <a:cubicBezTo>
                    <a:pt x="173558" y="161354"/>
                    <a:pt x="136170" y="162641"/>
                    <a:pt x="109096" y="143330"/>
                  </a:cubicBezTo>
                  <a:cubicBezTo>
                    <a:pt x="109096" y="143330"/>
                    <a:pt x="109096" y="143330"/>
                    <a:pt x="97492" y="154917"/>
                  </a:cubicBezTo>
                  <a:cubicBezTo>
                    <a:pt x="98782" y="160067"/>
                    <a:pt x="97492" y="166504"/>
                    <a:pt x="93625" y="170366"/>
                  </a:cubicBezTo>
                  <a:cubicBezTo>
                    <a:pt x="93625" y="170366"/>
                    <a:pt x="93625" y="170366"/>
                    <a:pt x="43344" y="220576"/>
                  </a:cubicBezTo>
                  <a:cubicBezTo>
                    <a:pt x="35608" y="227013"/>
                    <a:pt x="25295" y="227013"/>
                    <a:pt x="18848" y="220576"/>
                  </a:cubicBezTo>
                  <a:cubicBezTo>
                    <a:pt x="11113" y="214139"/>
                    <a:pt x="11113" y="202552"/>
                    <a:pt x="18848" y="196115"/>
                  </a:cubicBezTo>
                  <a:cubicBezTo>
                    <a:pt x="18848" y="196115"/>
                    <a:pt x="18848" y="196115"/>
                    <a:pt x="67840" y="145905"/>
                  </a:cubicBezTo>
                  <a:cubicBezTo>
                    <a:pt x="72997" y="142043"/>
                    <a:pt x="78154" y="140755"/>
                    <a:pt x="84600" y="140755"/>
                  </a:cubicBezTo>
                  <a:cubicBezTo>
                    <a:pt x="84600" y="140755"/>
                    <a:pt x="84600" y="140755"/>
                    <a:pt x="96203" y="129168"/>
                  </a:cubicBezTo>
                  <a:cubicBezTo>
                    <a:pt x="75575" y="103420"/>
                    <a:pt x="78154" y="66084"/>
                    <a:pt x="102649" y="41623"/>
                  </a:cubicBezTo>
                  <a:cubicBezTo>
                    <a:pt x="115542" y="28749"/>
                    <a:pt x="132624" y="22312"/>
                    <a:pt x="149707" y="22312"/>
                  </a:cubicBezTo>
                  <a:close/>
                  <a:moveTo>
                    <a:pt x="280988" y="0"/>
                  </a:moveTo>
                  <a:lnTo>
                    <a:pt x="306388" y="0"/>
                  </a:lnTo>
                  <a:lnTo>
                    <a:pt x="306388" y="247650"/>
                  </a:lnTo>
                  <a:lnTo>
                    <a:pt x="280988" y="247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1" name="任意多边形: 形状 40"/>
          <p:cNvSpPr/>
          <p:nvPr/>
        </p:nvSpPr>
        <p:spPr bwMode="auto">
          <a:xfrm>
            <a:off x="6575016" y="1830484"/>
            <a:ext cx="160308" cy="190367"/>
          </a:xfrm>
          <a:custGeom>
            <a:avLst/>
            <a:gdLst>
              <a:gd name="T0" fmla="*/ 149 w 216"/>
              <a:gd name="T1" fmla="*/ 112 h 256"/>
              <a:gd name="T2" fmla="*/ 196 w 216"/>
              <a:gd name="T3" fmla="*/ 112 h 256"/>
              <a:gd name="T4" fmla="*/ 196 w 216"/>
              <a:gd name="T5" fmla="*/ 140 h 256"/>
              <a:gd name="T6" fmla="*/ 134 w 216"/>
              <a:gd name="T7" fmla="*/ 140 h 256"/>
              <a:gd name="T8" fmla="*/ 134 w 216"/>
              <a:gd name="T9" fmla="*/ 165 h 256"/>
              <a:gd name="T10" fmla="*/ 196 w 216"/>
              <a:gd name="T11" fmla="*/ 165 h 256"/>
              <a:gd name="T12" fmla="*/ 196 w 216"/>
              <a:gd name="T13" fmla="*/ 193 h 256"/>
              <a:gd name="T14" fmla="*/ 134 w 216"/>
              <a:gd name="T15" fmla="*/ 193 h 256"/>
              <a:gd name="T16" fmla="*/ 134 w 216"/>
              <a:gd name="T17" fmla="*/ 256 h 256"/>
              <a:gd name="T18" fmla="*/ 78 w 216"/>
              <a:gd name="T19" fmla="*/ 256 h 256"/>
              <a:gd name="T20" fmla="*/ 78 w 216"/>
              <a:gd name="T21" fmla="*/ 193 h 256"/>
              <a:gd name="T22" fmla="*/ 17 w 216"/>
              <a:gd name="T23" fmla="*/ 193 h 256"/>
              <a:gd name="T24" fmla="*/ 17 w 216"/>
              <a:gd name="T25" fmla="*/ 165 h 256"/>
              <a:gd name="T26" fmla="*/ 78 w 216"/>
              <a:gd name="T27" fmla="*/ 165 h 256"/>
              <a:gd name="T28" fmla="*/ 78 w 216"/>
              <a:gd name="T29" fmla="*/ 140 h 256"/>
              <a:gd name="T30" fmla="*/ 17 w 216"/>
              <a:gd name="T31" fmla="*/ 140 h 256"/>
              <a:gd name="T32" fmla="*/ 17 w 216"/>
              <a:gd name="T33" fmla="*/ 112 h 256"/>
              <a:gd name="T34" fmla="*/ 64 w 216"/>
              <a:gd name="T35" fmla="*/ 112 h 256"/>
              <a:gd name="T36" fmla="*/ 0 w 216"/>
              <a:gd name="T37" fmla="*/ 0 h 256"/>
              <a:gd name="T38" fmla="*/ 64 w 216"/>
              <a:gd name="T39" fmla="*/ 0 h 256"/>
              <a:gd name="T40" fmla="*/ 91 w 216"/>
              <a:gd name="T41" fmla="*/ 63 h 256"/>
              <a:gd name="T42" fmla="*/ 108 w 216"/>
              <a:gd name="T43" fmla="*/ 106 h 256"/>
              <a:gd name="T44" fmla="*/ 109 w 216"/>
              <a:gd name="T45" fmla="*/ 106 h 256"/>
              <a:gd name="T46" fmla="*/ 126 w 216"/>
              <a:gd name="T47" fmla="*/ 63 h 256"/>
              <a:gd name="T48" fmla="*/ 153 w 216"/>
              <a:gd name="T49" fmla="*/ 0 h 256"/>
              <a:gd name="T50" fmla="*/ 216 w 216"/>
              <a:gd name="T51" fmla="*/ 0 h 256"/>
              <a:gd name="T52" fmla="*/ 149 w 216"/>
              <a:gd name="T53" fmla="*/ 112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" h="256">
                <a:moveTo>
                  <a:pt x="149" y="112"/>
                </a:moveTo>
                <a:cubicBezTo>
                  <a:pt x="196" y="112"/>
                  <a:pt x="196" y="112"/>
                  <a:pt x="196" y="112"/>
                </a:cubicBezTo>
                <a:cubicBezTo>
                  <a:pt x="196" y="140"/>
                  <a:pt x="196" y="140"/>
                  <a:pt x="196" y="140"/>
                </a:cubicBezTo>
                <a:cubicBezTo>
                  <a:pt x="134" y="140"/>
                  <a:pt x="134" y="140"/>
                  <a:pt x="134" y="140"/>
                </a:cubicBezTo>
                <a:cubicBezTo>
                  <a:pt x="134" y="165"/>
                  <a:pt x="134" y="165"/>
                  <a:pt x="134" y="165"/>
                </a:cubicBezTo>
                <a:cubicBezTo>
                  <a:pt x="196" y="165"/>
                  <a:pt x="196" y="165"/>
                  <a:pt x="196" y="165"/>
                </a:cubicBezTo>
                <a:cubicBezTo>
                  <a:pt x="196" y="193"/>
                  <a:pt x="196" y="193"/>
                  <a:pt x="196" y="193"/>
                </a:cubicBezTo>
                <a:cubicBezTo>
                  <a:pt x="134" y="193"/>
                  <a:pt x="134" y="193"/>
                  <a:pt x="134" y="193"/>
                </a:cubicBezTo>
                <a:cubicBezTo>
                  <a:pt x="134" y="256"/>
                  <a:pt x="134" y="256"/>
                  <a:pt x="134" y="256"/>
                </a:cubicBezTo>
                <a:cubicBezTo>
                  <a:pt x="78" y="256"/>
                  <a:pt x="78" y="256"/>
                  <a:pt x="78" y="256"/>
                </a:cubicBezTo>
                <a:cubicBezTo>
                  <a:pt x="78" y="193"/>
                  <a:pt x="78" y="193"/>
                  <a:pt x="78" y="193"/>
                </a:cubicBezTo>
                <a:cubicBezTo>
                  <a:pt x="17" y="193"/>
                  <a:pt x="17" y="193"/>
                  <a:pt x="17" y="193"/>
                </a:cubicBezTo>
                <a:cubicBezTo>
                  <a:pt x="17" y="165"/>
                  <a:pt x="17" y="165"/>
                  <a:pt x="17" y="165"/>
                </a:cubicBezTo>
                <a:cubicBezTo>
                  <a:pt x="78" y="165"/>
                  <a:pt x="78" y="165"/>
                  <a:pt x="78" y="165"/>
                </a:cubicBezTo>
                <a:cubicBezTo>
                  <a:pt x="78" y="140"/>
                  <a:pt x="78" y="140"/>
                  <a:pt x="78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7" y="112"/>
                  <a:pt x="17" y="112"/>
                  <a:pt x="17" y="112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91" y="63"/>
                  <a:pt x="91" y="63"/>
                  <a:pt x="91" y="63"/>
                </a:cubicBezTo>
                <a:cubicBezTo>
                  <a:pt x="98" y="79"/>
                  <a:pt x="103" y="92"/>
                  <a:pt x="108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14" y="93"/>
                  <a:pt x="119" y="78"/>
                  <a:pt x="126" y="63"/>
                </a:cubicBezTo>
                <a:cubicBezTo>
                  <a:pt x="153" y="0"/>
                  <a:pt x="153" y="0"/>
                  <a:pt x="153" y="0"/>
                </a:cubicBezTo>
                <a:cubicBezTo>
                  <a:pt x="216" y="0"/>
                  <a:pt x="216" y="0"/>
                  <a:pt x="216" y="0"/>
                </a:cubicBezTo>
                <a:lnTo>
                  <a:pt x="149" y="1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Arial" panose="020B0604020202020204" pitchFamily="34" charset="0"/>
              <a:ea typeface="思源黑体 CN Normal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5363431" y="3431530"/>
            <a:ext cx="1465985" cy="3072519"/>
            <a:chOff x="5363431" y="3104150"/>
            <a:chExt cx="1465985" cy="3072519"/>
          </a:xfrm>
        </p:grpSpPr>
        <p:grpSp>
          <p:nvGrpSpPr>
            <p:cNvPr id="8" name="组合 7"/>
            <p:cNvGrpSpPr/>
            <p:nvPr/>
          </p:nvGrpSpPr>
          <p:grpSpPr>
            <a:xfrm>
              <a:off x="5363431" y="3104150"/>
              <a:ext cx="1465985" cy="3072519"/>
              <a:chOff x="5101641" y="2822878"/>
              <a:chExt cx="1925269" cy="4035122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5928485" y="4683089"/>
                <a:ext cx="264772" cy="2715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 bwMode="auto">
              <a:xfrm>
                <a:off x="6057088" y="5957776"/>
                <a:ext cx="685381" cy="621079"/>
              </a:xfrm>
              <a:custGeom>
                <a:avLst/>
                <a:gdLst>
                  <a:gd name="T0" fmla="*/ 383 w 383"/>
                  <a:gd name="T1" fmla="*/ 0 h 347"/>
                  <a:gd name="T2" fmla="*/ 200 w 383"/>
                  <a:gd name="T3" fmla="*/ 198 h 347"/>
                  <a:gd name="T4" fmla="*/ 200 w 383"/>
                  <a:gd name="T5" fmla="*/ 347 h 347"/>
                  <a:gd name="T6" fmla="*/ 0 w 383"/>
                  <a:gd name="T7" fmla="*/ 347 h 347"/>
                  <a:gd name="T8" fmla="*/ 0 w 383"/>
                  <a:gd name="T9" fmla="*/ 90 h 347"/>
                  <a:gd name="T10" fmla="*/ 383 w 383"/>
                  <a:gd name="T11" fmla="*/ 0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3" h="347">
                    <a:moveTo>
                      <a:pt x="383" y="0"/>
                    </a:moveTo>
                    <a:cubicBezTo>
                      <a:pt x="383" y="0"/>
                      <a:pt x="352" y="89"/>
                      <a:pt x="200" y="198"/>
                    </a:cubicBezTo>
                    <a:cubicBezTo>
                      <a:pt x="200" y="347"/>
                      <a:pt x="200" y="347"/>
                      <a:pt x="200" y="347"/>
                    </a:cubicBezTo>
                    <a:cubicBezTo>
                      <a:pt x="0" y="347"/>
                      <a:pt x="0" y="347"/>
                      <a:pt x="0" y="347"/>
                    </a:cubicBezTo>
                    <a:cubicBezTo>
                      <a:pt x="0" y="90"/>
                      <a:pt x="0" y="90"/>
                      <a:pt x="0" y="90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5792317" y="4919114"/>
                <a:ext cx="543917" cy="1165752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 bwMode="auto">
              <a:xfrm>
                <a:off x="6039689" y="4904741"/>
                <a:ext cx="731527" cy="482641"/>
              </a:xfrm>
              <a:custGeom>
                <a:avLst/>
                <a:gdLst>
                  <a:gd name="T0" fmla="*/ 395 w 409"/>
                  <a:gd name="T1" fmla="*/ 56 h 270"/>
                  <a:gd name="T2" fmla="*/ 353 w 409"/>
                  <a:gd name="T3" fmla="*/ 150 h 270"/>
                  <a:gd name="T4" fmla="*/ 108 w 409"/>
                  <a:gd name="T5" fmla="*/ 256 h 270"/>
                  <a:gd name="T6" fmla="*/ 15 w 409"/>
                  <a:gd name="T7" fmla="*/ 213 h 270"/>
                  <a:gd name="T8" fmla="*/ 15 w 409"/>
                  <a:gd name="T9" fmla="*/ 213 h 270"/>
                  <a:gd name="T10" fmla="*/ 57 w 409"/>
                  <a:gd name="T11" fmla="*/ 119 h 270"/>
                  <a:gd name="T12" fmla="*/ 302 w 409"/>
                  <a:gd name="T13" fmla="*/ 14 h 270"/>
                  <a:gd name="T14" fmla="*/ 395 w 409"/>
                  <a:gd name="T15" fmla="*/ 56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6"/>
                    </a:moveTo>
                    <a:cubicBezTo>
                      <a:pt x="409" y="94"/>
                      <a:pt x="390" y="136"/>
                      <a:pt x="353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1" y="270"/>
                      <a:pt x="29" y="250"/>
                      <a:pt x="15" y="213"/>
                    </a:cubicBezTo>
                    <a:cubicBezTo>
                      <a:pt x="15" y="213"/>
                      <a:pt x="15" y="213"/>
                      <a:pt x="15" y="213"/>
                    </a:cubicBezTo>
                    <a:cubicBezTo>
                      <a:pt x="0" y="175"/>
                      <a:pt x="20" y="133"/>
                      <a:pt x="57" y="119"/>
                    </a:cubicBezTo>
                    <a:cubicBezTo>
                      <a:pt x="302" y="14"/>
                      <a:pt x="302" y="14"/>
                      <a:pt x="302" y="14"/>
                    </a:cubicBezTo>
                    <a:cubicBezTo>
                      <a:pt x="339" y="0"/>
                      <a:pt x="381" y="19"/>
                      <a:pt x="395" y="56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 bwMode="auto">
              <a:xfrm>
                <a:off x="6079027" y="5136983"/>
                <a:ext cx="161133" cy="225434"/>
              </a:xfrm>
              <a:custGeom>
                <a:avLst/>
                <a:gdLst>
                  <a:gd name="T0" fmla="*/ 12 w 90"/>
                  <a:gd name="T1" fmla="*/ 78 h 126"/>
                  <a:gd name="T2" fmla="*/ 47 w 90"/>
                  <a:gd name="T3" fmla="*/ 0 h 126"/>
                  <a:gd name="T4" fmla="*/ 90 w 90"/>
                  <a:gd name="T5" fmla="*/ 114 h 126"/>
                  <a:gd name="T6" fmla="*/ 12 w 90"/>
                  <a:gd name="T7" fmla="*/ 78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8"/>
                    </a:moveTo>
                    <a:cubicBezTo>
                      <a:pt x="0" y="47"/>
                      <a:pt x="16" y="12"/>
                      <a:pt x="47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8" y="126"/>
                      <a:pt x="23" y="110"/>
                      <a:pt x="12" y="78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 bwMode="auto">
              <a:xfrm>
                <a:off x="6057088" y="5180103"/>
                <a:ext cx="732283" cy="484911"/>
              </a:xfrm>
              <a:custGeom>
                <a:avLst/>
                <a:gdLst>
                  <a:gd name="T0" fmla="*/ 395 w 409"/>
                  <a:gd name="T1" fmla="*/ 57 h 271"/>
                  <a:gd name="T2" fmla="*/ 352 w 409"/>
                  <a:gd name="T3" fmla="*/ 151 h 271"/>
                  <a:gd name="T4" fmla="*/ 108 w 409"/>
                  <a:gd name="T5" fmla="*/ 256 h 271"/>
                  <a:gd name="T6" fmla="*/ 14 w 409"/>
                  <a:gd name="T7" fmla="*/ 214 h 271"/>
                  <a:gd name="T8" fmla="*/ 14 w 409"/>
                  <a:gd name="T9" fmla="*/ 214 h 271"/>
                  <a:gd name="T10" fmla="*/ 57 w 409"/>
                  <a:gd name="T11" fmla="*/ 120 h 271"/>
                  <a:gd name="T12" fmla="*/ 301 w 409"/>
                  <a:gd name="T13" fmla="*/ 15 h 271"/>
                  <a:gd name="T14" fmla="*/ 395 w 409"/>
                  <a:gd name="T15" fmla="*/ 57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1">
                    <a:moveTo>
                      <a:pt x="395" y="57"/>
                    </a:moveTo>
                    <a:cubicBezTo>
                      <a:pt x="409" y="95"/>
                      <a:pt x="390" y="137"/>
                      <a:pt x="352" y="151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1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5"/>
                      <a:pt x="301" y="15"/>
                      <a:pt x="301" y="15"/>
                    </a:cubicBezTo>
                    <a:cubicBezTo>
                      <a:pt x="339" y="0"/>
                      <a:pt x="381" y="20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 bwMode="auto">
              <a:xfrm>
                <a:off x="6094913" y="5405537"/>
                <a:ext cx="161133" cy="225434"/>
              </a:xfrm>
              <a:custGeom>
                <a:avLst/>
                <a:gdLst>
                  <a:gd name="T0" fmla="*/ 12 w 90"/>
                  <a:gd name="T1" fmla="*/ 79 h 126"/>
                  <a:gd name="T2" fmla="*/ 48 w 90"/>
                  <a:gd name="T3" fmla="*/ 0 h 126"/>
                  <a:gd name="T4" fmla="*/ 90 w 90"/>
                  <a:gd name="T5" fmla="*/ 114 h 126"/>
                  <a:gd name="T6" fmla="*/ 12 w 90"/>
                  <a:gd name="T7" fmla="*/ 79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6">
                    <a:moveTo>
                      <a:pt x="12" y="79"/>
                    </a:moveTo>
                    <a:cubicBezTo>
                      <a:pt x="0" y="47"/>
                      <a:pt x="16" y="12"/>
                      <a:pt x="48" y="0"/>
                    </a:cubicBezTo>
                    <a:cubicBezTo>
                      <a:pt x="90" y="114"/>
                      <a:pt x="90" y="114"/>
                      <a:pt x="90" y="114"/>
                    </a:cubicBezTo>
                    <a:cubicBezTo>
                      <a:pt x="59" y="126"/>
                      <a:pt x="24" y="110"/>
                      <a:pt x="12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 bwMode="auto">
              <a:xfrm>
                <a:off x="5463243" y="5195990"/>
                <a:ext cx="963013" cy="1382865"/>
              </a:xfrm>
              <a:custGeom>
                <a:avLst/>
                <a:gdLst>
                  <a:gd name="T0" fmla="*/ 485 w 538"/>
                  <a:gd name="T1" fmla="*/ 66 h 773"/>
                  <a:gd name="T2" fmla="*/ 357 w 538"/>
                  <a:gd name="T3" fmla="*/ 9 h 773"/>
                  <a:gd name="T4" fmla="*/ 275 w 538"/>
                  <a:gd name="T5" fmla="*/ 5 h 773"/>
                  <a:gd name="T6" fmla="*/ 140 w 538"/>
                  <a:gd name="T7" fmla="*/ 5 h 773"/>
                  <a:gd name="T8" fmla="*/ 85 w 538"/>
                  <a:gd name="T9" fmla="*/ 5 h 773"/>
                  <a:gd name="T10" fmla="*/ 0 w 538"/>
                  <a:gd name="T11" fmla="*/ 80 h 773"/>
                  <a:gd name="T12" fmla="*/ 0 w 538"/>
                  <a:gd name="T13" fmla="*/ 136 h 773"/>
                  <a:gd name="T14" fmla="*/ 0 w 538"/>
                  <a:gd name="T15" fmla="*/ 540 h 773"/>
                  <a:gd name="T16" fmla="*/ 124 w 538"/>
                  <a:gd name="T17" fmla="*/ 675 h 773"/>
                  <a:gd name="T18" fmla="*/ 124 w 538"/>
                  <a:gd name="T19" fmla="*/ 773 h 773"/>
                  <a:gd name="T20" fmla="*/ 344 w 538"/>
                  <a:gd name="T21" fmla="*/ 773 h 773"/>
                  <a:gd name="T22" fmla="*/ 344 w 538"/>
                  <a:gd name="T23" fmla="*/ 596 h 773"/>
                  <a:gd name="T24" fmla="*/ 344 w 538"/>
                  <a:gd name="T25" fmla="*/ 552 h 773"/>
                  <a:gd name="T26" fmla="*/ 188 w 538"/>
                  <a:gd name="T27" fmla="*/ 148 h 773"/>
                  <a:gd name="T28" fmla="*/ 315 w 538"/>
                  <a:gd name="T29" fmla="*/ 151 h 773"/>
                  <a:gd name="T30" fmla="*/ 424 w 538"/>
                  <a:gd name="T31" fmla="*/ 198 h 773"/>
                  <a:gd name="T32" fmla="*/ 521 w 538"/>
                  <a:gd name="T33" fmla="*/ 162 h 773"/>
                  <a:gd name="T34" fmla="*/ 485 w 538"/>
                  <a:gd name="T35" fmla="*/ 66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38" h="773">
                    <a:moveTo>
                      <a:pt x="485" y="66"/>
                    </a:moveTo>
                    <a:cubicBezTo>
                      <a:pt x="357" y="9"/>
                      <a:pt x="357" y="9"/>
                      <a:pt x="357" y="9"/>
                    </a:cubicBezTo>
                    <a:cubicBezTo>
                      <a:pt x="338" y="0"/>
                      <a:pt x="284" y="5"/>
                      <a:pt x="275" y="5"/>
                    </a:cubicBezTo>
                    <a:cubicBezTo>
                      <a:pt x="140" y="5"/>
                      <a:pt x="140" y="5"/>
                      <a:pt x="140" y="5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41" y="5"/>
                      <a:pt x="0" y="35"/>
                      <a:pt x="0" y="8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0" y="540"/>
                      <a:pt x="0" y="540"/>
                      <a:pt x="0" y="540"/>
                    </a:cubicBezTo>
                    <a:cubicBezTo>
                      <a:pt x="0" y="610"/>
                      <a:pt x="56" y="669"/>
                      <a:pt x="124" y="675"/>
                    </a:cubicBezTo>
                    <a:cubicBezTo>
                      <a:pt x="124" y="773"/>
                      <a:pt x="124" y="773"/>
                      <a:pt x="124" y="773"/>
                    </a:cubicBezTo>
                    <a:cubicBezTo>
                      <a:pt x="344" y="773"/>
                      <a:pt x="344" y="773"/>
                      <a:pt x="344" y="773"/>
                    </a:cubicBezTo>
                    <a:cubicBezTo>
                      <a:pt x="344" y="596"/>
                      <a:pt x="344" y="596"/>
                      <a:pt x="344" y="596"/>
                    </a:cubicBezTo>
                    <a:cubicBezTo>
                      <a:pt x="344" y="552"/>
                      <a:pt x="344" y="552"/>
                      <a:pt x="344" y="552"/>
                    </a:cubicBezTo>
                    <a:cubicBezTo>
                      <a:pt x="344" y="303"/>
                      <a:pt x="188" y="148"/>
                      <a:pt x="188" y="148"/>
                    </a:cubicBezTo>
                    <a:cubicBezTo>
                      <a:pt x="188" y="148"/>
                      <a:pt x="283" y="147"/>
                      <a:pt x="315" y="151"/>
                    </a:cubicBezTo>
                    <a:cubicBezTo>
                      <a:pt x="349" y="155"/>
                      <a:pt x="424" y="198"/>
                      <a:pt x="424" y="198"/>
                    </a:cubicBezTo>
                    <a:cubicBezTo>
                      <a:pt x="461" y="215"/>
                      <a:pt x="504" y="199"/>
                      <a:pt x="521" y="162"/>
                    </a:cubicBezTo>
                    <a:cubicBezTo>
                      <a:pt x="538" y="126"/>
                      <a:pt x="522" y="83"/>
                      <a:pt x="485" y="66"/>
                    </a:cubicBezTo>
                    <a:close/>
                  </a:path>
                </a:pathLst>
              </a:custGeom>
              <a:solidFill>
                <a:srgbClr val="FCC397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 bwMode="auto">
              <a:xfrm>
                <a:off x="6228812" y="5329888"/>
                <a:ext cx="164915" cy="218626"/>
              </a:xfrm>
              <a:custGeom>
                <a:avLst/>
                <a:gdLst>
                  <a:gd name="T0" fmla="*/ 78 w 92"/>
                  <a:gd name="T1" fmla="*/ 79 h 122"/>
                  <a:gd name="T2" fmla="*/ 0 w 92"/>
                  <a:gd name="T3" fmla="*/ 108 h 122"/>
                  <a:gd name="T4" fmla="*/ 49 w 92"/>
                  <a:gd name="T5" fmla="*/ 0 h 122"/>
                  <a:gd name="T6" fmla="*/ 78 w 92"/>
                  <a:gd name="T7" fmla="*/ 7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" h="122">
                    <a:moveTo>
                      <a:pt x="78" y="79"/>
                    </a:moveTo>
                    <a:cubicBezTo>
                      <a:pt x="65" y="109"/>
                      <a:pt x="30" y="122"/>
                      <a:pt x="0" y="108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79" y="14"/>
                      <a:pt x="92" y="49"/>
                      <a:pt x="78" y="79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5628158" y="6556917"/>
                <a:ext cx="865425" cy="301083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6079027" y="6556917"/>
                <a:ext cx="414557" cy="301083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 bwMode="auto">
              <a:xfrm>
                <a:off x="6066166" y="5456979"/>
                <a:ext cx="732283" cy="483398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1 h 270"/>
                  <a:gd name="T4" fmla="*/ 107 w 409"/>
                  <a:gd name="T5" fmla="*/ 256 h 270"/>
                  <a:gd name="T6" fmla="*/ 14 w 409"/>
                  <a:gd name="T7" fmla="*/ 214 h 270"/>
                  <a:gd name="T8" fmla="*/ 14 w 409"/>
                  <a:gd name="T9" fmla="*/ 214 h 270"/>
                  <a:gd name="T10" fmla="*/ 56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5"/>
                      <a:pt x="389" y="137"/>
                      <a:pt x="352" y="151"/>
                    </a:cubicBezTo>
                    <a:cubicBezTo>
                      <a:pt x="107" y="256"/>
                      <a:pt x="107" y="256"/>
                      <a:pt x="107" y="256"/>
                    </a:cubicBezTo>
                    <a:cubicBezTo>
                      <a:pt x="70" y="270"/>
                      <a:pt x="28" y="251"/>
                      <a:pt x="14" y="214"/>
                    </a:cubicBezTo>
                    <a:cubicBezTo>
                      <a:pt x="14" y="214"/>
                      <a:pt x="14" y="214"/>
                      <a:pt x="14" y="214"/>
                    </a:cubicBezTo>
                    <a:cubicBezTo>
                      <a:pt x="0" y="176"/>
                      <a:pt x="19" y="134"/>
                      <a:pt x="56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0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 bwMode="auto">
              <a:xfrm>
                <a:off x="6096426" y="5691491"/>
                <a:ext cx="155837" cy="216356"/>
              </a:xfrm>
              <a:custGeom>
                <a:avLst/>
                <a:gdLst>
                  <a:gd name="T0" fmla="*/ 12 w 87"/>
                  <a:gd name="T1" fmla="*/ 76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6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6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6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 bwMode="auto">
              <a:xfrm>
                <a:off x="6057088" y="5743689"/>
                <a:ext cx="732283" cy="482641"/>
              </a:xfrm>
              <a:custGeom>
                <a:avLst/>
                <a:gdLst>
                  <a:gd name="T0" fmla="*/ 395 w 409"/>
                  <a:gd name="T1" fmla="*/ 57 h 270"/>
                  <a:gd name="T2" fmla="*/ 352 w 409"/>
                  <a:gd name="T3" fmla="*/ 150 h 270"/>
                  <a:gd name="T4" fmla="*/ 108 w 409"/>
                  <a:gd name="T5" fmla="*/ 256 h 270"/>
                  <a:gd name="T6" fmla="*/ 14 w 409"/>
                  <a:gd name="T7" fmla="*/ 213 h 270"/>
                  <a:gd name="T8" fmla="*/ 14 w 409"/>
                  <a:gd name="T9" fmla="*/ 213 h 270"/>
                  <a:gd name="T10" fmla="*/ 57 w 409"/>
                  <a:gd name="T11" fmla="*/ 120 h 270"/>
                  <a:gd name="T12" fmla="*/ 301 w 409"/>
                  <a:gd name="T13" fmla="*/ 14 h 270"/>
                  <a:gd name="T14" fmla="*/ 395 w 409"/>
                  <a:gd name="T15" fmla="*/ 57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9" h="270">
                    <a:moveTo>
                      <a:pt x="395" y="57"/>
                    </a:moveTo>
                    <a:cubicBezTo>
                      <a:pt x="409" y="94"/>
                      <a:pt x="390" y="136"/>
                      <a:pt x="352" y="150"/>
                    </a:cubicBezTo>
                    <a:cubicBezTo>
                      <a:pt x="108" y="256"/>
                      <a:pt x="108" y="256"/>
                      <a:pt x="108" y="256"/>
                    </a:cubicBezTo>
                    <a:cubicBezTo>
                      <a:pt x="70" y="270"/>
                      <a:pt x="28" y="251"/>
                      <a:pt x="14" y="213"/>
                    </a:cubicBezTo>
                    <a:cubicBezTo>
                      <a:pt x="14" y="213"/>
                      <a:pt x="14" y="213"/>
                      <a:pt x="14" y="213"/>
                    </a:cubicBezTo>
                    <a:cubicBezTo>
                      <a:pt x="0" y="176"/>
                      <a:pt x="19" y="134"/>
                      <a:pt x="57" y="120"/>
                    </a:cubicBezTo>
                    <a:cubicBezTo>
                      <a:pt x="301" y="14"/>
                      <a:pt x="301" y="14"/>
                      <a:pt x="301" y="14"/>
                    </a:cubicBezTo>
                    <a:cubicBezTo>
                      <a:pt x="339" y="0"/>
                      <a:pt x="381" y="19"/>
                      <a:pt x="395" y="57"/>
                    </a:cubicBezTo>
                    <a:close/>
                  </a:path>
                </a:pathLst>
              </a:custGeom>
              <a:solidFill>
                <a:srgbClr val="F4B289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 bwMode="auto">
              <a:xfrm>
                <a:off x="6096426" y="5977445"/>
                <a:ext cx="155837" cy="216356"/>
              </a:xfrm>
              <a:custGeom>
                <a:avLst/>
                <a:gdLst>
                  <a:gd name="T0" fmla="*/ 12 w 87"/>
                  <a:gd name="T1" fmla="*/ 75 h 121"/>
                  <a:gd name="T2" fmla="*/ 46 w 87"/>
                  <a:gd name="T3" fmla="*/ 0 h 121"/>
                  <a:gd name="T4" fmla="*/ 87 w 87"/>
                  <a:gd name="T5" fmla="*/ 110 h 121"/>
                  <a:gd name="T6" fmla="*/ 12 w 87"/>
                  <a:gd name="T7" fmla="*/ 75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" h="121">
                    <a:moveTo>
                      <a:pt x="12" y="75"/>
                    </a:moveTo>
                    <a:cubicBezTo>
                      <a:pt x="0" y="45"/>
                      <a:pt x="16" y="11"/>
                      <a:pt x="46" y="0"/>
                    </a:cubicBezTo>
                    <a:cubicBezTo>
                      <a:pt x="87" y="110"/>
                      <a:pt x="87" y="110"/>
                      <a:pt x="87" y="110"/>
                    </a:cubicBezTo>
                    <a:cubicBezTo>
                      <a:pt x="57" y="121"/>
                      <a:pt x="23" y="106"/>
                      <a:pt x="12" y="75"/>
                    </a:cubicBezTo>
                    <a:close/>
                  </a:path>
                </a:pathLst>
              </a:custGeom>
              <a:solidFill>
                <a:srgbClr val="FFE1B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 bwMode="auto">
              <a:xfrm>
                <a:off x="5101641" y="2822878"/>
                <a:ext cx="1925269" cy="1924513"/>
              </a:xfrm>
              <a:custGeom>
                <a:avLst/>
                <a:gdLst>
                  <a:gd name="T0" fmla="*/ 538 w 1076"/>
                  <a:gd name="T1" fmla="*/ 1076 h 1076"/>
                  <a:gd name="T2" fmla="*/ 0 w 1076"/>
                  <a:gd name="T3" fmla="*/ 538 h 1076"/>
                  <a:gd name="T4" fmla="*/ 538 w 1076"/>
                  <a:gd name="T5" fmla="*/ 0 h 1076"/>
                  <a:gd name="T6" fmla="*/ 1076 w 1076"/>
                  <a:gd name="T7" fmla="*/ 538 h 1076"/>
                  <a:gd name="T8" fmla="*/ 538 w 1076"/>
                  <a:gd name="T9" fmla="*/ 1076 h 1076"/>
                  <a:gd name="T10" fmla="*/ 538 w 1076"/>
                  <a:gd name="T11" fmla="*/ 80 h 1076"/>
                  <a:gd name="T12" fmla="*/ 80 w 1076"/>
                  <a:gd name="T13" fmla="*/ 538 h 1076"/>
                  <a:gd name="T14" fmla="*/ 538 w 1076"/>
                  <a:gd name="T15" fmla="*/ 996 h 1076"/>
                  <a:gd name="T16" fmla="*/ 996 w 1076"/>
                  <a:gd name="T17" fmla="*/ 538 h 1076"/>
                  <a:gd name="T18" fmla="*/ 538 w 1076"/>
                  <a:gd name="T19" fmla="*/ 8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6" h="1076">
                    <a:moveTo>
                      <a:pt x="538" y="1076"/>
                    </a:moveTo>
                    <a:cubicBezTo>
                      <a:pt x="241" y="1076"/>
                      <a:pt x="0" y="835"/>
                      <a:pt x="0" y="538"/>
                    </a:cubicBezTo>
                    <a:cubicBezTo>
                      <a:pt x="0" y="242"/>
                      <a:pt x="241" y="0"/>
                      <a:pt x="538" y="0"/>
                    </a:cubicBezTo>
                    <a:cubicBezTo>
                      <a:pt x="835" y="0"/>
                      <a:pt x="1076" y="242"/>
                      <a:pt x="1076" y="538"/>
                    </a:cubicBezTo>
                    <a:cubicBezTo>
                      <a:pt x="1076" y="835"/>
                      <a:pt x="835" y="1076"/>
                      <a:pt x="538" y="1076"/>
                    </a:cubicBezTo>
                    <a:close/>
                    <a:moveTo>
                      <a:pt x="538" y="80"/>
                    </a:moveTo>
                    <a:cubicBezTo>
                      <a:pt x="286" y="80"/>
                      <a:pt x="80" y="286"/>
                      <a:pt x="80" y="538"/>
                    </a:cubicBezTo>
                    <a:cubicBezTo>
                      <a:pt x="80" y="791"/>
                      <a:pt x="286" y="996"/>
                      <a:pt x="538" y="996"/>
                    </a:cubicBezTo>
                    <a:cubicBezTo>
                      <a:pt x="791" y="996"/>
                      <a:pt x="996" y="791"/>
                      <a:pt x="996" y="538"/>
                    </a:cubicBezTo>
                    <a:cubicBezTo>
                      <a:pt x="996" y="286"/>
                      <a:pt x="791" y="80"/>
                      <a:pt x="538" y="8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Arial" panose="020B0604020202020204" pitchFamily="34" charset="0"/>
                  <a:ea typeface="思源黑体 CN Normal" panose="020B04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4" name="文本占位符 9"/>
            <p:cNvSpPr txBox="1"/>
            <p:nvPr/>
          </p:nvSpPr>
          <p:spPr>
            <a:xfrm>
              <a:off x="5638771" y="3607452"/>
              <a:ext cx="936730" cy="467583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ct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4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000"/>
                <a:t>微服务</a:t>
              </a:r>
              <a:endParaRPr lang="zh-CN" altLang="en-US" sz="2000" dirty="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778235" y="2757396"/>
            <a:ext cx="2852943" cy="830298"/>
            <a:chOff x="1778235" y="2430016"/>
            <a:chExt cx="2852943" cy="830298"/>
          </a:xfrm>
        </p:grpSpPr>
        <p:cxnSp>
          <p:nvCxnSpPr>
            <p:cNvPr id="28" name="直接连接符 27"/>
            <p:cNvCxnSpPr/>
            <p:nvPr/>
          </p:nvCxnSpPr>
          <p:spPr>
            <a:xfrm flipH="1">
              <a:off x="4195981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占位符 9"/>
            <p:cNvSpPr txBox="1"/>
            <p:nvPr/>
          </p:nvSpPr>
          <p:spPr>
            <a:xfrm>
              <a:off x="2392557" y="243001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服务注册发现</a:t>
              </a:r>
              <a:endParaRPr lang="zh-CN" altLang="en-US" sz="1800" dirty="0"/>
            </a:p>
          </p:txBody>
        </p:sp>
        <p:sp>
          <p:nvSpPr>
            <p:cNvPr id="46" name="文本占位符 9"/>
            <p:cNvSpPr txBox="1"/>
            <p:nvPr/>
          </p:nvSpPr>
          <p:spPr>
            <a:xfrm>
              <a:off x="1778235" y="2755597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Eureka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r>
                <a:rPr lang="zh-CN" altLang="en-US" sz="1400"/>
                <a:t>、</a:t>
              </a:r>
              <a:r>
                <a:rPr lang="en-US" altLang="zh-CN" sz="1400"/>
                <a:t>Consul</a:t>
              </a:r>
              <a:endParaRPr lang="zh-CN" altLang="en-US" sz="1400" dirty="0"/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1376829" y="3793686"/>
            <a:ext cx="2887181" cy="824260"/>
            <a:chOff x="1376829" y="3466306"/>
            <a:chExt cx="2887181" cy="824260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3828813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占位符 9"/>
            <p:cNvSpPr txBox="1"/>
            <p:nvPr/>
          </p:nvSpPr>
          <p:spPr>
            <a:xfrm>
              <a:off x="1991151" y="3466306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服务远程调用</a:t>
              </a:r>
              <a:endParaRPr lang="zh-CN" altLang="en-US" sz="1800" dirty="0"/>
            </a:p>
          </p:txBody>
        </p:sp>
        <p:sp>
          <p:nvSpPr>
            <p:cNvPr id="48" name="文本占位符 9"/>
            <p:cNvSpPr txBox="1"/>
            <p:nvPr/>
          </p:nvSpPr>
          <p:spPr>
            <a:xfrm>
              <a:off x="1376829" y="3785849"/>
              <a:ext cx="2358865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OpenFeign</a:t>
              </a:r>
              <a:r>
                <a:rPr lang="zh-CN" altLang="en-US" sz="1400"/>
                <a:t>、</a:t>
              </a:r>
              <a:r>
                <a:rPr lang="en-US" altLang="zh-CN" sz="1400"/>
                <a:t>Dubbo</a:t>
              </a:r>
              <a:endParaRPr lang="zh-CN" altLang="en-US" sz="1400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072444" y="4814381"/>
            <a:ext cx="3558734" cy="823801"/>
            <a:chOff x="1072444" y="4487001"/>
            <a:chExt cx="3558734" cy="823801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4195981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占位符 9"/>
            <p:cNvSpPr txBox="1"/>
            <p:nvPr/>
          </p:nvSpPr>
          <p:spPr>
            <a:xfrm>
              <a:off x="2342187" y="448700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服务链路监控</a:t>
              </a:r>
              <a:endParaRPr lang="zh-CN" altLang="en-US" sz="1800" dirty="0"/>
            </a:p>
          </p:txBody>
        </p:sp>
        <p:sp>
          <p:nvSpPr>
            <p:cNvPr id="50" name="文本占位符 9"/>
            <p:cNvSpPr txBox="1"/>
            <p:nvPr/>
          </p:nvSpPr>
          <p:spPr>
            <a:xfrm>
              <a:off x="1072444" y="4806085"/>
              <a:ext cx="3014623" cy="504717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r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Zipkin</a:t>
              </a:r>
              <a:r>
                <a:rPr lang="zh-CN" altLang="en-US" sz="1400"/>
                <a:t>、</a:t>
              </a:r>
              <a:r>
                <a:rPr lang="en-US" altLang="zh-CN" sz="1400"/>
                <a:t>Sleuth</a:t>
              </a:r>
              <a:endParaRPr lang="zh-CN" altLang="en-US" sz="1400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550723" y="2822471"/>
            <a:ext cx="3591410" cy="816761"/>
            <a:chOff x="7550723" y="2495091"/>
            <a:chExt cx="3591410" cy="816761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7550723" y="2849838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占位符 9"/>
            <p:cNvSpPr txBox="1"/>
            <p:nvPr/>
          </p:nvSpPr>
          <p:spPr>
            <a:xfrm>
              <a:off x="8190807" y="249509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统一配置管理</a:t>
              </a:r>
              <a:endParaRPr lang="zh-CN" altLang="en-US" sz="1800" dirty="0"/>
            </a:p>
          </p:txBody>
        </p:sp>
        <p:sp>
          <p:nvSpPr>
            <p:cNvPr id="52" name="文本占位符 9"/>
            <p:cNvSpPr txBox="1"/>
            <p:nvPr/>
          </p:nvSpPr>
          <p:spPr>
            <a:xfrm>
              <a:off x="8190807" y="2794662"/>
              <a:ext cx="2951326" cy="517190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SpringCloudConfig</a:t>
              </a:r>
              <a:r>
                <a:rPr lang="zh-CN" altLang="en-US" sz="1400"/>
                <a:t>、</a:t>
              </a:r>
              <a:r>
                <a:rPr lang="en-US" altLang="zh-CN" sz="1400"/>
                <a:t>Nacos</a:t>
              </a:r>
              <a:endParaRPr lang="zh-CN" altLang="en-US" sz="1400" dirty="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7917891" y="3808751"/>
            <a:ext cx="3380564" cy="813482"/>
            <a:chOff x="7917891" y="3481371"/>
            <a:chExt cx="3380564" cy="813482"/>
          </a:xfrm>
        </p:grpSpPr>
        <p:cxnSp>
          <p:nvCxnSpPr>
            <p:cNvPr id="29" name="直接连接符 28"/>
            <p:cNvCxnSpPr/>
            <p:nvPr/>
          </p:nvCxnSpPr>
          <p:spPr>
            <a:xfrm>
              <a:off x="7917891" y="3786619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占位符 9"/>
            <p:cNvSpPr txBox="1"/>
            <p:nvPr/>
          </p:nvSpPr>
          <p:spPr>
            <a:xfrm>
              <a:off x="8475356" y="3481371"/>
              <a:ext cx="1744543" cy="278985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统一网关路由</a:t>
              </a:r>
              <a:endParaRPr lang="zh-CN" altLang="en-US" sz="1800" dirty="0"/>
            </a:p>
          </p:txBody>
        </p:sp>
        <p:sp>
          <p:nvSpPr>
            <p:cNvPr id="54" name="文本占位符 9"/>
            <p:cNvSpPr txBox="1"/>
            <p:nvPr/>
          </p:nvSpPr>
          <p:spPr>
            <a:xfrm>
              <a:off x="8475356" y="3790134"/>
              <a:ext cx="2823099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SpringCloudGateway</a:t>
              </a:r>
              <a:r>
                <a:rPr lang="zh-CN" altLang="en-US" sz="1400"/>
                <a:t>、</a:t>
              </a:r>
              <a:r>
                <a:rPr lang="en-US" altLang="zh-CN" sz="1400"/>
                <a:t>Zuul</a:t>
              </a:r>
              <a:endParaRPr lang="zh-CN" altLang="en-US" sz="1400" dirty="0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550723" y="4812677"/>
            <a:ext cx="2923903" cy="816409"/>
            <a:chOff x="7550723" y="4485297"/>
            <a:chExt cx="2923903" cy="81640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7550723" y="4778577"/>
              <a:ext cx="4351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占位符 9"/>
            <p:cNvSpPr txBox="1"/>
            <p:nvPr/>
          </p:nvSpPr>
          <p:spPr>
            <a:xfrm>
              <a:off x="8115761" y="4485297"/>
              <a:ext cx="2104138" cy="274294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600" b="1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800"/>
                <a:t>流控、降级、保护</a:t>
              </a:r>
              <a:endParaRPr lang="zh-CN" altLang="en-US" sz="1800" dirty="0"/>
            </a:p>
          </p:txBody>
        </p:sp>
        <p:sp>
          <p:nvSpPr>
            <p:cNvPr id="56" name="文本占位符 9"/>
            <p:cNvSpPr txBox="1"/>
            <p:nvPr/>
          </p:nvSpPr>
          <p:spPr>
            <a:xfrm>
              <a:off x="8115761" y="4796987"/>
              <a:ext cx="2358865" cy="504719"/>
            </a:xfrm>
            <a:prstGeom prst="rect">
              <a:avLst/>
            </a:prstGeom>
          </p:spPr>
          <p:txBody>
            <a:bodyPr anchor="ctr" anchorCtr="0"/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 sz="1100" b="0" kern="1200">
                  <a:solidFill>
                    <a:srgbClr val="40404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9906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2pPr>
              <a:lvl3pPr marL="1524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865" b="1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8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4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20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600" indent="-304800" algn="l" defTabSz="12192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/>
                <a:t>Hystix</a:t>
              </a:r>
              <a:r>
                <a:rPr lang="zh-CN" altLang="en-US" sz="1400"/>
                <a:t>、</a:t>
              </a:r>
              <a:r>
                <a:rPr lang="en-US" altLang="zh-CN" sz="1400"/>
                <a:t>Sentinel</a:t>
              </a:r>
              <a:endParaRPr lang="zh-CN" altLang="en-US" sz="1400" dirty="0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918610" y="2982036"/>
            <a:ext cx="554153" cy="554153"/>
            <a:chOff x="4813721" y="1725253"/>
            <a:chExt cx="594720" cy="594720"/>
          </a:xfrm>
        </p:grpSpPr>
        <p:sp>
          <p:nvSpPr>
            <p:cNvPr id="63" name="任意多边形: 形状 62"/>
            <p:cNvSpPr/>
            <p:nvPr/>
          </p:nvSpPr>
          <p:spPr>
            <a:xfrm>
              <a:off x="4813721" y="1725253"/>
              <a:ext cx="594720" cy="594720"/>
            </a:xfrm>
            <a:custGeom>
              <a:avLst/>
              <a:gdLst>
                <a:gd name="connsiteX0" fmla="*/ 297359 w 594720"/>
                <a:gd name="connsiteY0" fmla="*/ 77780 h 594720"/>
                <a:gd name="connsiteX1" fmla="*/ 83142 w 594720"/>
                <a:gd name="connsiteY1" fmla="*/ 297360 h 594720"/>
                <a:gd name="connsiteX2" fmla="*/ 297359 w 594720"/>
                <a:gd name="connsiteY2" fmla="*/ 516940 h 594720"/>
                <a:gd name="connsiteX3" fmla="*/ 511576 w 594720"/>
                <a:gd name="connsiteY3" fmla="*/ 297360 h 594720"/>
                <a:gd name="connsiteX4" fmla="*/ 297359 w 594720"/>
                <a:gd name="connsiteY4" fmla="*/ 77780 h 594720"/>
                <a:gd name="connsiteX5" fmla="*/ 297360 w 594720"/>
                <a:gd name="connsiteY5" fmla="*/ 0 h 594720"/>
                <a:gd name="connsiteX6" fmla="*/ 594720 w 594720"/>
                <a:gd name="connsiteY6" fmla="*/ 297360 h 594720"/>
                <a:gd name="connsiteX7" fmla="*/ 297360 w 594720"/>
                <a:gd name="connsiteY7" fmla="*/ 594720 h 594720"/>
                <a:gd name="connsiteX8" fmla="*/ 0 w 594720"/>
                <a:gd name="connsiteY8" fmla="*/ 297360 h 594720"/>
                <a:gd name="connsiteX9" fmla="*/ 297360 w 594720"/>
                <a:gd name="connsiteY9" fmla="*/ 0 h 594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720" h="594720">
                  <a:moveTo>
                    <a:pt x="297359" y="77780"/>
                  </a:moveTo>
                  <a:cubicBezTo>
                    <a:pt x="179050" y="77780"/>
                    <a:pt x="83142" y="176089"/>
                    <a:pt x="83142" y="297360"/>
                  </a:cubicBezTo>
                  <a:cubicBezTo>
                    <a:pt x="83142" y="418631"/>
                    <a:pt x="179050" y="516940"/>
                    <a:pt x="297359" y="516940"/>
                  </a:cubicBezTo>
                  <a:cubicBezTo>
                    <a:pt x="415668" y="516940"/>
                    <a:pt x="511576" y="418631"/>
                    <a:pt x="511576" y="297360"/>
                  </a:cubicBezTo>
                  <a:cubicBezTo>
                    <a:pt x="511576" y="176089"/>
                    <a:pt x="415668" y="77780"/>
                    <a:pt x="297359" y="77780"/>
                  </a:cubicBezTo>
                  <a:close/>
                  <a:moveTo>
                    <a:pt x="297360" y="0"/>
                  </a:moveTo>
                  <a:cubicBezTo>
                    <a:pt x="461587" y="0"/>
                    <a:pt x="594720" y="133133"/>
                    <a:pt x="594720" y="297360"/>
                  </a:cubicBezTo>
                  <a:cubicBezTo>
                    <a:pt x="594720" y="461587"/>
                    <a:pt x="461587" y="594720"/>
                    <a:pt x="297360" y="594720"/>
                  </a:cubicBezTo>
                  <a:cubicBezTo>
                    <a:pt x="133133" y="594720"/>
                    <a:pt x="0" y="461587"/>
                    <a:pt x="0" y="297360"/>
                  </a:cubicBezTo>
                  <a:cubicBezTo>
                    <a:pt x="0" y="133133"/>
                    <a:pt x="133133" y="0"/>
                    <a:pt x="29736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4874344" y="1791155"/>
              <a:ext cx="466368" cy="466368"/>
            </a:xfrm>
            <a:custGeom>
              <a:avLst/>
              <a:gdLst>
                <a:gd name="connsiteX0" fmla="*/ 308404 w 654922"/>
                <a:gd name="connsiteY0" fmla="*/ 397326 h 654922"/>
                <a:gd name="connsiteX1" fmla="*/ 302052 w 654922"/>
                <a:gd name="connsiteY1" fmla="*/ 403679 h 654922"/>
                <a:gd name="connsiteX2" fmla="*/ 308404 w 654922"/>
                <a:gd name="connsiteY2" fmla="*/ 410031 h 654922"/>
                <a:gd name="connsiteX3" fmla="*/ 422737 w 654922"/>
                <a:gd name="connsiteY3" fmla="*/ 410031 h 654922"/>
                <a:gd name="connsiteX4" fmla="*/ 429089 w 654922"/>
                <a:gd name="connsiteY4" fmla="*/ 403679 h 654922"/>
                <a:gd name="connsiteX5" fmla="*/ 422737 w 654922"/>
                <a:gd name="connsiteY5" fmla="*/ 397326 h 654922"/>
                <a:gd name="connsiteX6" fmla="*/ 251244 w 654922"/>
                <a:gd name="connsiteY6" fmla="*/ 378282 h 654922"/>
                <a:gd name="connsiteX7" fmla="*/ 244323 w 654922"/>
                <a:gd name="connsiteY7" fmla="*/ 396744 h 654922"/>
                <a:gd name="connsiteX8" fmla="*/ 225834 w 654922"/>
                <a:gd name="connsiteY8" fmla="*/ 396744 h 654922"/>
                <a:gd name="connsiteX9" fmla="*/ 240855 w 654922"/>
                <a:gd name="connsiteY9" fmla="*/ 408298 h 654922"/>
                <a:gd name="connsiteX10" fmla="*/ 233934 w 654922"/>
                <a:gd name="connsiteY10" fmla="*/ 429089 h 654922"/>
                <a:gd name="connsiteX11" fmla="*/ 251244 w 654922"/>
                <a:gd name="connsiteY11" fmla="*/ 416384 h 654922"/>
                <a:gd name="connsiteX12" fmla="*/ 268568 w 654922"/>
                <a:gd name="connsiteY12" fmla="*/ 429089 h 654922"/>
                <a:gd name="connsiteX13" fmla="*/ 261647 w 654922"/>
                <a:gd name="connsiteY13" fmla="*/ 408298 h 654922"/>
                <a:gd name="connsiteX14" fmla="*/ 276655 w 654922"/>
                <a:gd name="connsiteY14" fmla="*/ 396744 h 654922"/>
                <a:gd name="connsiteX15" fmla="*/ 258179 w 654922"/>
                <a:gd name="connsiteY15" fmla="*/ 396744 h 654922"/>
                <a:gd name="connsiteX16" fmla="*/ 308404 w 654922"/>
                <a:gd name="connsiteY16" fmla="*/ 321122 h 654922"/>
                <a:gd name="connsiteX17" fmla="*/ 302052 w 654922"/>
                <a:gd name="connsiteY17" fmla="*/ 327462 h 654922"/>
                <a:gd name="connsiteX18" fmla="*/ 308404 w 654922"/>
                <a:gd name="connsiteY18" fmla="*/ 333814 h 654922"/>
                <a:gd name="connsiteX19" fmla="*/ 422737 w 654922"/>
                <a:gd name="connsiteY19" fmla="*/ 333814 h 654922"/>
                <a:gd name="connsiteX20" fmla="*/ 429089 w 654922"/>
                <a:gd name="connsiteY20" fmla="*/ 327462 h 654922"/>
                <a:gd name="connsiteX21" fmla="*/ 422737 w 654922"/>
                <a:gd name="connsiteY21" fmla="*/ 321122 h 654922"/>
                <a:gd name="connsiteX22" fmla="*/ 251244 w 654922"/>
                <a:gd name="connsiteY22" fmla="*/ 302051 h 654922"/>
                <a:gd name="connsiteX23" fmla="*/ 244323 w 654922"/>
                <a:gd name="connsiteY23" fmla="*/ 320540 h 654922"/>
                <a:gd name="connsiteX24" fmla="*/ 225834 w 654922"/>
                <a:gd name="connsiteY24" fmla="*/ 320540 h 654922"/>
                <a:gd name="connsiteX25" fmla="*/ 240855 w 654922"/>
                <a:gd name="connsiteY25" fmla="*/ 332080 h 654922"/>
                <a:gd name="connsiteX26" fmla="*/ 233934 w 654922"/>
                <a:gd name="connsiteY26" fmla="*/ 352872 h 654922"/>
                <a:gd name="connsiteX27" fmla="*/ 251244 w 654922"/>
                <a:gd name="connsiteY27" fmla="*/ 340167 h 654922"/>
                <a:gd name="connsiteX28" fmla="*/ 268568 w 654922"/>
                <a:gd name="connsiteY28" fmla="*/ 352872 h 654922"/>
                <a:gd name="connsiteX29" fmla="*/ 261647 w 654922"/>
                <a:gd name="connsiteY29" fmla="*/ 332080 h 654922"/>
                <a:gd name="connsiteX30" fmla="*/ 276655 w 654922"/>
                <a:gd name="connsiteY30" fmla="*/ 320540 h 654922"/>
                <a:gd name="connsiteX31" fmla="*/ 258179 w 654922"/>
                <a:gd name="connsiteY31" fmla="*/ 320540 h 654922"/>
                <a:gd name="connsiteX32" fmla="*/ 251244 w 654922"/>
                <a:gd name="connsiteY32" fmla="*/ 302051 h 654922"/>
                <a:gd name="connsiteX33" fmla="*/ 308404 w 654922"/>
                <a:gd name="connsiteY33" fmla="*/ 244905 h 654922"/>
                <a:gd name="connsiteX34" fmla="*/ 302052 w 654922"/>
                <a:gd name="connsiteY34" fmla="*/ 251244 h 654922"/>
                <a:gd name="connsiteX35" fmla="*/ 308404 w 654922"/>
                <a:gd name="connsiteY35" fmla="*/ 257597 h 654922"/>
                <a:gd name="connsiteX36" fmla="*/ 422737 w 654922"/>
                <a:gd name="connsiteY36" fmla="*/ 257597 h 654922"/>
                <a:gd name="connsiteX37" fmla="*/ 429089 w 654922"/>
                <a:gd name="connsiteY37" fmla="*/ 251244 h 654922"/>
                <a:gd name="connsiteX38" fmla="*/ 422737 w 654922"/>
                <a:gd name="connsiteY38" fmla="*/ 244905 h 654922"/>
                <a:gd name="connsiteX39" fmla="*/ 251244 w 654922"/>
                <a:gd name="connsiteY39" fmla="*/ 225834 h 654922"/>
                <a:gd name="connsiteX40" fmla="*/ 244323 w 654922"/>
                <a:gd name="connsiteY40" fmla="*/ 244323 h 654922"/>
                <a:gd name="connsiteX41" fmla="*/ 225834 w 654922"/>
                <a:gd name="connsiteY41" fmla="*/ 244323 h 654922"/>
                <a:gd name="connsiteX42" fmla="*/ 240855 w 654922"/>
                <a:gd name="connsiteY42" fmla="*/ 255863 h 654922"/>
                <a:gd name="connsiteX43" fmla="*/ 233934 w 654922"/>
                <a:gd name="connsiteY43" fmla="*/ 276654 h 654922"/>
                <a:gd name="connsiteX44" fmla="*/ 251244 w 654922"/>
                <a:gd name="connsiteY44" fmla="*/ 263949 h 654922"/>
                <a:gd name="connsiteX45" fmla="*/ 268568 w 654922"/>
                <a:gd name="connsiteY45" fmla="*/ 276654 h 654922"/>
                <a:gd name="connsiteX46" fmla="*/ 261647 w 654922"/>
                <a:gd name="connsiteY46" fmla="*/ 255863 h 654922"/>
                <a:gd name="connsiteX47" fmla="*/ 276655 w 654922"/>
                <a:gd name="connsiteY47" fmla="*/ 244323 h 654922"/>
                <a:gd name="connsiteX48" fmla="*/ 258179 w 654922"/>
                <a:gd name="connsiteY48" fmla="*/ 244323 h 654922"/>
                <a:gd name="connsiteX49" fmla="*/ 251244 w 654922"/>
                <a:gd name="connsiteY49" fmla="*/ 225834 h 654922"/>
                <a:gd name="connsiteX50" fmla="*/ 213142 w 654922"/>
                <a:gd name="connsiteY50" fmla="*/ 200437 h 654922"/>
                <a:gd name="connsiteX51" fmla="*/ 441781 w 654922"/>
                <a:gd name="connsiteY51" fmla="*/ 200437 h 654922"/>
                <a:gd name="connsiteX52" fmla="*/ 454486 w 654922"/>
                <a:gd name="connsiteY52" fmla="*/ 213142 h 654922"/>
                <a:gd name="connsiteX53" fmla="*/ 454486 w 654922"/>
                <a:gd name="connsiteY53" fmla="*/ 441781 h 654922"/>
                <a:gd name="connsiteX54" fmla="*/ 441781 w 654922"/>
                <a:gd name="connsiteY54" fmla="*/ 454486 h 654922"/>
                <a:gd name="connsiteX55" fmla="*/ 213142 w 654922"/>
                <a:gd name="connsiteY55" fmla="*/ 454486 h 654922"/>
                <a:gd name="connsiteX56" fmla="*/ 200437 w 654922"/>
                <a:gd name="connsiteY56" fmla="*/ 441781 h 654922"/>
                <a:gd name="connsiteX57" fmla="*/ 200437 w 654922"/>
                <a:gd name="connsiteY57" fmla="*/ 213142 h 654922"/>
                <a:gd name="connsiteX58" fmla="*/ 213142 w 654922"/>
                <a:gd name="connsiteY58" fmla="*/ 200437 h 654922"/>
                <a:gd name="connsiteX59" fmla="*/ 213142 w 654922"/>
                <a:gd name="connsiteY59" fmla="*/ 187732 h 654922"/>
                <a:gd name="connsiteX60" fmla="*/ 187732 w 654922"/>
                <a:gd name="connsiteY60" fmla="*/ 213142 h 654922"/>
                <a:gd name="connsiteX61" fmla="*/ 187732 w 654922"/>
                <a:gd name="connsiteY61" fmla="*/ 441781 h 654922"/>
                <a:gd name="connsiteX62" fmla="*/ 213142 w 654922"/>
                <a:gd name="connsiteY62" fmla="*/ 467191 h 654922"/>
                <a:gd name="connsiteX63" fmla="*/ 441781 w 654922"/>
                <a:gd name="connsiteY63" fmla="*/ 467191 h 654922"/>
                <a:gd name="connsiteX64" fmla="*/ 467191 w 654922"/>
                <a:gd name="connsiteY64" fmla="*/ 441781 h 654922"/>
                <a:gd name="connsiteX65" fmla="*/ 467191 w 654922"/>
                <a:gd name="connsiteY65" fmla="*/ 213142 h 654922"/>
                <a:gd name="connsiteX66" fmla="*/ 441781 w 654922"/>
                <a:gd name="connsiteY66" fmla="*/ 187732 h 654922"/>
                <a:gd name="connsiteX67" fmla="*/ 327461 w 654922"/>
                <a:gd name="connsiteY67" fmla="*/ 0 h 654922"/>
                <a:gd name="connsiteX68" fmla="*/ 654922 w 654922"/>
                <a:gd name="connsiteY68" fmla="*/ 327461 h 654922"/>
                <a:gd name="connsiteX69" fmla="*/ 327461 w 654922"/>
                <a:gd name="connsiteY69" fmla="*/ 654922 h 654922"/>
                <a:gd name="connsiteX70" fmla="*/ 0 w 654922"/>
                <a:gd name="connsiteY70" fmla="*/ 327461 h 654922"/>
                <a:gd name="connsiteX71" fmla="*/ 327461 w 654922"/>
                <a:gd name="connsiteY71" fmla="*/ 0 h 65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654922" h="654922">
                  <a:moveTo>
                    <a:pt x="308404" y="397326"/>
                  </a:moveTo>
                  <a:cubicBezTo>
                    <a:pt x="304898" y="397326"/>
                    <a:pt x="302052" y="400173"/>
                    <a:pt x="302052" y="403679"/>
                  </a:cubicBezTo>
                  <a:cubicBezTo>
                    <a:pt x="302052" y="407185"/>
                    <a:pt x="304898" y="410031"/>
                    <a:pt x="308404" y="410031"/>
                  </a:cubicBezTo>
                  <a:lnTo>
                    <a:pt x="422737" y="410031"/>
                  </a:lnTo>
                  <a:cubicBezTo>
                    <a:pt x="426243" y="410031"/>
                    <a:pt x="429089" y="407185"/>
                    <a:pt x="429089" y="403679"/>
                  </a:cubicBezTo>
                  <a:cubicBezTo>
                    <a:pt x="429089" y="400173"/>
                    <a:pt x="426243" y="397326"/>
                    <a:pt x="422737" y="397326"/>
                  </a:cubicBezTo>
                  <a:close/>
                  <a:moveTo>
                    <a:pt x="251244" y="378282"/>
                  </a:moveTo>
                  <a:lnTo>
                    <a:pt x="244323" y="396744"/>
                  </a:lnTo>
                  <a:lnTo>
                    <a:pt x="225834" y="396744"/>
                  </a:lnTo>
                  <a:lnTo>
                    <a:pt x="240855" y="408298"/>
                  </a:lnTo>
                  <a:lnTo>
                    <a:pt x="233934" y="429089"/>
                  </a:lnTo>
                  <a:lnTo>
                    <a:pt x="251244" y="416384"/>
                  </a:lnTo>
                  <a:lnTo>
                    <a:pt x="268568" y="429089"/>
                  </a:lnTo>
                  <a:lnTo>
                    <a:pt x="261647" y="408298"/>
                  </a:lnTo>
                  <a:lnTo>
                    <a:pt x="276655" y="396744"/>
                  </a:lnTo>
                  <a:cubicBezTo>
                    <a:pt x="276655" y="396744"/>
                    <a:pt x="258179" y="396744"/>
                    <a:pt x="258179" y="396744"/>
                  </a:cubicBezTo>
                  <a:close/>
                  <a:moveTo>
                    <a:pt x="308404" y="321122"/>
                  </a:moveTo>
                  <a:cubicBezTo>
                    <a:pt x="304898" y="321122"/>
                    <a:pt x="302052" y="323955"/>
                    <a:pt x="302052" y="327462"/>
                  </a:cubicBezTo>
                  <a:cubicBezTo>
                    <a:pt x="302052" y="330981"/>
                    <a:pt x="304898" y="333814"/>
                    <a:pt x="308404" y="333814"/>
                  </a:cubicBezTo>
                  <a:lnTo>
                    <a:pt x="422737" y="333814"/>
                  </a:lnTo>
                  <a:cubicBezTo>
                    <a:pt x="426243" y="333814"/>
                    <a:pt x="429089" y="330981"/>
                    <a:pt x="429089" y="327462"/>
                  </a:cubicBezTo>
                  <a:cubicBezTo>
                    <a:pt x="429089" y="323955"/>
                    <a:pt x="426243" y="321122"/>
                    <a:pt x="422737" y="321122"/>
                  </a:cubicBezTo>
                  <a:close/>
                  <a:moveTo>
                    <a:pt x="251244" y="302051"/>
                  </a:moveTo>
                  <a:lnTo>
                    <a:pt x="244323" y="320540"/>
                  </a:lnTo>
                  <a:lnTo>
                    <a:pt x="225834" y="320540"/>
                  </a:lnTo>
                  <a:lnTo>
                    <a:pt x="240855" y="332080"/>
                  </a:lnTo>
                  <a:lnTo>
                    <a:pt x="233934" y="352872"/>
                  </a:lnTo>
                  <a:lnTo>
                    <a:pt x="251244" y="340167"/>
                  </a:lnTo>
                  <a:lnTo>
                    <a:pt x="268568" y="352872"/>
                  </a:lnTo>
                  <a:lnTo>
                    <a:pt x="261647" y="332080"/>
                  </a:lnTo>
                  <a:lnTo>
                    <a:pt x="276655" y="320540"/>
                  </a:lnTo>
                  <a:lnTo>
                    <a:pt x="258179" y="320540"/>
                  </a:lnTo>
                  <a:cubicBezTo>
                    <a:pt x="258179" y="320540"/>
                    <a:pt x="251244" y="302051"/>
                    <a:pt x="251244" y="302051"/>
                  </a:cubicBezTo>
                  <a:close/>
                  <a:moveTo>
                    <a:pt x="308404" y="244905"/>
                  </a:moveTo>
                  <a:cubicBezTo>
                    <a:pt x="304898" y="244905"/>
                    <a:pt x="302052" y="247738"/>
                    <a:pt x="302052" y="251244"/>
                  </a:cubicBezTo>
                  <a:cubicBezTo>
                    <a:pt x="302052" y="254763"/>
                    <a:pt x="304898" y="257597"/>
                    <a:pt x="308404" y="257597"/>
                  </a:cubicBezTo>
                  <a:lnTo>
                    <a:pt x="422737" y="257597"/>
                  </a:lnTo>
                  <a:cubicBezTo>
                    <a:pt x="426243" y="257597"/>
                    <a:pt x="429089" y="254763"/>
                    <a:pt x="429089" y="251244"/>
                  </a:cubicBezTo>
                  <a:cubicBezTo>
                    <a:pt x="429089" y="247738"/>
                    <a:pt x="426243" y="244905"/>
                    <a:pt x="422737" y="244905"/>
                  </a:cubicBezTo>
                  <a:close/>
                  <a:moveTo>
                    <a:pt x="251244" y="225834"/>
                  </a:moveTo>
                  <a:lnTo>
                    <a:pt x="244323" y="244323"/>
                  </a:lnTo>
                  <a:lnTo>
                    <a:pt x="225834" y="244323"/>
                  </a:lnTo>
                  <a:lnTo>
                    <a:pt x="240855" y="255863"/>
                  </a:lnTo>
                  <a:lnTo>
                    <a:pt x="233934" y="276654"/>
                  </a:lnTo>
                  <a:lnTo>
                    <a:pt x="251244" y="263949"/>
                  </a:lnTo>
                  <a:lnTo>
                    <a:pt x="268568" y="276654"/>
                  </a:lnTo>
                  <a:lnTo>
                    <a:pt x="261647" y="255863"/>
                  </a:lnTo>
                  <a:lnTo>
                    <a:pt x="276655" y="244323"/>
                  </a:lnTo>
                  <a:lnTo>
                    <a:pt x="258179" y="244323"/>
                  </a:lnTo>
                  <a:cubicBezTo>
                    <a:pt x="258179" y="244323"/>
                    <a:pt x="251244" y="225834"/>
                    <a:pt x="251244" y="225834"/>
                  </a:cubicBezTo>
                  <a:close/>
                  <a:moveTo>
                    <a:pt x="213142" y="200437"/>
                  </a:moveTo>
                  <a:lnTo>
                    <a:pt x="441781" y="200437"/>
                  </a:lnTo>
                  <a:cubicBezTo>
                    <a:pt x="448794" y="200437"/>
                    <a:pt x="454486" y="206130"/>
                    <a:pt x="454486" y="213142"/>
                  </a:cubicBezTo>
                  <a:cubicBezTo>
                    <a:pt x="454486" y="213142"/>
                    <a:pt x="454486" y="441781"/>
                    <a:pt x="454486" y="441781"/>
                  </a:cubicBezTo>
                  <a:cubicBezTo>
                    <a:pt x="454486" y="448806"/>
                    <a:pt x="448794" y="454486"/>
                    <a:pt x="441781" y="454486"/>
                  </a:cubicBezTo>
                  <a:lnTo>
                    <a:pt x="213142" y="454486"/>
                  </a:lnTo>
                  <a:cubicBezTo>
                    <a:pt x="206117" y="454486"/>
                    <a:pt x="200437" y="448806"/>
                    <a:pt x="200437" y="441781"/>
                  </a:cubicBezTo>
                  <a:lnTo>
                    <a:pt x="200437" y="213142"/>
                  </a:lnTo>
                  <a:cubicBezTo>
                    <a:pt x="200437" y="206130"/>
                    <a:pt x="206117" y="200437"/>
                    <a:pt x="213142" y="200437"/>
                  </a:cubicBezTo>
                  <a:close/>
                  <a:moveTo>
                    <a:pt x="213142" y="187732"/>
                  </a:moveTo>
                  <a:cubicBezTo>
                    <a:pt x="199105" y="187732"/>
                    <a:pt x="187732" y="199104"/>
                    <a:pt x="187732" y="213142"/>
                  </a:cubicBezTo>
                  <a:lnTo>
                    <a:pt x="187732" y="441781"/>
                  </a:lnTo>
                  <a:cubicBezTo>
                    <a:pt x="187732" y="455819"/>
                    <a:pt x="199105" y="467191"/>
                    <a:pt x="213142" y="467191"/>
                  </a:cubicBezTo>
                  <a:lnTo>
                    <a:pt x="441781" y="467191"/>
                  </a:lnTo>
                  <a:cubicBezTo>
                    <a:pt x="455819" y="467191"/>
                    <a:pt x="467191" y="455819"/>
                    <a:pt x="467191" y="441781"/>
                  </a:cubicBezTo>
                  <a:lnTo>
                    <a:pt x="467191" y="213142"/>
                  </a:lnTo>
                  <a:cubicBezTo>
                    <a:pt x="467191" y="199104"/>
                    <a:pt x="455819" y="187732"/>
                    <a:pt x="441781" y="187732"/>
                  </a:cubicBezTo>
                  <a:close/>
                  <a:moveTo>
                    <a:pt x="327461" y="0"/>
                  </a:moveTo>
                  <a:cubicBezTo>
                    <a:pt x="508313" y="0"/>
                    <a:pt x="654922" y="146609"/>
                    <a:pt x="654922" y="327461"/>
                  </a:cubicBezTo>
                  <a:cubicBezTo>
                    <a:pt x="654922" y="508313"/>
                    <a:pt x="508313" y="654922"/>
                    <a:pt x="327461" y="654922"/>
                  </a:cubicBezTo>
                  <a:cubicBezTo>
                    <a:pt x="146609" y="654922"/>
                    <a:pt x="0" y="508313"/>
                    <a:pt x="0" y="327461"/>
                  </a:cubicBezTo>
                  <a:cubicBezTo>
                    <a:pt x="0" y="146609"/>
                    <a:pt x="146609" y="0"/>
                    <a:pt x="327461" y="0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707331" y="3001518"/>
            <a:ext cx="554648" cy="554152"/>
            <a:chOff x="6707331" y="2674138"/>
            <a:chExt cx="554648" cy="554152"/>
          </a:xfrm>
        </p:grpSpPr>
        <p:sp>
          <p:nvSpPr>
            <p:cNvPr id="32" name="任意多边形: 形状 31"/>
            <p:cNvSpPr/>
            <p:nvPr/>
          </p:nvSpPr>
          <p:spPr bwMode="auto">
            <a:xfrm>
              <a:off x="6707331" y="2674138"/>
              <a:ext cx="554648" cy="554152"/>
            </a:xfrm>
            <a:custGeom>
              <a:avLst/>
              <a:gdLst>
                <a:gd name="T0" fmla="*/ 390 w 474"/>
                <a:gd name="T1" fmla="*/ 390 h 474"/>
                <a:gd name="T2" fmla="*/ 84 w 474"/>
                <a:gd name="T3" fmla="*/ 390 h 474"/>
                <a:gd name="T4" fmla="*/ 84 w 474"/>
                <a:gd name="T5" fmla="*/ 84 h 474"/>
                <a:gd name="T6" fmla="*/ 390 w 474"/>
                <a:gd name="T7" fmla="*/ 84 h 474"/>
                <a:gd name="T8" fmla="*/ 390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390" y="390"/>
                  </a:moveTo>
                  <a:cubicBezTo>
                    <a:pt x="306" y="474"/>
                    <a:pt x="169" y="474"/>
                    <a:pt x="84" y="390"/>
                  </a:cubicBezTo>
                  <a:cubicBezTo>
                    <a:pt x="0" y="305"/>
                    <a:pt x="0" y="168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8"/>
                    <a:pt x="474" y="305"/>
                    <a:pt x="390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Shape 2376"/>
            <p:cNvSpPr/>
            <p:nvPr/>
          </p:nvSpPr>
          <p:spPr>
            <a:xfrm>
              <a:off x="6874810" y="2812559"/>
              <a:ext cx="228197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8836"/>
                  </a:moveTo>
                  <a:lnTo>
                    <a:pt x="10800" y="5967"/>
                  </a:lnTo>
                  <a:lnTo>
                    <a:pt x="13929" y="8836"/>
                  </a:lnTo>
                  <a:cubicBezTo>
                    <a:pt x="13929" y="8836"/>
                    <a:pt x="10800" y="8836"/>
                    <a:pt x="10800" y="8836"/>
                  </a:cubicBezTo>
                  <a:close/>
                  <a:moveTo>
                    <a:pt x="14400" y="19636"/>
                  </a:moveTo>
                  <a:cubicBezTo>
                    <a:pt x="14400" y="20179"/>
                    <a:pt x="13862" y="20618"/>
                    <a:pt x="13200" y="20618"/>
                  </a:cubicBezTo>
                  <a:lnTo>
                    <a:pt x="2400" y="20618"/>
                  </a:lnTo>
                  <a:cubicBezTo>
                    <a:pt x="1738" y="20618"/>
                    <a:pt x="1200" y="20179"/>
                    <a:pt x="1200" y="19636"/>
                  </a:cubicBezTo>
                  <a:lnTo>
                    <a:pt x="1200" y="6873"/>
                  </a:lnTo>
                  <a:cubicBezTo>
                    <a:pt x="1200" y="6331"/>
                    <a:pt x="1738" y="5891"/>
                    <a:pt x="2400" y="5891"/>
                  </a:cubicBezTo>
                  <a:lnTo>
                    <a:pt x="9600" y="5891"/>
                  </a:lnTo>
                  <a:lnTo>
                    <a:pt x="9600" y="8836"/>
                  </a:lnTo>
                  <a:cubicBezTo>
                    <a:pt x="9600" y="9378"/>
                    <a:pt x="10138" y="9818"/>
                    <a:pt x="10800" y="9818"/>
                  </a:cubicBezTo>
                  <a:lnTo>
                    <a:pt x="14400" y="9818"/>
                  </a:lnTo>
                  <a:cubicBezTo>
                    <a:pt x="14400" y="9818"/>
                    <a:pt x="14400" y="19636"/>
                    <a:pt x="14400" y="19636"/>
                  </a:cubicBezTo>
                  <a:close/>
                  <a:moveTo>
                    <a:pt x="2400" y="4909"/>
                  </a:moveTo>
                  <a:cubicBezTo>
                    <a:pt x="1075" y="4909"/>
                    <a:pt x="0" y="5788"/>
                    <a:pt x="0" y="6873"/>
                  </a:cubicBezTo>
                  <a:lnTo>
                    <a:pt x="0" y="19636"/>
                  </a:lnTo>
                  <a:cubicBezTo>
                    <a:pt x="0" y="20721"/>
                    <a:pt x="1075" y="21600"/>
                    <a:pt x="2400" y="21600"/>
                  </a:cubicBezTo>
                  <a:lnTo>
                    <a:pt x="13200" y="21600"/>
                  </a:lnTo>
                  <a:cubicBezTo>
                    <a:pt x="14525" y="21600"/>
                    <a:pt x="15600" y="20721"/>
                    <a:pt x="15600" y="19636"/>
                  </a:cubicBezTo>
                  <a:lnTo>
                    <a:pt x="15600" y="8836"/>
                  </a:lnTo>
                  <a:lnTo>
                    <a:pt x="11400" y="4909"/>
                  </a:lnTo>
                  <a:cubicBezTo>
                    <a:pt x="11400" y="4909"/>
                    <a:pt x="2400" y="4909"/>
                    <a:pt x="2400" y="4909"/>
                  </a:cubicBezTo>
                  <a:close/>
                  <a:moveTo>
                    <a:pt x="16800" y="3927"/>
                  </a:moveTo>
                  <a:lnTo>
                    <a:pt x="16800" y="1058"/>
                  </a:lnTo>
                  <a:lnTo>
                    <a:pt x="19929" y="3927"/>
                  </a:lnTo>
                  <a:cubicBezTo>
                    <a:pt x="19929" y="3927"/>
                    <a:pt x="16800" y="3927"/>
                    <a:pt x="16800" y="3927"/>
                  </a:cubicBezTo>
                  <a:close/>
                  <a:moveTo>
                    <a:pt x="17400" y="0"/>
                  </a:moveTo>
                  <a:lnTo>
                    <a:pt x="8400" y="0"/>
                  </a:lnTo>
                  <a:cubicBezTo>
                    <a:pt x="7075" y="0"/>
                    <a:pt x="6000" y="879"/>
                    <a:pt x="6000" y="1964"/>
                  </a:cubicBezTo>
                  <a:lnTo>
                    <a:pt x="6000" y="3436"/>
                  </a:lnTo>
                  <a:cubicBezTo>
                    <a:pt x="6000" y="3708"/>
                    <a:pt x="6268" y="3927"/>
                    <a:pt x="6600" y="3927"/>
                  </a:cubicBezTo>
                  <a:cubicBezTo>
                    <a:pt x="6932" y="3927"/>
                    <a:pt x="7200" y="3708"/>
                    <a:pt x="7200" y="3436"/>
                  </a:cubicBezTo>
                  <a:lnTo>
                    <a:pt x="7200" y="1964"/>
                  </a:lnTo>
                  <a:cubicBezTo>
                    <a:pt x="7200" y="1422"/>
                    <a:pt x="7738" y="982"/>
                    <a:pt x="8400" y="982"/>
                  </a:cubicBezTo>
                  <a:lnTo>
                    <a:pt x="15600" y="982"/>
                  </a:lnTo>
                  <a:lnTo>
                    <a:pt x="15600" y="3927"/>
                  </a:lnTo>
                  <a:cubicBezTo>
                    <a:pt x="15600" y="4469"/>
                    <a:pt x="16138" y="4909"/>
                    <a:pt x="16800" y="4909"/>
                  </a:cubicBezTo>
                  <a:lnTo>
                    <a:pt x="20400" y="4909"/>
                  </a:lnTo>
                  <a:lnTo>
                    <a:pt x="20400" y="14727"/>
                  </a:lnTo>
                  <a:cubicBezTo>
                    <a:pt x="20400" y="15269"/>
                    <a:pt x="19862" y="15709"/>
                    <a:pt x="19200" y="15709"/>
                  </a:cubicBezTo>
                  <a:lnTo>
                    <a:pt x="17400" y="15709"/>
                  </a:lnTo>
                  <a:cubicBezTo>
                    <a:pt x="17068" y="15709"/>
                    <a:pt x="16800" y="15929"/>
                    <a:pt x="16800" y="16200"/>
                  </a:cubicBezTo>
                  <a:cubicBezTo>
                    <a:pt x="16800" y="16472"/>
                    <a:pt x="17068" y="16691"/>
                    <a:pt x="17400" y="16691"/>
                  </a:cubicBezTo>
                  <a:lnTo>
                    <a:pt x="19200" y="16691"/>
                  </a:lnTo>
                  <a:cubicBezTo>
                    <a:pt x="20525" y="16691"/>
                    <a:pt x="21600" y="15812"/>
                    <a:pt x="21600" y="14727"/>
                  </a:cubicBezTo>
                  <a:lnTo>
                    <a:pt x="21600" y="3927"/>
                  </a:lnTo>
                  <a:cubicBezTo>
                    <a:pt x="21600" y="3927"/>
                    <a:pt x="17400" y="0"/>
                    <a:pt x="17400" y="0"/>
                  </a:cubicBezTo>
                  <a:close/>
                  <a:moveTo>
                    <a:pt x="3600" y="12273"/>
                  </a:moveTo>
                  <a:cubicBezTo>
                    <a:pt x="3600" y="12544"/>
                    <a:pt x="3868" y="12764"/>
                    <a:pt x="4200" y="12764"/>
                  </a:cubicBezTo>
                  <a:lnTo>
                    <a:pt x="11400" y="12764"/>
                  </a:lnTo>
                  <a:cubicBezTo>
                    <a:pt x="11732" y="12764"/>
                    <a:pt x="12000" y="12544"/>
                    <a:pt x="12000" y="12273"/>
                  </a:cubicBezTo>
                  <a:cubicBezTo>
                    <a:pt x="12000" y="12002"/>
                    <a:pt x="11732" y="11782"/>
                    <a:pt x="11400" y="11782"/>
                  </a:cubicBezTo>
                  <a:lnTo>
                    <a:pt x="4200" y="11782"/>
                  </a:lnTo>
                  <a:cubicBezTo>
                    <a:pt x="3868" y="11782"/>
                    <a:pt x="3600" y="12002"/>
                    <a:pt x="3600" y="12273"/>
                  </a:cubicBezTo>
                  <a:moveTo>
                    <a:pt x="4200" y="9818"/>
                  </a:moveTo>
                  <a:lnTo>
                    <a:pt x="6600" y="9818"/>
                  </a:lnTo>
                  <a:cubicBezTo>
                    <a:pt x="6932" y="9818"/>
                    <a:pt x="7200" y="9599"/>
                    <a:pt x="7200" y="9327"/>
                  </a:cubicBezTo>
                  <a:cubicBezTo>
                    <a:pt x="7200" y="9056"/>
                    <a:pt x="6932" y="8836"/>
                    <a:pt x="6600" y="8836"/>
                  </a:cubicBezTo>
                  <a:lnTo>
                    <a:pt x="4200" y="8836"/>
                  </a:lnTo>
                  <a:cubicBezTo>
                    <a:pt x="3868" y="8836"/>
                    <a:pt x="3600" y="9056"/>
                    <a:pt x="3600" y="9327"/>
                  </a:cubicBezTo>
                  <a:cubicBezTo>
                    <a:pt x="3600" y="9599"/>
                    <a:pt x="3868" y="9818"/>
                    <a:pt x="4200" y="9818"/>
                  </a:cubicBezTo>
                  <a:moveTo>
                    <a:pt x="9000" y="17673"/>
                  </a:moveTo>
                  <a:lnTo>
                    <a:pt x="4200" y="17673"/>
                  </a:lnTo>
                  <a:cubicBezTo>
                    <a:pt x="3868" y="17673"/>
                    <a:pt x="3600" y="17893"/>
                    <a:pt x="3600" y="18164"/>
                  </a:cubicBezTo>
                  <a:cubicBezTo>
                    <a:pt x="3600" y="18435"/>
                    <a:pt x="3868" y="18655"/>
                    <a:pt x="4200" y="18655"/>
                  </a:cubicBezTo>
                  <a:lnTo>
                    <a:pt x="9000" y="18655"/>
                  </a:lnTo>
                  <a:cubicBezTo>
                    <a:pt x="9332" y="18655"/>
                    <a:pt x="9600" y="18435"/>
                    <a:pt x="9600" y="18164"/>
                  </a:cubicBezTo>
                  <a:cubicBezTo>
                    <a:pt x="9600" y="17893"/>
                    <a:pt x="9332" y="17673"/>
                    <a:pt x="9000" y="17673"/>
                  </a:cubicBezTo>
                  <a:moveTo>
                    <a:pt x="11400" y="14727"/>
                  </a:moveTo>
                  <a:lnTo>
                    <a:pt x="4200" y="14727"/>
                  </a:lnTo>
                  <a:cubicBezTo>
                    <a:pt x="3868" y="14727"/>
                    <a:pt x="3600" y="14947"/>
                    <a:pt x="3600" y="15218"/>
                  </a:cubicBezTo>
                  <a:cubicBezTo>
                    <a:pt x="3600" y="15490"/>
                    <a:pt x="3868" y="15709"/>
                    <a:pt x="4200" y="15709"/>
                  </a:cubicBezTo>
                  <a:lnTo>
                    <a:pt x="11400" y="15709"/>
                  </a:lnTo>
                  <a:cubicBezTo>
                    <a:pt x="11732" y="15709"/>
                    <a:pt x="12000" y="15490"/>
                    <a:pt x="12000" y="15218"/>
                  </a:cubicBezTo>
                  <a:cubicBezTo>
                    <a:pt x="12000" y="14947"/>
                    <a:pt x="11732" y="14727"/>
                    <a:pt x="11400" y="14727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573680" y="3919649"/>
            <a:ext cx="505214" cy="504719"/>
            <a:chOff x="4573680" y="3592269"/>
            <a:chExt cx="505214" cy="504719"/>
          </a:xfrm>
        </p:grpSpPr>
        <p:sp>
          <p:nvSpPr>
            <p:cNvPr id="39" name="椭圆 38"/>
            <p:cNvSpPr/>
            <p:nvPr/>
          </p:nvSpPr>
          <p:spPr bwMode="auto">
            <a:xfrm>
              <a:off x="4573680" y="3592269"/>
              <a:ext cx="505214" cy="504719"/>
            </a:xfrm>
            <a:prstGeom prst="ellipse">
              <a:avLst/>
            </a:pr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Shape 2430"/>
            <p:cNvSpPr/>
            <p:nvPr/>
          </p:nvSpPr>
          <p:spPr>
            <a:xfrm>
              <a:off x="4689146" y="3697124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6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0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7103007" y="3919649"/>
            <a:ext cx="505214" cy="504719"/>
            <a:chOff x="7103007" y="3592269"/>
            <a:chExt cx="505214" cy="504719"/>
          </a:xfrm>
        </p:grpSpPr>
        <p:sp>
          <p:nvSpPr>
            <p:cNvPr id="35" name="椭圆 34"/>
            <p:cNvSpPr/>
            <p:nvPr/>
          </p:nvSpPr>
          <p:spPr bwMode="auto">
            <a:xfrm>
              <a:off x="7103007" y="3592269"/>
              <a:ext cx="505214" cy="504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58738" cap="flat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68" name="图形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0361" y="3695128"/>
              <a:ext cx="275592" cy="275592"/>
            </a:xfrm>
            <a:prstGeom prst="rect">
              <a:avLst/>
            </a:prstGeom>
          </p:spPr>
        </p:pic>
      </p:grpSp>
      <p:grpSp>
        <p:nvGrpSpPr>
          <p:cNvPr id="74" name="组合 73"/>
          <p:cNvGrpSpPr/>
          <p:nvPr/>
        </p:nvGrpSpPr>
        <p:grpSpPr>
          <a:xfrm>
            <a:off x="6707331" y="4788348"/>
            <a:ext cx="554648" cy="554152"/>
            <a:chOff x="6707331" y="4460968"/>
            <a:chExt cx="554648" cy="554152"/>
          </a:xfrm>
        </p:grpSpPr>
        <p:sp>
          <p:nvSpPr>
            <p:cNvPr id="40" name="任意多边形: 形状 39"/>
            <p:cNvSpPr/>
            <p:nvPr/>
          </p:nvSpPr>
          <p:spPr bwMode="auto">
            <a:xfrm>
              <a:off x="6707331" y="4460968"/>
              <a:ext cx="554648" cy="554152"/>
            </a:xfrm>
            <a:custGeom>
              <a:avLst/>
              <a:gdLst>
                <a:gd name="T0" fmla="*/ 84 w 474"/>
                <a:gd name="T1" fmla="*/ 390 h 474"/>
                <a:gd name="T2" fmla="*/ 84 w 474"/>
                <a:gd name="T3" fmla="*/ 84 h 474"/>
                <a:gd name="T4" fmla="*/ 390 w 474"/>
                <a:gd name="T5" fmla="*/ 84 h 474"/>
                <a:gd name="T6" fmla="*/ 390 w 474"/>
                <a:gd name="T7" fmla="*/ 390 h 474"/>
                <a:gd name="T8" fmla="*/ 84 w 474"/>
                <a:gd name="T9" fmla="*/ 39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74">
                  <a:moveTo>
                    <a:pt x="84" y="390"/>
                  </a:moveTo>
                  <a:cubicBezTo>
                    <a:pt x="0" y="306"/>
                    <a:pt x="0" y="169"/>
                    <a:pt x="84" y="84"/>
                  </a:cubicBezTo>
                  <a:cubicBezTo>
                    <a:pt x="169" y="0"/>
                    <a:pt x="306" y="0"/>
                    <a:pt x="390" y="84"/>
                  </a:cubicBezTo>
                  <a:cubicBezTo>
                    <a:pt x="474" y="169"/>
                    <a:pt x="474" y="306"/>
                    <a:pt x="390" y="390"/>
                  </a:cubicBezTo>
                  <a:cubicBezTo>
                    <a:pt x="306" y="474"/>
                    <a:pt x="169" y="474"/>
                    <a:pt x="84" y="390"/>
                  </a:cubicBezTo>
                  <a:close/>
                </a:path>
              </a:pathLst>
            </a:custGeom>
            <a:solidFill>
              <a:srgbClr val="C00000"/>
            </a:solidFill>
            <a:ln w="58738" cap="flat">
              <a:solidFill>
                <a:srgbClr val="FFD9D9"/>
              </a:solidFill>
              <a:prstDash val="solid"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Arial" panose="020B0604020202020204" pitchFamily="34" charset="0"/>
                <a:ea typeface="思源黑体 CN Normal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70" name="图形 6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61730" y="4592077"/>
              <a:ext cx="306968" cy="306968"/>
            </a:xfrm>
            <a:prstGeom prst="rect">
              <a:avLst/>
            </a:prstGeom>
          </p:spPr>
        </p:pic>
      </p:grpSp>
      <p:sp>
        <p:nvSpPr>
          <p:cNvPr id="8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82320" y="1404819"/>
            <a:ext cx="10698800" cy="4967679"/>
          </a:xfrm>
        </p:spPr>
        <p:txBody>
          <a:bodyPr/>
          <a:lstStyle/>
          <a:p>
            <a:r>
              <a:rPr lang="en-US" altLang="zh-CN"/>
              <a:t>SpringCloud</a:t>
            </a:r>
            <a:r>
              <a:rPr lang="zh-CN" altLang="en-US"/>
              <a:t>是目前国内使用最广泛的微服务框架。官网地址：</a:t>
            </a:r>
            <a:r>
              <a:rPr lang="en-US" altLang="zh-CN">
                <a:hlinkClick r:id="rId6"/>
              </a:rPr>
              <a:t>https://spring.io/projects/spring-cloud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SpringCloud</a:t>
            </a:r>
            <a:r>
              <a:rPr lang="zh-CN" altLang="en-US"/>
              <a:t>集成了各种微服务功能组件，并基于</a:t>
            </a:r>
            <a:r>
              <a:rPr lang="en-US" altLang="zh-CN"/>
              <a:t>SpringBoot</a:t>
            </a:r>
            <a:r>
              <a:rPr lang="zh-CN" altLang="en-US"/>
              <a:t>实现了这些组件的自动装配，从而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提供了良好的开箱即用体验：</a:t>
            </a:r>
            <a:endParaRPr lang="en-US" altLang="zh-CN"/>
          </a:p>
        </p:txBody>
      </p:sp>
      <p:pic>
        <p:nvPicPr>
          <p:cNvPr id="85" name="图片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9820" y="935626"/>
            <a:ext cx="518205" cy="38103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8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8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5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53" presetClass="entr" presetSubtype="16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SpringCloud</a:t>
            </a:r>
            <a:endParaRPr lang="zh-CN" altLang="en-US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537" y="940081"/>
            <a:ext cx="518205" cy="381033"/>
          </a:xfrm>
          <a:prstGeom prst="rect">
            <a:avLst/>
          </a:prstGeom>
        </p:spPr>
      </p:pic>
      <p:sp>
        <p:nvSpPr>
          <p:cNvPr id="8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2"/>
            <a:ext cx="10698800" cy="4967679"/>
          </a:xfrm>
        </p:spPr>
        <p:txBody>
          <a:bodyPr/>
          <a:lstStyle/>
          <a:p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SpringCloud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与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的版本兼容关系如下：</a:t>
            </a:r>
            <a:endParaRPr lang="en-US" altLang="zh-CN" b="0" i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zh-CN" altLang="en-US"/>
              <a:t>我们课堂学习的版本是 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Hoxton.SR10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，因此对应的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SpringBoot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版本是</a:t>
            </a:r>
            <a:r>
              <a:rPr lang="en-US" altLang="zh-C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2.3.x</a:t>
            </a:r>
            <a:r>
              <a:rPr lang="zh-CN" altLang="en-US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版本。</a:t>
            </a:r>
            <a:endParaRPr lang="en-US" altLang="zh-CN"/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66" y="2209799"/>
            <a:ext cx="8430735" cy="344593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服务拆分及远程调用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服务拆分</a:t>
            </a:r>
            <a:endParaRPr lang="en-US" altLang="zh-CN"/>
          </a:p>
          <a:p>
            <a:r>
              <a:rPr lang="zh-CN" altLang="en-US"/>
              <a:t>服务间调用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服务拆分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服务间调用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服务拆分注意事项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单一职责：不同微服务，不要重复开发相同业务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数据独立：不要访问其它微服务的数据库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面向服务：将自己的业务暴露为接口，供其它微服务调用</a:t>
            </a:r>
            <a:endParaRPr lang="en-US" altLang="zh-CN"/>
          </a:p>
        </p:txBody>
      </p:sp>
      <p:grpSp>
        <p:nvGrpSpPr>
          <p:cNvPr id="27" name="组合 26"/>
          <p:cNvGrpSpPr/>
          <p:nvPr/>
        </p:nvGrpSpPr>
        <p:grpSpPr>
          <a:xfrm>
            <a:off x="8444702" y="4159532"/>
            <a:ext cx="1055139" cy="1036554"/>
            <a:chOff x="9848527" y="3462444"/>
            <a:chExt cx="1399567" cy="1399567"/>
          </a:xfrm>
        </p:grpSpPr>
        <p:pic>
          <p:nvPicPr>
            <p:cNvPr id="48" name="图形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44702" y="4159532"/>
            <a:ext cx="1055139" cy="1036554"/>
            <a:chOff x="5177729" y="2108903"/>
            <a:chExt cx="1399567" cy="1399567"/>
          </a:xfrm>
        </p:grpSpPr>
        <p:pic>
          <p:nvPicPr>
            <p:cNvPr id="50" name="图形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444702" y="4159532"/>
            <a:ext cx="1055139" cy="1036554"/>
            <a:chOff x="3974962" y="3994894"/>
            <a:chExt cx="1399567" cy="1399567"/>
          </a:xfrm>
        </p:grpSpPr>
        <p:pic>
          <p:nvPicPr>
            <p:cNvPr id="49" name="图形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444702" y="4159532"/>
            <a:ext cx="1055139" cy="1036554"/>
            <a:chOff x="8387693" y="4466462"/>
            <a:chExt cx="1399567" cy="1399567"/>
          </a:xfrm>
        </p:grpSpPr>
        <p:pic>
          <p:nvPicPr>
            <p:cNvPr id="53" name="图形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624984" y="3457190"/>
            <a:ext cx="2432702" cy="2432702"/>
            <a:chOff x="8976978" y="3073886"/>
            <a:chExt cx="2432702" cy="2432702"/>
          </a:xfrm>
        </p:grpSpPr>
        <p:pic>
          <p:nvPicPr>
            <p:cNvPr id="55" name="图形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/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/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/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/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/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cxnSp>
        <p:nvCxnSpPr>
          <p:cNvPr id="23" name="直接箭头连接符 22"/>
          <p:cNvCxnSpPr/>
          <p:nvPr/>
        </p:nvCxnSpPr>
        <p:spPr>
          <a:xfrm flipV="1">
            <a:off x="10546780" y="3457190"/>
            <a:ext cx="0" cy="23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>
            <a:off x="7654643" y="6244939"/>
            <a:ext cx="2403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H="1" flipV="1">
            <a:off x="7543807" y="3325093"/>
            <a:ext cx="2587337" cy="249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柱体 75"/>
          <p:cNvSpPr/>
          <p:nvPr/>
        </p:nvSpPr>
        <p:spPr>
          <a:xfrm>
            <a:off x="5242659" y="4989146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77" name="圆柱体 76"/>
          <p:cNvSpPr/>
          <p:nvPr/>
        </p:nvSpPr>
        <p:spPr>
          <a:xfrm>
            <a:off x="11232335" y="586329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79" name="圆柱体 78"/>
          <p:cNvSpPr/>
          <p:nvPr/>
        </p:nvSpPr>
        <p:spPr>
          <a:xfrm>
            <a:off x="11235330" y="2475604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80" name="圆柱体 79"/>
          <p:cNvSpPr/>
          <p:nvPr/>
        </p:nvSpPr>
        <p:spPr>
          <a:xfrm>
            <a:off x="5242659" y="3282252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43" name="直接箭头连接符 42"/>
          <p:cNvCxnSpPr>
            <a:endCxn id="80" idx="4"/>
          </p:cNvCxnSpPr>
          <p:nvPr/>
        </p:nvCxnSpPr>
        <p:spPr>
          <a:xfrm flipH="1">
            <a:off x="6096000" y="3325093"/>
            <a:ext cx="441617" cy="38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76" idx="4"/>
          </p:cNvCxnSpPr>
          <p:nvPr/>
        </p:nvCxnSpPr>
        <p:spPr>
          <a:xfrm flipH="1" flipV="1">
            <a:off x="6096000" y="5413891"/>
            <a:ext cx="512929" cy="449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endCxn id="79" idx="2"/>
          </p:cNvCxnSpPr>
          <p:nvPr/>
        </p:nvCxnSpPr>
        <p:spPr>
          <a:xfrm>
            <a:off x="11045536" y="2900349"/>
            <a:ext cx="189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77" idx="2"/>
          </p:cNvCxnSpPr>
          <p:nvPr/>
        </p:nvCxnSpPr>
        <p:spPr>
          <a:xfrm flipV="1">
            <a:off x="11057305" y="6288037"/>
            <a:ext cx="175030" cy="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929 0.2347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1173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4675 0.2347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117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12656 -0.2592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28" y="-1296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153 -0.25925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56" y="-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9" grpId="0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2224046"/>
            <a:ext cx="4066309" cy="36515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导入服务拆分</a:t>
            </a:r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4"/>
            <a:ext cx="10698800" cy="365153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导入课前资料提供的工程：</a:t>
            </a:r>
            <a:r>
              <a:rPr lang="en-US" altLang="zh-CN"/>
              <a:t>cloud-demo</a:t>
            </a:r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项目结构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将课前资料准备的</a:t>
            </a:r>
            <a:r>
              <a:rPr lang="en-US" altLang="zh-CN"/>
              <a:t>sql</a:t>
            </a:r>
            <a:r>
              <a:rPr lang="zh-CN" altLang="en-US"/>
              <a:t>导入数据库中：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endParaRPr lang="en-US" altLang="zh-CN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789540" y="2136476"/>
          <a:ext cx="1663555" cy="779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包装程序外壳对象" showAsIcon="1" r:id="rId4" imgW="1371600" imgH="638175" progId="Package">
                  <p:embed/>
                </p:oleObj>
              </mc:Choice>
              <mc:Fallback>
                <p:oleObj name="包装程序外壳对象" showAsIcon="1" r:id="rId4" imgW="1371600" imgH="638175" progId="Package">
                  <p:embed/>
                  <p:pic>
                    <p:nvPicPr>
                      <p:cNvPr id="0" name="图片 -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9540" y="2136476"/>
                        <a:ext cx="1663555" cy="779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82292" y="5169972"/>
          <a:ext cx="1515574" cy="79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包装程序外壳对象" showAsIcon="1" r:id="rId6" imgW="1228725" imgH="638175" progId="Package">
                  <p:embed/>
                </p:oleObj>
              </mc:Choice>
              <mc:Fallback>
                <p:oleObj name="包装程序外壳对象" showAsIcon="1" r:id="rId6" imgW="1228725" imgH="638175" progId="Packag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2292" y="5169972"/>
                        <a:ext cx="1515574" cy="792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579853" y="5169972"/>
          <a:ext cx="1629660" cy="77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包装程序外壳对象" showAsIcon="1" r:id="rId8" imgW="1343025" imgH="638175" progId="Package">
                  <p:embed/>
                </p:oleObj>
              </mc:Choice>
              <mc:Fallback>
                <p:oleObj name="包装程序外壳对象" showAsIcon="1" r:id="rId8" imgW="1343025" imgH="638175" progId="Packag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79853" y="5169972"/>
                        <a:ext cx="1629660" cy="779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82292" y="5160447"/>
          <a:ext cx="1515574" cy="792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包装程序外壳对象" showAsIcon="1" r:id="rId10" imgW="1228725" imgH="638175" progId="Package">
                  <p:embed/>
                </p:oleObj>
              </mc:Choice>
              <mc:Fallback>
                <p:oleObj name="包装程序外壳对象" showAsIcon="1" r:id="rId10" imgW="1228725" imgH="638175" progId="Packag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2292" y="5160447"/>
                        <a:ext cx="1515574" cy="7922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579853" y="5160447"/>
          <a:ext cx="1629660" cy="779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包装程序外壳对象" showAsIcon="1" r:id="rId11" imgW="1343025" imgH="638175" progId="Package">
                  <p:embed/>
                </p:oleObj>
              </mc:Choice>
              <mc:Fallback>
                <p:oleObj name="包装程序外壳对象" showAsIcon="1" r:id="rId11" imgW="1343025" imgH="638175" progId="Packag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79853" y="5160447"/>
                        <a:ext cx="1629660" cy="779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855 -0.0517581 L 0.487654 -0.043889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00" y="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认识微服务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微服务拆分案例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en-US" altLang="zh-CN"/>
          </a:p>
          <a:p>
            <a:r>
              <a:rPr lang="en-US" altLang="zh-CN"/>
              <a:t>Ribbon</a:t>
            </a:r>
            <a:r>
              <a:rPr lang="zh-CN" altLang="en-US"/>
              <a:t>负载均衡原理</a:t>
            </a:r>
            <a:endParaRPr lang="en-US" altLang="zh-CN"/>
          </a:p>
          <a:p>
            <a:r>
              <a:rPr kumimoji="1" lang="en-US" altLang="zh-CN"/>
              <a:t>nacos</a:t>
            </a:r>
            <a:r>
              <a:rPr kumimoji="1" lang="zh-CN" altLang="en-US"/>
              <a:t>注册中心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 sz="1600">
                <a:solidFill>
                  <a:prstClr val="black"/>
                </a:solidFill>
              </a:rPr>
              <a:t>微服务需要根据业务模块拆分，做到单一职责</a:t>
            </a:r>
            <a:r>
              <a:rPr lang="en-US" altLang="zh-CN" sz="1600">
                <a:solidFill>
                  <a:prstClr val="black"/>
                </a:solidFill>
              </a:rPr>
              <a:t>,</a:t>
            </a:r>
            <a:r>
              <a:rPr lang="zh-CN" altLang="en-US" sz="1600">
                <a:solidFill>
                  <a:prstClr val="black"/>
                </a:solidFill>
              </a:rPr>
              <a:t>不要重复开发相同业务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微服务可以将业务暴露为接口，供其它微服务使用</a:t>
            </a:r>
            <a:endParaRPr lang="en-US" altLang="zh-CN" sz="1600">
              <a:solidFill>
                <a:prstClr val="black"/>
              </a:solidFill>
            </a:endParaRPr>
          </a:p>
          <a:p>
            <a:r>
              <a:rPr lang="zh-CN" altLang="en-US" sz="1600">
                <a:solidFill>
                  <a:prstClr val="black"/>
                </a:solidFill>
              </a:rPr>
              <a:t>不同微服务都应该有自己独立的数据库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服务拆分及远程调用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服务拆分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服务间调用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根据订单</a:t>
            </a:r>
            <a:r>
              <a:rPr lang="en-US" altLang="zh-CN"/>
              <a:t>id</a:t>
            </a:r>
            <a:r>
              <a:rPr lang="zh-CN" altLang="en-US"/>
              <a:t>查询订单功能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需求：根据订单</a:t>
            </a:r>
            <a:r>
              <a:rPr lang="en-US" altLang="zh-CN"/>
              <a:t>id</a:t>
            </a:r>
            <a:r>
              <a:rPr lang="zh-CN" altLang="en-US"/>
              <a:t>查询订单的同时，把订单所属的用户信息一起返回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5164153" y="2647321"/>
            <a:ext cx="1055139" cy="1036554"/>
            <a:chOff x="9848527" y="3462444"/>
            <a:chExt cx="1399567" cy="1399567"/>
          </a:xfrm>
        </p:grpSpPr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10" name="矩形: 圆角 9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26762" y="2638793"/>
            <a:ext cx="1055139" cy="1036554"/>
            <a:chOff x="5177729" y="2108903"/>
            <a:chExt cx="1399567" cy="1399567"/>
          </a:xfrm>
        </p:grpSpPr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13" name="矩形: 圆角 12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</a:p>
          </p:txBody>
        </p:sp>
      </p:grpSp>
      <p:pic>
        <p:nvPicPr>
          <p:cNvPr id="14" name="图形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51" y="2670082"/>
            <a:ext cx="991032" cy="991032"/>
          </a:xfrm>
          <a:prstGeom prst="rect">
            <a:avLst/>
          </a:prstGeom>
        </p:spPr>
      </p:pic>
      <p:cxnSp>
        <p:nvCxnSpPr>
          <p:cNvPr id="15" name="直接箭头连接符 14"/>
          <p:cNvCxnSpPr>
            <a:stCxn id="14" idx="3"/>
            <a:endCxn id="9" idx="1"/>
          </p:cNvCxnSpPr>
          <p:nvPr/>
        </p:nvCxnSpPr>
        <p:spPr>
          <a:xfrm>
            <a:off x="2956683" y="3165598"/>
            <a:ext cx="2207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2" idx="1"/>
          </p:cNvCxnSpPr>
          <p:nvPr/>
        </p:nvCxnSpPr>
        <p:spPr>
          <a:xfrm flipV="1">
            <a:off x="6219292" y="3157070"/>
            <a:ext cx="2207470" cy="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965036" y="5272409"/>
            <a:ext cx="3444644" cy="861774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上海市航头镇航都路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4" name="圆柱体 23"/>
          <p:cNvSpPr/>
          <p:nvPr/>
        </p:nvSpPr>
        <p:spPr>
          <a:xfrm>
            <a:off x="8528308" y="4358325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26" name="直接箭头连接符 25"/>
          <p:cNvCxnSpPr>
            <a:stCxn id="12" idx="2"/>
            <a:endCxn id="24" idx="1"/>
          </p:cNvCxnSpPr>
          <p:nvPr/>
        </p:nvCxnSpPr>
        <p:spPr>
          <a:xfrm>
            <a:off x="8954332" y="3675347"/>
            <a:ext cx="647" cy="68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柱体 27"/>
          <p:cNvSpPr/>
          <p:nvPr/>
        </p:nvSpPr>
        <p:spPr>
          <a:xfrm>
            <a:off x="5265051" y="4352511"/>
            <a:ext cx="853341" cy="849489"/>
          </a:xfrm>
          <a:prstGeom prst="can">
            <a:avLst/>
          </a:prstGeom>
          <a:solidFill>
            <a:srgbClr val="AD2B2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31" name="直接箭头连接符 30"/>
          <p:cNvCxnSpPr>
            <a:stCxn id="9" idx="2"/>
            <a:endCxn id="28" idx="1"/>
          </p:cNvCxnSpPr>
          <p:nvPr/>
        </p:nvCxnSpPr>
        <p:spPr>
          <a:xfrm flipH="1">
            <a:off x="5691722" y="3683875"/>
            <a:ext cx="1" cy="66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692225" y="5272409"/>
            <a:ext cx="2630802" cy="1169551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</a:endParaRPr>
          </a:p>
          <a:p>
            <a:r>
              <a:rPr lang="en-US" altLang="zh-CN" sz="1000">
                <a:solidFill>
                  <a:srgbClr val="0451A5"/>
                </a:solidFill>
              </a:rPr>
              <a:t>    "userId"</a:t>
            </a:r>
            <a:r>
              <a:rPr lang="en-US" altLang="zh-CN" sz="1000">
                <a:solidFill>
                  <a:srgbClr val="000000"/>
                </a:solidFill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1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833311" y="3705700"/>
            <a:ext cx="3035135" cy="1938992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>
                <a:solidFill>
                  <a:srgbClr val="09885A"/>
                </a:solidFill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上海市浦东新区航头镇航都路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18</a:t>
            </a:r>
            <a:r>
              <a:rPr lang="zh-CN" altLang="en-US" sz="1000" b="0">
                <a:solidFill>
                  <a:srgbClr val="A31515"/>
                </a:solidFill>
                <a:effectLst/>
              </a:rPr>
              <a:t>号传智播客</a:t>
            </a:r>
            <a:r>
              <a:rPr lang="en-US" altLang="zh-CN" sz="1000" b="0">
                <a:solidFill>
                  <a:srgbClr val="A31515"/>
                </a:solidFill>
                <a:effectLst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130364" y="2888626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根据订单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查询订单和用户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727001" y="389877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查询订单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630973" y="2852316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根据用户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218730" y="3886031"/>
            <a:ext cx="11496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查询用户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36" grpId="0" animBg="1"/>
      <p:bldP spid="39" grpId="0" animBg="1"/>
      <p:bldP spid="40" grpId="0"/>
      <p:bldP spid="41" grpId="0"/>
      <p:bldP spid="42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远程调用方式分析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612024" y="2952674"/>
            <a:ext cx="1055139" cy="1036554"/>
            <a:chOff x="5177729" y="2108903"/>
            <a:chExt cx="1399567" cy="1399567"/>
          </a:xfrm>
        </p:grpSpPr>
        <p:pic>
          <p:nvPicPr>
            <p:cNvPr id="6" name="图形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7" name="矩形: 圆角 6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用户模块</a:t>
              </a:r>
            </a:p>
          </p:txBody>
        </p:sp>
      </p:grpSp>
      <p:cxnSp>
        <p:nvCxnSpPr>
          <p:cNvPr id="21" name="直接箭头连接符 20"/>
          <p:cNvCxnSpPr>
            <a:stCxn id="8" idx="3"/>
            <a:endCxn id="6" idx="1"/>
          </p:cNvCxnSpPr>
          <p:nvPr/>
        </p:nvCxnSpPr>
        <p:spPr>
          <a:xfrm>
            <a:off x="3169328" y="2250727"/>
            <a:ext cx="5442696" cy="1220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757714">
            <a:off x="790377" y="1748152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593544" y="4169997"/>
            <a:ext cx="1055139" cy="1036554"/>
            <a:chOff x="9848527" y="3462444"/>
            <a:chExt cx="1399567" cy="1399567"/>
          </a:xfrm>
        </p:grpSpPr>
        <p:pic>
          <p:nvPicPr>
            <p:cNvPr id="26" name="图形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27" name="矩形: 圆角 26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cxnSp>
        <p:nvCxnSpPr>
          <p:cNvPr id="29" name="直接箭头连接符 28"/>
          <p:cNvCxnSpPr>
            <a:stCxn id="26" idx="3"/>
            <a:endCxn id="6" idx="1"/>
          </p:cNvCxnSpPr>
          <p:nvPr/>
        </p:nvCxnSpPr>
        <p:spPr>
          <a:xfrm flipV="1">
            <a:off x="2648683" y="3470951"/>
            <a:ext cx="5963341" cy="121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/>
          <p:cNvGrpSpPr/>
          <p:nvPr/>
        </p:nvGrpSpPr>
        <p:grpSpPr>
          <a:xfrm>
            <a:off x="1091953" y="1633729"/>
            <a:ext cx="2077375" cy="1725683"/>
            <a:chOff x="1091953" y="2716567"/>
            <a:chExt cx="2077375" cy="1725683"/>
          </a:xfrm>
        </p:grpSpPr>
        <p:sp>
          <p:nvSpPr>
            <p:cNvPr id="13" name="等腰三角形 12"/>
            <p:cNvSpPr/>
            <p:nvPr/>
          </p:nvSpPr>
          <p:spPr>
            <a:xfrm>
              <a:off x="1917577" y="3666473"/>
              <a:ext cx="417251" cy="577048"/>
            </a:xfrm>
            <a:prstGeom prst="triangl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091953" y="2716567"/>
              <a:ext cx="2077375" cy="123399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1603723" y="4154745"/>
              <a:ext cx="1055138" cy="287505"/>
            </a:xfrm>
            <a:prstGeom prst="ellips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917577" y="4145867"/>
              <a:ext cx="417251" cy="887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6" name="Picture 2" descr="Windows 10的默认壁纸是这样拍出来的_科技_腾讯网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466" y="2755847"/>
              <a:ext cx="2007676" cy="1166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图形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7722" y="2891618"/>
              <a:ext cx="386002" cy="386002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4993" y="3379701"/>
              <a:ext cx="388551" cy="401360"/>
            </a:xfrm>
            <a:prstGeom prst="rect">
              <a:avLst/>
            </a:prstGeom>
          </p:spPr>
        </p:pic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515" y="1669241"/>
            <a:ext cx="2015231" cy="1167651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637286" y="1808780"/>
            <a:ext cx="13271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5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5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22563" y="3172201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0" name="文本框 39"/>
          <p:cNvSpPr txBox="1"/>
          <p:nvPr/>
        </p:nvSpPr>
        <p:spPr>
          <a:xfrm rot="20918843">
            <a:off x="828571" y="4619335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222563" y="3238993"/>
            <a:ext cx="2051860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3922204" y="5206551"/>
            <a:ext cx="2630802" cy="1169551"/>
          </a:xfrm>
          <a:prstGeom prst="rect">
            <a:avLst/>
          </a:prstGeom>
          <a:noFill/>
          <a:ln>
            <a:solidFill>
              <a:srgbClr val="49504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altLang="zh-CN" sz="1000" b="0">
              <a:solidFill>
                <a:srgbClr val="09885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>
                <a:solidFill>
                  <a:srgbClr val="0451A5"/>
                </a:solidFill>
                <a:latin typeface="Consolas" panose="020B0609020204030204" pitchFamily="49" charset="0"/>
              </a:rPr>
              <a:t>    "user"</a:t>
            </a:r>
            <a:r>
              <a:rPr lang="en-US" altLang="zh-CN" sz="100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8" name="十字形 37"/>
          <p:cNvSpPr/>
          <p:nvPr/>
        </p:nvSpPr>
        <p:spPr>
          <a:xfrm>
            <a:off x="2964461" y="5574601"/>
            <a:ext cx="556657" cy="584776"/>
          </a:xfrm>
          <a:prstGeom prst="plus">
            <a:avLst>
              <a:gd name="adj" fmla="val 35807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/>
          <p:cNvSpPr/>
          <p:nvPr/>
        </p:nvSpPr>
        <p:spPr>
          <a:xfrm>
            <a:off x="7062537" y="5498938"/>
            <a:ext cx="763990" cy="584776"/>
          </a:xfrm>
          <a:prstGeom prst="rightArrow">
            <a:avLst>
              <a:gd name="adj1" fmla="val 37655"/>
              <a:gd name="adj2" fmla="val 50000"/>
            </a:avLst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082136" y="4904361"/>
            <a:ext cx="2546479" cy="1785104"/>
          </a:xfrm>
          <a:prstGeom prst="rect">
            <a:avLst/>
          </a:prstGeom>
          <a:noFill/>
          <a:ln>
            <a:solidFill>
              <a:srgbClr val="262626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"iPhone 12 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全网通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6799.00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张三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000" b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传智播客</a:t>
            </a:r>
            <a:r>
              <a:rPr lang="en-US" altLang="zh-CN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zh-CN" alt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289040" y="2566344"/>
            <a:ext cx="2149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@GetMapping("/user/{id}")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0.0044 L 0.30221 0.11065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5" y="530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57604 -0.1620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02" y="-8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0.28619 -0.0710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0.62435 0.30324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24" y="1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39" grpId="0"/>
      <p:bldP spid="30" grpId="0"/>
      <p:bldP spid="30" grpId="1"/>
      <p:bldP spid="40" grpId="0"/>
      <p:bldP spid="40" grpId="1"/>
      <p:bldP spid="41" grpId="0"/>
      <p:bldP spid="41" grpId="1"/>
      <p:bldP spid="42" grpId="0" animBg="1"/>
      <p:bldP spid="38" grpId="0" animBg="1"/>
      <p:bldP spid="43" grpId="0" animBg="1"/>
      <p:bldP spid="45" grpId="0" animBg="1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r>
              <a:rPr lang="en-US" altLang="zh-CN"/>
              <a:t>-</a:t>
            </a:r>
            <a:r>
              <a:rPr lang="zh-CN" altLang="en-US"/>
              <a:t>查询订单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）注册</a:t>
            </a:r>
            <a:r>
              <a:rPr lang="en-US" altLang="zh-CN"/>
              <a:t>RestTemplate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OrderApplication</a:t>
            </a:r>
            <a:r>
              <a:rPr lang="zh-CN" altLang="en-US"/>
              <a:t>中注册</a:t>
            </a:r>
            <a:r>
              <a:rPr lang="en-US" altLang="zh-CN"/>
              <a:t>RestTemplate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41180" y="2219210"/>
            <a:ext cx="8516964" cy="3093154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@MapperScan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"cn.itcast.order.mapper"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@SpringBootApplication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OrderApplication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/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static void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main(String[] args)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SpringApplication.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run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(OrderApplication.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, args);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/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/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restTemplate(){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  <a:r>
              <a:rPr lang="en-US" altLang="zh-CN"/>
              <a:t>-</a:t>
            </a:r>
            <a:r>
              <a:rPr lang="zh-CN" altLang="en-US"/>
              <a:t>查询订单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）服务远程调用</a:t>
            </a:r>
            <a:r>
              <a:rPr lang="en-US" altLang="zh-CN"/>
              <a:t>RestTemplate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OrderService</a:t>
            </a:r>
            <a:r>
              <a:rPr lang="zh-CN" altLang="en-US"/>
              <a:t>的</a:t>
            </a:r>
            <a:r>
              <a:rPr lang="en-US" altLang="zh-CN"/>
              <a:t>queryOrderById</a:t>
            </a:r>
            <a:r>
              <a:rPr lang="zh-CN" altLang="en-US"/>
              <a:t>方法：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555248" y="2163941"/>
            <a:ext cx="8494633" cy="4247317"/>
          </a:xfrm>
          <a:prstGeom prst="rect">
            <a:avLst/>
          </a:prstGeom>
          <a:solidFill>
            <a:srgbClr val="F2F6EA"/>
          </a:solidFill>
          <a:ln>
            <a:solidFill>
              <a:srgbClr val="262626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@Service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class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OrderService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@Autowired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private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/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 queryOrderById(Long orderId) {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1.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查询订单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 order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orderMapper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.findById(orderId);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JetBrains Mono" panose="02000009000000000000" pitchFamily="49" charset="0"/>
              </a:rPr>
              <a:t>TODO 2.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查询用户</a:t>
            </a:r>
            <a:r>
              <a:rPr kumimoji="0" lang="en-US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1" i="1" u="none" strike="noStrike" cap="none" normalizeH="0" baseline="0">
                <a:ln>
                  <a:noFill/>
                </a:ln>
                <a:solidFill>
                  <a:srgbClr val="0073BF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String url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"http://localhost:8081/user/"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+  order.getUserId();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 user =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cs typeface="JetBrains Mono" panose="02000009000000000000" pitchFamily="49" charset="0"/>
              </a:rPr>
              <a:t>restTemplate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.getForObject(url, User.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class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3.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封装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user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信息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order.setUser(</a:t>
            </a:r>
            <a:r>
              <a:rPr kumimoji="0" lang="en-US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);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// 4.</a:t>
            </a: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返回</a:t>
            </a:r>
            <a:b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5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5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</a:t>
            </a: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order;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}</a:t>
            </a:r>
            <a:b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微服务调用方式</a:t>
            </a:r>
            <a:endParaRPr lang="en-US" altLang="zh-CN"/>
          </a:p>
          <a:p>
            <a:pPr marL="8953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请求实现远程调用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请求做远程调用是与语言无关的调用，只要知道对方的</a:t>
            </a:r>
            <a:r>
              <a:rPr lang="en-US" altLang="zh-CN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、端口、接口路径、请求参数即可。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微服务远程调用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提供者与消费者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017985" y="4197904"/>
            <a:ext cx="1664667" cy="64190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7480739" y="4197904"/>
            <a:ext cx="1608082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</p:txBody>
      </p:sp>
      <p:cxnSp>
        <p:nvCxnSpPr>
          <p:cNvPr id="11" name="直接箭头连接符 10"/>
          <p:cNvCxnSpPr>
            <a:endCxn id="9" idx="1"/>
          </p:cNvCxnSpPr>
          <p:nvPr/>
        </p:nvCxnSpPr>
        <p:spPr>
          <a:xfrm flipV="1">
            <a:off x="3682653" y="4518856"/>
            <a:ext cx="379808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177298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服务提供者：一次业务中，被其它微服务调用的服务。（提供接口给其它微服务）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服务消费者：一次业务中，调用其它微服务的服务。（调用其它微服务提供的接口）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843793" y="4592279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59693" y="4592279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endParaRPr lang="zh-CN" altLang="en-US" sz="11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</a:t>
            </a:r>
            <a:r>
              <a:rPr lang="en-US" altLang="zh-CN"/>
              <a:t>A</a:t>
            </a:r>
            <a:r>
              <a:rPr lang="zh-CN" altLang="en-US"/>
              <a:t>调用服务</a:t>
            </a:r>
            <a:r>
              <a:rPr lang="en-US" altLang="zh-CN"/>
              <a:t>B</a:t>
            </a:r>
            <a:r>
              <a:rPr lang="zh-CN" altLang="en-US"/>
              <a:t>，服务</a:t>
            </a:r>
            <a:r>
              <a:rPr lang="en-US" altLang="zh-CN"/>
              <a:t>B</a:t>
            </a:r>
            <a:r>
              <a:rPr lang="zh-CN" altLang="en-US"/>
              <a:t>调用服务</a:t>
            </a:r>
            <a:r>
              <a:rPr lang="en-US" altLang="zh-CN"/>
              <a:t>C</a:t>
            </a:r>
            <a:r>
              <a:rPr lang="zh-CN" altLang="en-US"/>
              <a:t>，那么服务</a:t>
            </a:r>
            <a:r>
              <a:rPr lang="en-US" altLang="zh-CN"/>
              <a:t>B</a:t>
            </a:r>
            <a:r>
              <a:rPr lang="zh-CN" altLang="en-US"/>
              <a:t>是什么角色？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消费者与提供者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199784" cy="4511040"/>
          </a:xfrm>
        </p:spPr>
        <p:txBody>
          <a:bodyPr/>
          <a:lstStyle/>
          <a:p>
            <a:r>
              <a:rPr lang="zh-CN" altLang="en-US"/>
              <a:t>服务调用关系</a:t>
            </a:r>
            <a:endParaRPr lang="en-US" altLang="zh-CN"/>
          </a:p>
          <a:p>
            <a:pPr marL="8953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服务提供者：暴露接口给其它微服务调用</a:t>
            </a:r>
            <a:endParaRPr lang="en-US" altLang="zh-CN"/>
          </a:p>
          <a:p>
            <a:pPr marL="8953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调用其它微服务提供的接口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提供者与消费者角色其实是</a:t>
            </a:r>
            <a:r>
              <a:rPr lang="zh-CN" altLang="en-US" sz="160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相对</a:t>
            </a: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endParaRPr lang="en-US" altLang="zh-CN" sz="16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一个服务可以同时是服务提供者和服务消费者</a:t>
            </a:r>
            <a:endParaRPr lang="en-US" altLang="zh-CN" sz="1400" b="0">
              <a:solidFill>
                <a:prstClr val="black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分布式服务案例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认识微服务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服务架构演变</a:t>
            </a:r>
            <a:endParaRPr lang="en-US" altLang="zh-CN"/>
          </a:p>
          <a:p>
            <a:r>
              <a:rPr lang="zh-CN" altLang="en-US"/>
              <a:t>微服务技术对比</a:t>
            </a:r>
            <a:endParaRPr lang="en-US" altLang="zh-CN"/>
          </a:p>
          <a:p>
            <a:r>
              <a:rPr lang="en-US" altLang="zh-CN"/>
              <a:t>SpringCloud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远程调用的问题</a:t>
            </a:r>
            <a:endParaRPr lang="en-US" altLang="zh-CN"/>
          </a:p>
          <a:p>
            <a:r>
              <a:rPr lang="en-US" altLang="zh-CN"/>
              <a:t>eureka</a:t>
            </a:r>
            <a:r>
              <a:rPr lang="zh-CN" altLang="en-US"/>
              <a:t>原理</a:t>
            </a:r>
            <a:endParaRPr lang="en-US" altLang="zh-CN"/>
          </a:p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r>
              <a:rPr lang="zh-CN" altLang="en-US"/>
              <a:t>服务注册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服务调用出现的问题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605916" y="3868121"/>
            <a:ext cx="1384492" cy="6419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8487478" y="3868120"/>
            <a:ext cx="1384493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1" name="直接箭头连接符 10"/>
          <p:cNvCxnSpPr>
            <a:stCxn id="5" idx="3"/>
            <a:endCxn id="13" idx="1"/>
          </p:cNvCxnSpPr>
          <p:nvPr/>
        </p:nvCxnSpPr>
        <p:spPr>
          <a:xfrm flipV="1">
            <a:off x="2990408" y="4189072"/>
            <a:ext cx="54970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矩形: 圆角 11"/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8487476" y="3868120"/>
            <a:ext cx="1384493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服务消费者该如何获取服务提供者的地址信息？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如果有多个服务提供者，消费者该如何选择？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消费者如何得知服务提供者的健康状态？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24342" y="4241608"/>
            <a:ext cx="5029200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"http://localhost:8081/user/"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order.getUserId()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带走很多问号的表情包(第1页) - 一起扣扣网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669" y="4493954"/>
            <a:ext cx="1455611" cy="133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0.2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-0.2599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2" grpId="1" animBg="1"/>
      <p:bldP spid="13" grpId="0" animBg="1"/>
      <p:bldP spid="13" grpId="1" animBg="1"/>
      <p:bldP spid="6" grpId="0"/>
      <p:bldP spid="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208506" y="4012707"/>
            <a:ext cx="9703294" cy="2734322"/>
          </a:xfrm>
          <a:prstGeom prst="roundRect">
            <a:avLst>
              <a:gd name="adj" fmla="val 4881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>
                <a:solidFill>
                  <a:srgbClr val="AD2B26"/>
                </a:solidFill>
              </a:rPr>
              <a:t>eureka-client</a:t>
            </a:r>
            <a:endParaRPr lang="zh-CN" altLang="en-US">
              <a:solidFill>
                <a:srgbClr val="AD2B2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的作用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2560495" y="4385429"/>
            <a:ext cx="1384492" cy="6419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8080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8209481" y="4385428"/>
            <a:ext cx="1384493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8209480" y="4385428"/>
            <a:ext cx="1384493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8209479" y="4385428"/>
            <a:ext cx="1384493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5102086" y="1646133"/>
            <a:ext cx="1643271" cy="64190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eureka-server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6" name="直接箭头连接符 5"/>
          <p:cNvCxnSpPr>
            <a:stCxn id="14" idx="0"/>
            <a:endCxn id="10" idx="3"/>
          </p:cNvCxnSpPr>
          <p:nvPr/>
        </p:nvCxnSpPr>
        <p:spPr>
          <a:xfrm flipH="1" flipV="1">
            <a:off x="6745357" y="1967085"/>
            <a:ext cx="2147410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226805" y="4202483"/>
            <a:ext cx="3331923" cy="242148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5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25" name="矩形 24"/>
          <p:cNvSpPr/>
          <p:nvPr/>
        </p:nvSpPr>
        <p:spPr>
          <a:xfrm>
            <a:off x="7814607" y="1370292"/>
            <a:ext cx="2440862" cy="12769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localhost:8080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616143" y="4202483"/>
            <a:ext cx="3331923" cy="24214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600">
                <a:solidFill>
                  <a:schemeClr val="accent3">
                    <a:lumMod val="7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cxnSp>
        <p:nvCxnSpPr>
          <p:cNvPr id="29" name="直接箭头连接符 28"/>
          <p:cNvCxnSpPr>
            <a:stCxn id="10" idx="1"/>
            <a:endCxn id="27" idx="0"/>
          </p:cNvCxnSpPr>
          <p:nvPr/>
        </p:nvCxnSpPr>
        <p:spPr>
          <a:xfrm flipH="1">
            <a:off x="3282105" y="1967085"/>
            <a:ext cx="1819981" cy="223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053523" y="3084784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）注册服务信息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74936" y="2869341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）拉取服务</a:t>
            </a:r>
            <a:endParaRPr lang="en-US" altLang="zh-CN" sz="14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的信息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31865" y="5398769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）负载均衡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52611" y="5770656"/>
            <a:ext cx="1784752" cy="276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 8081</a:t>
            </a:r>
            <a:endParaRPr lang="zh-CN" altLang="en-US" sz="1400"/>
          </a:p>
        </p:txBody>
      </p:sp>
      <p:cxnSp>
        <p:nvCxnSpPr>
          <p:cNvPr id="37" name="直接箭头连接符 36"/>
          <p:cNvCxnSpPr>
            <a:stCxn id="5" idx="3"/>
            <a:endCxn id="13" idx="1"/>
          </p:cNvCxnSpPr>
          <p:nvPr/>
        </p:nvCxnSpPr>
        <p:spPr>
          <a:xfrm flipV="1">
            <a:off x="3944987" y="4706380"/>
            <a:ext cx="42644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96419" y="4832714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）远程调用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箭头连接符 44"/>
          <p:cNvCxnSpPr>
            <a:endCxn id="10" idx="2"/>
          </p:cNvCxnSpPr>
          <p:nvPr/>
        </p:nvCxnSpPr>
        <p:spPr>
          <a:xfrm flipH="1" flipV="1">
            <a:off x="5923722" y="2288036"/>
            <a:ext cx="1890886" cy="1914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349782" y="351693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心跳续约，每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次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14606" y="1222101"/>
            <a:ext cx="3407960" cy="1169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user-service: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8081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8082</a:t>
            </a:r>
          </a:p>
          <a:p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localhost: 8083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思想气泡: 云 6"/>
          <p:cNvSpPr/>
          <p:nvPr/>
        </p:nvSpPr>
        <p:spPr>
          <a:xfrm>
            <a:off x="4666167" y="1202127"/>
            <a:ext cx="2862231" cy="1720459"/>
          </a:xfrm>
          <a:prstGeom prst="cloudCallout">
            <a:avLst>
              <a:gd name="adj1" fmla="val -78327"/>
              <a:gd name="adj2" fmla="val -6369"/>
            </a:avLst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0681 0.146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73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737 0.1467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2293 -0.009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58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0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0.50599 0.5960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99" y="29792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50104 0.59237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606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104 0.59051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29514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50209 0.59213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04" y="2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406 -0.01412 L 0.11015 -0.04908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0" grpId="0" animBg="1"/>
      <p:bldP spid="14" grpId="0" animBg="1"/>
      <p:bldP spid="27" grpId="0" animBg="1"/>
      <p:bldP spid="30" grpId="0"/>
      <p:bldP spid="31" grpId="0"/>
      <p:bldP spid="34" grpId="0"/>
      <p:bldP spid="35" grpId="0" animBg="1"/>
      <p:bldP spid="35" grpId="1" animBg="1"/>
      <p:bldP spid="43" grpId="0"/>
      <p:bldP spid="48" grpId="0"/>
      <p:bldP spid="33" grpId="0" build="allAtOnce"/>
      <p:bldP spid="33" grpId="1" uiExpand="1" build="allAtOnce"/>
      <p:bldP spid="7" grpId="0" animBg="1"/>
      <p:bldP spid="7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的作用</a:t>
            </a:r>
            <a:r>
              <a:rPr lang="en-US" altLang="zh-CN"/>
              <a:t>     </a:t>
            </a:r>
            <a:r>
              <a:t>注册</a:t>
            </a:r>
            <a:r>
              <a:rPr lang="en-US" altLang="zh-CN"/>
              <a:t>!</a:t>
            </a:r>
            <a:r>
              <a:t>发现</a:t>
            </a:r>
            <a:r>
              <a:rPr lang="en-US" altLang="zh-CN"/>
              <a:t>!</a:t>
            </a:r>
            <a:r>
              <a:t>状态监控</a:t>
            </a:r>
            <a:r>
              <a:rPr lang="en-US" altLang="zh-CN"/>
              <a:t>!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消费者该如何获取服务提供者具体信息？</a:t>
            </a:r>
            <a:endParaRPr lang="en-US" altLang="zh-CN" sz="1800"/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服务提供者启动时向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保存这些信息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消费者根据服务名称向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拉取提供者信息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如果有多个服务提供者，消费者该如何选择？</a:t>
            </a:r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solidFill>
                  <a:prstClr val="black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服务消费者利用负载均衡算法，从服务列表中挑选一个</a:t>
            </a:r>
            <a:endParaRPr lang="en-US" altLang="zh-CN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/>
              <a:t>消费者如何感知服务提供者健康状态？</a:t>
            </a:r>
            <a:endParaRPr lang="en-US" altLang="zh-CN" sz="1800"/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服务提供者会每隔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发送心跳请求，报告健康状态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会更新记录服务列表信息，心跳不正常会被剔除</a:t>
            </a: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276350" lvl="1" indent="-285750">
              <a:buFont typeface="Wingdings" panose="05000000000000000000" pitchFamily="2" charset="2"/>
              <a:buChar char="u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消费者就可以拉取到最新的信息</a:t>
            </a:r>
          </a:p>
          <a:p>
            <a:pPr lvl="1" indent="0">
              <a:buFont typeface="Wingdings" panose="05000000000000000000" pitchFamily="2" charset="2"/>
              <a:buNone/>
            </a:pPr>
            <a:endParaRPr lang="en-US" altLang="zh-CN" sz="18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 txBox="1"/>
          <p:nvPr/>
        </p:nvSpPr>
        <p:spPr>
          <a:xfrm>
            <a:off x="4581545" y="1664878"/>
            <a:ext cx="7486957" cy="4219575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架构中，微服务角色有两类：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：服务端，注册中心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记录服务信息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心跳监控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EurekaClient</a:t>
            </a:r>
            <a:r>
              <a:rPr lang="zh-CN" altLang="en-US"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：客户端</a:t>
            </a:r>
            <a:endParaRPr lang="en-US" altLang="zh-CN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Provider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：服务提供者，例如案例中的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marL="1433195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注册自己的信息到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</a:p>
          <a:p>
            <a:pPr marL="1433195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每隔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秒向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发送心跳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9795" lvl="1" indent="-285750">
              <a:buFont typeface="Wingdings" panose="05000000000000000000" pitchFamily="2" charset="2"/>
              <a:buChar char="u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consumer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：服务消费者，例如案例中的 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</a:p>
          <a:p>
            <a:pPr marL="1433195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根据服务名称从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EurekaServer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拉取服务列表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433195" lvl="2" indent="-285750">
              <a:buFont typeface="Wingdings" panose="05000000000000000000" pitchFamily="2" charset="2"/>
              <a:buChar char="u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基于服务列表做负载均衡，选中一个微服务后发起远程调用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sz="18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动手实践</a:t>
            </a:r>
          </a:p>
        </p:txBody>
      </p:sp>
      <p:sp>
        <p:nvSpPr>
          <p:cNvPr id="5" name="矩形 4"/>
          <p:cNvSpPr/>
          <p:nvPr/>
        </p:nvSpPr>
        <p:spPr>
          <a:xfrm>
            <a:off x="2079625" y="4515820"/>
            <a:ext cx="2546016" cy="38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EurekaServer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403086" y="2239375"/>
            <a:ext cx="1967897" cy="1970991"/>
            <a:chOff x="1393278" y="1580877"/>
            <a:chExt cx="2707454" cy="2711710"/>
          </a:xfrm>
        </p:grpSpPr>
        <p:sp>
          <p:nvSpPr>
            <p:cNvPr id="28" name="Oval 5"/>
            <p:cNvSpPr>
              <a:spLocks noChangeArrowheads="1"/>
            </p:cNvSpPr>
            <p:nvPr/>
          </p:nvSpPr>
          <p:spPr bwMode="auto">
            <a:xfrm>
              <a:off x="1393278" y="1580877"/>
              <a:ext cx="2707454" cy="2711710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1474164" y="1661762"/>
              <a:ext cx="2545689" cy="2549944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34471" y="2239374"/>
            <a:ext cx="1964804" cy="1970992"/>
            <a:chOff x="4584708" y="1580876"/>
            <a:chExt cx="2703198" cy="2711712"/>
          </a:xfrm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4584708" y="1580876"/>
              <a:ext cx="2703198" cy="2711712"/>
            </a:xfrm>
            <a:prstGeom prst="ellipse">
              <a:avLst/>
            </a:prstGeom>
            <a:solidFill>
              <a:srgbClr val="40404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4681644" y="1661761"/>
              <a:ext cx="2545688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662763" y="2239374"/>
            <a:ext cx="1964804" cy="1970992"/>
            <a:chOff x="7853261" y="1580876"/>
            <a:chExt cx="2703198" cy="2711712"/>
          </a:xfrm>
        </p:grpSpPr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7853261" y="1580876"/>
              <a:ext cx="2703198" cy="2711712"/>
            </a:xfrm>
            <a:prstGeom prst="ellipse">
              <a:avLst/>
            </a:prstGeom>
            <a:solidFill>
              <a:srgbClr val="C00000"/>
            </a:solidFill>
            <a:ln w="38100" cap="flat">
              <a:solidFill>
                <a:schemeClr val="bg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7934146" y="1661761"/>
              <a:ext cx="2541432" cy="2549946"/>
            </a:xfrm>
            <a:prstGeom prst="ellipse">
              <a:avLst/>
            </a:prstGeom>
            <a:noFill/>
            <a:ln w="3175" cap="flat">
              <a:solidFill>
                <a:srgbClr val="FEFEFE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54959" y="3145672"/>
            <a:ext cx="1130719" cy="158402"/>
            <a:chOff x="2929691" y="2081563"/>
            <a:chExt cx="900366" cy="190467"/>
          </a:xfrm>
        </p:grpSpPr>
        <p:sp>
          <p:nvSpPr>
            <p:cNvPr id="21" name="Oval 13"/>
            <p:cNvSpPr>
              <a:spLocks noChangeArrowheads="1"/>
            </p:cNvSpPr>
            <p:nvPr/>
          </p:nvSpPr>
          <p:spPr bwMode="auto">
            <a:xfrm>
              <a:off x="2929691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70355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2974337" y="2148888"/>
              <a:ext cx="807354" cy="55809"/>
            </a:xfrm>
            <a:custGeom>
              <a:avLst/>
              <a:gdLst>
                <a:gd name="T0" fmla="*/ 47 w 958"/>
                <a:gd name="T1" fmla="*/ 0 h 66"/>
                <a:gd name="T2" fmla="*/ 913 w 958"/>
                <a:gd name="T3" fmla="*/ 0 h 66"/>
                <a:gd name="T4" fmla="*/ 913 w 958"/>
                <a:gd name="T5" fmla="*/ 66 h 66"/>
                <a:gd name="T6" fmla="*/ 47 w 958"/>
                <a:gd name="T7" fmla="*/ 66 h 66"/>
                <a:gd name="T8" fmla="*/ 47 w 95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8" h="66">
                  <a:moveTo>
                    <a:pt x="47" y="0"/>
                  </a:moveTo>
                  <a:cubicBezTo>
                    <a:pt x="335" y="0"/>
                    <a:pt x="624" y="0"/>
                    <a:pt x="913" y="0"/>
                  </a:cubicBezTo>
                  <a:cubicBezTo>
                    <a:pt x="957" y="2"/>
                    <a:pt x="958" y="63"/>
                    <a:pt x="913" y="66"/>
                  </a:cubicBezTo>
                  <a:cubicBezTo>
                    <a:pt x="624" y="66"/>
                    <a:pt x="335" y="66"/>
                    <a:pt x="47" y="66"/>
                  </a:cubicBezTo>
                  <a:cubicBezTo>
                    <a:pt x="0" y="63"/>
                    <a:pt x="2" y="2"/>
                    <a:pt x="47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68656" y="3145672"/>
            <a:ext cx="1130719" cy="158402"/>
            <a:chOff x="5627069" y="2081563"/>
            <a:chExt cx="900366" cy="190467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627069" y="2081565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6400937" y="2081563"/>
              <a:ext cx="126498" cy="190465"/>
            </a:xfrm>
            <a:prstGeom prst="ellipse">
              <a:avLst/>
            </a:prstGeom>
            <a:solidFill>
              <a:srgbClr val="231915"/>
            </a:solidFill>
            <a:ln w="7938" cap="flat">
              <a:solidFill>
                <a:srgbClr val="231915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5671715" y="2148888"/>
              <a:ext cx="807354" cy="55809"/>
            </a:xfrm>
            <a:custGeom>
              <a:avLst/>
              <a:gdLst>
                <a:gd name="T0" fmla="*/ 46 w 957"/>
                <a:gd name="T1" fmla="*/ 0 h 66"/>
                <a:gd name="T2" fmla="*/ 912 w 957"/>
                <a:gd name="T3" fmla="*/ 0 h 66"/>
                <a:gd name="T4" fmla="*/ 912 w 957"/>
                <a:gd name="T5" fmla="*/ 66 h 66"/>
                <a:gd name="T6" fmla="*/ 46 w 957"/>
                <a:gd name="T7" fmla="*/ 66 h 66"/>
                <a:gd name="T8" fmla="*/ 46 w 957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7" h="66">
                  <a:moveTo>
                    <a:pt x="46" y="0"/>
                  </a:moveTo>
                  <a:cubicBezTo>
                    <a:pt x="335" y="0"/>
                    <a:pt x="624" y="0"/>
                    <a:pt x="912" y="0"/>
                  </a:cubicBezTo>
                  <a:cubicBezTo>
                    <a:pt x="957" y="2"/>
                    <a:pt x="957" y="63"/>
                    <a:pt x="912" y="66"/>
                  </a:cubicBezTo>
                  <a:cubicBezTo>
                    <a:pt x="624" y="66"/>
                    <a:pt x="335" y="66"/>
                    <a:pt x="46" y="66"/>
                  </a:cubicBezTo>
                  <a:cubicBezTo>
                    <a:pt x="0" y="63"/>
                    <a:pt x="1" y="2"/>
                    <a:pt x="46" y="0"/>
                  </a:cubicBezTo>
                  <a:close/>
                </a:path>
              </a:pathLst>
            </a:custGeom>
            <a:solidFill>
              <a:srgbClr val="C8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594518" y="3238758"/>
            <a:ext cx="155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搭建注册中心</a:t>
            </a:r>
            <a:endParaRPr lang="en-US" altLang="zh-CN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38441" y="3251343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服务注册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04685" y="3228945"/>
            <a:ext cx="1191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服务发现</a:t>
            </a:r>
            <a:endParaRPr lang="zh-CN" altLang="en-US" sz="20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4962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08091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72387" y="2757227"/>
            <a:ext cx="655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822992" y="4515820"/>
            <a:ext cx="2546016" cy="7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将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user-service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、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都注册到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eureka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66359" y="4515820"/>
            <a:ext cx="2546016" cy="103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在</a:t>
            </a:r>
            <a:r>
              <a:rPr lang="en-US" altLang="zh-CN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order-service</a:t>
            </a:r>
            <a:r>
              <a:rPr lang="zh-CN" altLang="en-US" sz="1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Arial" panose="020B0604020202020204" pitchFamily="34" charset="0"/>
              </a:rPr>
              <a:t>中完成服务拉取，然后通过负载均衡挑选一个服务，实现远程调用</a:t>
            </a:r>
            <a:endParaRPr lang="zh-CN" altLang="en-US" sz="1400" dirty="0"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/>
      <p:bldP spid="15" grpId="0"/>
      <p:bldP spid="16" grpId="0"/>
      <p:bldP spid="17" grpId="0"/>
      <p:bldP spid="30" grpId="0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  <a:r>
              <a:rPr lang="zh-CN" altLang="en-US"/>
              <a:t>服务步骤如下：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创建项目，引入</a:t>
            </a:r>
            <a:r>
              <a:rPr lang="en-US" altLang="zh-CN"/>
              <a:t>spring-cloud-starter-netflix-eureka-server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编写启动类，添加</a:t>
            </a:r>
            <a:r>
              <a:rPr lang="en-US" altLang="zh-CN"/>
              <a:t>@EnableEurekaServer</a:t>
            </a:r>
            <a:r>
              <a:rPr lang="zh-CN" altLang="en-US"/>
              <a:t>注解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27758" y="2636904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&gt;spring-cloud-starter-netflix-eureka-server&lt;/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27758" y="4612223"/>
            <a:ext cx="8379216" cy="2031325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b="1">
                <a:solidFill>
                  <a:srgbClr val="000080"/>
                </a:solidFill>
                <a:cs typeface="JetBrains Mono" panose="02000009000000000000" pitchFamily="49" charset="0"/>
              </a:rPr>
              <a:t>  port: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10086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eurekaserver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/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将</a:t>
            </a:r>
            <a:r>
              <a:rPr lang="en-US" altLang="zh-CN"/>
              <a:t>user-service</a:t>
            </a:r>
            <a:r>
              <a:rPr lang="zh-CN" altLang="en-US"/>
              <a:t>服务注册到</a:t>
            </a:r>
            <a:r>
              <a:rPr lang="en-US" altLang="zh-CN"/>
              <a:t>EurekaServer</a:t>
            </a:r>
            <a:r>
              <a:rPr lang="zh-CN" altLang="en-US"/>
              <a:t>步骤如下：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user-service</a:t>
            </a:r>
            <a:r>
              <a:rPr lang="zh-CN" altLang="en-US"/>
              <a:t>项目引入</a:t>
            </a:r>
            <a:r>
              <a:rPr lang="en-US" altLang="zh-CN"/>
              <a:t>spring-cloud-starter-netflix-eureka-client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27758" y="2551837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27758" y="43174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/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注册</a:t>
            </a:r>
            <a:r>
              <a:rPr lang="en-US" altLang="zh-CN"/>
              <a:t>user-service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另外，我们可以将</a:t>
            </a:r>
            <a:r>
              <a:rPr lang="en-US" altLang="zh-CN"/>
              <a:t>user-service</a:t>
            </a:r>
            <a:r>
              <a:rPr lang="zh-CN" altLang="en-US"/>
              <a:t>多次启动， 模拟多实例部署，但为了避免端口冲突，需要修改端口设置：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56" y="2799224"/>
            <a:ext cx="4679633" cy="25458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977" y="2559597"/>
            <a:ext cx="5307058" cy="3025110"/>
          </a:xfrm>
          <a:prstGeom prst="rect">
            <a:avLst/>
          </a:prstGeom>
        </p:spPr>
      </p:pic>
      <p:sp>
        <p:nvSpPr>
          <p:cNvPr id="9" name="箭头: 右 8"/>
          <p:cNvSpPr/>
          <p:nvPr/>
        </p:nvSpPr>
        <p:spPr>
          <a:xfrm>
            <a:off x="5451566" y="3582295"/>
            <a:ext cx="796834" cy="979714"/>
          </a:xfrm>
          <a:prstGeom prst="rightArrow">
            <a:avLst/>
          </a:prstGeom>
          <a:solidFill>
            <a:srgbClr val="49504F"/>
          </a:solidFill>
          <a:ln>
            <a:solidFill>
              <a:srgbClr val="262626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2523451" y="2371480"/>
            <a:ext cx="3670125" cy="33637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/>
              <a:t>xx</a:t>
            </a:r>
            <a:r>
              <a:rPr lang="zh-CN" altLang="en-US"/>
              <a:t>商城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单体架构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555431" cy="4575466"/>
          </a:xfrm>
        </p:spPr>
        <p:txBody>
          <a:bodyPr/>
          <a:lstStyle/>
          <a:p>
            <a:r>
              <a:rPr lang="zh-CN" altLang="en-US" b="1"/>
              <a:t>单体架构</a:t>
            </a:r>
            <a:r>
              <a:rPr lang="zh-CN" altLang="en-US"/>
              <a:t>：将业务的所有功能集中在一个项目中开发，打成一个包部署。</a:t>
            </a:r>
            <a:endParaRPr lang="en-US" altLang="zh-CN"/>
          </a:p>
          <a:p>
            <a:r>
              <a:rPr lang="zh-CN" altLang="en-US" b="1"/>
              <a:t>优点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架构简单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部署成本低</a:t>
            </a:r>
            <a:endParaRPr lang="en-US" altLang="zh-CN"/>
          </a:p>
          <a:p>
            <a:r>
              <a:rPr lang="zh-CN" altLang="en-US" b="1"/>
              <a:t>缺点</a:t>
            </a:r>
            <a:r>
              <a:rPr lang="zh-CN" altLang="en-US"/>
              <a:t>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/>
              <a:t>耦合度高</a:t>
            </a:r>
            <a:endParaRPr lang="en-US" altLang="zh-CN"/>
          </a:p>
        </p:txBody>
      </p:sp>
      <p:grpSp>
        <p:nvGrpSpPr>
          <p:cNvPr id="44" name="组合 43"/>
          <p:cNvGrpSpPr/>
          <p:nvPr/>
        </p:nvGrpSpPr>
        <p:grpSpPr>
          <a:xfrm>
            <a:off x="3103063" y="2565445"/>
            <a:ext cx="1555176" cy="1302327"/>
            <a:chOff x="4082471" y="3038764"/>
            <a:chExt cx="1555176" cy="1302327"/>
          </a:xfrm>
        </p:grpSpPr>
        <p:sp>
          <p:nvSpPr>
            <p:cNvPr id="32" name="任意多边形: 形状 31"/>
            <p:cNvSpPr/>
            <p:nvPr/>
          </p:nvSpPr>
          <p:spPr>
            <a:xfrm>
              <a:off x="4082471" y="3038764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184072" y="3515767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420471" y="2565446"/>
            <a:ext cx="1319612" cy="1555176"/>
            <a:chOff x="5399879" y="3038765"/>
            <a:chExt cx="1319612" cy="1555176"/>
          </a:xfrm>
        </p:grpSpPr>
        <p:sp>
          <p:nvSpPr>
            <p:cNvPr id="33" name="任意多边形: 形状 32"/>
            <p:cNvSpPr/>
            <p:nvPr/>
          </p:nvSpPr>
          <p:spPr>
            <a:xfrm rot="5400000">
              <a:off x="5273455" y="3165189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620363" y="3524470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167623" y="3867772"/>
            <a:ext cx="1555176" cy="1302327"/>
            <a:chOff x="5147031" y="4341091"/>
            <a:chExt cx="1555176" cy="1302327"/>
          </a:xfrm>
        </p:grpSpPr>
        <p:sp>
          <p:nvSpPr>
            <p:cNvPr id="36" name="任意多边形: 形状 35"/>
            <p:cNvSpPr/>
            <p:nvPr/>
          </p:nvSpPr>
          <p:spPr>
            <a:xfrm rot="10800000">
              <a:off x="5147031" y="43410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   </a:t>
              </a:r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endPara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546436" y="4812146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103064" y="3621148"/>
            <a:ext cx="1302327" cy="1555176"/>
            <a:chOff x="4082472" y="4094467"/>
            <a:chExt cx="1302327" cy="1555176"/>
          </a:xfrm>
        </p:grpSpPr>
        <p:sp>
          <p:nvSpPr>
            <p:cNvPr id="34" name="任意多边形: 形状 33"/>
            <p:cNvSpPr/>
            <p:nvPr/>
          </p:nvSpPr>
          <p:spPr>
            <a:xfrm rot="16200000">
              <a:off x="3956048" y="4220891"/>
              <a:ext cx="1555176" cy="1302327"/>
            </a:xfrm>
            <a:custGeom>
              <a:avLst/>
              <a:gdLst>
                <a:gd name="connsiteX0" fmla="*/ 217059 w 1555176"/>
                <a:gd name="connsiteY0" fmla="*/ 0 h 1302327"/>
                <a:gd name="connsiteX1" fmla="*/ 1085268 w 1555176"/>
                <a:gd name="connsiteY1" fmla="*/ 0 h 1302327"/>
                <a:gd name="connsiteX2" fmla="*/ 1302327 w 1555176"/>
                <a:gd name="connsiteY2" fmla="*/ 217059 h 1302327"/>
                <a:gd name="connsiteX3" fmla="*/ 1302327 w 1555176"/>
                <a:gd name="connsiteY3" fmla="*/ 551248 h 1302327"/>
                <a:gd name="connsiteX4" fmla="*/ 1304867 w 1555176"/>
                <a:gd name="connsiteY4" fmla="*/ 547482 h 1302327"/>
                <a:gd name="connsiteX5" fmla="*/ 1408548 w 1555176"/>
                <a:gd name="connsiteY5" fmla="*/ 504535 h 1302327"/>
                <a:gd name="connsiteX6" fmla="*/ 1555176 w 1555176"/>
                <a:gd name="connsiteY6" fmla="*/ 651163 h 1302327"/>
                <a:gd name="connsiteX7" fmla="*/ 1408548 w 1555176"/>
                <a:gd name="connsiteY7" fmla="*/ 797791 h 1302327"/>
                <a:gd name="connsiteX8" fmla="*/ 1304867 w 1555176"/>
                <a:gd name="connsiteY8" fmla="*/ 754845 h 1302327"/>
                <a:gd name="connsiteX9" fmla="*/ 1302327 w 1555176"/>
                <a:gd name="connsiteY9" fmla="*/ 751078 h 1302327"/>
                <a:gd name="connsiteX10" fmla="*/ 1302327 w 1555176"/>
                <a:gd name="connsiteY10" fmla="*/ 1085268 h 1302327"/>
                <a:gd name="connsiteX11" fmla="*/ 1085268 w 1555176"/>
                <a:gd name="connsiteY11" fmla="*/ 1302327 h 1302327"/>
                <a:gd name="connsiteX12" fmla="*/ 757365 w 1555176"/>
                <a:gd name="connsiteY12" fmla="*/ 1302327 h 1302327"/>
                <a:gd name="connsiteX13" fmla="*/ 786269 w 1555176"/>
                <a:gd name="connsiteY13" fmla="*/ 1259456 h 1302327"/>
                <a:gd name="connsiteX14" fmla="*/ 797792 w 1555176"/>
                <a:gd name="connsiteY14" fmla="*/ 1202382 h 1302327"/>
                <a:gd name="connsiteX15" fmla="*/ 651164 w 1555176"/>
                <a:gd name="connsiteY15" fmla="*/ 1055754 h 1302327"/>
                <a:gd name="connsiteX16" fmla="*/ 504536 w 1555176"/>
                <a:gd name="connsiteY16" fmla="*/ 1202382 h 1302327"/>
                <a:gd name="connsiteX17" fmla="*/ 516059 w 1555176"/>
                <a:gd name="connsiteY17" fmla="*/ 1259456 h 1302327"/>
                <a:gd name="connsiteX18" fmla="*/ 544963 w 1555176"/>
                <a:gd name="connsiteY18" fmla="*/ 1302327 h 1302327"/>
                <a:gd name="connsiteX19" fmla="*/ 217059 w 1555176"/>
                <a:gd name="connsiteY19" fmla="*/ 1302327 h 1302327"/>
                <a:gd name="connsiteX20" fmla="*/ 0 w 1555176"/>
                <a:gd name="connsiteY20" fmla="*/ 1085268 h 1302327"/>
                <a:gd name="connsiteX21" fmla="*/ 0 w 1555176"/>
                <a:gd name="connsiteY21" fmla="*/ 217059 h 1302327"/>
                <a:gd name="connsiteX22" fmla="*/ 217059 w 1555176"/>
                <a:gd name="connsiteY22" fmla="*/ 0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176" h="1302327">
                  <a:moveTo>
                    <a:pt x="217059" y="0"/>
                  </a:moveTo>
                  <a:lnTo>
                    <a:pt x="1085268" y="0"/>
                  </a:lnTo>
                  <a:cubicBezTo>
                    <a:pt x="1205146" y="0"/>
                    <a:pt x="1302327" y="97181"/>
                    <a:pt x="1302327" y="217059"/>
                  </a:cubicBezTo>
                  <a:lnTo>
                    <a:pt x="1302327" y="551248"/>
                  </a:lnTo>
                  <a:lnTo>
                    <a:pt x="1304867" y="547482"/>
                  </a:lnTo>
                  <a:cubicBezTo>
                    <a:pt x="1331401" y="520947"/>
                    <a:pt x="1368058" y="504535"/>
                    <a:pt x="1408548" y="504535"/>
                  </a:cubicBezTo>
                  <a:cubicBezTo>
                    <a:pt x="1489528" y="504535"/>
                    <a:pt x="1555176" y="570183"/>
                    <a:pt x="1555176" y="651163"/>
                  </a:cubicBezTo>
                  <a:cubicBezTo>
                    <a:pt x="1555176" y="732143"/>
                    <a:pt x="1489528" y="797791"/>
                    <a:pt x="1408548" y="797791"/>
                  </a:cubicBezTo>
                  <a:cubicBezTo>
                    <a:pt x="1368058" y="797791"/>
                    <a:pt x="1331401" y="781379"/>
                    <a:pt x="1304867" y="754845"/>
                  </a:cubicBezTo>
                  <a:lnTo>
                    <a:pt x="1302327" y="751078"/>
                  </a:lnTo>
                  <a:lnTo>
                    <a:pt x="1302327" y="1085268"/>
                  </a:lnTo>
                  <a:cubicBezTo>
                    <a:pt x="1302327" y="1205146"/>
                    <a:pt x="1205146" y="1302327"/>
                    <a:pt x="1085268" y="1302327"/>
                  </a:cubicBezTo>
                  <a:lnTo>
                    <a:pt x="757365" y="1302327"/>
                  </a:lnTo>
                  <a:lnTo>
                    <a:pt x="786269" y="1259456"/>
                  </a:lnTo>
                  <a:cubicBezTo>
                    <a:pt x="793689" y="1241914"/>
                    <a:pt x="797792" y="1222627"/>
                    <a:pt x="797792" y="1202382"/>
                  </a:cubicBezTo>
                  <a:cubicBezTo>
                    <a:pt x="797792" y="1121402"/>
                    <a:pt x="732144" y="1055754"/>
                    <a:pt x="651164" y="1055754"/>
                  </a:cubicBezTo>
                  <a:cubicBezTo>
                    <a:pt x="570184" y="1055754"/>
                    <a:pt x="504536" y="1121402"/>
                    <a:pt x="504536" y="1202382"/>
                  </a:cubicBezTo>
                  <a:cubicBezTo>
                    <a:pt x="504536" y="1222627"/>
                    <a:pt x="508639" y="1241914"/>
                    <a:pt x="516059" y="1259456"/>
                  </a:cubicBezTo>
                  <a:lnTo>
                    <a:pt x="544963" y="1302327"/>
                  </a:lnTo>
                  <a:lnTo>
                    <a:pt x="217059" y="1302327"/>
                  </a:lnTo>
                  <a:cubicBezTo>
                    <a:pt x="97181" y="1302327"/>
                    <a:pt x="0" y="1205146"/>
                    <a:pt x="0" y="1085268"/>
                  </a:cubicBezTo>
                  <a:lnTo>
                    <a:pt x="0" y="217059"/>
                  </a:lnTo>
                  <a:cubicBezTo>
                    <a:pt x="0" y="97181"/>
                    <a:pt x="97181" y="0"/>
                    <a:pt x="217059" y="0"/>
                  </a:cubicBezTo>
                  <a:close/>
                </a:path>
              </a:pathLst>
            </a:cu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eaVert" wrap="square" rtlCol="0" anchor="ctr">
              <a:noAutofit/>
            </a:bodyPr>
            <a:lstStyle/>
            <a:p>
              <a:endPara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184072" y="4821382"/>
              <a:ext cx="1099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  <a:endParaRPr lang="zh-CN" altLang="en-US" sz="16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156534" y="3102344"/>
            <a:ext cx="1905000" cy="2273007"/>
            <a:chOff x="9784273" y="3168122"/>
            <a:chExt cx="1905000" cy="2273007"/>
          </a:xfrm>
        </p:grpSpPr>
        <p:pic>
          <p:nvPicPr>
            <p:cNvPr id="48" name="图形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84273" y="3168122"/>
              <a:ext cx="1905000" cy="1905000"/>
            </a:xfrm>
            <a:prstGeom prst="rect">
              <a:avLst/>
            </a:prstGeom>
          </p:spPr>
        </p:pic>
        <p:sp>
          <p:nvSpPr>
            <p:cNvPr id="69" name="文本框 68"/>
            <p:cNvSpPr txBox="1"/>
            <p:nvPr/>
          </p:nvSpPr>
          <p:spPr>
            <a:xfrm>
              <a:off x="10341473" y="5102575"/>
              <a:ext cx="790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服务器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093280" y="2570510"/>
            <a:ext cx="2637020" cy="2610879"/>
            <a:chOff x="5205600" y="2551159"/>
            <a:chExt cx="2637020" cy="2610879"/>
          </a:xfrm>
        </p:grpSpPr>
        <p:grpSp>
          <p:nvGrpSpPr>
            <p:cNvPr id="74" name="组合 73"/>
            <p:cNvGrpSpPr/>
            <p:nvPr/>
          </p:nvGrpSpPr>
          <p:grpSpPr>
            <a:xfrm>
              <a:off x="5205600" y="2551159"/>
              <a:ext cx="1555176" cy="1302327"/>
              <a:chOff x="4082471" y="3038764"/>
              <a:chExt cx="1555176" cy="1302327"/>
            </a:xfrm>
          </p:grpSpPr>
          <p:sp>
            <p:nvSpPr>
              <p:cNvPr id="75" name="任意多边形: 形状 74"/>
              <p:cNvSpPr/>
              <p:nvPr/>
            </p:nvSpPr>
            <p:spPr>
              <a:xfrm>
                <a:off x="4082471" y="3038764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184072" y="3515767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订单模块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6523008" y="2551160"/>
              <a:ext cx="1319612" cy="1555176"/>
              <a:chOff x="5399879" y="3038765"/>
              <a:chExt cx="1319612" cy="1555176"/>
            </a:xfrm>
          </p:grpSpPr>
          <p:sp>
            <p:nvSpPr>
              <p:cNvPr id="78" name="任意多边形: 形状 77"/>
              <p:cNvSpPr/>
              <p:nvPr/>
            </p:nvSpPr>
            <p:spPr>
              <a:xfrm rot="5400000">
                <a:off x="5273455" y="3165189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620363" y="3524470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用户功能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6270160" y="3853486"/>
              <a:ext cx="1555176" cy="1302327"/>
              <a:chOff x="5147031" y="4341091"/>
              <a:chExt cx="1555176" cy="1302327"/>
            </a:xfrm>
          </p:grpSpPr>
          <p:sp>
            <p:nvSpPr>
              <p:cNvPr id="81" name="任意多边形: 形状 80"/>
              <p:cNvSpPr/>
              <p:nvPr/>
            </p:nvSpPr>
            <p:spPr>
              <a:xfrm rot="10800000">
                <a:off x="5147031" y="43410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zh-CN" altLang="en-US" sz="16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</a:t>
                </a:r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endParaRPr lang="zh-CN" altLang="en-US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5546436" y="4812146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支付功能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5205601" y="3606862"/>
              <a:ext cx="1302327" cy="1555176"/>
              <a:chOff x="4082472" y="4094467"/>
              <a:chExt cx="1302327" cy="1555176"/>
            </a:xfrm>
          </p:grpSpPr>
          <p:sp>
            <p:nvSpPr>
              <p:cNvPr id="84" name="任意多边形: 形状 83"/>
              <p:cNvSpPr/>
              <p:nvPr/>
            </p:nvSpPr>
            <p:spPr>
              <a:xfrm rot="16200000">
                <a:off x="3956048" y="4220891"/>
                <a:ext cx="1555176" cy="1302327"/>
              </a:xfrm>
              <a:custGeom>
                <a:avLst/>
                <a:gdLst>
                  <a:gd name="connsiteX0" fmla="*/ 217059 w 1555176"/>
                  <a:gd name="connsiteY0" fmla="*/ 0 h 1302327"/>
                  <a:gd name="connsiteX1" fmla="*/ 1085268 w 1555176"/>
                  <a:gd name="connsiteY1" fmla="*/ 0 h 1302327"/>
                  <a:gd name="connsiteX2" fmla="*/ 1302327 w 1555176"/>
                  <a:gd name="connsiteY2" fmla="*/ 217059 h 1302327"/>
                  <a:gd name="connsiteX3" fmla="*/ 1302327 w 1555176"/>
                  <a:gd name="connsiteY3" fmla="*/ 551248 h 1302327"/>
                  <a:gd name="connsiteX4" fmla="*/ 1304867 w 1555176"/>
                  <a:gd name="connsiteY4" fmla="*/ 547482 h 1302327"/>
                  <a:gd name="connsiteX5" fmla="*/ 1408548 w 1555176"/>
                  <a:gd name="connsiteY5" fmla="*/ 504535 h 1302327"/>
                  <a:gd name="connsiteX6" fmla="*/ 1555176 w 1555176"/>
                  <a:gd name="connsiteY6" fmla="*/ 651163 h 1302327"/>
                  <a:gd name="connsiteX7" fmla="*/ 1408548 w 1555176"/>
                  <a:gd name="connsiteY7" fmla="*/ 797791 h 1302327"/>
                  <a:gd name="connsiteX8" fmla="*/ 1304867 w 1555176"/>
                  <a:gd name="connsiteY8" fmla="*/ 754845 h 1302327"/>
                  <a:gd name="connsiteX9" fmla="*/ 1302327 w 1555176"/>
                  <a:gd name="connsiteY9" fmla="*/ 751078 h 1302327"/>
                  <a:gd name="connsiteX10" fmla="*/ 1302327 w 1555176"/>
                  <a:gd name="connsiteY10" fmla="*/ 1085268 h 1302327"/>
                  <a:gd name="connsiteX11" fmla="*/ 1085268 w 1555176"/>
                  <a:gd name="connsiteY11" fmla="*/ 1302327 h 1302327"/>
                  <a:gd name="connsiteX12" fmla="*/ 757365 w 1555176"/>
                  <a:gd name="connsiteY12" fmla="*/ 1302327 h 1302327"/>
                  <a:gd name="connsiteX13" fmla="*/ 786269 w 1555176"/>
                  <a:gd name="connsiteY13" fmla="*/ 1259456 h 1302327"/>
                  <a:gd name="connsiteX14" fmla="*/ 797792 w 1555176"/>
                  <a:gd name="connsiteY14" fmla="*/ 1202382 h 1302327"/>
                  <a:gd name="connsiteX15" fmla="*/ 651164 w 1555176"/>
                  <a:gd name="connsiteY15" fmla="*/ 1055754 h 1302327"/>
                  <a:gd name="connsiteX16" fmla="*/ 504536 w 1555176"/>
                  <a:gd name="connsiteY16" fmla="*/ 1202382 h 1302327"/>
                  <a:gd name="connsiteX17" fmla="*/ 516059 w 1555176"/>
                  <a:gd name="connsiteY17" fmla="*/ 1259456 h 1302327"/>
                  <a:gd name="connsiteX18" fmla="*/ 544963 w 1555176"/>
                  <a:gd name="connsiteY18" fmla="*/ 1302327 h 1302327"/>
                  <a:gd name="connsiteX19" fmla="*/ 217059 w 1555176"/>
                  <a:gd name="connsiteY19" fmla="*/ 1302327 h 1302327"/>
                  <a:gd name="connsiteX20" fmla="*/ 0 w 1555176"/>
                  <a:gd name="connsiteY20" fmla="*/ 1085268 h 1302327"/>
                  <a:gd name="connsiteX21" fmla="*/ 0 w 1555176"/>
                  <a:gd name="connsiteY21" fmla="*/ 217059 h 1302327"/>
                  <a:gd name="connsiteX22" fmla="*/ 217059 w 1555176"/>
                  <a:gd name="connsiteY22" fmla="*/ 0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55176" h="1302327">
                    <a:moveTo>
                      <a:pt x="217059" y="0"/>
                    </a:moveTo>
                    <a:lnTo>
                      <a:pt x="1085268" y="0"/>
                    </a:lnTo>
                    <a:cubicBezTo>
                      <a:pt x="1205146" y="0"/>
                      <a:pt x="1302327" y="97181"/>
                      <a:pt x="1302327" y="217059"/>
                    </a:cubicBezTo>
                    <a:lnTo>
                      <a:pt x="1302327" y="551248"/>
                    </a:lnTo>
                    <a:lnTo>
                      <a:pt x="1304867" y="547482"/>
                    </a:lnTo>
                    <a:cubicBezTo>
                      <a:pt x="1331401" y="520947"/>
                      <a:pt x="1368058" y="504535"/>
                      <a:pt x="1408548" y="504535"/>
                    </a:cubicBezTo>
                    <a:cubicBezTo>
                      <a:pt x="1489528" y="504535"/>
                      <a:pt x="1555176" y="570183"/>
                      <a:pt x="1555176" y="651163"/>
                    </a:cubicBezTo>
                    <a:cubicBezTo>
                      <a:pt x="1555176" y="732143"/>
                      <a:pt x="1489528" y="797791"/>
                      <a:pt x="1408548" y="797791"/>
                    </a:cubicBezTo>
                    <a:cubicBezTo>
                      <a:pt x="1368058" y="797791"/>
                      <a:pt x="1331401" y="781379"/>
                      <a:pt x="1304867" y="754845"/>
                    </a:cubicBezTo>
                    <a:lnTo>
                      <a:pt x="1302327" y="751078"/>
                    </a:lnTo>
                    <a:lnTo>
                      <a:pt x="1302327" y="1085268"/>
                    </a:lnTo>
                    <a:cubicBezTo>
                      <a:pt x="1302327" y="1205146"/>
                      <a:pt x="1205146" y="1302327"/>
                      <a:pt x="1085268" y="1302327"/>
                    </a:cubicBezTo>
                    <a:lnTo>
                      <a:pt x="757365" y="1302327"/>
                    </a:lnTo>
                    <a:lnTo>
                      <a:pt x="786269" y="1259456"/>
                    </a:lnTo>
                    <a:cubicBezTo>
                      <a:pt x="793689" y="1241914"/>
                      <a:pt x="797792" y="1222627"/>
                      <a:pt x="797792" y="1202382"/>
                    </a:cubicBezTo>
                    <a:cubicBezTo>
                      <a:pt x="797792" y="1121402"/>
                      <a:pt x="732144" y="1055754"/>
                      <a:pt x="651164" y="1055754"/>
                    </a:cubicBezTo>
                    <a:cubicBezTo>
                      <a:pt x="570184" y="1055754"/>
                      <a:pt x="504536" y="1121402"/>
                      <a:pt x="504536" y="1202382"/>
                    </a:cubicBezTo>
                    <a:cubicBezTo>
                      <a:pt x="504536" y="1222627"/>
                      <a:pt x="508639" y="1241914"/>
                      <a:pt x="516059" y="1259456"/>
                    </a:cubicBezTo>
                    <a:lnTo>
                      <a:pt x="544963" y="1302327"/>
                    </a:lnTo>
                    <a:lnTo>
                      <a:pt x="217059" y="1302327"/>
                    </a:lnTo>
                    <a:cubicBezTo>
                      <a:pt x="97181" y="1302327"/>
                      <a:pt x="0" y="1205146"/>
                      <a:pt x="0" y="1085268"/>
                    </a:cubicBezTo>
                    <a:lnTo>
                      <a:pt x="0" y="217059"/>
                    </a:lnTo>
                    <a:cubicBezTo>
                      <a:pt x="0" y="97181"/>
                      <a:pt x="97181" y="0"/>
                      <a:pt x="217059" y="0"/>
                    </a:cubicBezTo>
                    <a:close/>
                  </a:path>
                </a:pathLst>
              </a:cu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eaVert" wrap="square" rtlCol="0" anchor="ctr">
                <a:noAutofit/>
              </a:bodyPr>
              <a:lstStyle/>
              <a:p>
                <a:endParaRPr lang="en-US" altLang="zh-CN" sz="16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4184072" y="4821382"/>
                <a:ext cx="10991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60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商品功能</a:t>
                </a:r>
                <a:endParaRPr lang="zh-CN" altLang="en-US" sz="16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pic>
        <p:nvPicPr>
          <p:cNvPr id="99" name="图形 9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279" y="3542872"/>
            <a:ext cx="991032" cy="991032"/>
          </a:xfrm>
          <a:prstGeom prst="rect">
            <a:avLst/>
          </a:prstGeom>
        </p:spPr>
      </p:pic>
      <p:cxnSp>
        <p:nvCxnSpPr>
          <p:cNvPr id="100" name="直接箭头连接符 99"/>
          <p:cNvCxnSpPr>
            <a:stCxn id="99" idx="3"/>
            <a:endCxn id="48" idx="1"/>
          </p:cNvCxnSpPr>
          <p:nvPr/>
        </p:nvCxnSpPr>
        <p:spPr>
          <a:xfrm>
            <a:off x="4284311" y="4038388"/>
            <a:ext cx="2872223" cy="16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圆柱体 87"/>
          <p:cNvSpPr/>
          <p:nvPr/>
        </p:nvSpPr>
        <p:spPr>
          <a:xfrm>
            <a:off x="10418135" y="3556095"/>
            <a:ext cx="1112245" cy="100220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9" name="直接箭头连接符 88"/>
          <p:cNvCxnSpPr>
            <a:stCxn id="48" idx="3"/>
            <a:endCxn id="88" idx="2"/>
          </p:cNvCxnSpPr>
          <p:nvPr/>
        </p:nvCxnSpPr>
        <p:spPr>
          <a:xfrm>
            <a:off x="9061534" y="4054844"/>
            <a:ext cx="1356601" cy="2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8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3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6" fill="hold">
                          <p:stCondLst>
                            <p:cond delay="indefinite"/>
                          </p:stCondLst>
                          <p:childTnLst>
                            <p:par>
                              <p:cTn id="5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8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04167E-6 3.7037E-6 L 0.33568 0.08634 " pathEditMode="relative" rAng="0" ptsTypes="AA">
                                          <p:cBhvr>
                                            <p:cTn id="61" dur="10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6784" y="4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2" presetID="6" presetClass="emp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63" dur="1000" fill="hold"/>
                                            <p:tgtEl>
                                              <p:spTgt spid="86"/>
                                            </p:tgtEl>
                                          </p:cBhvr>
                                          <p:by x="35000" y="3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10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7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0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3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6" presetID="10" presetClass="exit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15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(cos(-2*pi*(1-$))*-#ppt_x-sin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 fmla="#ppt_y+(sin(-2*pi*(1-$))*-#ppt_x+cos(-2*pi*(1-$))*(1-#ppt_y))*(1-$)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3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7" dur="500"/>
                                            <p:tgtEl>
                                              <p:spTgt spid="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8" fill="hold">
                          <p:stCondLst>
                            <p:cond delay="indefinite"/>
                          </p:stCondLst>
                          <p:childTnLst>
                            <p:par>
                              <p:cTn id="9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2" dur="500"/>
                                            <p:tgtEl>
                                              <p:spTgt spid="4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3" fill="hold">
                          <p:stCondLst>
                            <p:cond delay="indefinite"/>
                          </p:stCondLst>
                          <p:childTnLst>
                            <p:par>
                              <p:cTn id="10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07" dur="500"/>
                                            <p:tgtEl>
                                              <p:spTgt spid="4">
                                                <p:txEl>
                                                  <p:pRg st="5" end="5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5" grpId="0" animBg="1"/>
          <p:bldP spid="45" grpId="1" animBg="1"/>
          <p:bldP spid="88" grpId="0" animBg="1"/>
        </p:bldLst>
      </p:timing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order-service</a:t>
            </a:r>
            <a:r>
              <a:rPr lang="zh-CN" altLang="en-US"/>
              <a:t>完成服务注册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order-service</a:t>
            </a:r>
            <a:r>
              <a:rPr lang="zh-CN" altLang="en-US"/>
              <a:t>虽然是消费者，但与</a:t>
            </a:r>
            <a:r>
              <a:rPr lang="en-US" altLang="zh-CN"/>
              <a:t>user-service</a:t>
            </a:r>
            <a:r>
              <a:rPr lang="zh-CN" altLang="en-US"/>
              <a:t>一样都是</a:t>
            </a:r>
            <a:r>
              <a:rPr lang="en-US" altLang="zh-CN"/>
              <a:t>eureka</a:t>
            </a:r>
            <a:r>
              <a:rPr lang="zh-CN" altLang="en-US"/>
              <a:t>的</a:t>
            </a:r>
            <a:r>
              <a:rPr lang="en-US" altLang="zh-CN"/>
              <a:t>client</a:t>
            </a:r>
            <a:r>
              <a:rPr lang="zh-CN" altLang="en-US"/>
              <a:t>端，同样可以实现服务注册：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项目引入</a:t>
            </a:r>
            <a:r>
              <a:rPr lang="en-US" altLang="zh-CN"/>
              <a:t>spring-cloud-starter-netflix-eureka-client</a:t>
            </a:r>
            <a:r>
              <a:rPr lang="zh-CN" altLang="en-US"/>
              <a:t>的依赖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application.yml</a:t>
            </a:r>
            <a:r>
              <a:rPr lang="zh-CN" altLang="en-US"/>
              <a:t>文件，编写下面的配置：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27758" y="2657058"/>
            <a:ext cx="7810151" cy="954107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&gt;org.springframework.cloud&lt;/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&lt;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&gt;spring-cloud-starter-netflix-eureka-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&lt;/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&gt;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27758" y="4401781"/>
            <a:ext cx="544732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application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orderservice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/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eureka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service-url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defaultZone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http://127.0.0.1:10086/eureka/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</a:t>
            </a:r>
            <a:endParaRPr lang="en-US" altLang="zh-CN"/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无论是消费者还是提供者，引入</a:t>
            </a:r>
            <a:r>
              <a:rPr lang="en-US" altLang="zh-CN"/>
              <a:t>eureka-client</a:t>
            </a:r>
            <a:r>
              <a:rPr lang="zh-CN" altLang="en-US"/>
              <a:t>依赖、知道</a:t>
            </a:r>
            <a:r>
              <a:rPr lang="en-US" altLang="zh-CN"/>
              <a:t>eureka</a:t>
            </a:r>
            <a:r>
              <a:rPr lang="zh-CN" altLang="en-US"/>
              <a:t>地址后，都可以完成服务注册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完成服务拉取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服务拉取是基于服务名称获取服务列表，然后在对服务列表做负载均衡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OrderService</a:t>
            </a:r>
            <a:r>
              <a:rPr lang="zh-CN" altLang="en-US"/>
              <a:t>的代码，修改访问的</a:t>
            </a:r>
            <a:r>
              <a:rPr lang="en-US" altLang="zh-CN"/>
              <a:t>url</a:t>
            </a:r>
            <a:r>
              <a:rPr lang="zh-CN" altLang="en-US"/>
              <a:t>路径，用服务名代替</a:t>
            </a:r>
            <a:r>
              <a:rPr lang="en-US" altLang="zh-CN"/>
              <a:t>ip</a:t>
            </a:r>
            <a:r>
              <a:rPr lang="zh-CN" altLang="en-US"/>
              <a:t>、端口：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order-service</a:t>
            </a:r>
            <a:r>
              <a:rPr lang="zh-CN" altLang="en-US"/>
              <a:t>项目的启动类</a:t>
            </a:r>
            <a:r>
              <a:rPr lang="en-US" altLang="zh-CN"/>
              <a:t>OrderApplication</a:t>
            </a:r>
            <a:r>
              <a:rPr lang="zh-CN" altLang="en-US"/>
              <a:t>中的</a:t>
            </a:r>
            <a:r>
              <a:rPr lang="en-US" altLang="zh-CN"/>
              <a:t>RestTemplate</a:t>
            </a:r>
            <a:r>
              <a:rPr lang="zh-CN" altLang="en-US"/>
              <a:t>添加</a:t>
            </a:r>
            <a:r>
              <a:rPr lang="zh-CN" altLang="en-US" b="1"/>
              <a:t>负载均衡</a:t>
            </a:r>
            <a:r>
              <a:rPr lang="zh-CN" altLang="en-US"/>
              <a:t>注解：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077295" y="4032449"/>
            <a:ext cx="8038185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lang="zh-CN" altLang="zh-CN" sz="1400">
                <a:solidFill>
                  <a:srgbClr val="808000"/>
                </a:solidFill>
                <a:cs typeface="JetBrains Mono" panose="02000009000000000000" pitchFamily="49" charset="0"/>
              </a:rPr>
              <a:t>@LoadBalanced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/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 restTemplate()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RestTemplate();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JetBrains Mono" panose="02000009000000000000" pitchFamily="49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077294" y="2709512"/>
            <a:ext cx="8038185" cy="30777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String url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"http:</a:t>
            </a: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//userservice/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cs typeface="JetBrains Mono" panose="02000009000000000000" pitchFamily="49" charset="0"/>
              </a:rPr>
              <a:t>user/"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+ order.getUserId();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cs typeface="JetBrains Mono" panose="02000009000000000000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搭建</a:t>
            </a:r>
            <a:r>
              <a:rPr lang="en-US" altLang="zh-CN"/>
              <a:t>EurekaServer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@EnableEurekaServer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服务注册</a:t>
            </a:r>
            <a:endParaRPr lang="en-US" altLang="zh-CN"/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/>
          </a:p>
          <a:p>
            <a:r>
              <a:rPr lang="zh-CN" altLang="en-US"/>
              <a:t>服务发现</a:t>
            </a:r>
            <a:endParaRPr lang="en-US" altLang="zh-CN"/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eureka-client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中配置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给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RestTemplate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添加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@LoadBalanced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注解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用服务提供者的服务名称远程调用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Eureka</a:t>
            </a:r>
            <a:r>
              <a:rPr lang="zh-CN" altLang="en-US"/>
              <a:t>注册中心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负载均衡原理</a:t>
            </a:r>
            <a:endParaRPr lang="en-US" altLang="zh-CN"/>
          </a:p>
          <a:p>
            <a:r>
              <a:rPr lang="zh-CN" altLang="en-US"/>
              <a:t>负载均衡策略</a:t>
            </a:r>
            <a:endParaRPr lang="en-US" altLang="zh-CN"/>
          </a:p>
          <a:p>
            <a:r>
              <a:rPr lang="zh-CN" altLang="en-US"/>
              <a:t>懒加载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1039132" y="3813065"/>
            <a:ext cx="1668817" cy="51719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4582046" y="1702081"/>
            <a:ext cx="1653215" cy="629927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4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流程图: 决策 17">
            <a:hlinkClick r:id="rId2" action="ppaction://hlinksldjump"/>
          </p:cNvPr>
          <p:cNvSpPr/>
          <p:nvPr/>
        </p:nvSpPr>
        <p:spPr>
          <a:xfrm>
            <a:off x="4519555" y="3660107"/>
            <a:ext cx="1795272" cy="823105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</a:t>
            </a:r>
          </a:p>
        </p:txBody>
      </p:sp>
      <p:sp>
        <p:nvSpPr>
          <p:cNvPr id="19" name="矩形: 圆角 18"/>
          <p:cNvSpPr/>
          <p:nvPr/>
        </p:nvSpPr>
        <p:spPr>
          <a:xfrm>
            <a:off x="9321788" y="3173684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9321788" y="4291075"/>
            <a:ext cx="1811606" cy="683580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4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4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/>
          <p:cNvCxnSpPr>
            <a:stCxn id="18" idx="0"/>
            <a:endCxn id="17" idx="1"/>
          </p:cNvCxnSpPr>
          <p:nvPr/>
        </p:nvCxnSpPr>
        <p:spPr>
          <a:xfrm rot="16200000" flipV="1">
            <a:off x="4178088" y="2421003"/>
            <a:ext cx="1643062" cy="835145"/>
          </a:xfrm>
          <a:prstGeom prst="bentConnector4">
            <a:avLst>
              <a:gd name="adj1" fmla="val 40415"/>
              <a:gd name="adj2" fmla="val 13485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7" idx="3"/>
            <a:endCxn id="18" idx="0"/>
          </p:cNvCxnSpPr>
          <p:nvPr/>
        </p:nvCxnSpPr>
        <p:spPr>
          <a:xfrm flipH="1">
            <a:off x="5417191" y="2017045"/>
            <a:ext cx="818070" cy="1643062"/>
          </a:xfrm>
          <a:prstGeom prst="bentConnector4">
            <a:avLst>
              <a:gd name="adj1" fmla="val -27944"/>
              <a:gd name="adj2" fmla="val 59585"/>
            </a:avLst>
          </a:prstGeom>
          <a:ln>
            <a:headEnd type="oval"/>
            <a:tailEnd type="arrow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18" idx="3"/>
            <a:endCxn id="19" idx="1"/>
          </p:cNvCxnSpPr>
          <p:nvPr/>
        </p:nvCxnSpPr>
        <p:spPr>
          <a:xfrm flipV="1">
            <a:off x="6314827" y="3515474"/>
            <a:ext cx="3006961" cy="556186"/>
          </a:xfrm>
          <a:prstGeom prst="bentConnector3">
            <a:avLst/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/>
          <p:cNvCxnSpPr>
            <a:stCxn id="18" idx="3"/>
            <a:endCxn id="20" idx="1"/>
          </p:cNvCxnSpPr>
          <p:nvPr/>
        </p:nvCxnSpPr>
        <p:spPr>
          <a:xfrm>
            <a:off x="6314827" y="4071660"/>
            <a:ext cx="3006961" cy="561205"/>
          </a:xfrm>
          <a:prstGeom prst="bentConnector3">
            <a:avLst/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587822" y="4213044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817904" y="2142598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50370" y="206815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939950" y="3936764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轮询到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/>
          <p:cNvCxnSpPr>
            <a:stCxn id="16" idx="3"/>
            <a:endCxn id="18" idx="1"/>
          </p:cNvCxnSpPr>
          <p:nvPr/>
        </p:nvCxnSpPr>
        <p:spPr>
          <a:xfrm>
            <a:off x="2707949" y="4071660"/>
            <a:ext cx="1811606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35" grpId="0"/>
      <p:bldP spid="36" grpId="0"/>
      <p:bldP spid="37" grpId="0"/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负载均衡流程</a:t>
            </a:r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581868" y="4153412"/>
            <a:ext cx="1206356" cy="42955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3879790" y="1426493"/>
            <a:ext cx="1367038" cy="461665"/>
          </a:xfrm>
          <a:prstGeom prst="roundRect">
            <a:avLst/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eureka-server</a:t>
            </a:r>
            <a:endParaRPr lang="zh-CN" altLang="en-US" sz="12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10227591" y="3346596"/>
            <a:ext cx="1156017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10227591" y="4941704"/>
            <a:ext cx="1156018" cy="42826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</a:p>
          <a:p>
            <a:pPr algn="ctr"/>
            <a:r>
              <a:rPr lang="en-US" altLang="zh-CN" sz="12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endParaRPr lang="zh-CN" altLang="en-US" sz="12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4" name="连接符: 肘形 23"/>
          <p:cNvCxnSpPr>
            <a:stCxn id="106" idx="0"/>
            <a:endCxn id="17" idx="1"/>
          </p:cNvCxnSpPr>
          <p:nvPr/>
        </p:nvCxnSpPr>
        <p:spPr>
          <a:xfrm rot="16200000" flipV="1">
            <a:off x="3745026" y="1792090"/>
            <a:ext cx="953048" cy="683519"/>
          </a:xfrm>
          <a:prstGeom prst="bentConnector4">
            <a:avLst>
              <a:gd name="adj1" fmla="val 37890"/>
              <a:gd name="adj2" fmla="val 145165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/>
          <p:cNvCxnSpPr>
            <a:stCxn id="17" idx="3"/>
            <a:endCxn id="106" idx="0"/>
          </p:cNvCxnSpPr>
          <p:nvPr/>
        </p:nvCxnSpPr>
        <p:spPr>
          <a:xfrm flipH="1">
            <a:off x="4563309" y="1657326"/>
            <a:ext cx="683519" cy="953048"/>
          </a:xfrm>
          <a:prstGeom prst="bentConnector4">
            <a:avLst>
              <a:gd name="adj1" fmla="val -33445"/>
              <a:gd name="adj2" fmla="val 62110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98" idx="3"/>
            <a:endCxn id="19" idx="1"/>
          </p:cNvCxnSpPr>
          <p:nvPr/>
        </p:nvCxnSpPr>
        <p:spPr>
          <a:xfrm flipV="1">
            <a:off x="6935821" y="3560728"/>
            <a:ext cx="3291770" cy="80516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/>
          <p:cNvCxnSpPr>
            <a:stCxn id="98" idx="3"/>
            <a:endCxn id="20" idx="1"/>
          </p:cNvCxnSpPr>
          <p:nvPr/>
        </p:nvCxnSpPr>
        <p:spPr>
          <a:xfrm>
            <a:off x="6935821" y="4365897"/>
            <a:ext cx="3291770" cy="789939"/>
          </a:xfrm>
          <a:prstGeom prst="bentConnector3">
            <a:avLst>
              <a:gd name="adj1" fmla="val 68889"/>
            </a:avLst>
          </a:prstGeom>
          <a:ln>
            <a:solidFill>
              <a:srgbClr val="49504F"/>
            </a:solidFill>
            <a:prstDash val="dash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7710" y="4616470"/>
            <a:ext cx="18389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发起请求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http://userservice/user/1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31222" y="1724866"/>
            <a:ext cx="1063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拉取</a:t>
            </a:r>
            <a:endParaRPr lang="en-US" altLang="zh-CN" sz="105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502627" y="1603016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4.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返回服务列表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273512" y="4257609"/>
            <a:ext cx="1124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8.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请求到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1" name="直接箭头连接符 20"/>
          <p:cNvCxnSpPr>
            <a:stCxn id="16" idx="3"/>
            <a:endCxn id="85" idx="1"/>
          </p:cNvCxnSpPr>
          <p:nvPr/>
        </p:nvCxnSpPr>
        <p:spPr>
          <a:xfrm>
            <a:off x="1788224" y="4368190"/>
            <a:ext cx="996535" cy="1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矩形: 圆角 84"/>
          <p:cNvSpPr/>
          <p:nvPr/>
        </p:nvSpPr>
        <p:spPr>
          <a:xfrm>
            <a:off x="2784759" y="2532393"/>
            <a:ext cx="5810491" cy="3671595"/>
          </a:xfrm>
          <a:prstGeom prst="roundRect">
            <a:avLst>
              <a:gd name="adj" fmla="val 7394"/>
            </a:avLst>
          </a:prstGeom>
          <a:noFill/>
          <a:ln w="19050">
            <a:solidFill>
              <a:srgbClr val="AD2B2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LoadBalancerInterceptor</a:t>
            </a:r>
            <a:r>
              <a:rPr lang="zh-CN" altLang="en-US" sz="1600" b="1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负载均衡拦截器</a:t>
            </a:r>
          </a:p>
        </p:txBody>
      </p:sp>
      <p:sp>
        <p:nvSpPr>
          <p:cNvPr id="98" name="矩形: 圆角 97"/>
          <p:cNvSpPr/>
          <p:nvPr/>
        </p:nvSpPr>
        <p:spPr>
          <a:xfrm>
            <a:off x="4455268" y="4165842"/>
            <a:ext cx="2480553" cy="4001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RibbonLoadBanlancerClient</a:t>
            </a:r>
          </a:p>
        </p:txBody>
      </p:sp>
      <p:cxnSp>
        <p:nvCxnSpPr>
          <p:cNvPr id="99" name="直接箭头连接符 98"/>
          <p:cNvCxnSpPr>
            <a:stCxn id="85" idx="1"/>
            <a:endCxn id="98" idx="1"/>
          </p:cNvCxnSpPr>
          <p:nvPr/>
        </p:nvCxnSpPr>
        <p:spPr>
          <a:xfrm flipV="1">
            <a:off x="2784759" y="4365897"/>
            <a:ext cx="1670509" cy="2294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矩形: 圆角 105"/>
          <p:cNvSpPr/>
          <p:nvPr/>
        </p:nvSpPr>
        <p:spPr>
          <a:xfrm>
            <a:off x="3420300" y="2610374"/>
            <a:ext cx="2286018" cy="4001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DynamicServerListLoadBalancer</a:t>
            </a:r>
          </a:p>
        </p:txBody>
      </p:sp>
      <p:cxnSp>
        <p:nvCxnSpPr>
          <p:cNvPr id="109" name="连接符: 肘形 108"/>
          <p:cNvCxnSpPr>
            <a:stCxn id="98" idx="0"/>
            <a:endCxn id="106" idx="1"/>
          </p:cNvCxnSpPr>
          <p:nvPr/>
        </p:nvCxnSpPr>
        <p:spPr>
          <a:xfrm rot="16200000" flipV="1">
            <a:off x="3880217" y="2350513"/>
            <a:ext cx="1355413" cy="2275245"/>
          </a:xfrm>
          <a:prstGeom prst="bentConnector4">
            <a:avLst>
              <a:gd name="adj1" fmla="val 42620"/>
              <a:gd name="adj2" fmla="val 110047"/>
            </a:avLst>
          </a:prstGeom>
          <a:ln>
            <a:solidFill>
              <a:srgbClr val="49504F"/>
            </a:solidFill>
            <a:headEnd type="oval"/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3184836" y="3567744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获取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中的服务</a:t>
            </a:r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endParaRPr lang="zh-CN" altLang="en-US" sz="10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5" name="矩形: 圆角 114"/>
          <p:cNvSpPr/>
          <p:nvPr/>
        </p:nvSpPr>
        <p:spPr>
          <a:xfrm>
            <a:off x="7053227" y="2598274"/>
            <a:ext cx="882995" cy="42430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</p:txBody>
      </p:sp>
      <p:cxnSp>
        <p:nvCxnSpPr>
          <p:cNvPr id="151" name="直接箭头连接符 150"/>
          <p:cNvCxnSpPr>
            <a:stCxn id="106" idx="3"/>
            <a:endCxn id="115" idx="1"/>
          </p:cNvCxnSpPr>
          <p:nvPr/>
        </p:nvCxnSpPr>
        <p:spPr>
          <a:xfrm>
            <a:off x="5706318" y="2810429"/>
            <a:ext cx="1346909" cy="0"/>
          </a:xfrm>
          <a:prstGeom prst="straightConnector1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5945377" y="2610374"/>
            <a:ext cx="10839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5.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服务负载均衡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loclahost:8082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7" name="连接符: 肘形 156"/>
          <p:cNvCxnSpPr>
            <a:stCxn id="115" idx="3"/>
            <a:endCxn id="98" idx="0"/>
          </p:cNvCxnSpPr>
          <p:nvPr/>
        </p:nvCxnSpPr>
        <p:spPr>
          <a:xfrm flipH="1">
            <a:off x="5695545" y="2810429"/>
            <a:ext cx="2240677" cy="1355413"/>
          </a:xfrm>
          <a:prstGeom prst="bentConnector4">
            <a:avLst>
              <a:gd name="adj1" fmla="val -10202"/>
              <a:gd name="adj2" fmla="val 57826"/>
            </a:avLst>
          </a:prstGeom>
          <a:ln>
            <a:headEnd type="oval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6517420" y="3409025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6.</a:t>
            </a:r>
            <a:r>
              <a: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选择某个服务：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localhost:8081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7202848" y="4426319"/>
            <a:ext cx="1970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7.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url</a:t>
            </a:r>
            <a:r>
              <a:rPr lang="zh-CN" altLang="en-US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，发起请求：</a:t>
            </a:r>
            <a:endParaRPr lang="en-US" altLang="zh-CN" sz="100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000">
                <a:solidFill>
                  <a:srgbClr val="49504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http://localhost:8081/user/1</a:t>
            </a:r>
            <a:endParaRPr lang="zh-CN" altLang="en-US" sz="1000" dirty="0">
              <a:solidFill>
                <a:srgbClr val="49504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1BE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85" grpId="0" animBg="1"/>
      <p:bldP spid="85" grpId="1" animBg="1"/>
      <p:bldP spid="98" grpId="0" animBg="1"/>
      <p:bldP spid="106" grpId="0" animBg="1"/>
      <p:bldP spid="112" grpId="0"/>
      <p:bldP spid="115" grpId="0" animBg="1"/>
      <p:bldP spid="115" grpId="1" animBg="1"/>
      <p:bldP spid="156" grpId="0"/>
      <p:bldP spid="160" grpId="0"/>
      <p:bldP spid="18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867744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Ribbon</a:t>
            </a:r>
            <a:r>
              <a:rPr lang="zh-CN" altLang="en-US"/>
              <a:t>的负载均衡规则是一个叫做</a:t>
            </a:r>
            <a:r>
              <a:rPr lang="en-US" altLang="zh-CN"/>
              <a:t>IRule</a:t>
            </a:r>
            <a:r>
              <a:rPr lang="zh-CN" altLang="en-US"/>
              <a:t>的接口来定义的，每一个子接口都是一种规则：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340013"/>
            <a:ext cx="10159804" cy="3988485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5693664" y="5619215"/>
            <a:ext cx="2206752" cy="377952"/>
          </a:xfrm>
          <a:prstGeom prst="roundRect">
            <a:avLst/>
          </a:prstGeom>
          <a:solidFill>
            <a:srgbClr val="FA6C0D">
              <a:alpha val="39000"/>
            </a:srgbClr>
          </a:solidFill>
          <a:ln>
            <a:solidFill>
              <a:srgbClr val="FA6C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3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3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2842169"/>
              </p:ext>
            </p:extLst>
          </p:nvPr>
        </p:nvGraphicFramePr>
        <p:xfrm>
          <a:off x="731521" y="1439309"/>
          <a:ext cx="10749600" cy="5174502"/>
        </p:xfrm>
        <a:graphic>
          <a:graphicData uri="http://schemas.openxmlformats.org/drawingml/2006/table">
            <a:tbl>
              <a:tblPr/>
              <a:tblGrid>
                <a:gridCol w="2507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3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内置负载均衡规则类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规则描述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RoundRobinRule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简单轮询服务列表来选择服务器。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38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对以下两种服务器进行忽略：</a:t>
                      </a:r>
                      <a:endParaRPr lang="en-US" altLang="zh-CN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 smtClean="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）在默认情况下，这台服务器如果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次连接失败，这台服务器就会被设置为“短路”状态。短路状态将持续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30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秒，如果再次连接失败，短路的持续时间就会几何级地增加。</a:t>
                      </a:r>
                      <a:endParaRPr lang="en-US" altLang="zh-CN" sz="1400">
                        <a:effectLst/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（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）并发数过高的服务器。如果一个服务器的并发连接数过高，配置了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AvailabilityFilteringRule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规则的客户端也会将其忽略。并发连接数的上限，可以由客户端的</a:t>
                      </a:r>
                      <a:r>
                        <a:rPr lang="en-US" altLang="zh-CN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&lt;clientName&gt;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</a:t>
                      </a:r>
                      <a:r>
                        <a:rPr lang="en-US" altLang="zh-CN" sz="1400">
                          <a:solidFill>
                            <a:srgbClr val="A7A7A7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&lt;clientConfigNameSpace&gt;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.ActiveConnectionsLimit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属性进行配置。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2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WeightedResponseTimeRule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为每一个服务器赋予一个权重值。服务器响应时间越长，这个服务器的权重就越小。这个规则会随机选择服务器，这个权重值会影响服务器的选择。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989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rgbClr val="AD2B26"/>
                          </a:solidFill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ZoneAvoidanceRule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以区域可用的服务器为基础进行服务器的选择。使用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对服务器进行分类，这个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可以理解为一个机房、一个机架等。而后再对</a:t>
                      </a:r>
                      <a:r>
                        <a:rPr lang="en-US" altLang="zh-CN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Zone</a:t>
                      </a:r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内的多个服务做轮询。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3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BestAvailableRule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忽略那些短路的服务器，并选择并发数较低的服务器。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50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RandomRule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随机选择一个可用的服务器。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6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RetryRule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重试机制的选择逻辑</a:t>
                      </a:r>
                    </a:p>
                  </a:txBody>
                  <a:tcPr marL="31013" marR="31013" marT="14314" marB="14314" anchor="ctr">
                    <a:lnL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负载均衡策略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0698800" cy="484233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通过定义</a:t>
            </a:r>
            <a:r>
              <a:rPr lang="en-US" altLang="zh-CN"/>
              <a:t>IRule</a:t>
            </a:r>
            <a:r>
              <a:rPr lang="zh-CN" altLang="en-US"/>
              <a:t>实现可以修改负载均衡规则，有两种方式：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代码方式：在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OrderApplication</a:t>
            </a:r>
            <a:r>
              <a:rPr lang="zh-CN" altLang="en-US"/>
              <a:t>类中，定义一个新的</a:t>
            </a:r>
            <a:r>
              <a:rPr lang="en-US" altLang="zh-CN"/>
              <a:t>IRule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配置文件方式：在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application.yml</a:t>
            </a:r>
            <a:r>
              <a:rPr lang="zh-CN" altLang="en-US"/>
              <a:t>文件中，添加新的配置也可以修改规则：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607610"/>
            <a:ext cx="8699581" cy="135139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IRule randomRule(){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RandomRule();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82320" y="4722192"/>
            <a:ext cx="8699581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NFLoadBalancerRuleClassName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lang="zh-CN" altLang="zh-CN" sz="1400">
                <a:solidFill>
                  <a:srgbClr val="000000"/>
                </a:solidFill>
                <a:cs typeface="JetBrains Mono" panose="02000009000000000000" pitchFamily="49" charset="0"/>
              </a:rPr>
              <a:t>com.netflix.loadbalancer.RandomRule</a:t>
            </a:r>
            <a:r>
              <a:rPr lang="en-US" altLang="zh-CN" sz="1400" i="1">
                <a:solidFill>
                  <a:srgbClr val="808080"/>
                </a:solidFill>
                <a:cs typeface="JetBrains Mono" panose="02000009000000000000" pitchFamily="49" charset="0"/>
              </a:rPr>
              <a:t># </a:t>
            </a:r>
            <a:r>
              <a:rPr lang="zh-CN" altLang="en-US" sz="1400" i="1">
                <a:solidFill>
                  <a:srgbClr val="808080"/>
                </a:solidFill>
                <a:cs typeface="JetBrains Mono" panose="02000009000000000000" pitchFamily="49" charset="0"/>
              </a:rPr>
              <a:t>负载均衡规则</a:t>
            </a:r>
            <a:r>
              <a:rPr lang="en-US" altLang="zh-CN" sz="1400" i="1">
                <a:solidFill>
                  <a:srgbClr val="808080"/>
                </a:solidFill>
                <a:cs typeface="JetBrains Mono" panose="02000009000000000000" pitchFamily="49" charset="0"/>
              </a:rPr>
              <a:t> </a:t>
            </a:r>
            <a:endParaRPr lang="zh-CN" altLang="zh-CN" sz="1400" i="1">
              <a:solidFill>
                <a:srgbClr val="808080"/>
              </a:solidFill>
              <a:cs typeface="JetBrains Mono" panose="02000009000000000000" pitchFamily="49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分布式架构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r>
              <a:rPr lang="zh-CN" altLang="en-US" b="1"/>
              <a:t>分布式架构</a:t>
            </a:r>
            <a:r>
              <a:rPr lang="zh-CN" altLang="en-US"/>
              <a:t>：根据业务功能对系统进行拆分，每个业务模块作为独立项目开发，称为一个服务。</a:t>
            </a:r>
            <a:endParaRPr lang="en-US" altLang="zh-CN"/>
          </a:p>
          <a:p>
            <a:r>
              <a:rPr lang="zh-CN" altLang="en-US" b="1"/>
              <a:t>优点：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降低服务耦合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有利于服务升级拓展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27" name="组合 26"/>
          <p:cNvGrpSpPr/>
          <p:nvPr/>
        </p:nvGrpSpPr>
        <p:grpSpPr>
          <a:xfrm>
            <a:off x="6886059" y="3910148"/>
            <a:ext cx="1055139" cy="1036554"/>
            <a:chOff x="9848527" y="3462444"/>
            <a:chExt cx="1399567" cy="1399567"/>
          </a:xfrm>
        </p:grpSpPr>
        <p:pic>
          <p:nvPicPr>
            <p:cNvPr id="48" name="图形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886059" y="3910148"/>
            <a:ext cx="1055139" cy="1036554"/>
            <a:chOff x="5177729" y="2108903"/>
            <a:chExt cx="1399567" cy="1399567"/>
          </a:xfrm>
        </p:grpSpPr>
        <p:pic>
          <p:nvPicPr>
            <p:cNvPr id="50" name="图形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886059" y="3910148"/>
            <a:ext cx="1055139" cy="1036554"/>
            <a:chOff x="3974962" y="3994894"/>
            <a:chExt cx="1399567" cy="1399567"/>
          </a:xfrm>
        </p:grpSpPr>
        <p:pic>
          <p:nvPicPr>
            <p:cNvPr id="49" name="图形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86059" y="3910148"/>
            <a:ext cx="1055139" cy="1036554"/>
            <a:chOff x="8387693" y="4466462"/>
            <a:chExt cx="1399567" cy="1399567"/>
          </a:xfrm>
        </p:grpSpPr>
        <p:pic>
          <p:nvPicPr>
            <p:cNvPr id="53" name="图形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pic>
        <p:nvPicPr>
          <p:cNvPr id="83" name="图形 8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5540" y="3865289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/>
          <p:cNvCxnSpPr>
            <a:stCxn id="83" idx="3"/>
          </p:cNvCxnSpPr>
          <p:nvPr/>
        </p:nvCxnSpPr>
        <p:spPr>
          <a:xfrm flipV="1">
            <a:off x="2986572" y="2763982"/>
            <a:ext cx="2479046" cy="1596823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3" idx="3"/>
          </p:cNvCxnSpPr>
          <p:nvPr/>
        </p:nvCxnSpPr>
        <p:spPr>
          <a:xfrm>
            <a:off x="2986572" y="4360805"/>
            <a:ext cx="2504439" cy="18875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3"/>
          </p:cNvCxnSpPr>
          <p:nvPr/>
        </p:nvCxnSpPr>
        <p:spPr>
          <a:xfrm flipV="1">
            <a:off x="2986572" y="3692769"/>
            <a:ext cx="5130408" cy="668036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3" idx="3"/>
          </p:cNvCxnSpPr>
          <p:nvPr/>
        </p:nvCxnSpPr>
        <p:spPr>
          <a:xfrm>
            <a:off x="2986572" y="4360805"/>
            <a:ext cx="5083516" cy="820795"/>
          </a:xfrm>
          <a:prstGeom prst="straightConnector1">
            <a:avLst/>
          </a:prstGeom>
          <a:ln>
            <a:solidFill>
              <a:srgbClr val="424A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066341" y="3207806"/>
            <a:ext cx="2432702" cy="2432702"/>
            <a:chOff x="8976978" y="3073886"/>
            <a:chExt cx="2432702" cy="2432702"/>
          </a:xfrm>
        </p:grpSpPr>
        <p:pic>
          <p:nvPicPr>
            <p:cNvPr id="55" name="图形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76978" y="3073886"/>
              <a:ext cx="2432702" cy="2432702"/>
            </a:xfrm>
            <a:prstGeom prst="rect">
              <a:avLst/>
            </a:prstGeom>
          </p:spPr>
        </p:pic>
        <p:grpSp>
          <p:nvGrpSpPr>
            <p:cNvPr id="56" name="组合 55"/>
            <p:cNvGrpSpPr/>
            <p:nvPr/>
          </p:nvGrpSpPr>
          <p:grpSpPr>
            <a:xfrm>
              <a:off x="10074987" y="3990345"/>
              <a:ext cx="1246289" cy="1233936"/>
              <a:chOff x="5205600" y="2551159"/>
              <a:chExt cx="2637020" cy="2610879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5205600" y="2551159"/>
                <a:ext cx="1555176" cy="1302327"/>
                <a:chOff x="4082471" y="3038764"/>
                <a:chExt cx="1555176" cy="1302327"/>
              </a:xfrm>
            </p:grpSpPr>
            <p:sp>
              <p:nvSpPr>
                <p:cNvPr id="87" name="任意多边形: 形状 86"/>
                <p:cNvSpPr/>
                <p:nvPr/>
              </p:nvSpPr>
              <p:spPr>
                <a:xfrm>
                  <a:off x="4082471" y="3038764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wrap="square" rtlCol="0" anchor="t">
                  <a:noAutofit/>
                </a:bodyPr>
                <a:lstStyle/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8" name="文本框 87"/>
                <p:cNvSpPr txBox="1"/>
                <p:nvPr/>
              </p:nvSpPr>
              <p:spPr>
                <a:xfrm>
                  <a:off x="4221128" y="321568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订单模块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6523008" y="2551160"/>
                <a:ext cx="1319612" cy="1555176"/>
                <a:chOff x="5399879" y="3038765"/>
                <a:chExt cx="1319612" cy="1555176"/>
              </a:xfrm>
            </p:grpSpPr>
            <p:sp>
              <p:nvSpPr>
                <p:cNvPr id="70" name="任意多边形: 形状 69"/>
                <p:cNvSpPr/>
                <p:nvPr/>
              </p:nvSpPr>
              <p:spPr>
                <a:xfrm rot="5400000">
                  <a:off x="5273455" y="3165189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pPr algn="ctr"/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pPr algn="ctr"/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5620364" y="3177614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用户功能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6270160" y="3853486"/>
                <a:ext cx="1555176" cy="1302327"/>
                <a:chOff x="5147031" y="4341091"/>
                <a:chExt cx="1555176" cy="1302327"/>
              </a:xfrm>
            </p:grpSpPr>
            <p:sp>
              <p:nvSpPr>
                <p:cNvPr id="64" name="任意多边形: 形状 63"/>
                <p:cNvSpPr/>
                <p:nvPr/>
              </p:nvSpPr>
              <p:spPr>
                <a:xfrm rot="10800000">
                  <a:off x="5147031" y="43410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vert="vert270" wrap="square" rtlCol="0" anchor="t">
                  <a:noAutofit/>
                </a:bodyPr>
                <a:lstStyle/>
                <a:p>
                  <a:r>
                    <a:rPr lang="zh-CN" altLang="en-US" sz="1200"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    </a:t>
                  </a:r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  <a:p>
                  <a:endParaRPr lang="zh-CN" altLang="en-US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5581600" y="4630262"/>
                  <a:ext cx="1099126" cy="97683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支付功能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5205601" y="3606862"/>
                <a:ext cx="1302327" cy="1555176"/>
                <a:chOff x="4082472" y="4094467"/>
                <a:chExt cx="1302327" cy="1555176"/>
              </a:xfrm>
            </p:grpSpPr>
            <p:sp>
              <p:nvSpPr>
                <p:cNvPr id="61" name="任意多边形: 形状 60"/>
                <p:cNvSpPr/>
                <p:nvPr/>
              </p:nvSpPr>
              <p:spPr>
                <a:xfrm rot="16200000">
                  <a:off x="3956048" y="4220891"/>
                  <a:ext cx="1555176" cy="1302327"/>
                </a:xfrm>
                <a:custGeom>
                  <a:avLst/>
                  <a:gdLst>
                    <a:gd name="connsiteX0" fmla="*/ 217059 w 1555176"/>
                    <a:gd name="connsiteY0" fmla="*/ 0 h 1302327"/>
                    <a:gd name="connsiteX1" fmla="*/ 1085268 w 1555176"/>
                    <a:gd name="connsiteY1" fmla="*/ 0 h 1302327"/>
                    <a:gd name="connsiteX2" fmla="*/ 1302327 w 1555176"/>
                    <a:gd name="connsiteY2" fmla="*/ 217059 h 1302327"/>
                    <a:gd name="connsiteX3" fmla="*/ 1302327 w 1555176"/>
                    <a:gd name="connsiteY3" fmla="*/ 551248 h 1302327"/>
                    <a:gd name="connsiteX4" fmla="*/ 1304867 w 1555176"/>
                    <a:gd name="connsiteY4" fmla="*/ 547482 h 1302327"/>
                    <a:gd name="connsiteX5" fmla="*/ 1408548 w 1555176"/>
                    <a:gd name="connsiteY5" fmla="*/ 504535 h 1302327"/>
                    <a:gd name="connsiteX6" fmla="*/ 1555176 w 1555176"/>
                    <a:gd name="connsiteY6" fmla="*/ 651163 h 1302327"/>
                    <a:gd name="connsiteX7" fmla="*/ 1408548 w 1555176"/>
                    <a:gd name="connsiteY7" fmla="*/ 797791 h 1302327"/>
                    <a:gd name="connsiteX8" fmla="*/ 1304867 w 1555176"/>
                    <a:gd name="connsiteY8" fmla="*/ 754845 h 1302327"/>
                    <a:gd name="connsiteX9" fmla="*/ 1302327 w 1555176"/>
                    <a:gd name="connsiteY9" fmla="*/ 751078 h 1302327"/>
                    <a:gd name="connsiteX10" fmla="*/ 1302327 w 1555176"/>
                    <a:gd name="connsiteY10" fmla="*/ 1085268 h 1302327"/>
                    <a:gd name="connsiteX11" fmla="*/ 1085268 w 1555176"/>
                    <a:gd name="connsiteY11" fmla="*/ 1302327 h 1302327"/>
                    <a:gd name="connsiteX12" fmla="*/ 757365 w 1555176"/>
                    <a:gd name="connsiteY12" fmla="*/ 1302327 h 1302327"/>
                    <a:gd name="connsiteX13" fmla="*/ 786269 w 1555176"/>
                    <a:gd name="connsiteY13" fmla="*/ 1259456 h 1302327"/>
                    <a:gd name="connsiteX14" fmla="*/ 797792 w 1555176"/>
                    <a:gd name="connsiteY14" fmla="*/ 1202382 h 1302327"/>
                    <a:gd name="connsiteX15" fmla="*/ 651164 w 1555176"/>
                    <a:gd name="connsiteY15" fmla="*/ 1055754 h 1302327"/>
                    <a:gd name="connsiteX16" fmla="*/ 504536 w 1555176"/>
                    <a:gd name="connsiteY16" fmla="*/ 1202382 h 1302327"/>
                    <a:gd name="connsiteX17" fmla="*/ 516059 w 1555176"/>
                    <a:gd name="connsiteY17" fmla="*/ 1259456 h 1302327"/>
                    <a:gd name="connsiteX18" fmla="*/ 544963 w 1555176"/>
                    <a:gd name="connsiteY18" fmla="*/ 1302327 h 1302327"/>
                    <a:gd name="connsiteX19" fmla="*/ 217059 w 1555176"/>
                    <a:gd name="connsiteY19" fmla="*/ 1302327 h 1302327"/>
                    <a:gd name="connsiteX20" fmla="*/ 0 w 1555176"/>
                    <a:gd name="connsiteY20" fmla="*/ 1085268 h 1302327"/>
                    <a:gd name="connsiteX21" fmla="*/ 0 w 1555176"/>
                    <a:gd name="connsiteY21" fmla="*/ 217059 h 1302327"/>
                    <a:gd name="connsiteX22" fmla="*/ 217059 w 1555176"/>
                    <a:gd name="connsiteY22" fmla="*/ 0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555176" h="1302327">
                      <a:moveTo>
                        <a:pt x="217059" y="0"/>
                      </a:moveTo>
                      <a:lnTo>
                        <a:pt x="1085268" y="0"/>
                      </a:lnTo>
                      <a:cubicBezTo>
                        <a:pt x="1205146" y="0"/>
                        <a:pt x="1302327" y="97181"/>
                        <a:pt x="1302327" y="217059"/>
                      </a:cubicBezTo>
                      <a:lnTo>
                        <a:pt x="1302327" y="551248"/>
                      </a:lnTo>
                      <a:lnTo>
                        <a:pt x="1304867" y="547482"/>
                      </a:lnTo>
                      <a:cubicBezTo>
                        <a:pt x="1331401" y="520947"/>
                        <a:pt x="1368058" y="504535"/>
                        <a:pt x="1408548" y="504535"/>
                      </a:cubicBezTo>
                      <a:cubicBezTo>
                        <a:pt x="1489528" y="504535"/>
                        <a:pt x="1555176" y="570183"/>
                        <a:pt x="1555176" y="651163"/>
                      </a:cubicBezTo>
                      <a:cubicBezTo>
                        <a:pt x="1555176" y="732143"/>
                        <a:pt x="1489528" y="797791"/>
                        <a:pt x="1408548" y="797791"/>
                      </a:cubicBezTo>
                      <a:cubicBezTo>
                        <a:pt x="1368058" y="797791"/>
                        <a:pt x="1331401" y="781379"/>
                        <a:pt x="1304867" y="754845"/>
                      </a:cubicBezTo>
                      <a:lnTo>
                        <a:pt x="1302327" y="751078"/>
                      </a:lnTo>
                      <a:lnTo>
                        <a:pt x="1302327" y="1085268"/>
                      </a:lnTo>
                      <a:cubicBezTo>
                        <a:pt x="1302327" y="1205146"/>
                        <a:pt x="1205146" y="1302327"/>
                        <a:pt x="1085268" y="1302327"/>
                      </a:cubicBezTo>
                      <a:lnTo>
                        <a:pt x="757365" y="1302327"/>
                      </a:lnTo>
                      <a:lnTo>
                        <a:pt x="786269" y="1259456"/>
                      </a:lnTo>
                      <a:cubicBezTo>
                        <a:pt x="793689" y="1241914"/>
                        <a:pt x="797792" y="1222627"/>
                        <a:pt x="797792" y="1202382"/>
                      </a:cubicBezTo>
                      <a:cubicBezTo>
                        <a:pt x="797792" y="1121402"/>
                        <a:pt x="732144" y="1055754"/>
                        <a:pt x="651164" y="1055754"/>
                      </a:cubicBezTo>
                      <a:cubicBezTo>
                        <a:pt x="570184" y="1055754"/>
                        <a:pt x="504536" y="1121402"/>
                        <a:pt x="504536" y="1202382"/>
                      </a:cubicBezTo>
                      <a:cubicBezTo>
                        <a:pt x="504536" y="1222627"/>
                        <a:pt x="508639" y="1241914"/>
                        <a:pt x="516059" y="1259456"/>
                      </a:cubicBezTo>
                      <a:lnTo>
                        <a:pt x="544963" y="1302327"/>
                      </a:lnTo>
                      <a:lnTo>
                        <a:pt x="217059" y="1302327"/>
                      </a:lnTo>
                      <a:cubicBezTo>
                        <a:pt x="97181" y="1302327"/>
                        <a:pt x="0" y="1205146"/>
                        <a:pt x="0" y="1085268"/>
                      </a:cubicBezTo>
                      <a:lnTo>
                        <a:pt x="0" y="217059"/>
                      </a:lnTo>
                      <a:cubicBezTo>
                        <a:pt x="0" y="97181"/>
                        <a:pt x="97181" y="0"/>
                        <a:pt x="217059" y="0"/>
                      </a:cubicBezTo>
                      <a:close/>
                    </a:path>
                  </a:pathLst>
                </a:custGeom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vert="eaVert" wrap="square" rtlCol="0" anchor="t">
                  <a:noAutofit/>
                </a:bodyPr>
                <a:lstStyle/>
                <a:p>
                  <a:endParaRPr lang="en-US" altLang="zh-CN" sz="1200"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4183383" y="4587718"/>
                  <a:ext cx="1099127" cy="976836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zh-CN" altLang="en-US" sz="1200">
                      <a:solidFill>
                        <a:schemeClr val="bg1"/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rPr>
                    <a:t>商品功能</a:t>
                  </a:r>
                  <a:endParaRPr lang="zh-CN" altLang="en-US" sz="1200" dirty="0">
                    <a:solidFill>
                      <a:schemeClr val="bg1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endParaRPr>
                </a:p>
              </p:txBody>
            </p:sp>
          </p:grpSp>
        </p:grpSp>
      </p:grpSp>
      <p:sp>
        <p:nvSpPr>
          <p:cNvPr id="66" name="圆柱体 65"/>
          <p:cNvSpPr/>
          <p:nvPr/>
        </p:nvSpPr>
        <p:spPr>
          <a:xfrm>
            <a:off x="10271980" y="3924003"/>
            <a:ext cx="1112245" cy="1002202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  <a:endParaRPr lang="en-US" altLang="zh-CN" sz="16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箭头连接符 66"/>
          <p:cNvCxnSpPr>
            <a:endCxn id="66" idx="2"/>
          </p:cNvCxnSpPr>
          <p:nvPr/>
        </p:nvCxnSpPr>
        <p:spPr>
          <a:xfrm>
            <a:off x="9205428" y="3735141"/>
            <a:ext cx="1066552" cy="689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endCxn id="66" idx="2"/>
          </p:cNvCxnSpPr>
          <p:nvPr/>
        </p:nvCxnSpPr>
        <p:spPr>
          <a:xfrm flipV="1">
            <a:off x="9205428" y="4425104"/>
            <a:ext cx="1066552" cy="682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/>
          <p:cNvCxnSpPr>
            <a:endCxn id="66" idx="1"/>
          </p:cNvCxnSpPr>
          <p:nvPr/>
        </p:nvCxnSpPr>
        <p:spPr>
          <a:xfrm>
            <a:off x="6560314" y="2593083"/>
            <a:ext cx="4267789" cy="13309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/>
          <p:cNvCxnSpPr>
            <a:endCxn id="66" idx="3"/>
          </p:cNvCxnSpPr>
          <p:nvPr/>
        </p:nvCxnSpPr>
        <p:spPr>
          <a:xfrm flipV="1">
            <a:off x="6555191" y="4926205"/>
            <a:ext cx="4272912" cy="12870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026 0.1076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13" y="537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0.26459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1321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0.10117 -0.10903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546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11276 -0.2634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-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8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Ribbon</a:t>
            </a:r>
            <a:r>
              <a:rPr kumimoji="1" lang="zh-CN" altLang="en-US"/>
              <a:t>负载均衡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饥饿加载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56001"/>
            <a:ext cx="10698800" cy="1026239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Ribbon</a:t>
            </a:r>
            <a:r>
              <a:rPr lang="zh-CN" altLang="en-US"/>
              <a:t>默认是采用懒加载，即第一次访问时才会去创建</a:t>
            </a:r>
            <a:r>
              <a:rPr lang="en-US" altLang="zh-CN"/>
              <a:t>LoadBalanceClient</a:t>
            </a:r>
            <a:r>
              <a:rPr lang="zh-CN" altLang="en-US"/>
              <a:t>，请求时间会很长。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而饥饿加载则会在项目启动时创建，降低第一次访问的耗时，通过下面配置开启饥饿加载：</a:t>
            </a:r>
            <a:endParaRPr lang="en-US" altLang="zh-CN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2320" y="2682240"/>
            <a:ext cx="8699581" cy="1354986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eager-load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enabled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true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开启饥饿加载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clients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userservice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指定对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这个服务饥饿加载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Ribbon</a:t>
            </a:r>
            <a:r>
              <a:rPr lang="zh-CN" altLang="en-US"/>
              <a:t>负载均衡规则</a:t>
            </a:r>
            <a:endParaRPr lang="en-US" altLang="zh-CN"/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规则接口是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IRule</a:t>
            </a:r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默认实现是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ZoneAvoidanceRule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，根据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zone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选择服务列表，然后轮询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负载均衡自定义方式</a:t>
            </a:r>
            <a:endParaRPr lang="en-US" altLang="zh-CN"/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代码方式：配置灵活，但修改时需要重新打包发布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配置方式：直观，方便，无需重新打包发布，但是无法做全局配置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饥饿加载</a:t>
            </a:r>
            <a:endParaRPr lang="en-US" altLang="zh-CN"/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开启饥饿加载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895350" lvl="1" indent="-285750">
              <a:buFont typeface="Wingdings" panose="05000000000000000000" pitchFamily="2" charset="2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指定饥饿加载的微服务名称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Ribbon</a:t>
            </a:r>
            <a:r>
              <a:rPr lang="zh-CN" altLang="en-US"/>
              <a:t>负载均衡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认识和安装</a:t>
            </a:r>
            <a:r>
              <a:rPr lang="en-US" altLang="zh-CN"/>
              <a:t>Nacos</a:t>
            </a:r>
          </a:p>
          <a:p>
            <a:r>
              <a:rPr lang="en-US" altLang="zh-CN"/>
              <a:t>Nacos</a:t>
            </a:r>
            <a:r>
              <a:rPr lang="zh-CN" altLang="en-US"/>
              <a:t>快速入门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en-US" altLang="zh-CN"/>
          </a:p>
          <a:p>
            <a:r>
              <a:rPr lang="en-US" altLang="zh-CN"/>
              <a:t>Nacos</a:t>
            </a:r>
            <a:r>
              <a:rPr lang="zh-CN" altLang="en-US"/>
              <a:t>环境隔离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56000"/>
            <a:ext cx="11089610" cy="4219575"/>
          </a:xfrm>
        </p:spPr>
        <p:txBody>
          <a:bodyPr/>
          <a:lstStyle/>
          <a:p>
            <a:r>
              <a:rPr lang="en-US" altLang="zh-CN">
                <a:hlinkClick r:id="rId2"/>
              </a:rPr>
              <a:t>Nacos</a:t>
            </a:r>
            <a:r>
              <a:rPr lang="zh-CN" altLang="en-US"/>
              <a:t>是阿里巴巴的产品，现在是</a:t>
            </a:r>
            <a:r>
              <a:rPr lang="en-US" altLang="zh-CN">
                <a:hlinkClick r:id="rId3"/>
              </a:rPr>
              <a:t>SpringCloud</a:t>
            </a:r>
            <a:r>
              <a:rPr lang="zh-CN" altLang="en-US"/>
              <a:t>中的一个组件。相比</a:t>
            </a:r>
            <a:r>
              <a:rPr lang="en-US" altLang="zh-CN">
                <a:hlinkClick r:id="rId4"/>
              </a:rPr>
              <a:t>Eureka</a:t>
            </a:r>
            <a:r>
              <a:rPr lang="zh-CN" altLang="en-US"/>
              <a:t>功能更加丰富，在国内受欢迎程度</a:t>
            </a:r>
            <a:r>
              <a:rPr lang="zh-CN" altLang="en-US" smtClean="0"/>
              <a:t>较高</a:t>
            </a:r>
            <a:r>
              <a:rPr lang="zh-CN" altLang="en-US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320" y="2417802"/>
            <a:ext cx="10108120" cy="4086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详见课前资料提供的文档</a:t>
            </a:r>
            <a:r>
              <a:rPr lang="en-US" altLang="zh-CN"/>
              <a:t>《Nacos</a:t>
            </a:r>
            <a:r>
              <a:rPr lang="zh-CN" altLang="en-US"/>
              <a:t>安装指南</a:t>
            </a:r>
            <a:r>
              <a:rPr lang="en-US" altLang="zh-CN"/>
              <a:t>.md》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141" y="2469326"/>
            <a:ext cx="1273075" cy="1671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cloud-demo</a:t>
            </a:r>
            <a:r>
              <a:rPr lang="zh-CN" altLang="en-US"/>
              <a:t>父工程中添加</a:t>
            </a:r>
            <a:r>
              <a:rPr lang="en-US" altLang="zh-CN"/>
              <a:t>spring-cloud-alilbaba</a:t>
            </a:r>
            <a:r>
              <a:rPr lang="zh-CN" altLang="en-US"/>
              <a:t>的管理依赖：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注释掉</a:t>
            </a:r>
            <a:r>
              <a:rPr lang="en-US" altLang="zh-CN"/>
              <a:t>order-service</a:t>
            </a:r>
            <a:r>
              <a:rPr lang="zh-CN" altLang="en-US"/>
              <a:t>和</a:t>
            </a:r>
            <a:r>
              <a:rPr lang="en-US" altLang="zh-CN"/>
              <a:t>user-service</a:t>
            </a:r>
            <a:r>
              <a:rPr lang="zh-CN" altLang="en-US"/>
              <a:t>中原有的</a:t>
            </a:r>
            <a:r>
              <a:rPr lang="en-US" altLang="zh-CN"/>
              <a:t>eureka</a:t>
            </a:r>
            <a:r>
              <a:rPr lang="zh-CN" altLang="en-US"/>
              <a:t>依赖。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添加</a:t>
            </a:r>
            <a:r>
              <a:rPr lang="en-US" altLang="zh-CN"/>
              <a:t>nacos</a:t>
            </a:r>
            <a:r>
              <a:rPr lang="zh-CN" altLang="en-US"/>
              <a:t>的客户端依赖：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0234" y="2163790"/>
            <a:ext cx="8004915" cy="1600438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&gt;com.alibaba.cloud&lt;/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&gt;spring-cloud-alibaba-dependencies&lt;/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&gt;2.2.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6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.RELEASE&lt;/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version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&gt;pom&lt;/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type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&gt;import&lt;/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scope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90195" y="4617224"/>
            <a:ext cx="8024954" cy="1169551"/>
          </a:xfrm>
          <a:prstGeom prst="rect">
            <a:avLst/>
          </a:prstGeom>
          <a:solidFill>
            <a:srgbClr val="F2F6EA"/>
          </a:solidFill>
          <a:ln>
            <a:solidFill>
              <a:srgbClr val="49504F"/>
            </a:solidFill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&lt;!-- nacos</a:t>
            </a:r>
            <a:r>
              <a:rPr lang="zh-CN" altLang="en-US" sz="1400" i="1">
                <a:solidFill>
                  <a:srgbClr val="8C8C8C"/>
                </a:solidFill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 --&gt;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JetBrains Mono"/>
              </a:rPr>
              <a:t/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&gt;com.alibaba.cloud&lt;/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groupId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    &lt;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&gt;spring-cloud-starter-alibaba-nacos-discovery&lt;/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artifactId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&lt;/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ea typeface="JetBrains Mono"/>
              </a:rPr>
              <a:t>dependency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&gt;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服务注册到</a:t>
            </a:r>
            <a:r>
              <a:rPr lang="en-US" altLang="zh-CN"/>
              <a:t>Nacos</a:t>
            </a:r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85850" y="2166536"/>
            <a:ext cx="8038192" cy="954107"/>
          </a:xfrm>
          <a:prstGeom prst="rect">
            <a:avLst/>
          </a:prstGeom>
          <a:solidFill>
            <a:srgbClr val="F2F6EA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r>
              <a:rPr kumimoji="0" lang="en-US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3737358"/>
            <a:ext cx="8038193" cy="2757710"/>
          </a:xfrm>
          <a:prstGeom prst="rect">
            <a:avLst/>
          </a:prstGeom>
        </p:spPr>
      </p:pic>
      <p:sp>
        <p:nvSpPr>
          <p:cNvPr id="12" name="文本占位符 1"/>
          <p:cNvSpPr txBox="1"/>
          <p:nvPr/>
        </p:nvSpPr>
        <p:spPr>
          <a:xfrm>
            <a:off x="761678" y="1635973"/>
            <a:ext cx="9686865" cy="1276909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修改</a:t>
            </a:r>
            <a:r>
              <a:rPr lang="en-US" altLang="zh-CN"/>
              <a:t>user-service&amp;order-service</a:t>
            </a:r>
            <a:r>
              <a:rPr lang="zh-CN" altLang="en-US"/>
              <a:t>中的</a:t>
            </a:r>
            <a:r>
              <a:rPr lang="en-US" altLang="zh-CN"/>
              <a:t>application.yml</a:t>
            </a:r>
            <a:r>
              <a:rPr lang="zh-CN" altLang="en-US"/>
              <a:t>文件，注释</a:t>
            </a:r>
            <a:r>
              <a:rPr lang="en-US" altLang="zh-CN"/>
              <a:t>eureka</a:t>
            </a:r>
            <a:r>
              <a:rPr lang="zh-CN" altLang="en-US"/>
              <a:t>地址，添加</a:t>
            </a:r>
            <a:r>
              <a:rPr lang="en-US" altLang="zh-CN"/>
              <a:t>nacos</a:t>
            </a:r>
            <a:r>
              <a:rPr lang="zh-CN" altLang="en-US"/>
              <a:t>地址：</a:t>
            </a: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启动并测试：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126584" y="1463040"/>
            <a:ext cx="6965568" cy="4511040"/>
          </a:xfrm>
        </p:spPr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服务搭建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下载安装包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解压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bin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目录下运行指令：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startup.cmd -m standalone</a:t>
            </a:r>
          </a:p>
          <a:p>
            <a:r>
              <a:rPr lang="en-US" altLang="zh-CN"/>
              <a:t>Nacos</a:t>
            </a:r>
            <a:r>
              <a:rPr lang="zh-CN" altLang="en-US"/>
              <a:t>服务注册或发现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引入</a:t>
            </a:r>
            <a:r>
              <a:rPr lang="en-US" altLang="zh-CN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nacos.discovery</a:t>
            </a: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依赖</a:t>
            </a:r>
            <a:endParaRPr lang="en-US" altLang="zh-CN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地址</a:t>
            </a:r>
            <a:r>
              <a:rPr lang="en-US" altLang="zh-CN" sz="18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spring.cloud.nacos.server-addr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椭圆 93"/>
          <p:cNvSpPr/>
          <p:nvPr/>
        </p:nvSpPr>
        <p:spPr>
          <a:xfrm>
            <a:off x="372427" y="3418326"/>
            <a:ext cx="2472491" cy="240111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北京</a:t>
            </a:r>
          </a:p>
        </p:txBody>
      </p:sp>
      <p:sp>
        <p:nvSpPr>
          <p:cNvPr id="81" name="椭圆 80"/>
          <p:cNvSpPr/>
          <p:nvPr/>
        </p:nvSpPr>
        <p:spPr>
          <a:xfrm>
            <a:off x="3665220" y="5219798"/>
            <a:ext cx="3658909" cy="1503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上海</a:t>
            </a:r>
          </a:p>
        </p:txBody>
      </p:sp>
      <p:sp>
        <p:nvSpPr>
          <p:cNvPr id="39" name="椭圆 38"/>
          <p:cNvSpPr/>
          <p:nvPr/>
        </p:nvSpPr>
        <p:spPr>
          <a:xfrm>
            <a:off x="7483609" y="3948896"/>
            <a:ext cx="3136239" cy="22414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accent3">
                    <a:lumMod val="50000"/>
                  </a:schemeClr>
                </a:solidFill>
              </a:rPr>
              <a:t>杭州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</a:p>
        </p:txBody>
      </p:sp>
      <p:sp>
        <p:nvSpPr>
          <p:cNvPr id="2" name="椭圆 1"/>
          <p:cNvSpPr/>
          <p:nvPr/>
        </p:nvSpPr>
        <p:spPr>
          <a:xfrm>
            <a:off x="4567012" y="1852474"/>
            <a:ext cx="1870364" cy="1870364"/>
          </a:xfrm>
          <a:prstGeom prst="ellipse">
            <a:avLst/>
          </a:prstGeom>
          <a:gradFill>
            <a:gsLst>
              <a:gs pos="0">
                <a:srgbClr val="00B0F0"/>
              </a:gs>
              <a:gs pos="80000">
                <a:srgbClr val="25C6FF"/>
              </a:gs>
              <a:gs pos="100000">
                <a:srgbClr val="57D3FF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</a:t>
            </a:r>
          </a:p>
        </p:txBody>
      </p:sp>
      <p:sp>
        <p:nvSpPr>
          <p:cNvPr id="9" name="椭圆 8"/>
          <p:cNvSpPr/>
          <p:nvPr/>
        </p:nvSpPr>
        <p:spPr>
          <a:xfrm>
            <a:off x="2666071" y="2929425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124800" y="3619245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6" name="椭圆 15"/>
          <p:cNvSpPr/>
          <p:nvPr/>
        </p:nvSpPr>
        <p:spPr>
          <a:xfrm>
            <a:off x="1895435" y="4727922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17" name="椭圆 16"/>
          <p:cNvSpPr/>
          <p:nvPr/>
        </p:nvSpPr>
        <p:spPr>
          <a:xfrm>
            <a:off x="4804804" y="4118041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372558" y="2929424"/>
            <a:ext cx="999149" cy="999149"/>
          </a:xfrm>
          <a:prstGeom prst="ellipse">
            <a:avLst/>
          </a:prstGeom>
          <a:gradFill>
            <a:gsLst>
              <a:gs pos="0">
                <a:srgbClr val="028BE0"/>
              </a:gs>
              <a:gs pos="99099">
                <a:srgbClr val="389EFA"/>
              </a:gs>
              <a:gs pos="74000">
                <a:srgbClr val="2E85FA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</a:t>
            </a:r>
            <a:endParaRPr lang="en-US" altLang="zh-CN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390492" y="5744396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0" name="椭圆 19"/>
          <p:cNvSpPr/>
          <p:nvPr/>
        </p:nvSpPr>
        <p:spPr>
          <a:xfrm>
            <a:off x="6099024" y="5744396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1" name="椭圆 20"/>
          <p:cNvSpPr/>
          <p:nvPr/>
        </p:nvSpPr>
        <p:spPr>
          <a:xfrm>
            <a:off x="7742765" y="4925123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sp>
        <p:nvSpPr>
          <p:cNvPr id="22" name="椭圆 21"/>
          <p:cNvSpPr/>
          <p:nvPr/>
        </p:nvSpPr>
        <p:spPr>
          <a:xfrm>
            <a:off x="8946476" y="4186092"/>
            <a:ext cx="618657" cy="618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实例</a:t>
            </a:r>
          </a:p>
        </p:txBody>
      </p:sp>
      <p:cxnSp>
        <p:nvCxnSpPr>
          <p:cNvPr id="6" name="直接连接符 5"/>
          <p:cNvCxnSpPr>
            <a:stCxn id="2" idx="2"/>
            <a:endCxn id="9" idx="7"/>
          </p:cNvCxnSpPr>
          <p:nvPr/>
        </p:nvCxnSpPr>
        <p:spPr>
          <a:xfrm flipH="1">
            <a:off x="3518898" y="2787656"/>
            <a:ext cx="1048114" cy="28809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2"/>
            <a:endCxn id="11" idx="6"/>
          </p:cNvCxnSpPr>
          <p:nvPr/>
        </p:nvCxnSpPr>
        <p:spPr>
          <a:xfrm flipH="1">
            <a:off x="1743457" y="3429000"/>
            <a:ext cx="922614" cy="49957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9" idx="3"/>
            <a:endCxn id="16" idx="7"/>
          </p:cNvCxnSpPr>
          <p:nvPr/>
        </p:nvCxnSpPr>
        <p:spPr>
          <a:xfrm flipH="1">
            <a:off x="2423492" y="3782252"/>
            <a:ext cx="388901" cy="103627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7" idx="3"/>
            <a:endCxn id="19" idx="0"/>
          </p:cNvCxnSpPr>
          <p:nvPr/>
        </p:nvCxnSpPr>
        <p:spPr>
          <a:xfrm flipH="1">
            <a:off x="4699821" y="4970868"/>
            <a:ext cx="251305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" idx="4"/>
            <a:endCxn id="17" idx="0"/>
          </p:cNvCxnSpPr>
          <p:nvPr/>
        </p:nvCxnSpPr>
        <p:spPr>
          <a:xfrm flipH="1">
            <a:off x="5304379" y="3722838"/>
            <a:ext cx="197815" cy="39520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7" idx="5"/>
            <a:endCxn id="20" idx="0"/>
          </p:cNvCxnSpPr>
          <p:nvPr/>
        </p:nvCxnSpPr>
        <p:spPr>
          <a:xfrm>
            <a:off x="5657631" y="4970868"/>
            <a:ext cx="750722" cy="77352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" idx="6"/>
            <a:endCxn id="18" idx="1"/>
          </p:cNvCxnSpPr>
          <p:nvPr/>
        </p:nvCxnSpPr>
        <p:spPr>
          <a:xfrm>
            <a:off x="6437376" y="2787656"/>
            <a:ext cx="1081504" cy="28809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8" idx="4"/>
            <a:endCxn id="21" idx="0"/>
          </p:cNvCxnSpPr>
          <p:nvPr/>
        </p:nvCxnSpPr>
        <p:spPr>
          <a:xfrm>
            <a:off x="7872133" y="3928573"/>
            <a:ext cx="179961" cy="9965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8" idx="5"/>
            <a:endCxn id="22" idx="1"/>
          </p:cNvCxnSpPr>
          <p:nvPr/>
        </p:nvCxnSpPr>
        <p:spPr>
          <a:xfrm>
            <a:off x="8225385" y="3782251"/>
            <a:ext cx="811691" cy="49444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7" idx="1"/>
            <a:endCxn id="2" idx="7"/>
          </p:cNvCxnSpPr>
          <p:nvPr/>
        </p:nvCxnSpPr>
        <p:spPr>
          <a:xfrm flipH="1">
            <a:off x="6163468" y="1711561"/>
            <a:ext cx="1000755" cy="4148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164223" y="1580756"/>
            <a:ext cx="2904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例如：提供用户功能的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8" name="直接连接符 67"/>
          <p:cNvCxnSpPr>
            <a:stCxn id="69" idx="1"/>
            <a:endCxn id="18" idx="7"/>
          </p:cNvCxnSpPr>
          <p:nvPr/>
        </p:nvCxnSpPr>
        <p:spPr>
          <a:xfrm flipH="1">
            <a:off x="8225385" y="2887352"/>
            <a:ext cx="656394" cy="1883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8881779" y="2671908"/>
            <a:ext cx="18703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以机房划分集群</a:t>
            </a:r>
            <a:endParaRPr lang="en-US" altLang="zh-CN" sz="11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例如：杭州集群、上海集群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82" name="直接连接符 81"/>
          <p:cNvCxnSpPr>
            <a:stCxn id="83" idx="1"/>
            <a:endCxn id="22" idx="7"/>
          </p:cNvCxnSpPr>
          <p:nvPr/>
        </p:nvCxnSpPr>
        <p:spPr>
          <a:xfrm flipH="1">
            <a:off x="9474533" y="4008048"/>
            <a:ext cx="456926" cy="26864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9931459" y="3792604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8081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67" name="直接连接符 66"/>
          <p:cNvCxnSpPr>
            <a:stCxn id="74" idx="1"/>
            <a:endCxn id="21" idx="6"/>
          </p:cNvCxnSpPr>
          <p:nvPr/>
        </p:nvCxnSpPr>
        <p:spPr>
          <a:xfrm flipH="1" flipV="1">
            <a:off x="8361422" y="5234452"/>
            <a:ext cx="904117" cy="4279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9265539" y="5061800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8082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75" name="直接连接符 74"/>
          <p:cNvCxnSpPr>
            <a:stCxn id="76" idx="3"/>
            <a:endCxn id="19" idx="2"/>
          </p:cNvCxnSpPr>
          <p:nvPr/>
        </p:nvCxnSpPr>
        <p:spPr>
          <a:xfrm flipV="1">
            <a:off x="3835092" y="6053725"/>
            <a:ext cx="555400" cy="522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492414" y="5890568"/>
            <a:ext cx="13426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例如：端口为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8083</a:t>
            </a: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81" grpId="0" animBg="1"/>
      <p:bldP spid="39" grpId="0" animBg="1"/>
      <p:bldP spid="2" grpId="0" animBg="1"/>
      <p:bldP spid="9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7" grpId="0"/>
      <p:bldP spid="69" grpId="0"/>
      <p:bldP spid="83" grpId="0"/>
      <p:bldP spid="74" grpId="0"/>
      <p:bldP spid="7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288473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杭州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服务跨集群调用问题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620982" y="3616037"/>
            <a:ext cx="1215737" cy="5171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1620982" y="4623954"/>
            <a:ext cx="1215737" cy="51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3002973" y="4623954"/>
            <a:ext cx="1215737" cy="51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3002972" y="3616037"/>
            <a:ext cx="1215737" cy="5171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6837219" y="3293918"/>
            <a:ext cx="3190009" cy="25042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上海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7169728" y="3616037"/>
            <a:ext cx="1215737" cy="5171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7169728" y="4623954"/>
            <a:ext cx="1215737" cy="51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8551719" y="4623954"/>
            <a:ext cx="1215737" cy="51719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7" name="矩形: 圆角 66"/>
          <p:cNvSpPr/>
          <p:nvPr/>
        </p:nvSpPr>
        <p:spPr>
          <a:xfrm>
            <a:off x="8551718" y="3616037"/>
            <a:ext cx="1215737" cy="51719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order-service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15" name="直接箭头连接符 14"/>
          <p:cNvCxnSpPr>
            <a:stCxn id="54" idx="2"/>
            <a:endCxn id="53" idx="0"/>
          </p:cNvCxnSpPr>
          <p:nvPr/>
        </p:nvCxnSpPr>
        <p:spPr>
          <a:xfrm>
            <a:off x="3610841" y="4133227"/>
            <a:ext cx="1" cy="490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文本占位符 1"/>
          <p:cNvSpPr txBox="1"/>
          <p:nvPr/>
        </p:nvSpPr>
        <p:spPr>
          <a:xfrm>
            <a:off x="761678" y="1635974"/>
            <a:ext cx="9906321" cy="1151333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服务调用尽可能选择本地集群的服务，跨集群调用延迟较高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本地集群不可访问时，再去访问其它集群</a:t>
            </a:r>
            <a:endParaRPr lang="en-US" altLang="zh-CN"/>
          </a:p>
        </p:txBody>
      </p:sp>
      <p:cxnSp>
        <p:nvCxnSpPr>
          <p:cNvPr id="75" name="直接箭头连接符 74"/>
          <p:cNvCxnSpPr>
            <a:stCxn id="54" idx="3"/>
            <a:endCxn id="65" idx="1"/>
          </p:cNvCxnSpPr>
          <p:nvPr/>
        </p:nvCxnSpPr>
        <p:spPr>
          <a:xfrm>
            <a:off x="4218709" y="3874632"/>
            <a:ext cx="2951019" cy="10079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2" grpId="0" animBg="1"/>
      <p:bldP spid="53" grpId="0" animBg="1"/>
      <p:bldP spid="54" grpId="0" animBg="1"/>
      <p:bldP spid="56" grpId="0" animBg="1"/>
      <p:bldP spid="58" grpId="0" animBg="1"/>
      <p:bldP spid="65" grpId="0" animBg="1"/>
      <p:bldP spid="66" grpId="0" animBg="1"/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服务治理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5066648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grpSp>
        <p:nvGrpSpPr>
          <p:cNvPr id="27" name="组合 26"/>
          <p:cNvGrpSpPr/>
          <p:nvPr/>
        </p:nvGrpSpPr>
        <p:grpSpPr>
          <a:xfrm>
            <a:off x="8929019" y="4818668"/>
            <a:ext cx="720540" cy="707848"/>
            <a:chOff x="9848527" y="3462444"/>
            <a:chExt cx="1399567" cy="1399567"/>
          </a:xfrm>
        </p:grpSpPr>
        <p:pic>
          <p:nvPicPr>
            <p:cNvPr id="48" name="图形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5" name="矩形: 圆角 4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05511" y="5728948"/>
            <a:ext cx="720540" cy="707848"/>
            <a:chOff x="5177729" y="2108903"/>
            <a:chExt cx="1399567" cy="1399567"/>
          </a:xfrm>
        </p:grpSpPr>
        <p:pic>
          <p:nvPicPr>
            <p:cNvPr id="50" name="图形 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35" name="矩形: 圆角 34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930755" y="3148987"/>
            <a:ext cx="718804" cy="706143"/>
            <a:chOff x="3974962" y="3994894"/>
            <a:chExt cx="1399567" cy="1399567"/>
          </a:xfrm>
        </p:grpSpPr>
        <p:pic>
          <p:nvPicPr>
            <p:cNvPr id="49" name="图形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46" name="矩形: 圆角 45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556539" y="2171298"/>
            <a:ext cx="743231" cy="730140"/>
            <a:chOff x="8387693" y="4466462"/>
            <a:chExt cx="1399567" cy="1399567"/>
          </a:xfrm>
        </p:grpSpPr>
        <p:pic>
          <p:nvPicPr>
            <p:cNvPr id="53" name="图形 5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47" name="矩形: 圆角 46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pic>
        <p:nvPicPr>
          <p:cNvPr id="83" name="图形 8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8781" y="3861681"/>
            <a:ext cx="991032" cy="991032"/>
          </a:xfrm>
          <a:prstGeom prst="rect">
            <a:avLst/>
          </a:prstGeom>
        </p:spPr>
      </p:pic>
      <p:cxnSp>
        <p:nvCxnSpPr>
          <p:cNvPr id="84" name="直接箭头连接符 83"/>
          <p:cNvCxnSpPr>
            <a:stCxn id="83" idx="3"/>
          </p:cNvCxnSpPr>
          <p:nvPr/>
        </p:nvCxnSpPr>
        <p:spPr>
          <a:xfrm flipV="1">
            <a:off x="4079813" y="2608966"/>
            <a:ext cx="2369203" cy="1748231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3" idx="3"/>
          </p:cNvCxnSpPr>
          <p:nvPr/>
        </p:nvCxnSpPr>
        <p:spPr>
          <a:xfrm>
            <a:off x="4079813" y="4357197"/>
            <a:ext cx="2369203" cy="164811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3" idx="3"/>
          </p:cNvCxnSpPr>
          <p:nvPr/>
        </p:nvCxnSpPr>
        <p:spPr>
          <a:xfrm flipV="1">
            <a:off x="4079813" y="3513909"/>
            <a:ext cx="4698429" cy="843288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3" idx="3"/>
          </p:cNvCxnSpPr>
          <p:nvPr/>
        </p:nvCxnSpPr>
        <p:spPr>
          <a:xfrm>
            <a:off x="4079813" y="4357197"/>
            <a:ext cx="4659240" cy="711192"/>
          </a:xfrm>
          <a:prstGeom prst="straightConnector1">
            <a:avLst/>
          </a:prstGeom>
          <a:ln w="9525">
            <a:solidFill>
              <a:schemeClr val="accent1">
                <a:alpha val="4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7386390" y="2171298"/>
            <a:ext cx="743231" cy="730140"/>
            <a:chOff x="8387693" y="4466462"/>
            <a:chExt cx="1399567" cy="1399567"/>
          </a:xfrm>
        </p:grpSpPr>
        <p:pic>
          <p:nvPicPr>
            <p:cNvPr id="63" name="图形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7693" y="4466462"/>
              <a:ext cx="1399567" cy="1399567"/>
            </a:xfrm>
            <a:prstGeom prst="rect">
              <a:avLst/>
            </a:prstGeom>
          </p:spPr>
        </p:pic>
        <p:sp>
          <p:nvSpPr>
            <p:cNvPr id="65" name="矩形: 圆角 64"/>
            <p:cNvSpPr/>
            <p:nvPr/>
          </p:nvSpPr>
          <p:spPr>
            <a:xfrm>
              <a:off x="9021124" y="5131389"/>
              <a:ext cx="709691" cy="70077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支付功能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9756090" y="3134710"/>
            <a:ext cx="718804" cy="706143"/>
            <a:chOff x="3974962" y="3994894"/>
            <a:chExt cx="1399567" cy="1399567"/>
          </a:xfrm>
        </p:grpSpPr>
        <p:pic>
          <p:nvPicPr>
            <p:cNvPr id="71" name="图形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4962" y="3994894"/>
              <a:ext cx="1399567" cy="1399567"/>
            </a:xfrm>
            <a:prstGeom prst="rect">
              <a:avLst/>
            </a:prstGeom>
          </p:spPr>
        </p:pic>
        <p:sp>
          <p:nvSpPr>
            <p:cNvPr id="72" name="矩形: 圆角 71"/>
            <p:cNvSpPr/>
            <p:nvPr/>
          </p:nvSpPr>
          <p:spPr>
            <a:xfrm>
              <a:off x="4600977" y="4650557"/>
              <a:ext cx="709691" cy="700773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商品功能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9756090" y="4818668"/>
            <a:ext cx="720540" cy="707848"/>
            <a:chOff x="9848527" y="3462444"/>
            <a:chExt cx="1399567" cy="1399567"/>
          </a:xfrm>
        </p:grpSpPr>
        <p:pic>
          <p:nvPicPr>
            <p:cNvPr id="82" name="图形 8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48527" y="3462444"/>
              <a:ext cx="1399567" cy="1399567"/>
            </a:xfrm>
            <a:prstGeom prst="rect">
              <a:avLst/>
            </a:prstGeom>
          </p:spPr>
        </p:pic>
        <p:sp>
          <p:nvSpPr>
            <p:cNvPr id="90" name="矩形: 圆角 89"/>
            <p:cNvSpPr/>
            <p:nvPr/>
          </p:nvSpPr>
          <p:spPr>
            <a:xfrm>
              <a:off x="10455861" y="4081274"/>
              <a:ext cx="730966" cy="712782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订单模块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386390" y="5724657"/>
            <a:ext cx="720540" cy="707848"/>
            <a:chOff x="5177729" y="2108903"/>
            <a:chExt cx="1399567" cy="1399567"/>
          </a:xfrm>
        </p:grpSpPr>
        <p:pic>
          <p:nvPicPr>
            <p:cNvPr id="93" name="图形 9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7729" y="2108903"/>
              <a:ext cx="1399567" cy="1399567"/>
            </a:xfrm>
            <a:prstGeom prst="rect">
              <a:avLst/>
            </a:prstGeom>
          </p:spPr>
        </p:pic>
        <p:sp>
          <p:nvSpPr>
            <p:cNvPr id="94" name="矩形: 圆角 93"/>
            <p:cNvSpPr/>
            <p:nvPr/>
          </p:nvSpPr>
          <p:spPr>
            <a:xfrm>
              <a:off x="5808888" y="2762589"/>
              <a:ext cx="709691" cy="70077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sz="1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用户功能</a:t>
              </a:r>
            </a:p>
          </p:txBody>
        </p:sp>
      </p:grpSp>
      <p:sp>
        <p:nvSpPr>
          <p:cNvPr id="24" name="矩形: 圆角 23"/>
          <p:cNvSpPr/>
          <p:nvPr/>
        </p:nvSpPr>
        <p:spPr>
          <a:xfrm>
            <a:off x="6466112" y="210138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/>
          <p:cNvSpPr/>
          <p:nvPr/>
        </p:nvSpPr>
        <p:spPr>
          <a:xfrm>
            <a:off x="8817424" y="3062036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/>
          <p:cNvSpPr/>
          <p:nvPr/>
        </p:nvSpPr>
        <p:spPr>
          <a:xfrm>
            <a:off x="8817424" y="4733783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/>
          <p:cNvSpPr/>
          <p:nvPr/>
        </p:nvSpPr>
        <p:spPr>
          <a:xfrm>
            <a:off x="6466112" y="5616458"/>
            <a:ext cx="1750423" cy="877618"/>
          </a:xfrm>
          <a:prstGeom prst="roundRect">
            <a:avLst/>
          </a:prstGeom>
          <a:noFill/>
          <a:ln w="127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>
            <a:stCxn id="96" idx="0"/>
            <a:endCxn id="95" idx="2"/>
          </p:cNvCxnSpPr>
          <p:nvPr/>
        </p:nvCxnSpPr>
        <p:spPr>
          <a:xfrm flipV="1">
            <a:off x="9692636" y="3939654"/>
            <a:ext cx="0" cy="794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96" idx="0"/>
            <a:endCxn id="24" idx="2"/>
          </p:cNvCxnSpPr>
          <p:nvPr/>
        </p:nvCxnSpPr>
        <p:spPr>
          <a:xfrm flipH="1" flipV="1">
            <a:off x="7341324" y="2979006"/>
            <a:ext cx="2351312" cy="175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96" idx="2"/>
            <a:endCxn id="97" idx="3"/>
          </p:cNvCxnSpPr>
          <p:nvPr/>
        </p:nvCxnSpPr>
        <p:spPr>
          <a:xfrm flipH="1">
            <a:off x="8216535" y="5611401"/>
            <a:ext cx="1476101" cy="44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8" name="文本占位符 6"/>
          <p:cNvSpPr txBox="1"/>
          <p:nvPr/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分布式架构的要考虑的问题：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服务拆分粒度如何？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服务集群地址如何维护？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服务之间如何实现远程调用？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服务健康状态如何感知？</a:t>
            </a:r>
          </a:p>
        </p:txBody>
      </p:sp>
      <p:sp>
        <p:nvSpPr>
          <p:cNvPr id="119" name="云形 118"/>
          <p:cNvSpPr/>
          <p:nvPr/>
        </p:nvSpPr>
        <p:spPr>
          <a:xfrm>
            <a:off x="7987137" y="3769416"/>
            <a:ext cx="2081627" cy="1317813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Hession</a:t>
            </a:r>
            <a:endParaRPr lang="zh-CN" altLang="en-US"/>
          </a:p>
        </p:txBody>
      </p:sp>
      <p:sp>
        <p:nvSpPr>
          <p:cNvPr id="120" name="云形 119"/>
          <p:cNvSpPr/>
          <p:nvPr/>
        </p:nvSpPr>
        <p:spPr>
          <a:xfrm>
            <a:off x="7524637" y="4195161"/>
            <a:ext cx="2081627" cy="1317813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Dubbo</a:t>
            </a:r>
            <a:endParaRPr lang="zh-CN" altLang="en-US"/>
          </a:p>
        </p:txBody>
      </p:sp>
      <p:sp>
        <p:nvSpPr>
          <p:cNvPr id="121" name="云形 120"/>
          <p:cNvSpPr/>
          <p:nvPr/>
        </p:nvSpPr>
        <p:spPr>
          <a:xfrm>
            <a:off x="6411776" y="2451603"/>
            <a:ext cx="2081627" cy="1317813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WebService</a:t>
            </a:r>
            <a:endParaRPr lang="zh-CN" altLang="en-US"/>
          </a:p>
        </p:txBody>
      </p:sp>
      <p:sp>
        <p:nvSpPr>
          <p:cNvPr id="122" name="云形 121"/>
          <p:cNvSpPr/>
          <p:nvPr/>
        </p:nvSpPr>
        <p:spPr>
          <a:xfrm>
            <a:off x="5289494" y="4228660"/>
            <a:ext cx="2081627" cy="131781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Spring</a:t>
            </a:r>
          </a:p>
          <a:p>
            <a:pPr algn="ctr"/>
            <a:r>
              <a:rPr lang="en-US" altLang="zh-CN"/>
              <a:t>Cloud</a:t>
            </a:r>
            <a:endParaRPr lang="zh-CN" altLang="en-US"/>
          </a:p>
        </p:txBody>
      </p:sp>
      <p:sp>
        <p:nvSpPr>
          <p:cNvPr id="123" name="云形 122"/>
          <p:cNvSpPr/>
          <p:nvPr/>
        </p:nvSpPr>
        <p:spPr>
          <a:xfrm>
            <a:off x="4757545" y="3202774"/>
            <a:ext cx="2081627" cy="1317813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ESB</a:t>
            </a:r>
            <a:endParaRPr lang="zh-CN" altLang="en-US"/>
          </a:p>
        </p:txBody>
      </p:sp>
      <p:sp>
        <p:nvSpPr>
          <p:cNvPr id="124" name="云形 123"/>
          <p:cNvSpPr/>
          <p:nvPr/>
        </p:nvSpPr>
        <p:spPr>
          <a:xfrm>
            <a:off x="6054696" y="3693711"/>
            <a:ext cx="2081627" cy="1317813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微服务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7" presetClass="exit" presetSubtype="0" fill="hold" grpId="1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5" grpId="0" animBg="1"/>
      <p:bldP spid="96" grpId="0" animBg="1"/>
      <p:bldP spid="97" grpId="0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服务集群属性</a:t>
            </a:r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4"/>
            <a:ext cx="9906321" cy="3255622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application.yml</a:t>
            </a:r>
            <a:r>
              <a:rPr lang="zh-CN" altLang="en-US"/>
              <a:t>，添加如下内容：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控制台可以看到集群变化：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5850" y="2175090"/>
            <a:ext cx="7400678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HZ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配置集群名称，也就是机房位置，例如：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HZ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，杭州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4175200"/>
            <a:ext cx="9937341" cy="2438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服务分级存储模型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一级是服务，例如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二级是集群，例如杭州或上海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三级是实例，例如杭州机房的某台部署了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userservice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的服务器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/>
              <a:t>如何设置实例的集群属性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修改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application.yml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文件，添加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spring.cloud.nacos.discovery.cluster-name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属性即可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-Nacos</a:t>
            </a:r>
            <a:r>
              <a:rPr lang="zh-CN" altLang="en-US"/>
              <a:t>服务分级模型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服务集群属性</a:t>
            </a:r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我们修改</a:t>
            </a:r>
            <a:r>
              <a:rPr lang="en-US" altLang="zh-CN"/>
              <a:t>user-service</a:t>
            </a:r>
            <a:r>
              <a:rPr lang="zh-CN" altLang="en-US"/>
              <a:t>集群属性配置，达到下面的效果：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98" y="2181872"/>
            <a:ext cx="9238880" cy="4466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根据集群负载均衡</a:t>
            </a:r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中的</a:t>
            </a:r>
            <a:r>
              <a:rPr lang="en-US" altLang="zh-CN"/>
              <a:t>application.yml</a:t>
            </a:r>
            <a:r>
              <a:rPr lang="zh-CN" altLang="en-US"/>
              <a:t>，设置集群为</a:t>
            </a:r>
            <a:r>
              <a:rPr lang="en-US" altLang="zh-CN"/>
              <a:t>HZ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然后在</a:t>
            </a:r>
            <a:r>
              <a:rPr lang="en-US" altLang="zh-CN"/>
              <a:t>order-service</a:t>
            </a:r>
            <a:r>
              <a:rPr lang="zh-CN" altLang="en-US"/>
              <a:t>中设置负载均衡的</a:t>
            </a:r>
            <a:r>
              <a:rPr lang="en-US" altLang="zh-CN"/>
              <a:t>IRule</a:t>
            </a:r>
            <a:r>
              <a:rPr lang="zh-CN" altLang="en-US"/>
              <a:t>为</a:t>
            </a:r>
            <a:r>
              <a:rPr lang="en-US" altLang="zh-CN"/>
              <a:t>NacosRule</a:t>
            </a:r>
            <a:r>
              <a:rPr lang="zh-CN" altLang="en-US"/>
              <a:t>，这个规则优先会寻找与自己同集群的服务：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85850" y="2175090"/>
            <a:ext cx="9906320" cy="1384995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nacos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服务端地址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HZ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配置集群名称，也就是机房位置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5850" y="4207949"/>
            <a:ext cx="9906320" cy="103182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userservice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ribbon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NFLoadBalancerRuleClassName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com.alibaba.cloud.nacos.ribbon.NacosRule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lang="en-US" altLang="zh-CN" sz="1400" i="1">
                <a:solidFill>
                  <a:srgbClr val="808080"/>
                </a:solidFill>
                <a:cs typeface="Courier New" panose="02070309020205020404" pitchFamily="49" charset="0"/>
              </a:rPr>
              <a:t># </a:t>
            </a:r>
            <a:r>
              <a:rPr lang="zh-CN" altLang="en-US" sz="1400" i="1">
                <a:solidFill>
                  <a:srgbClr val="808080"/>
                </a:solidFill>
                <a:cs typeface="Courier New" panose="02070309020205020404" pitchFamily="49" charset="0"/>
              </a:rPr>
              <a:t>负载均衡规则</a:t>
            </a:r>
            <a:r>
              <a:rPr lang="en-US" altLang="zh-CN" sz="1400" i="1">
                <a:solidFill>
                  <a:srgbClr val="808080"/>
                </a:solidFill>
                <a:cs typeface="Courier New" panose="02070309020205020404" pitchFamily="49" charset="0"/>
              </a:rPr>
              <a:t> </a:t>
            </a:r>
            <a:endParaRPr lang="zh-CN" altLang="zh-CN" sz="1400" i="1">
              <a:solidFill>
                <a:srgbClr val="808080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NacosRule</a:t>
            </a:r>
            <a:r>
              <a:rPr lang="zh-CN" altLang="en-US"/>
              <a:t>负载均衡策略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优先选择同集群服务实例列表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本地集群找不到提供者，才去其它集群寻找，并且会报警告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确定了可用实例列表后，再采用随机负载均衡挑选实例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集群负载均衡策略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实际部署中会出现这样的场景：</a:t>
            </a:r>
            <a:endParaRPr lang="en-US" altLang="zh-CN"/>
          </a:p>
          <a:p>
            <a:r>
              <a:rPr lang="zh-CN" altLang="en-US"/>
              <a:t>服务器设备性能有差异，部分实例所在机器性能较好，另一些较差，我们希望性能好的机器承担更多的用户请求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提供了权重配置来控制访问频率，权重越大则访问频率越高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根据权重负载均衡</a:t>
            </a:r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控制台可以设置实例的权重值，首先选中实例后面的编辑按钮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将权重设置为</a:t>
            </a:r>
            <a:r>
              <a:rPr lang="en-US" altLang="zh-CN"/>
              <a:t>0.1</a:t>
            </a:r>
            <a:r>
              <a:rPr lang="zh-CN" altLang="en-US"/>
              <a:t>，测试可以发现</a:t>
            </a:r>
            <a:r>
              <a:rPr lang="en-US" altLang="zh-CN"/>
              <a:t>8081</a:t>
            </a:r>
            <a:r>
              <a:rPr lang="zh-CN" altLang="en-US"/>
              <a:t>被访问到的频率大大降低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992821"/>
            <a:ext cx="8895017" cy="22218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4545016"/>
            <a:ext cx="4961276" cy="2068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实例的权重控制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控制台可以设置实例的权重值，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0~1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之间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同集群内的多个实例，权重越高被访问的频率越高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权重设置为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0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则完全不会被访问</a:t>
            </a: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  <a:r>
              <a:rPr lang="en-US" altLang="zh-CN"/>
              <a:t>-</a:t>
            </a:r>
            <a:r>
              <a:rPr lang="zh-CN" altLang="en-US"/>
              <a:t>加权负载均衡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4"/>
            <a:ext cx="9906321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Nacos</a:t>
            </a:r>
            <a:r>
              <a:rPr lang="zh-CN" altLang="en-US"/>
              <a:t>中服务存储和数据存储的最外层都是一个名为</a:t>
            </a:r>
            <a:r>
              <a:rPr lang="en-US" altLang="zh-CN"/>
              <a:t>namespace</a:t>
            </a:r>
            <a:r>
              <a:rPr lang="zh-CN" altLang="en-US"/>
              <a:t>的东西，用来做最外层隔离</a:t>
            </a:r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>
            <a:off x="2428568" y="2354062"/>
            <a:ext cx="6518788" cy="4219575"/>
          </a:xfrm>
          <a:prstGeom prst="ellipse">
            <a:avLst/>
          </a:prstGeom>
          <a:gradFill>
            <a:gsLst>
              <a:gs pos="0">
                <a:schemeClr val="accent5">
                  <a:shade val="51000"/>
                  <a:satMod val="130000"/>
                </a:schemeClr>
              </a:gs>
              <a:gs pos="72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effectLst>
            <a:outerShdw blurRad="76200" dist="63500" dir="7500000" sx="102000" sy="102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 extrusionH="76200" prstMaterial="matte">
            <a:bevelT w="1397000" h="1905000"/>
            <a:bevelB w="0" h="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endParaRPr lang="zh-CN" altLang="en-US" sz="24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03522" y="3627256"/>
            <a:ext cx="4168879" cy="2694039"/>
          </a:xfrm>
          <a:prstGeom prst="ellipse">
            <a:avLst/>
          </a:prstGeom>
          <a:gradFill flip="none" rotWithShape="1">
            <a:gsLst>
              <a:gs pos="0">
                <a:srgbClr val="2D7A8F"/>
              </a:gs>
              <a:gs pos="29000">
                <a:srgbClr val="3590A9"/>
              </a:gs>
              <a:gs pos="100000">
                <a:srgbClr val="2C778C"/>
              </a:gs>
            </a:gsLst>
            <a:lin ang="5400000" scaled="1"/>
            <a:tileRect/>
          </a:gradFill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301613" y="4463849"/>
            <a:ext cx="2772696" cy="1709963"/>
          </a:xfrm>
          <a:prstGeom prst="ellipse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26000">
                <a:srgbClr val="2B7589"/>
              </a:gs>
              <a:gs pos="100000">
                <a:schemeClr val="accent5">
                  <a:lumMod val="50000"/>
                </a:schemeClr>
              </a:gs>
            </a:gsLst>
            <a:lin ang="5400000" scaled="1"/>
          </a:gradFill>
          <a:effectLst>
            <a:innerShdw blurRad="76200" dist="165100" dir="15300000">
              <a:prstClr val="black">
                <a:alpha val="50000"/>
              </a:prstClr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Service/Data</a:t>
            </a: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 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zh-CN" altLang="en-US"/>
              <a:t>在</a:t>
            </a:r>
            <a:r>
              <a:rPr lang="en-US" altLang="zh-CN"/>
              <a:t>Nacos</a:t>
            </a:r>
            <a:r>
              <a:rPr lang="zh-CN" altLang="en-US"/>
              <a:t>控制台可以创建</a:t>
            </a:r>
            <a:r>
              <a:rPr lang="en-US" altLang="zh-CN"/>
              <a:t>namespace</a:t>
            </a:r>
            <a:r>
              <a:rPr lang="zh-CN" altLang="en-US"/>
              <a:t>，用来隔离不同环境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2151747"/>
            <a:ext cx="6897814" cy="4185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微服务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46133"/>
            <a:ext cx="10698800" cy="3572774"/>
          </a:xfrm>
        </p:spPr>
        <p:txBody>
          <a:bodyPr/>
          <a:lstStyle/>
          <a:p>
            <a:r>
              <a:rPr lang="zh-CN" altLang="en-US"/>
              <a:t>微服务是一种经过良好架构设计的</a:t>
            </a:r>
            <a:r>
              <a:rPr lang="zh-CN" altLang="en-US" b="1"/>
              <a:t>分布式</a:t>
            </a:r>
            <a:r>
              <a:rPr lang="zh-CN" altLang="en-US"/>
              <a:t>架构方案，微服务架构特征：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单一职责：微服务拆分粒度更小，每一个服务都对应唯一的业务能力，做到单一职责，避免重复业务开发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面向服务：微服务对外暴露业务接口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自治：团队独立、技术独立、数据独立、部署独立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隔离性强：服务调用做好隔离、容错、降级，避免出现级联问题</a:t>
            </a:r>
            <a:endParaRPr lang="en-US" altLang="zh-CN"/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345" y="5111316"/>
            <a:ext cx="602032" cy="670618"/>
          </a:xfrm>
          <a:prstGeom prst="rect">
            <a:avLst/>
          </a:prstGeom>
        </p:spPr>
      </p:pic>
      <p:sp>
        <p:nvSpPr>
          <p:cNvPr id="72" name="矩形: 圆角 71"/>
          <p:cNvSpPr/>
          <p:nvPr/>
        </p:nvSpPr>
        <p:spPr>
          <a:xfrm>
            <a:off x="3933805" y="5140883"/>
            <a:ext cx="966932" cy="61582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服务网关</a:t>
            </a:r>
          </a:p>
        </p:txBody>
      </p:sp>
      <p:sp>
        <p:nvSpPr>
          <p:cNvPr id="75" name="流程图: 磁盘 74"/>
          <p:cNvSpPr/>
          <p:nvPr/>
        </p:nvSpPr>
        <p:spPr>
          <a:xfrm>
            <a:off x="8632978" y="4440381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76" name="直接箭头连接符 75"/>
          <p:cNvCxnSpPr>
            <a:endCxn id="75" idx="2"/>
          </p:cNvCxnSpPr>
          <p:nvPr/>
        </p:nvCxnSpPr>
        <p:spPr>
          <a:xfrm flipV="1">
            <a:off x="8036003" y="4646758"/>
            <a:ext cx="596975" cy="10547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/>
          <p:cNvSpPr/>
          <p:nvPr/>
        </p:nvSpPr>
        <p:spPr>
          <a:xfrm>
            <a:off x="7069071" y="5222611"/>
            <a:ext cx="966944" cy="3906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积分服务</a:t>
            </a:r>
          </a:p>
        </p:txBody>
      </p:sp>
      <p:sp>
        <p:nvSpPr>
          <p:cNvPr id="79" name="流程图: 磁盘 78"/>
          <p:cNvSpPr/>
          <p:nvPr/>
        </p:nvSpPr>
        <p:spPr>
          <a:xfrm>
            <a:off x="8632977" y="5211576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80" name="直接箭头连接符 79"/>
          <p:cNvCxnSpPr>
            <a:stCxn id="78" idx="3"/>
            <a:endCxn id="79" idx="2"/>
          </p:cNvCxnSpPr>
          <p:nvPr/>
        </p:nvCxnSpPr>
        <p:spPr>
          <a:xfrm>
            <a:off x="8036015" y="5417953"/>
            <a:ext cx="596962" cy="0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/>
          <p:cNvSpPr/>
          <p:nvPr/>
        </p:nvSpPr>
        <p:spPr>
          <a:xfrm>
            <a:off x="7069071" y="5238081"/>
            <a:ext cx="966944" cy="39068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会员服务</a:t>
            </a:r>
          </a:p>
        </p:txBody>
      </p:sp>
      <p:sp>
        <p:nvSpPr>
          <p:cNvPr id="90" name="流程图: 磁盘 89"/>
          <p:cNvSpPr/>
          <p:nvPr/>
        </p:nvSpPr>
        <p:spPr>
          <a:xfrm>
            <a:off x="8632977" y="5982772"/>
            <a:ext cx="820345" cy="412754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l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cxnSp>
        <p:nvCxnSpPr>
          <p:cNvPr id="92" name="直接箭头连接符 91"/>
          <p:cNvCxnSpPr>
            <a:endCxn id="90" idx="2"/>
          </p:cNvCxnSpPr>
          <p:nvPr/>
        </p:nvCxnSpPr>
        <p:spPr>
          <a:xfrm>
            <a:off x="8005597" y="6189147"/>
            <a:ext cx="627380" cy="2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71" idx="3"/>
            <a:endCxn id="72" idx="1"/>
          </p:cNvCxnSpPr>
          <p:nvPr/>
        </p:nvCxnSpPr>
        <p:spPr>
          <a:xfrm>
            <a:off x="3184377" y="5446625"/>
            <a:ext cx="749428" cy="2169"/>
          </a:xfrm>
          <a:prstGeom prst="straightConnector1">
            <a:avLst/>
          </a:prstGeom>
          <a:ln w="19050">
            <a:solidFill>
              <a:srgbClr val="4950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2" idx="3"/>
          </p:cNvCxnSpPr>
          <p:nvPr/>
        </p:nvCxnSpPr>
        <p:spPr>
          <a:xfrm flipV="1">
            <a:off x="4900737" y="4657305"/>
            <a:ext cx="2168334" cy="791489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72" idx="3"/>
            <a:endCxn id="78" idx="1"/>
          </p:cNvCxnSpPr>
          <p:nvPr/>
        </p:nvCxnSpPr>
        <p:spPr>
          <a:xfrm flipV="1">
            <a:off x="4900737" y="5417953"/>
            <a:ext cx="2168334" cy="30841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72" idx="3"/>
          </p:cNvCxnSpPr>
          <p:nvPr/>
        </p:nvCxnSpPr>
        <p:spPr>
          <a:xfrm>
            <a:off x="4900737" y="5448794"/>
            <a:ext cx="2137928" cy="690667"/>
          </a:xfrm>
          <a:prstGeom prst="straightConnector1">
            <a:avLst/>
          </a:prstGeom>
          <a:ln w="19050">
            <a:solidFill>
              <a:srgbClr val="49504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圆角 73"/>
          <p:cNvSpPr/>
          <p:nvPr/>
        </p:nvSpPr>
        <p:spPr>
          <a:xfrm>
            <a:off x="7069071" y="5245741"/>
            <a:ext cx="966944" cy="3906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用户服务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1.04167E-6 0.1122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0.00026 -0.11319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8" grpId="0" animBg="1"/>
      <p:bldP spid="78" grpId="1" animBg="1"/>
      <p:bldP spid="79" grpId="0" animBg="1"/>
      <p:bldP spid="82" grpId="0" animBg="1"/>
      <p:bldP spid="82" grpId="1" animBg="1"/>
      <p:bldP spid="90" grpId="0" animBg="1"/>
      <p:bldP spid="7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然后填写一个新的命名空间信息：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2" y="2220277"/>
            <a:ext cx="6886575" cy="412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zh-CN" altLang="en-US"/>
              <a:t>保存后会在控制台看到这个命名空间的</a:t>
            </a:r>
            <a:r>
              <a:rPr lang="en-US" altLang="zh-CN"/>
              <a:t>id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46" y="2052637"/>
            <a:ext cx="8077200" cy="275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4"/>
            </a:pPr>
            <a:r>
              <a:rPr lang="zh-CN" altLang="en-US"/>
              <a:t>修改</a:t>
            </a:r>
            <a:r>
              <a:rPr lang="en-US" altLang="zh-CN"/>
              <a:t>order-service</a:t>
            </a:r>
            <a:r>
              <a:rPr lang="zh-CN" altLang="en-US"/>
              <a:t>的</a:t>
            </a:r>
            <a:r>
              <a:rPr lang="en-US" altLang="zh-CN"/>
              <a:t>application.yml</a:t>
            </a:r>
            <a:r>
              <a:rPr lang="zh-CN" altLang="en-US"/>
              <a:t>，添加</a:t>
            </a:r>
            <a:r>
              <a:rPr lang="en-US" altLang="zh-CN"/>
              <a:t>namespace</a:t>
            </a:r>
            <a:r>
              <a:rPr lang="zh-CN" altLang="en-US"/>
              <a:t>：</a:t>
            </a: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  <a:p>
            <a:pPr marL="342900" indent="-342900">
              <a:buFont typeface="+mj-lt"/>
              <a:buAutoNum type="arabicPeriod" startAt="4"/>
            </a:pPr>
            <a:endParaRPr lang="en-US" altLang="zh-CN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2518" y="2190057"/>
            <a:ext cx="9906321" cy="366549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datasource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url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jdbc:mysql://localhost:3306/heima?useSSL=false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username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root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password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123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driver-class-name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com.mysql.jdbc.Driver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/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server-addr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localhost:8848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cluster-name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SH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上海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namespace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492a7d5d-237b-46a1-a99a-fa8e98e4b0f9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命名空间，填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ID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环境隔离</a:t>
            </a:r>
            <a:r>
              <a:rPr lang="en-US" altLang="zh-CN"/>
              <a:t>- namespace</a:t>
            </a:r>
            <a:endParaRPr lang="zh-CN" altLang="en-US"/>
          </a:p>
        </p:txBody>
      </p:sp>
      <p:sp>
        <p:nvSpPr>
          <p:cNvPr id="1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重启</a:t>
            </a:r>
            <a:r>
              <a:rPr lang="en-US" altLang="zh-CN"/>
              <a:t>order-service</a:t>
            </a:r>
            <a:r>
              <a:rPr lang="zh-CN" altLang="en-US"/>
              <a:t>后，再来查看控制台：</a:t>
            </a: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endParaRPr lang="en-US" altLang="zh-CN"/>
          </a:p>
          <a:p>
            <a:pPr marL="342900" indent="-342900">
              <a:buFont typeface="+mj-lt"/>
              <a:buAutoNum type="arabicPeriod" startAt="5"/>
            </a:pPr>
            <a:r>
              <a:rPr lang="zh-CN" altLang="en-US"/>
              <a:t>此时访问</a:t>
            </a:r>
            <a:r>
              <a:rPr lang="en-US" altLang="zh-CN"/>
              <a:t>order-service</a:t>
            </a:r>
            <a:r>
              <a:rPr lang="zh-CN" altLang="en-US"/>
              <a:t>，因为</a:t>
            </a:r>
            <a:r>
              <a:rPr lang="en-US" altLang="zh-CN"/>
              <a:t>namespace</a:t>
            </a:r>
            <a:r>
              <a:rPr lang="zh-CN" altLang="en-US"/>
              <a:t>不同，会导致找不到</a:t>
            </a:r>
            <a:r>
              <a:rPr lang="en-US" altLang="zh-CN"/>
              <a:t>userservice</a:t>
            </a:r>
            <a:r>
              <a:rPr lang="zh-CN" altLang="en-US"/>
              <a:t>，控制台会报错：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106243"/>
            <a:ext cx="5041712" cy="20379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8" y="2106243"/>
            <a:ext cx="5444050" cy="20463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78" y="4848363"/>
            <a:ext cx="9760077" cy="1765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环境隔离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每个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都有唯一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服务设置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时要写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id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而不是名称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不同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namespace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下的服务互相不可见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负载均衡策略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注册中心原理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注册中心细节分析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1879608" y="4385429"/>
            <a:ext cx="2065379" cy="64190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服务消费者</a:t>
            </a:r>
          </a:p>
        </p:txBody>
      </p:sp>
      <p:sp>
        <p:nvSpPr>
          <p:cNvPr id="9" name="矩形: 圆角 8"/>
          <p:cNvSpPr/>
          <p:nvPr/>
        </p:nvSpPr>
        <p:spPr>
          <a:xfrm>
            <a:off x="8209481" y="4385428"/>
            <a:ext cx="2065379" cy="6419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服务提供者</a:t>
            </a:r>
          </a:p>
        </p:txBody>
      </p:sp>
      <p:sp>
        <p:nvSpPr>
          <p:cNvPr id="10" name="矩形: 圆角 9"/>
          <p:cNvSpPr/>
          <p:nvPr/>
        </p:nvSpPr>
        <p:spPr>
          <a:xfrm>
            <a:off x="5204483" y="1646133"/>
            <a:ext cx="1384492" cy="64190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nacos</a:t>
            </a:r>
          </a:p>
          <a:p>
            <a:pPr algn="ctr"/>
            <a:r>
              <a:rPr lang="zh-CN" altLang="en-US" sz="1400"/>
              <a:t>注册中心</a:t>
            </a:r>
          </a:p>
        </p:txBody>
      </p:sp>
      <p:cxnSp>
        <p:nvCxnSpPr>
          <p:cNvPr id="6" name="直接箭头连接符 5"/>
          <p:cNvCxnSpPr>
            <a:endCxn id="10" idx="3"/>
          </p:cNvCxnSpPr>
          <p:nvPr/>
        </p:nvCxnSpPr>
        <p:spPr>
          <a:xfrm flipH="1" flipV="1">
            <a:off x="6588975" y="1967085"/>
            <a:ext cx="3344133" cy="2418343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0"/>
            <a:endCxn id="10" idx="1"/>
          </p:cNvCxnSpPr>
          <p:nvPr/>
        </p:nvCxnSpPr>
        <p:spPr>
          <a:xfrm flipV="1">
            <a:off x="2912298" y="1967085"/>
            <a:ext cx="2292185" cy="2418344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470844" y="3105899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注册服务信息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61348" y="2804711"/>
            <a:ext cx="805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定时拉取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服务 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pull</a:t>
            </a:r>
          </a:p>
        </p:txBody>
      </p:sp>
      <p:cxnSp>
        <p:nvCxnSpPr>
          <p:cNvPr id="37" name="直接箭头连接符 36"/>
          <p:cNvCxnSpPr>
            <a:stCxn id="5" idx="3"/>
            <a:endCxn id="9" idx="1"/>
          </p:cNvCxnSpPr>
          <p:nvPr/>
        </p:nvCxnSpPr>
        <p:spPr>
          <a:xfrm flipV="1">
            <a:off x="3944987" y="4706380"/>
            <a:ext cx="4264494" cy="1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496419" y="4832714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远程调用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5" name="直接箭头连接符 44"/>
          <p:cNvCxnSpPr>
            <a:endCxn id="10" idx="2"/>
          </p:cNvCxnSpPr>
          <p:nvPr/>
        </p:nvCxnSpPr>
        <p:spPr>
          <a:xfrm flipH="1" flipV="1">
            <a:off x="5896729" y="2288036"/>
            <a:ext cx="2312752" cy="2097392"/>
          </a:xfrm>
          <a:prstGeom prst="straightConnector1">
            <a:avLst/>
          </a:prstGeom>
          <a:ln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073167" y="3244398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采用心跳监测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32" name="直接箭头连接符 31"/>
          <p:cNvCxnSpPr>
            <a:endCxn id="9" idx="0"/>
          </p:cNvCxnSpPr>
          <p:nvPr/>
        </p:nvCxnSpPr>
        <p:spPr>
          <a:xfrm>
            <a:off x="6362168" y="2254019"/>
            <a:ext cx="2880003" cy="213140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headEnd w="lg" len="med"/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432952" y="3321978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非临时实例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主动询问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3763751" y="2309818"/>
            <a:ext cx="1708024" cy="207561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365143" y="3459074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主动推送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变更消息</a:t>
            </a:r>
            <a:endParaRPr lang="en-US" altLang="zh-CN" sz="120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67996" y="5204893"/>
            <a:ext cx="1190879" cy="1119468"/>
            <a:chOff x="473916" y="4971213"/>
            <a:chExt cx="1190879" cy="1119468"/>
          </a:xfrm>
        </p:grpSpPr>
        <p:sp>
          <p:nvSpPr>
            <p:cNvPr id="7" name="矩形: 圆角 6"/>
            <p:cNvSpPr/>
            <p:nvPr/>
          </p:nvSpPr>
          <p:spPr>
            <a:xfrm>
              <a:off x="473916" y="4971213"/>
              <a:ext cx="1190879" cy="111946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zh-CN" altLang="en-US" sz="1200">
                  <a:solidFill>
                    <a:schemeClr val="accent6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服务列表缓存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48640" y="5027332"/>
              <a:ext cx="1109599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user-service: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localhost:8081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    ...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30" grpId="0"/>
      <p:bldP spid="31" grpId="0"/>
      <p:bldP spid="43" grpId="0"/>
      <p:bldP spid="48" grpId="0"/>
      <p:bldP spid="36" grpId="0"/>
      <p:bldP spid="4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880699" y="940081"/>
            <a:ext cx="10698800" cy="517190"/>
          </a:xfrm>
        </p:spPr>
        <p:txBody>
          <a:bodyPr/>
          <a:lstStyle/>
          <a:p>
            <a:r>
              <a:rPr lang="zh-CN" altLang="en-US"/>
              <a:t>临时实例和非临时实例</a:t>
            </a:r>
          </a:p>
        </p:txBody>
      </p:sp>
      <p:sp>
        <p:nvSpPr>
          <p:cNvPr id="52" name="文本占位符 1"/>
          <p:cNvSpPr txBox="1"/>
          <p:nvPr/>
        </p:nvSpPr>
        <p:spPr>
          <a:xfrm>
            <a:off x="761678" y="1635973"/>
            <a:ext cx="9906321" cy="421957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服务注册到</a:t>
            </a:r>
            <a:r>
              <a:rPr lang="en-US" altLang="zh-CN"/>
              <a:t>Nacos</a:t>
            </a:r>
            <a:r>
              <a:rPr lang="zh-CN" altLang="en-US"/>
              <a:t>时，可以选择注册为临时或非临时实例，通过下面的配置来设置：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临时实例宕机时，会从</a:t>
            </a:r>
            <a:r>
              <a:rPr lang="en-US" altLang="zh-CN"/>
              <a:t>nacos</a:t>
            </a:r>
            <a:r>
              <a:rPr lang="zh-CN" altLang="en-US"/>
              <a:t>的服务列表中剔除，而非临时实例则不会</a:t>
            </a:r>
            <a:endParaRPr lang="en-US" altLang="zh-CN"/>
          </a:p>
        </p:txBody>
      </p:sp>
      <p:sp>
        <p:nvSpPr>
          <p:cNvPr id="53" name="Rectangle 1"/>
          <p:cNvSpPr>
            <a:spLocks noChangeArrowheads="1"/>
          </p:cNvSpPr>
          <p:nvPr/>
        </p:nvSpPr>
        <p:spPr bwMode="auto">
          <a:xfrm>
            <a:off x="880699" y="2184035"/>
            <a:ext cx="7867061" cy="1169551"/>
          </a:xfrm>
          <a:prstGeom prst="rect">
            <a:avLst/>
          </a:prstGeom>
          <a:solidFill>
            <a:srgbClr val="F2F6EA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spring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cloud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nacos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discovery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/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ephemeral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cs typeface="JetBrains Mono" panose="02000009000000000000" pitchFamily="49" charset="0"/>
              </a:rPr>
              <a:t>: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cs typeface="JetBrains Mono" panose="02000009000000000000" pitchFamily="49" charset="0"/>
              </a:rPr>
              <a:t>false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JetBrains Mono" panose="02000009000000000000" pitchFamily="49" charset="0"/>
              </a:rPr>
              <a:t>#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cs typeface="Courier New" panose="02070309020205020404" pitchFamily="49" charset="0"/>
              </a:rPr>
              <a:t>设置为非临时实例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的共同点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都支持服务注册和服务拉取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都支持服务提供者心跳方式做健康检测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/>
              <a:t>Nacos</a:t>
            </a:r>
            <a:r>
              <a:rPr lang="zh-CN" altLang="en-US"/>
              <a:t>与</a:t>
            </a:r>
            <a:r>
              <a:rPr lang="en-US" altLang="zh-CN"/>
              <a:t>Eureka</a:t>
            </a:r>
            <a:r>
              <a:rPr lang="zh-CN" altLang="en-US"/>
              <a:t>的区别</a:t>
            </a:r>
            <a:endParaRPr lang="en-US" altLang="zh-CN"/>
          </a:p>
          <a:p>
            <a:pPr marL="952500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支持服务端主动检测提供者状态：临时实例采用心跳模式，非临时实例采用主动检测模式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临时实例心跳不正常会被剔除，非临时实例则不会被剔除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支持服务列表变更的消息推送模式，服务列表更新更及时</a:t>
            </a:r>
            <a:endParaRPr lang="en-US" altLang="zh-CN" sz="16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952500" lvl="1" indent="-342900">
              <a:buFont typeface="+mj-ea"/>
              <a:buAutoNum type="circleNumDbPlain"/>
            </a:pP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Nacos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集群默认采用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方式，当集群中存在非临时实例时，采用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模式；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Eureka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采用</a:t>
            </a:r>
            <a:r>
              <a:rPr lang="en-US" altLang="zh-CN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</a:t>
            </a: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方式</a:t>
            </a:r>
            <a:endParaRPr lang="zh-CN" altLang="en-US" sz="1600"/>
          </a:p>
          <a:p>
            <a:pPr marL="952500" lvl="1" indent="-342900">
              <a:buFont typeface="+mj-ea"/>
              <a:buAutoNum type="circleNumDbPlain"/>
            </a:pPr>
            <a:endParaRPr lang="zh-CN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Nacos</a:t>
            </a:r>
            <a:r>
              <a:rPr lang="zh-CN" altLang="en-US"/>
              <a:t>注册中心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单体架构特点？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简单方便，高度耦合，扩展性差，适合小型项目。例如：学生管理系统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分布式架构特点？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松耦合，扩展性好，但架构复杂，难度大。适合大型互联网项目，例如：京东、淘宝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微服务：一种良好的分布式架构方案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优点：拆分粒度更小、服务更独立、耦合度更低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/>
              <a:t>缺点：架构非常复杂，运维、监控、部署难度提高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认识微服务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49504F"/>
                </a:solidFill>
              </a:rPr>
              <a:t>服务架构演变</a:t>
            </a:r>
            <a:endParaRPr lang="en-US" altLang="zh-CN">
              <a:solidFill>
                <a:srgbClr val="49504F"/>
              </a:solidFill>
            </a:endParaRPr>
          </a:p>
          <a:p>
            <a:r>
              <a:rPr lang="zh-CN" altLang="en-US">
                <a:solidFill>
                  <a:srgbClr val="AD2B26"/>
                </a:solidFill>
              </a:rPr>
              <a:t>微服务技术对比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>
                <a:solidFill>
                  <a:srgbClr val="49504F"/>
                </a:solidFill>
              </a:rPr>
              <a:t>SpringCloud</a:t>
            </a:r>
            <a:endParaRPr lang="en-US" altLang="zh-CN" dirty="0">
              <a:solidFill>
                <a:srgbClr val="49504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7b8e49a-b183-461d-a366-a62b73c6e6a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62816a-31e0-4fba-94cc-012d127db894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</Template>
  <TotalTime>277</TotalTime>
  <Words>3686</Words>
  <Application>Microsoft Office PowerPoint</Application>
  <PresentationFormat>宽屏</PresentationFormat>
  <Paragraphs>825</Paragraphs>
  <Slides>78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107" baseType="lpstr">
      <vt:lpstr>Alibaba PuHuiTi</vt:lpstr>
      <vt:lpstr>Alibaba PuHuiTi B</vt:lpstr>
      <vt:lpstr>Alibaba PuHuiTi M</vt:lpstr>
      <vt:lpstr>Alibaba PuHuiTi R</vt:lpstr>
      <vt:lpstr>Gill Sans</vt:lpstr>
      <vt:lpstr>JetBrains Mono</vt:lpstr>
      <vt:lpstr>Source Code Pro</vt:lpstr>
      <vt:lpstr>阿里巴巴普惠体</vt:lpstr>
      <vt:lpstr>等线</vt:lpstr>
      <vt:lpstr>黑体</vt:lpstr>
      <vt:lpstr>思源黑体 CN Normal</vt:lpstr>
      <vt:lpstr>宋体</vt:lpstr>
      <vt:lpstr>微软雅黑</vt:lpstr>
      <vt:lpstr>Arial</vt:lpstr>
      <vt:lpstr>Calibri</vt:lpstr>
      <vt:lpstr>Consolas</vt:lpstr>
      <vt:lpstr>Courier New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包装程序外壳对象</vt:lpstr>
      <vt:lpstr>微服务框架</vt:lpstr>
      <vt:lpstr>PowerPoint 演示文稿</vt:lpstr>
      <vt:lpstr>认识微服务</vt:lpstr>
      <vt:lpstr>认识微服务</vt:lpstr>
      <vt:lpstr>认识微服务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认识微服务</vt:lpstr>
      <vt:lpstr>PowerPoint 演示文稿</vt:lpstr>
      <vt:lpstr>认识微服务</vt:lpstr>
      <vt:lpstr>认识微服务</vt:lpstr>
      <vt:lpstr>服务拆分及远程调用</vt:lpstr>
      <vt:lpstr>PowerPoint 演示文稿</vt:lpstr>
      <vt:lpstr>服务拆分及远程调用</vt:lpstr>
      <vt:lpstr>服务拆分及远程调用</vt:lpstr>
      <vt:lpstr>服务拆分及远程调用</vt:lpstr>
      <vt:lpstr>PowerPoint 演示文稿</vt:lpstr>
      <vt:lpstr>微服务远程调用</vt:lpstr>
      <vt:lpstr>微服务远程调用</vt:lpstr>
      <vt:lpstr>微服务远程调用-查询订单</vt:lpstr>
      <vt:lpstr>微服务远程调用-查询订单</vt:lpstr>
      <vt:lpstr>微服务远程调用</vt:lpstr>
      <vt:lpstr>微服务远程调用</vt:lpstr>
      <vt:lpstr>消费者与提供者</vt:lpstr>
      <vt:lpstr>分布式服务案例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Eureka注册中心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Ribbon负载均衡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Nacos注册中心-Nacos服务分级模型</vt:lpstr>
      <vt:lpstr>Nacos注册中心</vt:lpstr>
      <vt:lpstr>Nacos注册中心</vt:lpstr>
      <vt:lpstr>Nacos注册中心-集群负载均衡策略</vt:lpstr>
      <vt:lpstr>Nacos注册中心</vt:lpstr>
      <vt:lpstr>Nacos注册中心</vt:lpstr>
      <vt:lpstr>Nacos注册中心-加权负载均衡</vt:lpstr>
      <vt:lpstr>Nacos注册中心</vt:lpstr>
      <vt:lpstr>Nacos注册中心</vt:lpstr>
      <vt:lpstr>Nacos注册中心</vt:lpstr>
      <vt:lpstr>Nacos注册中心</vt:lpstr>
      <vt:lpstr>Nacos注册中心</vt:lpstr>
      <vt:lpstr>Nacos注册中心</vt:lpstr>
      <vt:lpstr>Nacos负载均衡策略</vt:lpstr>
      <vt:lpstr>Nacos注册中心原理</vt:lpstr>
      <vt:lpstr>Nacos注册中心</vt:lpstr>
      <vt:lpstr>Nacos注册中心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46035</cp:lastModifiedBy>
  <cp:revision>828</cp:revision>
  <dcterms:created xsi:type="dcterms:W3CDTF">2021-03-23T01:42:00Z</dcterms:created>
  <dcterms:modified xsi:type="dcterms:W3CDTF">2022-08-12T15:02:56Z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77CA3CAD712E4566A9DDDC2B0E7892A4</vt:lpwstr>
  </property>
  <property fmtid="{D5CDD505-2E9C-101B-9397-08002B2CF9AE}" pid="3" name="KSOProductBuildVer">
    <vt:lpwstr>2052-11.1.0.11115</vt:lpwstr>
  </property>
</Properties>
</file>