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79"/>
  </p:notesMasterIdLst>
  <p:handoutMasterIdLst>
    <p:handoutMasterId r:id="rId80"/>
  </p:handoutMasterIdLst>
  <p:sldIdLst>
    <p:sldId id="462" r:id="rId8"/>
    <p:sldId id="463" r:id="rId9"/>
    <p:sldId id="465" r:id="rId10"/>
    <p:sldId id="557" r:id="rId11"/>
    <p:sldId id="474" r:id="rId12"/>
    <p:sldId id="475" r:id="rId13"/>
    <p:sldId id="476" r:id="rId14"/>
    <p:sldId id="543" r:id="rId15"/>
    <p:sldId id="478" r:id="rId16"/>
    <p:sldId id="479" r:id="rId17"/>
    <p:sldId id="480" r:id="rId18"/>
    <p:sldId id="558" r:id="rId19"/>
    <p:sldId id="481" r:id="rId20"/>
    <p:sldId id="477" r:id="rId21"/>
    <p:sldId id="482" r:id="rId22"/>
    <p:sldId id="559" r:id="rId23"/>
    <p:sldId id="483" r:id="rId24"/>
    <p:sldId id="544" r:id="rId25"/>
    <p:sldId id="486" r:id="rId26"/>
    <p:sldId id="560" r:id="rId27"/>
    <p:sldId id="488" r:id="rId28"/>
    <p:sldId id="489" r:id="rId29"/>
    <p:sldId id="473" r:id="rId30"/>
    <p:sldId id="561" r:id="rId31"/>
    <p:sldId id="490" r:id="rId32"/>
    <p:sldId id="493" r:id="rId33"/>
    <p:sldId id="491" r:id="rId34"/>
    <p:sldId id="494" r:id="rId35"/>
    <p:sldId id="495" r:id="rId36"/>
    <p:sldId id="496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46" r:id="rId46"/>
    <p:sldId id="507" r:id="rId47"/>
    <p:sldId id="506" r:id="rId48"/>
    <p:sldId id="547" r:id="rId49"/>
    <p:sldId id="548" r:id="rId50"/>
    <p:sldId id="511" r:id="rId51"/>
    <p:sldId id="512" r:id="rId52"/>
    <p:sldId id="533" r:id="rId53"/>
    <p:sldId id="510" r:id="rId54"/>
    <p:sldId id="513" r:id="rId55"/>
    <p:sldId id="514" r:id="rId56"/>
    <p:sldId id="515" r:id="rId57"/>
    <p:sldId id="516" r:id="rId58"/>
    <p:sldId id="517" r:id="rId59"/>
    <p:sldId id="549" r:id="rId60"/>
    <p:sldId id="521" r:id="rId61"/>
    <p:sldId id="522" r:id="rId62"/>
    <p:sldId id="518" r:id="rId63"/>
    <p:sldId id="523" r:id="rId64"/>
    <p:sldId id="524" r:id="rId65"/>
    <p:sldId id="526" r:id="rId66"/>
    <p:sldId id="525" r:id="rId67"/>
    <p:sldId id="532" r:id="rId68"/>
    <p:sldId id="535" r:id="rId69"/>
    <p:sldId id="536" r:id="rId70"/>
    <p:sldId id="537" r:id="rId71"/>
    <p:sldId id="552" r:id="rId72"/>
    <p:sldId id="534" r:id="rId73"/>
    <p:sldId id="553" r:id="rId74"/>
    <p:sldId id="538" r:id="rId75"/>
    <p:sldId id="554" r:id="rId76"/>
    <p:sldId id="542" r:id="rId77"/>
    <p:sldId id="264" r:id="rId78"/>
  </p:sldIdLst>
  <p:sldSz cx="12192000" cy="6858000"/>
  <p:notesSz cx="6858000" cy="9144000"/>
  <p:custDataLst>
    <p:tags r:id="rId8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EB"/>
    <a:srgbClr val="AD2B26"/>
    <a:srgbClr val="49504F"/>
    <a:srgbClr val="FEF9F4"/>
    <a:srgbClr val="FEF4EC"/>
    <a:srgbClr val="B60206"/>
    <a:srgbClr val="B70006"/>
    <a:srgbClr val="FFFFE4"/>
    <a:srgbClr val="91919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5306" autoAdjust="0"/>
  </p:normalViewPr>
  <p:slideViewPr>
    <p:cSldViewPr snapToGrid="0">
      <p:cViewPr varScale="1">
        <p:scale>
          <a:sx n="99" d="100"/>
          <a:sy n="99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59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presProps" Target="presProps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>
                <a:solidFill>
                  <a:schemeClr val="dk1">
                    <a:lumMod val="100000"/>
                  </a:schemeClr>
                </a:solidFill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solidFill>
                    <a:schemeClr val="dk1">
                      <a:lumMod val="10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_二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52500" indent="-342900">
              <a:buFont typeface="+mj-ea"/>
              <a:buAutoNum type="circleNumDbPlain"/>
              <a:defRPr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1"/>
            <a:r>
              <a:rPr lang="zh-CN" altLang="en-US" dirty="0"/>
              <a:t>请输入</a:t>
            </a:r>
            <a:r>
              <a:rPr lang="zh-CN" altLang="en-US"/>
              <a:t>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1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/>
              <a:t>请输入正文内容</a:t>
            </a:r>
            <a:endParaRPr lang="en-US" altLang="zh-CN"/>
          </a:p>
          <a:p>
            <a:pPr lvl="1"/>
            <a:r>
              <a:rPr lang="zh-CN" altLang="en-US"/>
              <a:t>请输入正文内容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solidFill>
                    <a:schemeClr val="dk1">
                      <a:lumMod val="10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dk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dk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>
                <a:solidFill>
                  <a:schemeClr val="dk1">
                    <a:lumMod val="100000"/>
                  </a:schemeClr>
                </a:solidFill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>
                <a:solidFill>
                  <a:schemeClr val="dk1">
                    <a:lumMod val="100000"/>
                  </a:schemeClr>
                </a:solidFill>
              </a:defRPr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1281" y="1223746"/>
              <a:ext cx="1261885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solidFill>
                    <a:schemeClr val="dk1">
                      <a:lumMod val="100000"/>
                    </a:schemeClr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16809" y="2333175"/>
            <a:ext cx="233910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solidFill>
                  <a:schemeClr val="dk1">
                    <a:lumMod val="100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OpenFeign/feign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SpringCloud</a:t>
            </a:r>
            <a:r>
              <a:rPr kumimoji="1" lang="zh-CN" altLang="en-US"/>
              <a:t>微服务架构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346434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我们在</a:t>
            </a:r>
            <a:r>
              <a:rPr kumimoji="1" lang="en-US" altLang="zh-CN"/>
              <a:t>user-service</a:t>
            </a:r>
            <a:r>
              <a:rPr kumimoji="1" lang="zh-CN" altLang="en-US"/>
              <a:t>中将</a:t>
            </a:r>
            <a:r>
              <a:rPr kumimoji="1" lang="en-US" altLang="zh-CN"/>
              <a:t>pattern.dateformat</a:t>
            </a:r>
            <a:r>
              <a:rPr kumimoji="1" lang="zh-CN" altLang="en-US"/>
              <a:t>这个属性注入到</a:t>
            </a:r>
            <a:r>
              <a:rPr kumimoji="1" lang="en-US" altLang="zh-CN"/>
              <a:t>UserController</a:t>
            </a:r>
            <a:r>
              <a:rPr kumimoji="1" lang="zh-CN" altLang="en-US"/>
              <a:t>中做测试：</a:t>
            </a:r>
            <a:endParaRPr kumimoji="1"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2161" y="2165218"/>
            <a:ext cx="10728958" cy="3491865"/>
          </a:xfrm>
          <a:prstGeom prst="rect">
            <a:avLst/>
          </a:prstGeom>
          <a:solidFill>
            <a:srgbClr val="F0F8EB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@RestController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@RequestMapping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UserController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lang="en-US" altLang="zh-CN" sz="1300">
              <a:solidFill>
                <a:srgbClr val="00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注入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中的配置属性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@Value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"${pattern.dateformat}"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编写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controller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，通过日期格式化器来格式化现在时间并返回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"now"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now(){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TIME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now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().format(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DateTimeFormatter.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ofPattern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...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略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将配置交给</a:t>
            </a:r>
            <a:r>
              <a:rPr lang="en-US" altLang="zh-CN"/>
              <a:t>Nacos</a:t>
            </a:r>
            <a:r>
              <a:rPr lang="zh-CN" altLang="en-US"/>
              <a:t>管理的步骤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中添加配置文件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在微服务中引入</a:t>
            </a:r>
            <a:r>
              <a:rPr lang="en-US" altLang="zh-CN"/>
              <a:t>nacos</a:t>
            </a:r>
            <a:r>
              <a:rPr lang="zh-CN" altLang="en-US"/>
              <a:t>的</a:t>
            </a:r>
            <a:r>
              <a:rPr lang="en-US" altLang="zh-CN"/>
              <a:t>config</a:t>
            </a:r>
            <a:r>
              <a:rPr lang="zh-CN" altLang="en-US"/>
              <a:t>依赖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在微服务中添加</a:t>
            </a:r>
            <a:r>
              <a:rPr lang="en-US" altLang="zh-CN"/>
              <a:t>bootstrap.yml</a:t>
            </a:r>
            <a:r>
              <a:rPr lang="zh-CN" altLang="en-US"/>
              <a:t>，配置</a:t>
            </a:r>
            <a:r>
              <a:rPr lang="en-US" altLang="zh-CN"/>
              <a:t>nacos</a:t>
            </a:r>
            <a:r>
              <a:rPr lang="zh-CN" altLang="en-US"/>
              <a:t>地址、当前环境、服务名称、文件后缀名。这些决定了程序启动时去</a:t>
            </a:r>
            <a:r>
              <a:rPr lang="en-US" altLang="zh-CN"/>
              <a:t>nacos</a:t>
            </a:r>
            <a:r>
              <a:rPr lang="zh-CN" altLang="en-US"/>
              <a:t>读取哪个文件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配置热更新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配置共享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Nacos</a:t>
            </a:r>
            <a:r>
              <a:rPr lang="zh-CN" altLang="en-US"/>
              <a:t>集群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配置自动刷新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Nacos</a:t>
            </a:r>
            <a:r>
              <a:rPr kumimoji="1" lang="zh-CN" altLang="en-US"/>
              <a:t>中的配置文件变更后，微服务无需重启就可以感知。不过需要通过下面两种配置实现：</a:t>
            </a:r>
            <a:endParaRPr kumimoji="1" lang="en-US" altLang="zh-CN"/>
          </a:p>
          <a:p>
            <a:r>
              <a:rPr kumimoji="1" lang="zh-CN" altLang="en-US"/>
              <a:t>方式一：在</a:t>
            </a:r>
            <a:r>
              <a:rPr kumimoji="1" lang="en-US" altLang="zh-CN"/>
              <a:t>@Value</a:t>
            </a:r>
            <a:r>
              <a:rPr kumimoji="1" lang="zh-CN" altLang="en-US"/>
              <a:t>注入的变量所在类上添加注解</a:t>
            </a:r>
            <a:r>
              <a:rPr kumimoji="1" lang="en-US" altLang="zh-CN"/>
              <a:t>@RefreshScope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7" y="2501642"/>
            <a:ext cx="9303703" cy="37019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配置自动刷新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Nacos</a:t>
            </a:r>
            <a:r>
              <a:rPr kumimoji="1" lang="zh-CN" altLang="en-US"/>
              <a:t>中的配置文件变更后，微服务无需重启就可以感知。不过需要通过下面两种配置实现：</a:t>
            </a:r>
            <a:endParaRPr kumimoji="1" lang="en-US" altLang="zh-CN"/>
          </a:p>
          <a:p>
            <a:r>
              <a:rPr kumimoji="1" lang="zh-CN" altLang="en-US"/>
              <a:t>方式二：使用</a:t>
            </a:r>
            <a:r>
              <a:rPr kumimoji="1" lang="en-US" altLang="zh-CN"/>
              <a:t>@ConfigurationProperties</a:t>
            </a:r>
            <a:r>
              <a:rPr kumimoji="1" lang="zh-CN" altLang="en-US"/>
              <a:t>注解</a:t>
            </a:r>
            <a:endParaRPr kumimoji="1"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0880" y="2653657"/>
            <a:ext cx="10421302" cy="1997726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@Component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@ConfigurationProperties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(prefix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"pattern"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PatternProperties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dateformat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配置更改后，微服务可以实现热更新，方式：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@Value</a:t>
            </a:r>
            <a:r>
              <a:rPr lang="zh-CN" altLang="en-US" sz="1600"/>
              <a:t>注解注入，结合</a:t>
            </a:r>
            <a:r>
              <a:rPr lang="en-US" altLang="zh-CN" sz="1600"/>
              <a:t>@RefreshScope</a:t>
            </a:r>
            <a:r>
              <a:rPr lang="zh-CN" altLang="en-US" sz="1600"/>
              <a:t>来刷新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通过</a:t>
            </a:r>
            <a:r>
              <a:rPr lang="en-US" altLang="zh-CN" sz="1600"/>
              <a:t>@ConfigurationProperties</a:t>
            </a:r>
            <a:r>
              <a:rPr lang="zh-CN" altLang="en-US" sz="1600"/>
              <a:t>注入，自动刷新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注意事项：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不是所有的配置都适合放到配置中心，维护起来比较麻烦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建议将一些关键参数，需要运行时调整的参数放到</a:t>
            </a:r>
            <a:r>
              <a:rPr lang="en-US" altLang="zh-CN" sz="1600"/>
              <a:t>nacos</a:t>
            </a:r>
            <a:r>
              <a:rPr lang="zh-CN" altLang="en-US" sz="1600"/>
              <a:t>配置中心，一般都是自定义配置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  <a:endParaRPr lang="en-US" altLang="zh-CN"/>
          </a:p>
          <a:p>
            <a:r>
              <a:rPr lang="zh-CN" altLang="en-US"/>
              <a:t>配置热更新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配置共享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搭建</a:t>
            </a:r>
            <a:r>
              <a:rPr lang="en-US" altLang="zh-CN"/>
              <a:t>Nacos</a:t>
            </a:r>
            <a:r>
              <a:rPr lang="zh-CN" altLang="en-US"/>
              <a:t>集群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多环境配置共享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36858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微服务启动时会从</a:t>
            </a:r>
            <a:r>
              <a:rPr kumimoji="1" lang="en-US" altLang="zh-CN"/>
              <a:t>nacos</a:t>
            </a:r>
            <a:r>
              <a:rPr kumimoji="1" lang="zh-CN" altLang="en-US"/>
              <a:t>读取多个配置文件：</a:t>
            </a:r>
            <a:endParaRPr kumimoji="1" lang="en-US" altLang="zh-CN"/>
          </a:p>
          <a:p>
            <a:r>
              <a:rPr kumimoji="1" lang="en-US" altLang="zh-CN"/>
              <a:t>[spring.application.name]-[spring.profiles.active].yaml</a:t>
            </a:r>
            <a:r>
              <a:rPr kumimoji="1" lang="zh-CN" altLang="en-US"/>
              <a:t>，例如：</a:t>
            </a:r>
            <a:r>
              <a:rPr kumimoji="1" lang="en-US" altLang="zh-CN"/>
              <a:t>userservice-dev.yaml</a:t>
            </a:r>
          </a:p>
          <a:p>
            <a:r>
              <a:rPr kumimoji="1" lang="en-US" altLang="zh-CN"/>
              <a:t>[spring.application.name].yaml</a:t>
            </a:r>
            <a:r>
              <a:rPr kumimoji="1" lang="zh-CN" altLang="en-US"/>
              <a:t>，例如：</a:t>
            </a:r>
            <a:r>
              <a:rPr kumimoji="1" lang="en-US" altLang="zh-CN"/>
              <a:t>userservice.yaml</a:t>
            </a:r>
          </a:p>
          <a:p>
            <a:pPr marL="0" indent="0">
              <a:buNone/>
            </a:pPr>
            <a:r>
              <a:rPr kumimoji="1" lang="zh-CN" altLang="en-US"/>
              <a:t>无论</a:t>
            </a:r>
            <a:r>
              <a:rPr kumimoji="1" lang="en-US" altLang="zh-CN"/>
              <a:t>profile</a:t>
            </a:r>
            <a:r>
              <a:rPr kumimoji="1" lang="zh-CN" altLang="en-US"/>
              <a:t>如何变化，</a:t>
            </a:r>
            <a:r>
              <a:rPr kumimoji="1" lang="en-US" altLang="zh-CN"/>
              <a:t>[spring.application.name].yaml</a:t>
            </a:r>
            <a:r>
              <a:rPr kumimoji="1" lang="zh-CN" altLang="en-US"/>
              <a:t>这个文件一定会加载，因此多环境共享配置可以写入这个文件</a:t>
            </a:r>
            <a:endParaRPr kumimoji="1"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388409"/>
            <a:ext cx="7677644" cy="32254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4732020" y="2336800"/>
            <a:ext cx="1526540" cy="2123440"/>
          </a:xfrm>
          <a:prstGeom prst="roundRect">
            <a:avLst>
              <a:gd name="adj" fmla="val 20343"/>
            </a:avLst>
          </a:prstGeom>
          <a:solidFill>
            <a:srgbClr val="FEF9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本地配置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1117600" y="2336800"/>
            <a:ext cx="3556000" cy="2123440"/>
          </a:xfrm>
          <a:prstGeom prst="roundRect">
            <a:avLst>
              <a:gd name="adj" fmla="val 1215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nacos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中的配置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117600" y="2336800"/>
            <a:ext cx="1981200" cy="1265676"/>
          </a:xfrm>
          <a:prstGeom prst="roundRect">
            <a:avLst>
              <a:gd name="adj" fmla="val 1242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当前环境配置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多服务共享配置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多种配置的优先级：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zh-CN" altLang="en-US"/>
              <a:t>服务名</a:t>
            </a:r>
            <a:r>
              <a:rPr kumimoji="1" lang="en-US" altLang="zh-CN"/>
              <a:t>-profile.yaml  &gt;</a:t>
            </a:r>
            <a:r>
              <a:rPr kumimoji="1" lang="zh-CN" altLang="en-US"/>
              <a:t>服务名称</a:t>
            </a:r>
            <a:r>
              <a:rPr kumimoji="1" lang="en-US" altLang="zh-CN"/>
              <a:t>.yaml  &gt;  </a:t>
            </a:r>
            <a:r>
              <a:rPr kumimoji="1" lang="zh-CN" altLang="en-US"/>
              <a:t>本地配置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35880" y="1463040"/>
            <a:ext cx="6728460" cy="4511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微服务会从</a:t>
            </a:r>
            <a:r>
              <a:rPr lang="en-US" altLang="zh-CN"/>
              <a:t>nacos</a:t>
            </a:r>
            <a:r>
              <a:rPr lang="zh-CN" altLang="en-US"/>
              <a:t>读取的配置文件：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]-[spring.profile.active].yaml</a:t>
            </a:r>
            <a:r>
              <a:rPr lang="zh-CN" altLang="en-US" sz="1600"/>
              <a:t>，环境配置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].yaml</a:t>
            </a:r>
            <a:r>
              <a:rPr lang="zh-CN" altLang="en-US" sz="1600"/>
              <a:t>，默认配置，多环境共享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优先级：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 sz="1600"/>
              <a:t>[</a:t>
            </a:r>
            <a:r>
              <a:rPr lang="zh-CN" altLang="en-US" sz="1600"/>
              <a:t>服务名</a:t>
            </a:r>
            <a:r>
              <a:rPr lang="en-US" altLang="zh-CN" sz="1600"/>
              <a:t>]-[</a:t>
            </a:r>
            <a:r>
              <a:rPr lang="zh-CN" altLang="en-US" sz="1600"/>
              <a:t>环境</a:t>
            </a:r>
            <a:r>
              <a:rPr lang="en-US" altLang="zh-CN" sz="1600"/>
              <a:t>].yaml</a:t>
            </a:r>
            <a:r>
              <a:rPr lang="zh-CN" altLang="en-US" sz="1600"/>
              <a:t> </a:t>
            </a:r>
            <a:r>
              <a:rPr lang="en-US" altLang="zh-CN" sz="1600"/>
              <a:t>&gt;[</a:t>
            </a:r>
            <a:r>
              <a:rPr lang="zh-CN" altLang="en-US" sz="1600"/>
              <a:t>服务名</a:t>
            </a:r>
            <a:r>
              <a:rPr lang="en-US" altLang="zh-CN" sz="1600"/>
              <a:t>].yaml &gt; </a:t>
            </a:r>
            <a:r>
              <a:rPr lang="zh-CN" altLang="en-US" sz="1600"/>
              <a:t>本地配置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49504F"/>
                </a:solidFill>
              </a:rPr>
              <a:t>Nacos</a:t>
            </a:r>
            <a:r>
              <a:rPr lang="zh-CN" altLang="en-US">
                <a:solidFill>
                  <a:srgbClr val="49504F"/>
                </a:solidFill>
              </a:rPr>
              <a:t>配置管理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Feign</a:t>
            </a:r>
            <a:r>
              <a:rPr lang="zh-CN" altLang="en-US">
                <a:solidFill>
                  <a:srgbClr val="49504F"/>
                </a:solidFill>
              </a:rPr>
              <a:t>远程调用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Gateway</a:t>
            </a:r>
            <a:r>
              <a:rPr lang="zh-CN" altLang="en-US">
                <a:solidFill>
                  <a:srgbClr val="49504F"/>
                </a:solidFill>
              </a:rPr>
              <a:t>服务网关</a:t>
            </a:r>
            <a:endParaRPr lang="en-US" altLang="zh-CN">
              <a:solidFill>
                <a:srgbClr val="49504F"/>
              </a:solidFill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  <a:endParaRPr lang="en-US" altLang="zh-CN"/>
          </a:p>
          <a:p>
            <a:r>
              <a:rPr lang="zh-CN" altLang="en-US"/>
              <a:t>配置热更新</a:t>
            </a:r>
            <a:endParaRPr lang="en-US" altLang="zh-CN"/>
          </a:p>
          <a:p>
            <a:r>
              <a:rPr lang="zh-CN" altLang="en-US"/>
              <a:t>配置共享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搭建</a:t>
            </a:r>
            <a:r>
              <a:rPr lang="en-US" altLang="zh-CN">
                <a:solidFill>
                  <a:srgbClr val="AD2B26"/>
                </a:solidFill>
              </a:rPr>
              <a:t>Nacos</a:t>
            </a:r>
            <a:r>
              <a:rPr lang="zh-CN" altLang="en-US">
                <a:solidFill>
                  <a:srgbClr val="AD2B26"/>
                </a:solidFill>
              </a:rPr>
              <a:t>集群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/>
          <p:cNvSpPr/>
          <p:nvPr/>
        </p:nvSpPr>
        <p:spPr>
          <a:xfrm>
            <a:off x="7435518" y="5096052"/>
            <a:ext cx="2895593" cy="12531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集群搭建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6122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Nacos</a:t>
            </a:r>
            <a:r>
              <a:rPr kumimoji="1" lang="zh-CN" altLang="en-US"/>
              <a:t>生产环境下一定要部署为集群状态，部署方式参考课前资料中的文档：</a:t>
            </a:r>
            <a:endParaRPr kumimoji="1"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29659" y="2825675"/>
          <a:ext cx="2042480" cy="85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包装程序外壳对象" showAsIcon="1" r:id="rId3" imgW="1543050" imgH="638175" progId="Package">
                  <p:embed/>
                </p:oleObj>
              </mc:Choice>
              <mc:Fallback>
                <p:oleObj name="包装程序外壳对象" showAsIcon="1" r:id="rId3" imgW="1543050" imgH="638175" progId="Packag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9659" y="2825675"/>
                        <a:ext cx="2042480" cy="85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: 圆角 3"/>
          <p:cNvSpPr/>
          <p:nvPr/>
        </p:nvSpPr>
        <p:spPr>
          <a:xfrm>
            <a:off x="6931606" y="3973581"/>
            <a:ext cx="843280" cy="4978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8461676" y="3973581"/>
            <a:ext cx="843280" cy="4978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991746" y="3973581"/>
            <a:ext cx="843280" cy="4978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node3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461676" y="2883026"/>
            <a:ext cx="843280" cy="4978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圆柱体 4"/>
          <p:cNvSpPr/>
          <p:nvPr/>
        </p:nvSpPr>
        <p:spPr>
          <a:xfrm>
            <a:off x="8497236" y="5159011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（主）</a:t>
            </a:r>
          </a:p>
        </p:txBody>
      </p:sp>
      <p:sp>
        <p:nvSpPr>
          <p:cNvPr id="12" name="圆柱体 11"/>
          <p:cNvSpPr/>
          <p:nvPr/>
        </p:nvSpPr>
        <p:spPr>
          <a:xfrm>
            <a:off x="7706721" y="5751282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（从）</a:t>
            </a:r>
          </a:p>
        </p:txBody>
      </p:sp>
      <p:sp>
        <p:nvSpPr>
          <p:cNvPr id="13" name="圆柱体 12"/>
          <p:cNvSpPr/>
          <p:nvPr/>
        </p:nvSpPr>
        <p:spPr>
          <a:xfrm>
            <a:off x="9287751" y="5751282"/>
            <a:ext cx="772160" cy="497840"/>
          </a:xfrm>
          <a:prstGeom prst="ca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（从）</a:t>
            </a:r>
          </a:p>
        </p:txBody>
      </p:sp>
      <p:cxnSp>
        <p:nvCxnSpPr>
          <p:cNvPr id="11" name="直接箭头连接符 10"/>
          <p:cNvCxnSpPr>
            <a:stCxn id="16" idx="2"/>
            <a:endCxn id="10" idx="0"/>
          </p:cNvCxnSpPr>
          <p:nvPr/>
        </p:nvCxnSpPr>
        <p:spPr>
          <a:xfrm>
            <a:off x="8883314" y="2476716"/>
            <a:ext cx="2" cy="40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8373201" y="1978876"/>
            <a:ext cx="1020225" cy="497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8" name="直接箭头连接符 17"/>
          <p:cNvCxnSpPr>
            <a:stCxn id="10" idx="2"/>
            <a:endCxn id="4" idx="0"/>
          </p:cNvCxnSpPr>
          <p:nvPr/>
        </p:nvCxnSpPr>
        <p:spPr>
          <a:xfrm flipH="1">
            <a:off x="7353246" y="3380866"/>
            <a:ext cx="153007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8" idx="0"/>
          </p:cNvCxnSpPr>
          <p:nvPr/>
        </p:nvCxnSpPr>
        <p:spPr>
          <a:xfrm>
            <a:off x="8883316" y="3380866"/>
            <a:ext cx="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9" idx="0"/>
          </p:cNvCxnSpPr>
          <p:nvPr/>
        </p:nvCxnSpPr>
        <p:spPr>
          <a:xfrm>
            <a:off x="8883316" y="3380866"/>
            <a:ext cx="1530070" cy="59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30" idx="0"/>
          </p:cNvCxnSpPr>
          <p:nvPr/>
        </p:nvCxnSpPr>
        <p:spPr>
          <a:xfrm>
            <a:off x="7353246" y="4471421"/>
            <a:ext cx="1530069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30" idx="0"/>
          </p:cNvCxnSpPr>
          <p:nvPr/>
        </p:nvCxnSpPr>
        <p:spPr>
          <a:xfrm flipH="1">
            <a:off x="8883315" y="4471421"/>
            <a:ext cx="1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2"/>
            <a:endCxn id="30" idx="0"/>
          </p:cNvCxnSpPr>
          <p:nvPr/>
        </p:nvCxnSpPr>
        <p:spPr>
          <a:xfrm flipH="1">
            <a:off x="8883315" y="4471421"/>
            <a:ext cx="1530071" cy="62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8" grpId="0" animBg="1"/>
      <p:bldP spid="9" grpId="0" animBg="1"/>
      <p:bldP spid="10" grpId="0" animBg="1"/>
      <p:bldP spid="12" grpId="0" animBg="1"/>
      <p:bldP spid="13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集群搭建步骤：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400"/>
              <a:t>搭建</a:t>
            </a:r>
            <a:r>
              <a:rPr lang="en-US" altLang="zh-CN" sz="1400"/>
              <a:t>MySQL</a:t>
            </a:r>
            <a:r>
              <a:rPr lang="zh-CN" altLang="en-US" sz="1400"/>
              <a:t>集群并初始化数据库表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zh-CN" altLang="en-US" sz="1400"/>
              <a:t>下载解压</a:t>
            </a:r>
            <a:r>
              <a:rPr lang="en-US" altLang="zh-CN" sz="1400"/>
              <a:t>nacos</a:t>
            </a:r>
          </a:p>
          <a:p>
            <a:pPr>
              <a:buFont typeface="+mj-ea"/>
              <a:buAutoNum type="circleNumDbPlain"/>
            </a:pPr>
            <a:r>
              <a:rPr lang="zh-CN" altLang="en-US" sz="1400"/>
              <a:t>修改集群配置（节点信息）、数据库配置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zh-CN" altLang="en-US" sz="1400"/>
              <a:t>分别启动多个</a:t>
            </a:r>
            <a:r>
              <a:rPr lang="en-US" altLang="zh-CN" sz="1400"/>
              <a:t>nacos</a:t>
            </a:r>
            <a:r>
              <a:rPr lang="zh-CN" altLang="en-US" sz="1400"/>
              <a:t>节点</a:t>
            </a:r>
            <a:endParaRPr lang="en-US" altLang="zh-CN" sz="1400"/>
          </a:p>
          <a:p>
            <a:pPr>
              <a:buFont typeface="+mj-ea"/>
              <a:buAutoNum type="circleNumDbPlain"/>
            </a:pPr>
            <a:r>
              <a:rPr lang="en-US" altLang="zh-CN" sz="1400"/>
              <a:t>nginx</a:t>
            </a:r>
            <a:r>
              <a:rPr lang="zh-CN" altLang="en-US" sz="1400"/>
              <a:t>反向代理</a:t>
            </a:r>
            <a:endParaRPr lang="en-US" altLang="zh-CN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354320" y="3042920"/>
            <a:ext cx="5466080" cy="2031047"/>
          </a:xfrm>
        </p:spPr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替代</a:t>
            </a:r>
            <a:r>
              <a:rPr lang="en-US" altLang="zh-CN"/>
              <a:t>RestTemplate</a:t>
            </a:r>
          </a:p>
          <a:p>
            <a:r>
              <a:rPr lang="zh-CN" altLang="en-US"/>
              <a:t>自定义配置</a:t>
            </a:r>
            <a:endParaRPr lang="en-US" altLang="zh-CN"/>
          </a:p>
          <a:p>
            <a:r>
              <a:rPr lang="en-US" altLang="zh-CN"/>
              <a:t>Feign</a:t>
            </a:r>
            <a:r>
              <a:rPr lang="zh-CN" altLang="en-US"/>
              <a:t>使用优化</a:t>
            </a:r>
            <a:endParaRPr lang="en-US" altLang="zh-CN"/>
          </a:p>
          <a:p>
            <a:r>
              <a:rPr lang="zh-CN" altLang="en-US"/>
              <a:t>最佳实践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AD2B26"/>
                </a:solidFill>
              </a:rPr>
              <a:t>Feign</a:t>
            </a:r>
            <a:r>
              <a:rPr lang="zh-CN" altLang="en-US">
                <a:solidFill>
                  <a:srgbClr val="AD2B26"/>
                </a:solidFill>
              </a:rPr>
              <a:t>替代</a:t>
            </a:r>
            <a:r>
              <a:rPr lang="en-US" altLang="zh-CN">
                <a:solidFill>
                  <a:srgbClr val="AD2B26"/>
                </a:solidFill>
              </a:rPr>
              <a:t>RestTemplate</a:t>
            </a:r>
          </a:p>
          <a:p>
            <a:r>
              <a:rPr lang="zh-CN" altLang="en-US"/>
              <a:t>自定义配置</a:t>
            </a:r>
            <a:endParaRPr lang="en-US" altLang="zh-CN"/>
          </a:p>
          <a:p>
            <a:r>
              <a:rPr lang="en-US" altLang="zh-CN"/>
              <a:t>Feign</a:t>
            </a:r>
            <a:r>
              <a:rPr lang="zh-CN" altLang="en-US"/>
              <a:t>使用优化</a:t>
            </a:r>
            <a:endParaRPr lang="en-US" altLang="zh-CN"/>
          </a:p>
          <a:p>
            <a:r>
              <a:rPr lang="zh-CN" altLang="en-US"/>
              <a:t>最佳实践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RestTemplate</a:t>
            </a:r>
            <a:r>
              <a:rPr lang="zh-CN" altLang="en-US"/>
              <a:t>方式调用存在的问题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先来看我们以前利用</a:t>
            </a:r>
            <a:r>
              <a:rPr lang="en-US" altLang="zh-CN"/>
              <a:t>RestTemplate</a:t>
            </a:r>
            <a:r>
              <a:rPr lang="zh-CN" altLang="en-US"/>
              <a:t>发起远程调用的代码：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存在下面的问题：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代码可读性差，编程体验不统一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参数复杂</a:t>
            </a:r>
            <a:r>
              <a:rPr lang="en-US" altLang="zh-CN"/>
              <a:t>URL</a:t>
            </a:r>
            <a:r>
              <a:rPr lang="zh-CN" altLang="en-US"/>
              <a:t>难以维护</a:t>
            </a:r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139873"/>
            <a:ext cx="10698800" cy="705065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url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"http://userservice/user/"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order.getUserId();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 user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restTemplate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.getForObject(url, User.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是一个声明式的</a:t>
            </a:r>
            <a:r>
              <a:rPr lang="en-US" altLang="zh-CN"/>
              <a:t>http</a:t>
            </a:r>
            <a:r>
              <a:rPr lang="zh-CN" altLang="en-US"/>
              <a:t>客户端，官方地址：</a:t>
            </a:r>
            <a:r>
              <a:rPr lang="en-US" altLang="zh-CN">
                <a:hlinkClick r:id="rId2"/>
              </a:rPr>
              <a:t>https://github.com/OpenFeign/feign</a:t>
            </a:r>
            <a:endParaRPr lang="en-US" altLang="zh-CN"/>
          </a:p>
          <a:p>
            <a:r>
              <a:rPr lang="zh-CN" altLang="en-US"/>
              <a:t>其作用就是帮助我们优雅的实现</a:t>
            </a:r>
            <a:r>
              <a:rPr lang="en-US" altLang="zh-CN"/>
              <a:t>http</a:t>
            </a:r>
            <a:r>
              <a:rPr lang="zh-CN" altLang="en-US"/>
              <a:t>请求的发送，解决上面提到的问题。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938351"/>
            <a:ext cx="10600320" cy="27877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Feign</a:t>
            </a:r>
            <a:r>
              <a:rPr lang="zh-CN" altLang="en-US"/>
              <a:t>的步骤如下：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引入依赖：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的启动类添加注解开启</a:t>
            </a:r>
            <a:r>
              <a:rPr lang="en-US" altLang="zh-CN"/>
              <a:t>Feign</a:t>
            </a:r>
            <a:r>
              <a:rPr lang="zh-CN" altLang="en-US"/>
              <a:t>的功能：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53760" y="2560553"/>
            <a:ext cx="6630116" cy="954107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&gt;spring-cloud-starter-openfeign&lt;/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9" y="4179357"/>
            <a:ext cx="6701557" cy="24446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Feign</a:t>
            </a:r>
            <a:r>
              <a:rPr lang="zh-CN" altLang="en-US"/>
              <a:t>的步骤如下：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编写</a:t>
            </a:r>
            <a:r>
              <a:rPr lang="en-US" altLang="zh-CN"/>
              <a:t>Feign</a:t>
            </a:r>
            <a:r>
              <a:rPr lang="zh-CN" altLang="en-US"/>
              <a:t>客户端：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主要是基于</a:t>
            </a:r>
            <a:r>
              <a:rPr lang="en-US" altLang="zh-CN"/>
              <a:t>SpringMVC</a:t>
            </a:r>
            <a:r>
              <a:rPr lang="zh-CN" altLang="en-US"/>
              <a:t>的注解来声明远程调用的信息，比如：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服务名称：</a:t>
            </a:r>
            <a:r>
              <a:rPr lang="en-US" altLang="zh-CN"/>
              <a:t>userservice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请求方式：</a:t>
            </a:r>
            <a:r>
              <a:rPr lang="en-US" altLang="zh-CN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请求路径：</a:t>
            </a:r>
            <a:r>
              <a:rPr lang="en-US" altLang="zh-CN"/>
              <a:t>/user/{id}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请求参数：</a:t>
            </a:r>
            <a:r>
              <a:rPr lang="en-US" altLang="zh-CN"/>
              <a:t>Long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返回值类型：</a:t>
            </a:r>
            <a:r>
              <a:rPr lang="en-US" altLang="zh-CN"/>
              <a:t>User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2005" y="2447705"/>
            <a:ext cx="10627360" cy="1169551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UserClient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"/user/{id}"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User findById(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@PathVariable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Long id);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定义和使用</a:t>
            </a:r>
            <a:r>
              <a:rPr lang="en-US" altLang="zh-CN"/>
              <a:t>Feign</a:t>
            </a:r>
            <a:r>
              <a:rPr lang="zh-CN" altLang="en-US"/>
              <a:t>客户端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用</a:t>
            </a:r>
            <a:r>
              <a:rPr lang="en-US" altLang="zh-CN"/>
              <a:t>Feign</a:t>
            </a:r>
            <a:r>
              <a:rPr lang="zh-CN" altLang="en-US"/>
              <a:t>客户端代替</a:t>
            </a:r>
            <a:r>
              <a:rPr lang="en-US" altLang="zh-CN"/>
              <a:t>RestTemplate</a:t>
            </a:r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148979"/>
            <a:ext cx="6839909" cy="40318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Nacos</a:t>
            </a:r>
            <a:r>
              <a:rPr lang="zh-CN" altLang="en-US"/>
              <a:t>配置管理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  <a:endParaRPr lang="en-US" altLang="zh-CN"/>
          </a:p>
          <a:p>
            <a:r>
              <a:rPr lang="zh-CN" altLang="en-US"/>
              <a:t>配置热更新</a:t>
            </a:r>
            <a:endParaRPr lang="en-US" altLang="zh-CN"/>
          </a:p>
          <a:p>
            <a:r>
              <a:rPr lang="zh-CN" altLang="en-US"/>
              <a:t>配置共享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Nacos</a:t>
            </a:r>
            <a:r>
              <a:rPr lang="zh-CN" altLang="en-US"/>
              <a:t>集群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的使用步骤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引入依赖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添加</a:t>
            </a:r>
            <a:r>
              <a:rPr lang="en-US" altLang="zh-CN" sz="1600"/>
              <a:t>@EnableFeignClients</a:t>
            </a:r>
            <a:r>
              <a:rPr lang="zh-CN" altLang="en-US" sz="1600"/>
              <a:t>注解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编写</a:t>
            </a:r>
            <a:r>
              <a:rPr lang="en-US" altLang="zh-CN" sz="1600"/>
              <a:t>FeignClient</a:t>
            </a:r>
            <a:r>
              <a:rPr lang="zh-CN" altLang="en-US" sz="1600"/>
              <a:t>接口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使用</a:t>
            </a:r>
            <a:r>
              <a:rPr lang="en-US" altLang="zh-CN" sz="1600"/>
              <a:t>FeignClient</a:t>
            </a:r>
            <a:r>
              <a:rPr lang="zh-CN" altLang="en-US" sz="1600"/>
              <a:t>中定义的方法代替</a:t>
            </a:r>
            <a:r>
              <a:rPr lang="en-US" altLang="zh-CN" sz="1600"/>
              <a:t>RestTemplate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快速入门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运行自定义配置来覆盖默认配置，可以修改的配置如下：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一般我们需要配置的就是日志级别。</a:t>
            </a:r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2320" y="2196701"/>
          <a:ext cx="10413048" cy="3138172"/>
        </p:xfrm>
        <a:graphic>
          <a:graphicData uri="http://schemas.openxmlformats.org/drawingml/2006/table">
            <a:tbl>
              <a:tblPr/>
              <a:tblGrid>
                <a:gridCol w="248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feign.Logger.Level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修改日志级别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包含四种不同的级别：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NONE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BASIC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HEADERS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FULL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feign.codec.Decoder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响应结果的解析器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远程调用的结果做解析，例如解析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json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字符串为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feign.codec.Encoder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请求参数编码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将请求参数编码，便于通过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请求发送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 Contract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支持的注解格式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SpringMVC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的注解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feign. Retryer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失败重试机制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请求失败的重试机制，默认是没有，不过会使用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Ribbon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的重试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Feign</a:t>
            </a:r>
            <a:r>
              <a:rPr lang="zh-CN" altLang="en-US"/>
              <a:t>日志有两种方式：</a:t>
            </a:r>
            <a:endParaRPr lang="en-US" altLang="zh-CN"/>
          </a:p>
          <a:p>
            <a:r>
              <a:rPr lang="zh-CN" altLang="en-US"/>
              <a:t>方式一：配置文件方式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全局生效：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局部生效：</a:t>
            </a:r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974868"/>
            <a:ext cx="10627360" cy="156151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这里用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就是全局配置，如果是写服务名称，则是针对某个微服务的配置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FULL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2320" y="4983652"/>
            <a:ext cx="10627360" cy="156151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userservice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这里用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就是全局配置，如果是写服务名称，则是针对某个微服务的配置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FULL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 </a:t>
            </a:r>
            <a:r>
              <a:rPr kumimoji="0" lang="zh-CN" altLang="en-US" sz="1300" b="0" i="1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Feign</a:t>
            </a:r>
            <a:r>
              <a:rPr lang="zh-CN" altLang="en-US"/>
              <a:t>的配置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Feign</a:t>
            </a:r>
            <a:r>
              <a:rPr lang="zh-CN" altLang="en-US"/>
              <a:t>日志的方式二：</a:t>
            </a:r>
            <a:r>
              <a:rPr lang="en-US" altLang="zh-CN"/>
              <a:t>java</a:t>
            </a:r>
            <a:r>
              <a:rPr lang="zh-CN" altLang="en-US"/>
              <a:t>代码方式，需要先声明一个</a:t>
            </a:r>
            <a:r>
              <a:rPr lang="en-US" altLang="zh-CN"/>
              <a:t>Bean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而后如果是全局配置，则把它放到</a:t>
            </a:r>
            <a:r>
              <a:rPr lang="en-US" altLang="zh-CN"/>
              <a:t>@EnableFeignClients</a:t>
            </a:r>
            <a:r>
              <a:rPr lang="zh-CN" altLang="en-US"/>
              <a:t>这个注解中：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如果是局部配置，则把它放到</a:t>
            </a:r>
            <a:r>
              <a:rPr lang="en-US" altLang="zh-CN"/>
              <a:t>@FeignClient</a:t>
            </a:r>
            <a:r>
              <a:rPr lang="zh-CN" altLang="en-US"/>
              <a:t>这个注解中：</a:t>
            </a:r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82320" y="2172237"/>
            <a:ext cx="10627360" cy="1292662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Configuration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@Bean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Logger.Level feignLogLevel(){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Logger.Level.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BASIC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82320" y="4202060"/>
            <a:ext cx="10627360" cy="36118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(defaultConfiguration = 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Configuration 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82320" y="5426511"/>
            <a:ext cx="10627360" cy="361189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configuration = 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Configuration 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的日志配置</a:t>
            </a:r>
            <a:r>
              <a:rPr lang="en-US" altLang="zh-CN"/>
              <a:t>:</a:t>
            </a:r>
          </a:p>
          <a:p>
            <a:r>
              <a:rPr lang="zh-CN" altLang="en-US" sz="1600"/>
              <a:t>方式一是配置文件，</a:t>
            </a:r>
            <a:r>
              <a:rPr lang="en-US" altLang="zh-CN" sz="1600"/>
              <a:t>feign.client.config.xxx.loggerLevel</a:t>
            </a: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则代表全局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是服务名称，例如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则代表某服务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arabicPeriod"/>
            </a:pPr>
            <a:r>
              <a:rPr lang="zh-CN" altLang="en-US" sz="1600"/>
              <a:t>方式二是</a:t>
            </a:r>
            <a:r>
              <a:rPr lang="en-US" altLang="zh-CN" sz="1600"/>
              <a:t>java</a:t>
            </a:r>
            <a:r>
              <a:rPr lang="zh-CN" altLang="en-US" sz="1600"/>
              <a:t>代码配置</a:t>
            </a:r>
            <a:r>
              <a:rPr lang="en-US" altLang="zh-CN" sz="1600"/>
              <a:t>Logger.Level</a:t>
            </a:r>
            <a:r>
              <a:rPr lang="zh-CN" altLang="en-US" sz="1600"/>
              <a:t>这个</a:t>
            </a:r>
            <a:r>
              <a:rPr lang="en-US" altLang="zh-CN" sz="1600"/>
              <a:t>Bean</a:t>
            </a: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@EnableFeignClients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注解声明则代表全局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+mj-ea"/>
              <a:buAutoNum type="circleNumDbPlain"/>
            </a:pP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如果在</a:t>
            </a:r>
            <a:r>
              <a:rPr lang="en-US" altLang="zh-CN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@FeignClient</a:t>
            </a:r>
            <a:r>
              <a:rPr lang="zh-CN" altLang="en-US" sz="14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注解中声明则代表某服务</a:t>
            </a:r>
            <a:endParaRPr lang="en-US" altLang="zh-CN" sz="14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日志配置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的性能优化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底层的客户端实现：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URLConnection</a:t>
            </a:r>
            <a:r>
              <a:rPr lang="zh-CN" altLang="en-US"/>
              <a:t>：默认实现，不支持连接池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Apache HttpClient </a:t>
            </a:r>
            <a:r>
              <a:rPr lang="zh-CN" altLang="en-US"/>
              <a:t>：支持连接池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OKHttp</a:t>
            </a:r>
            <a:r>
              <a:rPr lang="zh-CN" altLang="en-US"/>
              <a:t>：支持连接池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因此提高</a:t>
            </a:r>
            <a:r>
              <a:rPr lang="en-US" altLang="zh-CN"/>
              <a:t>Feign</a:t>
            </a:r>
            <a:r>
              <a:rPr lang="zh-CN" altLang="en-US"/>
              <a:t>的性能主要手段就是使用连接池代替默认的</a:t>
            </a:r>
            <a:r>
              <a:rPr lang="en-US" altLang="zh-CN"/>
              <a:t>URLConnection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的性能优化</a:t>
            </a:r>
            <a:r>
              <a:rPr lang="en-US" altLang="zh-CN"/>
              <a:t>-</a:t>
            </a:r>
            <a:r>
              <a:rPr lang="zh-CN" altLang="en-US"/>
              <a:t>连接池配置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添加</a:t>
            </a:r>
            <a:r>
              <a:rPr lang="en-US" altLang="zh-CN"/>
              <a:t>HttpClient</a:t>
            </a:r>
            <a:r>
              <a:rPr lang="zh-CN" altLang="en-US"/>
              <a:t>的支持：</a:t>
            </a:r>
            <a:endParaRPr lang="en-US" altLang="zh-CN"/>
          </a:p>
          <a:p>
            <a:r>
              <a:rPr lang="zh-CN" altLang="en-US"/>
              <a:t>引入依赖：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配置连接池：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6193" y="2574198"/>
            <a:ext cx="10573487" cy="1092607"/>
          </a:xfrm>
          <a:prstGeom prst="rect">
            <a:avLst/>
          </a:prstGeom>
          <a:solidFill>
            <a:srgbClr val="F0F8EB"/>
          </a:solidFill>
          <a:ln w="9525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&lt;!--httpClient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的依赖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--&gt;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&gt;io.github.openfeign&lt;/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&gt;feign-httpclient&lt;/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6192" y="4255587"/>
            <a:ext cx="10573487" cy="1892826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config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default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default全局的配置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loggerLevel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BASIC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日志级别，BASIC就是基本的请求和响应信息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/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httpclient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enabled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开启feign对HttpClient的支持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max-connections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200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最大的连接数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max-connections-per-route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50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每个路径的最大连接数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的优化：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HttpClient</a:t>
            </a:r>
            <a:r>
              <a:rPr lang="zh-CN" altLang="en-US"/>
              <a:t>或</a:t>
            </a:r>
            <a:r>
              <a:rPr lang="en-US" altLang="zh-CN"/>
              <a:t>OKHttp</a:t>
            </a:r>
            <a:r>
              <a:rPr lang="zh-CN" altLang="en-US"/>
              <a:t>代替</a:t>
            </a:r>
            <a:r>
              <a:rPr lang="en-US" altLang="zh-CN"/>
              <a:t>URLConnection</a:t>
            </a: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feign-httpClient</a:t>
            </a: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配置文件开启</a:t>
            </a:r>
            <a:r>
              <a:rPr lang="en-US" altLang="zh-CN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httpClient</a:t>
            </a: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功能，设置连接池参数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>
              <a:buFont typeface="+mj-ea"/>
            </a:pPr>
            <a:r>
              <a:rPr lang="zh-CN" altLang="en-US" sz="1600"/>
              <a:t>日志级别生产环境尽量用</a:t>
            </a:r>
            <a:r>
              <a:rPr lang="en-US" altLang="zh-CN" sz="1600"/>
              <a:t>basic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快速入门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5999"/>
            <a:ext cx="10698800" cy="3387055"/>
          </a:xfrm>
        </p:spPr>
        <p:txBody>
          <a:bodyPr/>
          <a:lstStyle/>
          <a:p>
            <a:r>
              <a:rPr lang="zh-CN" altLang="en-US"/>
              <a:t>方式一（继承）：给消费者的</a:t>
            </a:r>
            <a:r>
              <a:rPr lang="en-US" altLang="zh-CN"/>
              <a:t>FeignClient</a:t>
            </a:r>
            <a:r>
              <a:rPr lang="zh-CN" altLang="en-US"/>
              <a:t>和提供者的</a:t>
            </a:r>
            <a:r>
              <a:rPr lang="en-US" altLang="zh-CN"/>
              <a:t>controller</a:t>
            </a:r>
            <a:r>
              <a:rPr lang="zh-CN" altLang="en-US"/>
              <a:t>定义统一的父接口作为标准。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2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服务紧耦合</a:t>
            </a:r>
            <a:endParaRPr lang="en-US" altLang="zh-CN" sz="12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dk1">
                    <a:lumMod val="100000"/>
                  </a:schemeClr>
                </a:solidFill>
              </a:rPr>
              <a:t>父接口参数列表中的映射不会被继承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661214"/>
            <a:ext cx="10324164" cy="924022"/>
          </a:xfrm>
          <a:prstGeom prst="rect">
            <a:avLst/>
          </a:prstGeom>
        </p:spPr>
      </p:pic>
      <p:sp>
        <p:nvSpPr>
          <p:cNvPr id="15" name="矩形: 圆角 14"/>
          <p:cNvSpPr/>
          <p:nvPr/>
        </p:nvSpPr>
        <p:spPr>
          <a:xfrm>
            <a:off x="3703160" y="2123365"/>
            <a:ext cx="4714240" cy="971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UserAPI{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@GetMapping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"/user/{id}"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User findById(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@PathVariable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Long 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710880" y="4092169"/>
            <a:ext cx="4500880" cy="8252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@FeignClient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(value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"userservice"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UserClient </a:t>
            </a:r>
            <a:r>
              <a:rPr lang="en-US" altLang="zh-CN" sz="1200" b="1">
                <a:solidFill>
                  <a:srgbClr val="000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extends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UserAPI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6223000" y="4023541"/>
            <a:ext cx="5186680" cy="1432180"/>
          </a:xfrm>
          <a:prstGeom prst="roundRect">
            <a:avLst>
              <a:gd name="adj" fmla="val 95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@RestController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User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Controller </a:t>
            </a:r>
            <a:r>
              <a:rPr lang="en-US" altLang="zh-CN" sz="1200" b="1">
                <a:solidFill>
                  <a:srgbClr val="000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implements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UserAPI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316980" y="4565162"/>
            <a:ext cx="496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lang="en-US" altLang="zh-CN" sz="1200" b="1">
                <a:solidFill>
                  <a:srgbClr val="000080"/>
                </a:solidFill>
                <a:cs typeface="JetBrains Mono" panose="02000009000000000000" pitchFamily="49" charset="0"/>
              </a:rPr>
              <a:t>public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 findById(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@PathVariable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 Long id)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cs typeface="JetBrains Mono" panose="02000009000000000000" pitchFamily="49" charset="0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JetBrains Mono" panose="02000009000000000000" pitchFamily="49" charset="0"/>
              </a:rPr>
              <a:t>// ...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JetBrains Mono" panose="02000009000000000000" pitchFamily="49" charset="0"/>
              </a:rPr>
              <a:t>实现业务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cs typeface="JetBrains Mono" panose="02000009000000000000" pitchFamily="49" charset="0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lang="zh-CN" altLang="en-US" sz="1200"/>
          </a:p>
        </p:txBody>
      </p:sp>
      <p:cxnSp>
        <p:nvCxnSpPr>
          <p:cNvPr id="21" name="直接箭头连接符 20"/>
          <p:cNvCxnSpPr>
            <a:stCxn id="30" idx="0"/>
            <a:endCxn id="15" idx="2"/>
          </p:cNvCxnSpPr>
          <p:nvPr/>
        </p:nvCxnSpPr>
        <p:spPr>
          <a:xfrm flipV="1">
            <a:off x="2961320" y="3095031"/>
            <a:ext cx="3098960" cy="9971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2" idx="0"/>
            <a:endCxn id="15" idx="2"/>
          </p:cNvCxnSpPr>
          <p:nvPr/>
        </p:nvCxnSpPr>
        <p:spPr>
          <a:xfrm flipH="1" flipV="1">
            <a:off x="6060280" y="3095031"/>
            <a:ext cx="2756060" cy="92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0" grpId="0" animBg="1"/>
      <p:bldP spid="32" grpId="0" animBg="1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134765"/>
          </a:xfrm>
        </p:spPr>
        <p:txBody>
          <a:bodyPr/>
          <a:lstStyle/>
          <a:p>
            <a:r>
              <a:rPr lang="zh-CN" altLang="en-US"/>
              <a:t>方式二（抽取）：将</a:t>
            </a:r>
            <a:r>
              <a:rPr lang="en-US" altLang="zh-CN"/>
              <a:t>FeignClient</a:t>
            </a:r>
            <a:r>
              <a:rPr lang="zh-CN" altLang="en-US"/>
              <a:t>抽取为独立模块，并且把接口有关的</a:t>
            </a:r>
            <a:r>
              <a:rPr lang="en-US" altLang="zh-CN"/>
              <a:t>POJO</a:t>
            </a:r>
            <a:r>
              <a:rPr lang="zh-CN" altLang="en-US"/>
              <a:t>、默认的</a:t>
            </a:r>
            <a:r>
              <a:rPr lang="en-US" altLang="zh-CN"/>
              <a:t>Feign</a:t>
            </a:r>
            <a:r>
              <a:rPr lang="zh-CN" altLang="en-US"/>
              <a:t>配置都放到这个模块中，提供给所有消费者使用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8908930" y="3884430"/>
            <a:ext cx="2201662" cy="1177309"/>
            <a:chOff x="7711646" y="3790765"/>
            <a:chExt cx="2201662" cy="1177309"/>
          </a:xfrm>
        </p:grpSpPr>
        <p:sp>
          <p:nvSpPr>
            <p:cNvPr id="5" name="矩形: 圆角 4"/>
            <p:cNvSpPr/>
            <p:nvPr/>
          </p:nvSpPr>
          <p:spPr>
            <a:xfrm>
              <a:off x="7711646" y="3790765"/>
              <a:ext cx="2201662" cy="11773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</a:rPr>
                <a:t>user-service</a:t>
              </a:r>
              <a:endParaRPr lang="zh-CN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7929149" y="4278320"/>
              <a:ext cx="1766656" cy="497150"/>
            </a:xfrm>
            <a:prstGeom prst="roundRect">
              <a:avLst>
                <a:gd name="adj" fmla="val 14949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UserController</a:t>
              </a:r>
              <a:endParaRPr lang="zh-CN" altLang="en-US" sz="1400"/>
            </a:p>
          </p:txBody>
        </p:sp>
      </p:grpSp>
      <p:sp>
        <p:nvSpPr>
          <p:cNvPr id="8" name="矩形: 圆角 7"/>
          <p:cNvSpPr/>
          <p:nvPr/>
        </p:nvSpPr>
        <p:spPr>
          <a:xfrm>
            <a:off x="1111035" y="3036379"/>
            <a:ext cx="2201662" cy="29225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feign-api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328538" y="3618926"/>
            <a:ext cx="1766656" cy="410048"/>
          </a:xfrm>
          <a:prstGeom prst="roundRect">
            <a:avLst>
              <a:gd name="adj" fmla="val 1494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10" name="矩形: 圆角 9"/>
          <p:cNvSpPr/>
          <p:nvPr/>
        </p:nvSpPr>
        <p:spPr>
          <a:xfrm>
            <a:off x="1328538" y="4716262"/>
            <a:ext cx="1766656" cy="410048"/>
          </a:xfrm>
          <a:prstGeom prst="roundRect">
            <a:avLst>
              <a:gd name="adj" fmla="val 1494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DefaultConfig</a:t>
            </a:r>
            <a:endParaRPr lang="zh-CN" altLang="en-US" sz="1400"/>
          </a:p>
        </p:txBody>
      </p:sp>
      <p:sp>
        <p:nvSpPr>
          <p:cNvPr id="11" name="矩形: 圆角 10"/>
          <p:cNvSpPr/>
          <p:nvPr/>
        </p:nvSpPr>
        <p:spPr>
          <a:xfrm>
            <a:off x="1328538" y="4167594"/>
            <a:ext cx="1766656" cy="410048"/>
          </a:xfrm>
          <a:prstGeom prst="roundRect">
            <a:avLst>
              <a:gd name="adj" fmla="val 1494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</a:t>
            </a:r>
            <a:endParaRPr lang="zh-CN" altLang="en-US" sz="1400"/>
          </a:p>
        </p:txBody>
      </p:sp>
      <p:sp>
        <p:nvSpPr>
          <p:cNvPr id="19" name="矩形: 圆角 18"/>
          <p:cNvSpPr/>
          <p:nvPr/>
        </p:nvSpPr>
        <p:spPr>
          <a:xfrm>
            <a:off x="4932802" y="3109749"/>
            <a:ext cx="2201662" cy="1033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order-service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8" idx="3"/>
            <a:endCxn id="19" idx="1"/>
          </p:cNvCxnSpPr>
          <p:nvPr/>
        </p:nvCxnSpPr>
        <p:spPr>
          <a:xfrm flipV="1">
            <a:off x="3312697" y="3626314"/>
            <a:ext cx="1620105" cy="871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3"/>
            <a:endCxn id="5" idx="1"/>
          </p:cNvCxnSpPr>
          <p:nvPr/>
        </p:nvCxnSpPr>
        <p:spPr>
          <a:xfrm>
            <a:off x="7134464" y="3626314"/>
            <a:ext cx="1774466" cy="846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59670" y="437221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引用依赖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48916" y="437991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1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932802" y="4901408"/>
            <a:ext cx="2201662" cy="10153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pay-service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7" name="直接箭头连接符 36"/>
          <p:cNvCxnSpPr>
            <a:stCxn id="8" idx="3"/>
            <a:endCxn id="36" idx="1"/>
          </p:cNvCxnSpPr>
          <p:nvPr/>
        </p:nvCxnSpPr>
        <p:spPr>
          <a:xfrm>
            <a:off x="3312697" y="4497667"/>
            <a:ext cx="1620105" cy="9114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3"/>
            <a:endCxn id="5" idx="1"/>
          </p:cNvCxnSpPr>
          <p:nvPr/>
        </p:nvCxnSpPr>
        <p:spPr>
          <a:xfrm flipV="1">
            <a:off x="7134464" y="4473085"/>
            <a:ext cx="1774466" cy="935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5150305" y="5372635"/>
            <a:ext cx="1766656" cy="410048"/>
          </a:xfrm>
          <a:prstGeom prst="roundRect">
            <a:avLst>
              <a:gd name="adj" fmla="val 1494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64" name="矩形: 圆角 63"/>
          <p:cNvSpPr/>
          <p:nvPr/>
        </p:nvSpPr>
        <p:spPr>
          <a:xfrm>
            <a:off x="5150305" y="3618926"/>
            <a:ext cx="1766656" cy="410048"/>
          </a:xfrm>
          <a:prstGeom prst="roundRect">
            <a:avLst>
              <a:gd name="adj" fmla="val 1494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UserClient</a:t>
            </a:r>
            <a:endParaRPr lang="zh-CN" altLang="en-US" sz="1400"/>
          </a:p>
        </p:txBody>
      </p:sp>
      <p:sp>
        <p:nvSpPr>
          <p:cNvPr id="90" name="矩形: 圆角 89"/>
          <p:cNvSpPr/>
          <p:nvPr/>
        </p:nvSpPr>
        <p:spPr>
          <a:xfrm>
            <a:off x="1328538" y="5264931"/>
            <a:ext cx="1766656" cy="410048"/>
          </a:xfrm>
          <a:prstGeom prst="roundRect">
            <a:avLst>
              <a:gd name="adj" fmla="val 1494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31289 0.0127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1" y="62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31393 -0.2467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3" y="-1233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8" grpId="0"/>
      <p:bldP spid="29" grpId="0"/>
      <p:bldP spid="36" grpId="0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统一配置管理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配置热更新</a:t>
            </a:r>
            <a:endParaRPr lang="en-US" altLang="zh-CN"/>
          </a:p>
          <a:p>
            <a:r>
              <a:rPr lang="zh-CN" altLang="en-US"/>
              <a:t>配置共享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Nacos</a:t>
            </a:r>
            <a:r>
              <a:rPr lang="zh-CN" altLang="en-US"/>
              <a:t>集群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的最佳实践：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让</a:t>
            </a:r>
            <a:r>
              <a:rPr lang="en-US" altLang="zh-CN"/>
              <a:t>controller</a:t>
            </a:r>
            <a:r>
              <a:rPr lang="zh-CN" altLang="en-US"/>
              <a:t>和</a:t>
            </a:r>
            <a:r>
              <a:rPr lang="en-US" altLang="zh-CN"/>
              <a:t>FeignClient</a:t>
            </a:r>
            <a:r>
              <a:rPr lang="zh-CN" altLang="en-US"/>
              <a:t>继承同一接口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将</a:t>
            </a:r>
            <a:r>
              <a:rPr lang="en-US" altLang="zh-CN"/>
              <a:t>FeignClient</a:t>
            </a:r>
            <a:r>
              <a:rPr lang="zh-CN" altLang="en-US"/>
              <a:t>、</a:t>
            </a:r>
            <a:r>
              <a:rPr lang="en-US" altLang="zh-CN"/>
              <a:t>POJO</a:t>
            </a:r>
            <a:r>
              <a:rPr lang="zh-CN" altLang="en-US"/>
              <a:t>、</a:t>
            </a:r>
            <a:r>
              <a:rPr lang="en-US" altLang="zh-CN"/>
              <a:t>Feign</a:t>
            </a:r>
            <a:r>
              <a:rPr lang="zh-CN" altLang="en-US"/>
              <a:t>的默认配置都定义到一个项目中，供所有消费者使用</a:t>
            </a:r>
            <a:endParaRPr lang="en-US" altLang="zh-CN"/>
          </a:p>
          <a:p>
            <a:pPr>
              <a:buAutoNum type="circleNumDbPlain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最佳实践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抽取</a:t>
            </a:r>
            <a:r>
              <a:rPr lang="en-US" altLang="zh-CN"/>
              <a:t>FeignClient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实现最佳实践方式二的步骤如下：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首先创建一个</a:t>
            </a:r>
            <a:r>
              <a:rPr lang="en-US" altLang="zh-CN"/>
              <a:t>module</a:t>
            </a:r>
            <a:r>
              <a:rPr lang="zh-CN" altLang="en-US"/>
              <a:t>，命名为</a:t>
            </a:r>
            <a:r>
              <a:rPr lang="en-US" altLang="zh-CN"/>
              <a:t>feign-api</a:t>
            </a:r>
            <a:r>
              <a:rPr lang="zh-CN" altLang="en-US"/>
              <a:t>，然后引入</a:t>
            </a:r>
            <a:r>
              <a:rPr lang="en-US" altLang="zh-CN"/>
              <a:t>feign</a:t>
            </a:r>
            <a:r>
              <a:rPr lang="zh-CN" altLang="en-US"/>
              <a:t>的</a:t>
            </a:r>
            <a:r>
              <a:rPr lang="en-US" altLang="zh-CN"/>
              <a:t>starter</a:t>
            </a:r>
            <a:r>
              <a:rPr lang="zh-CN" altLang="en-US"/>
              <a:t>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</a:t>
            </a:r>
            <a:r>
              <a:rPr lang="en-US" altLang="zh-CN"/>
              <a:t>order-service</a:t>
            </a:r>
            <a:r>
              <a:rPr lang="zh-CN" altLang="en-US"/>
              <a:t>中编写的</a:t>
            </a:r>
            <a:r>
              <a:rPr lang="en-US" altLang="zh-CN"/>
              <a:t>UserClient</a:t>
            </a:r>
            <a:r>
              <a:rPr lang="zh-CN" altLang="en-US"/>
              <a:t>、</a:t>
            </a:r>
            <a:r>
              <a:rPr lang="en-US" altLang="zh-CN"/>
              <a:t>User</a:t>
            </a:r>
            <a:r>
              <a:rPr lang="zh-CN" altLang="en-US"/>
              <a:t>、</a:t>
            </a:r>
            <a:r>
              <a:rPr lang="en-US" altLang="zh-CN"/>
              <a:t>DefaultFeignConfiguration</a:t>
            </a:r>
            <a:r>
              <a:rPr lang="zh-CN" altLang="en-US"/>
              <a:t>都复制到</a:t>
            </a:r>
            <a:r>
              <a:rPr lang="en-US" altLang="zh-CN"/>
              <a:t>feign-api</a:t>
            </a:r>
            <a:r>
              <a:rPr lang="zh-CN" altLang="en-US"/>
              <a:t>项目中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中引入</a:t>
            </a:r>
            <a:r>
              <a:rPr lang="en-US" altLang="zh-CN"/>
              <a:t>feign-api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中的所有与上述三个组件有关的</a:t>
            </a:r>
            <a:r>
              <a:rPr lang="en-US" altLang="zh-CN"/>
              <a:t>import</a:t>
            </a:r>
            <a:r>
              <a:rPr lang="zh-CN" altLang="en-US"/>
              <a:t>部分，改成导入</a:t>
            </a:r>
            <a:r>
              <a:rPr lang="en-US" altLang="zh-CN"/>
              <a:t>feign-api</a:t>
            </a:r>
            <a:r>
              <a:rPr lang="zh-CN" altLang="en-US"/>
              <a:t>中的包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重启测试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/>
              <a:t>的最佳实践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当定义的</a:t>
            </a:r>
            <a:r>
              <a:rPr lang="en-US" altLang="zh-CN"/>
              <a:t>FeignClient</a:t>
            </a:r>
            <a:r>
              <a:rPr lang="zh-CN" altLang="en-US"/>
              <a:t>不在</a:t>
            </a:r>
            <a:r>
              <a:rPr lang="en-US" altLang="zh-CN"/>
              <a:t>SpringBootApplication</a:t>
            </a:r>
            <a:r>
              <a:rPr lang="zh-CN" altLang="en-US"/>
              <a:t>的扫描包范围时，这些</a:t>
            </a:r>
            <a:r>
              <a:rPr lang="en-US" altLang="zh-CN"/>
              <a:t>FeignClient</a:t>
            </a:r>
            <a:r>
              <a:rPr lang="zh-CN" altLang="en-US"/>
              <a:t>无法使用。有两种方式解决：</a:t>
            </a:r>
            <a:endParaRPr lang="en-US" altLang="zh-CN"/>
          </a:p>
          <a:p>
            <a:r>
              <a:rPr lang="zh-CN" altLang="en-US"/>
              <a:t>方式一：指定</a:t>
            </a:r>
            <a:r>
              <a:rPr lang="en-US" altLang="zh-CN"/>
              <a:t>FeignClient</a:t>
            </a:r>
            <a:r>
              <a:rPr lang="zh-CN" altLang="en-US"/>
              <a:t>所在包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方式二：指定</a:t>
            </a:r>
            <a:r>
              <a:rPr lang="en-US" altLang="zh-CN"/>
              <a:t>FeignClient</a:t>
            </a:r>
            <a:r>
              <a:rPr lang="zh-CN" altLang="en-US"/>
              <a:t>字节码</a:t>
            </a:r>
            <a:endParaRPr lang="en-US" altLang="zh-C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82320" y="2525768"/>
            <a:ext cx="10627360" cy="361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(basePackages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"cn.itcast.feign.clients"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82320" y="3819350"/>
            <a:ext cx="10627360" cy="3611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@EnableFeignClients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(clients = {UserClient.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不同包的</a:t>
            </a:r>
            <a:r>
              <a:rPr lang="en-US" altLang="zh-CN"/>
              <a:t>FeignClient</a:t>
            </a:r>
            <a:r>
              <a:rPr lang="zh-CN" altLang="en-US"/>
              <a:t>的导入有两种方式：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在</a:t>
            </a:r>
            <a:r>
              <a:rPr lang="en-US" altLang="zh-CN" sz="1600"/>
              <a:t>@EnableFeignClients</a:t>
            </a:r>
            <a:r>
              <a:rPr lang="zh-CN" altLang="en-US" sz="1600"/>
              <a:t>注解中添加</a:t>
            </a:r>
            <a:r>
              <a:rPr lang="en-US" altLang="zh-CN" sz="1600"/>
              <a:t>basePackages</a:t>
            </a:r>
            <a:r>
              <a:rPr lang="zh-CN" altLang="en-US" sz="1600"/>
              <a:t>，指定</a:t>
            </a:r>
            <a:r>
              <a:rPr lang="en-US" altLang="zh-CN" sz="1600"/>
              <a:t>FeignClient</a:t>
            </a:r>
            <a:r>
              <a:rPr lang="zh-CN" altLang="en-US" sz="1600"/>
              <a:t>所在的包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在</a:t>
            </a:r>
            <a:r>
              <a:rPr lang="en-US" altLang="zh-CN" sz="1600"/>
              <a:t>@EnableFeignClients</a:t>
            </a:r>
            <a:r>
              <a:rPr lang="zh-CN" altLang="en-US" sz="1600"/>
              <a:t>注解中添加</a:t>
            </a:r>
            <a:r>
              <a:rPr lang="en-US" altLang="zh-CN" sz="1600"/>
              <a:t>clients</a:t>
            </a:r>
            <a:r>
              <a:rPr lang="zh-CN" altLang="en-US" sz="1600"/>
              <a:t>，指定具体</a:t>
            </a:r>
            <a:r>
              <a:rPr lang="en-US" altLang="zh-CN" sz="1600"/>
              <a:t>FeignClient</a:t>
            </a:r>
            <a:r>
              <a:rPr lang="zh-CN" altLang="en-US" sz="1600"/>
              <a:t>的字节码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客户端</a:t>
            </a:r>
            <a:r>
              <a:rPr lang="en-US" altLang="zh-CN"/>
              <a:t>Feign-</a:t>
            </a:r>
            <a:r>
              <a:rPr lang="zh-CN" altLang="en-US"/>
              <a:t>最佳实践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431736"/>
          </a:xfrm>
        </p:spPr>
        <p:txBody>
          <a:bodyPr/>
          <a:lstStyle/>
          <a:p>
            <a:r>
              <a:rPr lang="zh-CN" altLang="en-US"/>
              <a:t>为什么需要网关</a:t>
            </a:r>
            <a:endParaRPr lang="en-US" altLang="zh-CN"/>
          </a:p>
          <a:p>
            <a:r>
              <a:rPr lang="en-US" altLang="zh-CN"/>
              <a:t>gateway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zh-CN" altLang="en-US"/>
              <a:t>断言工厂</a:t>
            </a:r>
            <a:endParaRPr lang="en-US" altLang="zh-CN"/>
          </a:p>
          <a:p>
            <a:r>
              <a:rPr lang="zh-CN" altLang="en-US"/>
              <a:t>过滤器工厂</a:t>
            </a:r>
            <a:endParaRPr lang="en-US" altLang="zh-CN"/>
          </a:p>
          <a:p>
            <a:r>
              <a:rPr lang="zh-CN" altLang="en-US"/>
              <a:t>全局过滤器</a:t>
            </a:r>
            <a:endParaRPr lang="en-US" altLang="zh-CN"/>
          </a:p>
          <a:p>
            <a:r>
              <a:rPr lang="zh-CN" altLang="en-US"/>
              <a:t>跨域问题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: 圆角 277"/>
          <p:cNvSpPr/>
          <p:nvPr/>
        </p:nvSpPr>
        <p:spPr>
          <a:xfrm>
            <a:off x="7552905" y="2869427"/>
            <a:ext cx="1395632" cy="330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为什么需要网关</a:t>
            </a:r>
          </a:p>
        </p:txBody>
      </p:sp>
      <p:grpSp>
        <p:nvGrpSpPr>
          <p:cNvPr id="248" name="组合 247"/>
          <p:cNvGrpSpPr/>
          <p:nvPr/>
        </p:nvGrpSpPr>
        <p:grpSpPr>
          <a:xfrm>
            <a:off x="7740019" y="3161749"/>
            <a:ext cx="1005282" cy="612998"/>
            <a:chOff x="8768080" y="2839786"/>
            <a:chExt cx="1005282" cy="612998"/>
          </a:xfrm>
        </p:grpSpPr>
        <p:sp>
          <p:nvSpPr>
            <p:cNvPr id="247" name="矩形: 圆角 246"/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1" name="矩形: 圆角 230"/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2" name="矩形: 圆角 231"/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7740019" y="4236847"/>
            <a:ext cx="1005282" cy="612998"/>
            <a:chOff x="8768080" y="2839786"/>
            <a:chExt cx="1005282" cy="612998"/>
          </a:xfrm>
        </p:grpSpPr>
        <p:sp>
          <p:nvSpPr>
            <p:cNvPr id="250" name="矩形: 圆角 249"/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1" name="矩形: 圆角 250"/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2" name="矩形: 圆角 251"/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268" name="圆柱体 267"/>
          <p:cNvSpPr/>
          <p:nvPr/>
        </p:nvSpPr>
        <p:spPr>
          <a:xfrm>
            <a:off x="10180320" y="3210099"/>
            <a:ext cx="985520" cy="617899"/>
          </a:xfrm>
          <a:prstGeom prst="can">
            <a:avLst/>
          </a:prstGeom>
          <a:solidFill>
            <a:srgbClr val="AD2B2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269" name="圆柱体 268"/>
          <p:cNvSpPr/>
          <p:nvPr/>
        </p:nvSpPr>
        <p:spPr>
          <a:xfrm>
            <a:off x="10180823" y="4274726"/>
            <a:ext cx="985520" cy="617899"/>
          </a:xfrm>
          <a:prstGeom prst="can">
            <a:avLst/>
          </a:prstGeom>
          <a:solidFill>
            <a:srgbClr val="AD2B2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71" name="直接箭头连接符 270"/>
          <p:cNvCxnSpPr>
            <a:stCxn id="247" idx="3"/>
            <a:endCxn id="268" idx="2"/>
          </p:cNvCxnSpPr>
          <p:nvPr/>
        </p:nvCxnSpPr>
        <p:spPr>
          <a:xfrm>
            <a:off x="8745301" y="3517432"/>
            <a:ext cx="1435019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50" idx="3"/>
            <a:endCxn id="269" idx="2"/>
          </p:cNvCxnSpPr>
          <p:nvPr/>
        </p:nvCxnSpPr>
        <p:spPr>
          <a:xfrm flipV="1">
            <a:off x="8745301" y="4583676"/>
            <a:ext cx="1435522" cy="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箭头: 上 280"/>
          <p:cNvSpPr/>
          <p:nvPr/>
        </p:nvSpPr>
        <p:spPr>
          <a:xfrm>
            <a:off x="7241216" y="2116482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03883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网关功能：</a:t>
            </a:r>
            <a:endParaRPr kumimoji="1" lang="en-US" altLang="zh-CN"/>
          </a:p>
          <a:p>
            <a:r>
              <a:rPr kumimoji="1" lang="zh-CN" altLang="en-US"/>
              <a:t>身份认证和权限校验</a:t>
            </a:r>
            <a:endParaRPr kumimoji="1" lang="en-US" altLang="zh-CN"/>
          </a:p>
          <a:p>
            <a:r>
              <a:rPr kumimoji="1" lang="zh-CN" altLang="en-US"/>
              <a:t>服务路由、负载均衡</a:t>
            </a:r>
            <a:endParaRPr kumimoji="1" lang="en-US" altLang="zh-CN"/>
          </a:p>
          <a:p>
            <a:r>
              <a:rPr kumimoji="1" lang="zh-CN" altLang="en-US"/>
              <a:t>请求限流</a:t>
            </a:r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557973" y="1414287"/>
            <a:ext cx="3346583" cy="623158"/>
            <a:chOff x="6683233" y="1414287"/>
            <a:chExt cx="3346583" cy="623158"/>
          </a:xfrm>
        </p:grpSpPr>
        <p:sp>
          <p:nvSpPr>
            <p:cNvPr id="284" name="矩形: 圆角 283"/>
            <p:cNvSpPr/>
            <p:nvPr/>
          </p:nvSpPr>
          <p:spPr>
            <a:xfrm>
              <a:off x="6901505" y="1522815"/>
              <a:ext cx="3128311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5" name="矩形: 圆角 284"/>
            <p:cNvSpPr/>
            <p:nvPr/>
          </p:nvSpPr>
          <p:spPr>
            <a:xfrm>
              <a:off x="6793927" y="1468551"/>
              <a:ext cx="3128311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6" name="矩形: 圆角 285"/>
            <p:cNvSpPr/>
            <p:nvPr/>
          </p:nvSpPr>
          <p:spPr>
            <a:xfrm>
              <a:off x="6683233" y="1414287"/>
              <a:ext cx="3128311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Nacos</a:t>
              </a:r>
            </a:p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注册中心、配置管理服务</a:t>
              </a:r>
            </a:p>
          </p:txBody>
        </p:sp>
      </p:grpSp>
      <p:sp>
        <p:nvSpPr>
          <p:cNvPr id="287" name="箭头: 上 286"/>
          <p:cNvSpPr/>
          <p:nvPr/>
        </p:nvSpPr>
        <p:spPr>
          <a:xfrm>
            <a:off x="8256300" y="2116482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45099" y="5311945"/>
            <a:ext cx="1005282" cy="612998"/>
            <a:chOff x="8768080" y="2839786"/>
            <a:chExt cx="1005282" cy="612998"/>
          </a:xfrm>
        </p:grpSpPr>
        <p:sp>
          <p:nvSpPr>
            <p:cNvPr id="35" name="矩形: 圆角 34"/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39" name="圆柱体 38"/>
          <p:cNvSpPr/>
          <p:nvPr/>
        </p:nvSpPr>
        <p:spPr>
          <a:xfrm>
            <a:off x="10180320" y="5356049"/>
            <a:ext cx="985520" cy="617899"/>
          </a:xfrm>
          <a:prstGeom prst="can">
            <a:avLst/>
          </a:prstGeom>
          <a:solidFill>
            <a:srgbClr val="AD2B2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0" name="直接箭头连接符 39"/>
          <p:cNvCxnSpPr>
            <a:stCxn id="35" idx="3"/>
            <a:endCxn id="39" idx="2"/>
          </p:cNvCxnSpPr>
          <p:nvPr/>
        </p:nvCxnSpPr>
        <p:spPr>
          <a:xfrm flipV="1">
            <a:off x="8750381" y="5664999"/>
            <a:ext cx="1429939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3" idx="3"/>
            <a:endCxn id="278" idx="1"/>
          </p:cNvCxnSpPr>
          <p:nvPr/>
        </p:nvCxnSpPr>
        <p:spPr>
          <a:xfrm>
            <a:off x="1837504" y="4504456"/>
            <a:ext cx="5715401" cy="1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4055120" y="4217178"/>
            <a:ext cx="1292751" cy="664632"/>
            <a:chOff x="8768080" y="2839786"/>
            <a:chExt cx="1005282" cy="612998"/>
          </a:xfrm>
        </p:grpSpPr>
        <p:sp>
          <p:nvSpPr>
            <p:cNvPr id="59" name="矩形: 圆角 58"/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60" name="矩形: 圆角 59"/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61" name="矩形: 圆角 60"/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gateway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74" name="直接箭头连接符 73"/>
          <p:cNvCxnSpPr>
            <a:stCxn id="43" idx="3"/>
            <a:endCxn id="61" idx="1"/>
          </p:cNvCxnSpPr>
          <p:nvPr/>
        </p:nvCxnSpPr>
        <p:spPr>
          <a:xfrm flipV="1">
            <a:off x="1837504" y="4496167"/>
            <a:ext cx="2217616" cy="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1" idx="3"/>
            <a:endCxn id="232" idx="1"/>
          </p:cNvCxnSpPr>
          <p:nvPr/>
        </p:nvCxnSpPr>
        <p:spPr>
          <a:xfrm flipV="1">
            <a:off x="5186198" y="3419064"/>
            <a:ext cx="2553821" cy="107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1" idx="3"/>
            <a:endCxn id="252" idx="1"/>
          </p:cNvCxnSpPr>
          <p:nvPr/>
        </p:nvCxnSpPr>
        <p:spPr>
          <a:xfrm flipV="1">
            <a:off x="5186198" y="4494162"/>
            <a:ext cx="2553821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37" idx="1"/>
          </p:cNvCxnSpPr>
          <p:nvPr/>
        </p:nvCxnSpPr>
        <p:spPr>
          <a:xfrm>
            <a:off x="5186198" y="4496167"/>
            <a:ext cx="2558901" cy="107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49" y="4073888"/>
            <a:ext cx="868755" cy="861135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232" idx="2"/>
            <a:endCxn id="252" idx="0"/>
          </p:cNvCxnSpPr>
          <p:nvPr/>
        </p:nvCxnSpPr>
        <p:spPr>
          <a:xfrm>
            <a:off x="8179799" y="3676379"/>
            <a:ext cx="0" cy="560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52" idx="2"/>
            <a:endCxn id="37" idx="0"/>
          </p:cNvCxnSpPr>
          <p:nvPr/>
        </p:nvCxnSpPr>
        <p:spPr>
          <a:xfrm>
            <a:off x="8179799" y="4751477"/>
            <a:ext cx="5080" cy="560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73951" y="385755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Feign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203413" y="493690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Feign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68" grpId="0" animBg="1"/>
      <p:bldP spid="269" grpId="0" animBg="1"/>
      <p:bldP spid="281" grpId="0" animBg="1"/>
      <p:bldP spid="287" grpId="0" animBg="1"/>
      <p:bldP spid="39" grpId="0" animBg="1"/>
      <p:bldP spid="15" grpId="0"/>
      <p:bldP spid="5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网关的技术实现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SpringCloud</a:t>
            </a:r>
            <a:r>
              <a:rPr lang="zh-CN" altLang="en-US"/>
              <a:t>中网关的实现包括两种：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gateway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zuul</a:t>
            </a:r>
          </a:p>
          <a:p>
            <a:r>
              <a:rPr lang="en-US" altLang="zh-CN"/>
              <a:t>Zuul</a:t>
            </a:r>
            <a:r>
              <a:rPr lang="zh-CN" altLang="en-US"/>
              <a:t>是基于</a:t>
            </a:r>
            <a:r>
              <a:rPr lang="en-US" altLang="zh-CN"/>
              <a:t>Servlet</a:t>
            </a:r>
            <a:r>
              <a:rPr lang="zh-CN" altLang="en-US"/>
              <a:t>的实现，属于阻塞式编程。而</a:t>
            </a:r>
            <a:r>
              <a:rPr lang="en-US" altLang="zh-CN"/>
              <a:t>SpringCloudGateway</a:t>
            </a:r>
            <a:r>
              <a:rPr lang="zh-CN" altLang="en-US"/>
              <a:t>则是基于</a:t>
            </a:r>
            <a:r>
              <a:rPr lang="en-US" altLang="zh-CN"/>
              <a:t>Spring5</a:t>
            </a:r>
            <a:r>
              <a:rPr lang="zh-CN" altLang="en-US"/>
              <a:t>中提供的</a:t>
            </a:r>
            <a:r>
              <a:rPr lang="en-US" altLang="zh-CN"/>
              <a:t>WebFlux</a:t>
            </a:r>
            <a:r>
              <a:rPr lang="zh-CN" altLang="en-US"/>
              <a:t>，属于响应式编程的实现，具备更好的性能。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网关的作用：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对用户请求做身份认证、权限校验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将用户请求路由到微服务，并实现负载均衡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对用户请求做限流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搭建网关服务的步骤：</a:t>
            </a: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创建新的</a:t>
            </a:r>
            <a:r>
              <a:rPr kumimoji="1" lang="en-US" altLang="zh-CN"/>
              <a:t>module</a:t>
            </a:r>
            <a:r>
              <a:rPr kumimoji="1" lang="zh-CN" altLang="en-US"/>
              <a:t>，引入</a:t>
            </a:r>
            <a:r>
              <a:rPr kumimoji="1" lang="en-US" altLang="zh-CN"/>
              <a:t>SpringCloudGateway</a:t>
            </a:r>
            <a:r>
              <a:rPr kumimoji="1" lang="zh-CN" altLang="en-US"/>
              <a:t>的依赖和</a:t>
            </a:r>
            <a:r>
              <a:rPr kumimoji="1" lang="en-US" altLang="zh-CN"/>
              <a:t>nacos</a:t>
            </a:r>
            <a:r>
              <a:rPr kumimoji="1" lang="zh-CN" altLang="en-US"/>
              <a:t>的服务发现依赖：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9869" y="2625736"/>
            <a:ext cx="10592261" cy="32921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&lt;!--网关依赖--&gt;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&gt;spring-cloud-starter-gateway&lt;/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&lt;!--nacos服务发现依赖--&gt;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&gt;com.alibaba.cloud&lt;/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&gt;spring-cloud-starter-alibaba-nacos-discovery&lt;/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/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kumimoji="1" lang="zh-CN" altLang="en-US"/>
              <a:t>编写路由配置及</a:t>
            </a:r>
            <a:r>
              <a:rPr kumimoji="1" lang="en-US" altLang="zh-CN"/>
              <a:t>nacos</a:t>
            </a:r>
            <a:r>
              <a:rPr kumimoji="1" lang="zh-CN" altLang="en-US"/>
              <a:t>地址</a:t>
            </a:r>
            <a:endParaRPr kumimoji="1" lang="en-US" altLang="zh-CN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710880" y="2163324"/>
            <a:ext cx="10749598" cy="4236236"/>
          </a:xfrm>
          <a:prstGeom prst="rect">
            <a:avLst/>
          </a:prstGeom>
          <a:solidFill>
            <a:srgbClr val="F0F8E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dk1">
                    <a:lumMod val="10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b="1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port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>
                <a:solidFill>
                  <a:srgbClr val="0000FF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10010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网关端口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spring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application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name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gateway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服务名称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cloud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nacos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server-addr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localhost:8848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nacos地址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gateway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</a:t>
            </a:r>
            <a:endParaRPr lang="en-US" altLang="zh-CN" sz="1200">
              <a:solidFill>
                <a:srgbClr val="00000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routes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网关路由配置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id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user-service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路由id，自定义，只要唯一即可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# uri: http://127.0.0.1:8081 # 路由的目标地址 http就是固定地址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uri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lb://userservice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路由的目标地址 lb就是负载均衡，后面跟服务名称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</a:t>
            </a:r>
            <a:r>
              <a:rPr lang="zh-CN" altLang="zh-CN" sz="1200" b="1">
                <a:solidFill>
                  <a:srgbClr val="000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predicates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: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路由断言，也就是判断请求是否符合路由规则的条件</a:t>
            </a:r>
            <a:endParaRPr lang="en-US" altLang="zh-CN" sz="1200" i="1">
              <a:solidFill>
                <a:srgbClr val="808080"/>
              </a:solidFill>
              <a:latin typeface="JetBrains Mono" panose="02000009000000000000" pitchFamily="49" charset="0"/>
              <a:ea typeface="阿里巴巴普惠体" panose="00020600040101010101" pitchFamily="18" charset="-122"/>
              <a:cs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            </a:t>
            </a:r>
            <a:r>
              <a:rPr lang="zh-CN" altLang="zh-CN" sz="1200">
                <a:solidFill>
                  <a:srgbClr val="00000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- Path=/user/** </a:t>
            </a:r>
            <a:r>
              <a:rPr lang="zh-CN" altLang="zh-CN" sz="1200" i="1">
                <a:solidFill>
                  <a:srgbClr val="808080"/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rPr>
              <a:t># 这个是按照路径匹配，只要以/user/开头就符合要求</a:t>
            </a:r>
            <a:endParaRPr kumimoji="1" lang="zh-CN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: 圆角 277"/>
          <p:cNvSpPr/>
          <p:nvPr/>
        </p:nvSpPr>
        <p:spPr>
          <a:xfrm>
            <a:off x="6305995" y="2882769"/>
            <a:ext cx="1395632" cy="203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Nacos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统一配置管理</a:t>
            </a:r>
          </a:p>
        </p:txBody>
      </p:sp>
      <p:grpSp>
        <p:nvGrpSpPr>
          <p:cNvPr id="248" name="组合 247"/>
          <p:cNvGrpSpPr/>
          <p:nvPr/>
        </p:nvGrpSpPr>
        <p:grpSpPr>
          <a:xfrm>
            <a:off x="6493109" y="3175091"/>
            <a:ext cx="1005282" cy="612998"/>
            <a:chOff x="8768080" y="2839786"/>
            <a:chExt cx="1005282" cy="612998"/>
          </a:xfrm>
        </p:grpSpPr>
        <p:sp>
          <p:nvSpPr>
            <p:cNvPr id="247" name="矩形: 圆角 246"/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1" name="矩形: 圆角 230"/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2" name="矩形: 圆角 231"/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6493109" y="4044373"/>
            <a:ext cx="1005282" cy="612998"/>
            <a:chOff x="8768080" y="2839786"/>
            <a:chExt cx="1005282" cy="612998"/>
          </a:xfrm>
        </p:grpSpPr>
        <p:sp>
          <p:nvSpPr>
            <p:cNvPr id="250" name="矩形: 圆角 249"/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1" name="矩形: 圆角 250"/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2" name="矩形: 圆角 251"/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6218510" y="1457271"/>
            <a:ext cx="1554480" cy="623158"/>
            <a:chOff x="6228080" y="1447111"/>
            <a:chExt cx="1554480" cy="623158"/>
          </a:xfrm>
        </p:grpSpPr>
        <p:sp>
          <p:nvSpPr>
            <p:cNvPr id="258" name="矩形: 圆角 257"/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59" name="矩形: 圆角 258"/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0" name="矩形: 圆角 259"/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</a:t>
              </a:r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6218510" y="5724005"/>
            <a:ext cx="1554480" cy="623158"/>
            <a:chOff x="6228080" y="1447111"/>
            <a:chExt cx="1554480" cy="623158"/>
          </a:xfrm>
        </p:grpSpPr>
        <p:sp>
          <p:nvSpPr>
            <p:cNvPr id="263" name="矩形: 圆角 262"/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4" name="矩形: 圆角 263"/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65" name="矩形: 圆角 264"/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配置管理服务</a:t>
              </a:r>
            </a:p>
          </p:txBody>
        </p:sp>
      </p:grpSp>
      <p:sp>
        <p:nvSpPr>
          <p:cNvPr id="268" name="圆柱体 267"/>
          <p:cNvSpPr/>
          <p:nvPr/>
        </p:nvSpPr>
        <p:spPr>
          <a:xfrm>
            <a:off x="8933410" y="3223441"/>
            <a:ext cx="985520" cy="617899"/>
          </a:xfrm>
          <a:prstGeom prst="can">
            <a:avLst/>
          </a:prstGeom>
          <a:solidFill>
            <a:srgbClr val="AD2B2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269" name="圆柱体 268"/>
          <p:cNvSpPr/>
          <p:nvPr/>
        </p:nvSpPr>
        <p:spPr>
          <a:xfrm>
            <a:off x="8933410" y="4091106"/>
            <a:ext cx="985520" cy="617899"/>
          </a:xfrm>
          <a:prstGeom prst="can">
            <a:avLst/>
          </a:prstGeom>
          <a:solidFill>
            <a:srgbClr val="AD2B2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71" name="直接箭头连接符 270"/>
          <p:cNvCxnSpPr>
            <a:stCxn id="247" idx="3"/>
            <a:endCxn id="268" idx="2"/>
          </p:cNvCxnSpPr>
          <p:nvPr/>
        </p:nvCxnSpPr>
        <p:spPr>
          <a:xfrm>
            <a:off x="7498391" y="3530774"/>
            <a:ext cx="1435019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50" idx="3"/>
            <a:endCxn id="269" idx="2"/>
          </p:cNvCxnSpPr>
          <p:nvPr/>
        </p:nvCxnSpPr>
        <p:spPr>
          <a:xfrm>
            <a:off x="7498391" y="4400056"/>
            <a:ext cx="1435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箭头: 下 278"/>
          <p:cNvSpPr/>
          <p:nvPr/>
        </p:nvSpPr>
        <p:spPr>
          <a:xfrm>
            <a:off x="6519900" y="5012023"/>
            <a:ext cx="947501" cy="624804"/>
          </a:xfrm>
          <a:prstGeom prst="downArrow">
            <a:avLst>
              <a:gd name="adj1" fmla="val 57392"/>
              <a:gd name="adj2" fmla="val 26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读取配置</a:t>
            </a:r>
          </a:p>
        </p:txBody>
      </p:sp>
      <p:sp>
        <p:nvSpPr>
          <p:cNvPr id="281" name="箭头: 上 280"/>
          <p:cNvSpPr/>
          <p:nvPr/>
        </p:nvSpPr>
        <p:spPr>
          <a:xfrm>
            <a:off x="6527079" y="2168234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r>
              <a:rPr kumimoji="1" lang="zh-CN" altLang="en-US"/>
              <a:t>配置更改热更新</a:t>
            </a:r>
            <a:endParaRPr kumimoji="1" lang="zh-CN" altLang="en-US" dirty="0"/>
          </a:p>
        </p:txBody>
      </p:sp>
      <p:grpSp>
        <p:nvGrpSpPr>
          <p:cNvPr id="283" name="组合 282"/>
          <p:cNvGrpSpPr/>
          <p:nvPr/>
        </p:nvGrpSpPr>
        <p:grpSpPr>
          <a:xfrm>
            <a:off x="5174141" y="1469454"/>
            <a:ext cx="3484369" cy="623158"/>
            <a:chOff x="6228080" y="1447111"/>
            <a:chExt cx="1554480" cy="623158"/>
          </a:xfrm>
        </p:grpSpPr>
        <p:sp>
          <p:nvSpPr>
            <p:cNvPr id="284" name="矩形: 圆角 283"/>
            <p:cNvSpPr/>
            <p:nvPr/>
          </p:nvSpPr>
          <p:spPr>
            <a:xfrm>
              <a:off x="6386928" y="1555639"/>
              <a:ext cx="1395632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5" name="矩形: 圆角 284"/>
            <p:cNvSpPr/>
            <p:nvPr/>
          </p:nvSpPr>
          <p:spPr>
            <a:xfrm>
              <a:off x="6305405" y="1501375"/>
              <a:ext cx="1395632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6" name="矩形: 圆角 285"/>
            <p:cNvSpPr/>
            <p:nvPr/>
          </p:nvSpPr>
          <p:spPr>
            <a:xfrm>
              <a:off x="6228080" y="1447111"/>
              <a:ext cx="1395632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Nacos</a:t>
              </a:r>
            </a:p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注册中心、配置管理服务</a:t>
              </a:r>
            </a:p>
          </p:txBody>
        </p:sp>
      </p:grpSp>
      <p:sp>
        <p:nvSpPr>
          <p:cNvPr id="287" name="箭头: 上 286"/>
          <p:cNvSpPr/>
          <p:nvPr/>
        </p:nvSpPr>
        <p:spPr>
          <a:xfrm>
            <a:off x="6870917" y="3571618"/>
            <a:ext cx="947501" cy="624803"/>
          </a:xfrm>
          <a:prstGeom prst="upArrow">
            <a:avLst>
              <a:gd name="adj1" fmla="val 51406"/>
              <a:gd name="adj2" fmla="val 288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7357 1.48148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694 -0.6217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3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0.05104 0.00047 " pathEditMode="relative" rAng="0" ptsTypes="AA">
                                      <p:cBhvr>
                                        <p:cTn id="91" dur="1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2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03125 -0.23033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1152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2.59259E-6 L 0.02213 -0.20185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68" grpId="0" animBg="1"/>
      <p:bldP spid="269" grpId="0" animBg="1"/>
      <p:bldP spid="279" grpId="0" animBg="1"/>
      <p:bldP spid="279" grpId="1" animBg="1"/>
      <p:bldP spid="279" grpId="2" animBg="1"/>
      <p:bldP spid="281" grpId="0" animBg="1"/>
      <p:bldP spid="281" grpId="1" animBg="1"/>
      <p:bldP spid="287" grpId="0" animBg="1"/>
      <p:bldP spid="28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搭建网关服务</a:t>
            </a: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5774" y="3793979"/>
            <a:ext cx="991032" cy="991032"/>
          </a:xfrm>
          <a:prstGeom prst="rect">
            <a:avLst/>
          </a:prstGeom>
        </p:spPr>
      </p:pic>
      <p:sp>
        <p:nvSpPr>
          <p:cNvPr id="4" name="矩形: 圆角 3"/>
          <p:cNvSpPr/>
          <p:nvPr/>
        </p:nvSpPr>
        <p:spPr>
          <a:xfrm>
            <a:off x="4227534" y="4040083"/>
            <a:ext cx="1252603" cy="49882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Gateway</a:t>
            </a:r>
          </a:p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10010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7810863" y="3044377"/>
            <a:ext cx="1371882" cy="498824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7810865" y="4040083"/>
            <a:ext cx="1371880" cy="498824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7810862" y="5035789"/>
            <a:ext cx="1371883" cy="498824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orderservice</a:t>
            </a:r>
          </a:p>
          <a:p>
            <a:pPr algn="ctr"/>
            <a:r>
              <a:rPr lang="en-US" altLang="zh-CN" sz="120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20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5904936" y="1780893"/>
            <a:ext cx="3576965" cy="517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注册中心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10086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5"/>
          <p:cNvCxnSpPr>
            <a:stCxn id="44" idx="3"/>
            <a:endCxn id="48" idx="3"/>
          </p:cNvCxnSpPr>
          <p:nvPr/>
        </p:nvCxnSpPr>
        <p:spPr>
          <a:xfrm flipV="1">
            <a:off x="9182745" y="2039488"/>
            <a:ext cx="299156" cy="1254301"/>
          </a:xfrm>
          <a:prstGeom prst="bentConnector3">
            <a:avLst>
              <a:gd name="adj1" fmla="val 176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/>
          <p:cNvCxnSpPr>
            <a:stCxn id="45" idx="3"/>
            <a:endCxn id="48" idx="3"/>
          </p:cNvCxnSpPr>
          <p:nvPr/>
        </p:nvCxnSpPr>
        <p:spPr>
          <a:xfrm flipV="1">
            <a:off x="9182745" y="2039488"/>
            <a:ext cx="299156" cy="2250007"/>
          </a:xfrm>
          <a:prstGeom prst="bentConnector3">
            <a:avLst>
              <a:gd name="adj1" fmla="val 176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/>
          <p:cNvCxnSpPr>
            <a:stCxn id="46" idx="3"/>
            <a:endCxn id="48" idx="3"/>
          </p:cNvCxnSpPr>
          <p:nvPr/>
        </p:nvCxnSpPr>
        <p:spPr>
          <a:xfrm flipV="1">
            <a:off x="9182745" y="2039488"/>
            <a:ext cx="299156" cy="3245713"/>
          </a:xfrm>
          <a:prstGeom prst="bentConnector3">
            <a:avLst>
              <a:gd name="adj1" fmla="val 176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768795" y="2517844"/>
            <a:ext cx="81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服务注册</a:t>
            </a:r>
            <a:endParaRPr lang="en-US" altLang="zh-CN" sz="120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和发现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6" name="直接箭头连接符 25"/>
          <p:cNvCxnSpPr>
            <a:stCxn id="47" idx="3"/>
            <a:endCxn id="4" idx="1"/>
          </p:cNvCxnSpPr>
          <p:nvPr/>
        </p:nvCxnSpPr>
        <p:spPr>
          <a:xfrm>
            <a:off x="1896806" y="4289495"/>
            <a:ext cx="2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97336" y="4729340"/>
            <a:ext cx="319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http://127.0.0.1:10010/user/1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对话气泡: 圆角矩形 28"/>
          <p:cNvSpPr/>
          <p:nvPr/>
        </p:nvSpPr>
        <p:spPr>
          <a:xfrm>
            <a:off x="3404784" y="3953821"/>
            <a:ext cx="2636316" cy="884105"/>
          </a:xfrm>
          <a:prstGeom prst="wedgeRoundRectCallout">
            <a:avLst>
              <a:gd name="adj1" fmla="val 33803"/>
              <a:gd name="adj2" fmla="val -12889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routes:</a:t>
            </a:r>
          </a:p>
          <a:p>
            <a:pPr marL="171450" indent="-171450">
              <a:buFontTx/>
              <a:buChar char="-"/>
            </a:pP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/user/** </a:t>
            </a: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 lb:/userservice</a:t>
            </a:r>
          </a:p>
          <a:p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/order/** </a:t>
            </a:r>
            <a:r>
              <a:rPr lang="en-US" altLang="zh-CN" sz="12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 lb:/orderservice</a:t>
            </a:r>
          </a:p>
        </p:txBody>
      </p:sp>
      <p:cxnSp>
        <p:nvCxnSpPr>
          <p:cNvPr id="31" name="连接符: 肘形 30"/>
          <p:cNvCxnSpPr>
            <a:stCxn id="48" idx="1"/>
            <a:endCxn id="4" idx="0"/>
          </p:cNvCxnSpPr>
          <p:nvPr/>
        </p:nvCxnSpPr>
        <p:spPr>
          <a:xfrm rot="10800000" flipV="1">
            <a:off x="4853836" y="2039487"/>
            <a:ext cx="1051100" cy="2000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881040" y="5009151"/>
            <a:ext cx="134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路由规则判断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940572" y="2847645"/>
            <a:ext cx="134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5" name="直接箭头连接符 224"/>
          <p:cNvCxnSpPr>
            <a:stCxn id="4" idx="3"/>
            <a:endCxn id="45" idx="1"/>
          </p:cNvCxnSpPr>
          <p:nvPr/>
        </p:nvCxnSpPr>
        <p:spPr>
          <a:xfrm>
            <a:off x="5480137" y="4289495"/>
            <a:ext cx="233072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4" idx="3"/>
            <a:endCxn id="44" idx="1"/>
          </p:cNvCxnSpPr>
          <p:nvPr/>
        </p:nvCxnSpPr>
        <p:spPr>
          <a:xfrm flipV="1">
            <a:off x="5480137" y="3293789"/>
            <a:ext cx="2330726" cy="99570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/>
          <p:cNvSpPr txBox="1"/>
          <p:nvPr/>
        </p:nvSpPr>
        <p:spPr>
          <a:xfrm>
            <a:off x="5779145" y="4070728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负载均衡，发送请求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331360" y="4315827"/>
            <a:ext cx="283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http://127.0.0.1:8082/user/1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07552 0.1893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5" grpId="0" animBg="1"/>
      <p:bldP spid="46" grpId="0" animBg="1"/>
      <p:bldP spid="48" grpId="0" animBg="1"/>
      <p:bldP spid="11" grpId="0"/>
      <p:bldP spid="71" grpId="0"/>
      <p:bldP spid="29" grpId="0" animBg="1"/>
      <p:bldP spid="29" grpId="1" animBg="1"/>
      <p:bldP spid="76" grpId="0"/>
      <p:bldP spid="78" grpId="0"/>
      <p:bldP spid="228" grpId="0"/>
      <p:bldP spid="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网关搭建步骤：</a:t>
            </a:r>
            <a:endParaRPr lang="en-US" altLang="zh-CN"/>
          </a:p>
          <a:p>
            <a:r>
              <a:rPr lang="zh-CN" altLang="en-US" sz="1400"/>
              <a:t>创建项目，引入</a:t>
            </a:r>
            <a:r>
              <a:rPr lang="en-US" altLang="zh-CN" sz="1400"/>
              <a:t>nacos</a:t>
            </a:r>
            <a:r>
              <a:rPr lang="zh-CN" altLang="en-US" sz="1400"/>
              <a:t>服务发现和</a:t>
            </a:r>
            <a:r>
              <a:rPr lang="en-US" altLang="zh-CN" sz="1400"/>
              <a:t>gateway</a:t>
            </a:r>
            <a:r>
              <a:rPr lang="zh-CN" altLang="en-US" sz="1400"/>
              <a:t>依赖</a:t>
            </a:r>
            <a:endParaRPr lang="en-US" altLang="zh-CN" sz="1400"/>
          </a:p>
          <a:p>
            <a:r>
              <a:rPr lang="zh-CN" altLang="en-US" sz="1400"/>
              <a:t>配置</a:t>
            </a:r>
            <a:r>
              <a:rPr lang="en-US" altLang="zh-CN" sz="1400"/>
              <a:t>application.yml</a:t>
            </a:r>
            <a:r>
              <a:rPr lang="zh-CN" altLang="en-US" sz="1400"/>
              <a:t>，包括服务基本信息、</a:t>
            </a:r>
            <a:r>
              <a:rPr lang="en-US" altLang="zh-CN" sz="1400"/>
              <a:t>nacos</a:t>
            </a:r>
            <a:r>
              <a:rPr lang="zh-CN" altLang="en-US" sz="1400"/>
              <a:t>地址、路由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路由配置包括：</a:t>
            </a:r>
            <a:endParaRPr lang="en-US" altLang="zh-CN"/>
          </a:p>
          <a:p>
            <a:r>
              <a:rPr lang="zh-CN" altLang="en-US" sz="1400"/>
              <a:t>路由</a:t>
            </a:r>
            <a:r>
              <a:rPr lang="en-US" altLang="zh-CN" sz="1400"/>
              <a:t>id</a:t>
            </a:r>
            <a:r>
              <a:rPr lang="zh-CN" altLang="en-US" sz="1400"/>
              <a:t>：路由的唯一标示</a:t>
            </a:r>
            <a:endParaRPr lang="en-US" altLang="zh-CN" sz="1400"/>
          </a:p>
          <a:p>
            <a:r>
              <a:rPr lang="zh-CN" altLang="en-US" sz="1400"/>
              <a:t>路由目标（</a:t>
            </a:r>
            <a:r>
              <a:rPr lang="en-US" altLang="zh-CN" sz="1400"/>
              <a:t>uri</a:t>
            </a:r>
            <a:r>
              <a:rPr lang="zh-CN" altLang="en-US" sz="1400"/>
              <a:t>）：路由的目标地址，</a:t>
            </a:r>
            <a:r>
              <a:rPr lang="en-US" altLang="zh-CN" sz="1400"/>
              <a:t>http</a:t>
            </a:r>
            <a:r>
              <a:rPr lang="zh-CN" altLang="en-US" sz="1400"/>
              <a:t>代表固定地址，</a:t>
            </a:r>
            <a:r>
              <a:rPr lang="en-US" altLang="zh-CN" sz="1400"/>
              <a:t>lb</a:t>
            </a:r>
            <a:r>
              <a:rPr lang="zh-CN" altLang="en-US" sz="1400"/>
              <a:t>代表根据服务名负载均衡</a:t>
            </a:r>
            <a:endParaRPr lang="en-US" altLang="zh-CN" sz="1400"/>
          </a:p>
          <a:p>
            <a:r>
              <a:rPr lang="zh-CN" altLang="en-US" sz="1400"/>
              <a:t>路由断言（</a:t>
            </a:r>
            <a:r>
              <a:rPr lang="en-US" altLang="zh-CN" sz="1400"/>
              <a:t>predicates</a:t>
            </a:r>
            <a:r>
              <a:rPr lang="zh-CN" altLang="en-US" sz="1400"/>
              <a:t>）：判断路由的规则，</a:t>
            </a:r>
            <a:endParaRPr lang="en-US" altLang="zh-CN" sz="1400"/>
          </a:p>
          <a:p>
            <a:r>
              <a:rPr lang="zh-CN" altLang="en-US" sz="1400"/>
              <a:t>路由过滤器（</a:t>
            </a:r>
            <a:r>
              <a:rPr lang="en-US" altLang="zh-CN" sz="1400"/>
              <a:t>filters</a:t>
            </a:r>
            <a:r>
              <a:rPr lang="zh-CN" altLang="en-US" sz="1400"/>
              <a:t>）：对请求或响应做处理</a:t>
            </a:r>
            <a:endParaRPr lang="en-US" altLang="zh-CN" sz="14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搭建网关服务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网关路由可以配置的内容包括：</a:t>
            </a:r>
            <a:endParaRPr kumimoji="1" lang="en-US" altLang="zh-CN"/>
          </a:p>
          <a:p>
            <a:r>
              <a:rPr kumimoji="1" lang="zh-CN" altLang="en-US"/>
              <a:t>路由</a:t>
            </a:r>
            <a:r>
              <a:rPr kumimoji="1" lang="en-US" altLang="zh-CN"/>
              <a:t>id</a:t>
            </a:r>
            <a:r>
              <a:rPr kumimoji="1" lang="zh-CN" altLang="en-US"/>
              <a:t>：路由唯一标示</a:t>
            </a:r>
            <a:endParaRPr kumimoji="1" lang="en-US" altLang="zh-CN"/>
          </a:p>
          <a:p>
            <a:r>
              <a:rPr kumimoji="1" lang="en-US" altLang="zh-CN"/>
              <a:t>uri</a:t>
            </a:r>
            <a:r>
              <a:rPr kumimoji="1" lang="zh-CN" altLang="en-US"/>
              <a:t>：路由目的地，支持</a:t>
            </a:r>
            <a:r>
              <a:rPr kumimoji="1" lang="en-US" altLang="zh-CN"/>
              <a:t>lb</a:t>
            </a:r>
            <a:r>
              <a:rPr kumimoji="1" lang="zh-CN" altLang="en-US"/>
              <a:t>和</a:t>
            </a:r>
            <a:r>
              <a:rPr kumimoji="1" lang="en-US" altLang="zh-CN"/>
              <a:t>http</a:t>
            </a:r>
            <a:r>
              <a:rPr kumimoji="1" lang="zh-CN" altLang="en-US"/>
              <a:t>两种</a:t>
            </a:r>
            <a:endParaRPr kumimoji="1" lang="en-US" altLang="zh-CN"/>
          </a:p>
          <a:p>
            <a:r>
              <a:rPr kumimoji="1" lang="en-US" altLang="zh-CN">
                <a:solidFill>
                  <a:srgbClr val="AD2B26"/>
                </a:solidFill>
              </a:rPr>
              <a:t>predicates</a:t>
            </a:r>
            <a:r>
              <a:rPr kumimoji="1" lang="zh-CN" altLang="en-US">
                <a:solidFill>
                  <a:srgbClr val="AD2B26"/>
                </a:solidFill>
              </a:rPr>
              <a:t>：路由断言，判断请求是否符合要求，符合则转发到路由目的地</a:t>
            </a:r>
            <a:endParaRPr kumimoji="1" lang="en-US" altLang="zh-CN">
              <a:solidFill>
                <a:srgbClr val="AD2B26"/>
              </a:solidFill>
            </a:endParaRPr>
          </a:p>
          <a:p>
            <a:r>
              <a:rPr kumimoji="1" lang="en-US" altLang="zh-CN"/>
              <a:t>filters</a:t>
            </a:r>
            <a:r>
              <a:rPr kumimoji="1" lang="zh-CN" altLang="en-US"/>
              <a:t>：路由过滤器，处理请求或响应</a:t>
            </a:r>
            <a:endParaRPr kumimoji="1"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r>
              <a:rPr kumimoji="1" lang="zh-CN" altLang="en-US"/>
              <a:t>我们在配置文件中写的断言规则只是字符串，这些字符串会被</a:t>
            </a:r>
            <a:r>
              <a:rPr kumimoji="1" lang="en-US" altLang="zh-CN"/>
              <a:t>Predicate Factory</a:t>
            </a:r>
            <a:r>
              <a:rPr kumimoji="1" lang="zh-CN" altLang="en-US"/>
              <a:t>读取并处理，转变为路由判断的条件</a:t>
            </a:r>
            <a:endParaRPr kumimoji="1" lang="en-US" altLang="zh-CN"/>
          </a:p>
          <a:p>
            <a:r>
              <a:rPr kumimoji="1" lang="zh-CN" altLang="en-US"/>
              <a:t>例如</a:t>
            </a:r>
            <a:r>
              <a:rPr kumimoji="1" lang="en-US" altLang="zh-CN"/>
              <a:t>Path=/user/**</a:t>
            </a:r>
            <a:r>
              <a:rPr kumimoji="1" lang="zh-CN" altLang="en-US"/>
              <a:t>是按照路径匹配，这个规则是由</a:t>
            </a:r>
            <a:r>
              <a:rPr kumimoji="1" lang="en-US" altLang="zh-CN"/>
              <a:t>org.springframework.cloud.gateway.handler.predicate.PathRoutePredicateFactory</a:t>
            </a:r>
            <a:r>
              <a:rPr kumimoji="1" lang="zh-CN" altLang="en-US"/>
              <a:t>类来处理的</a:t>
            </a:r>
            <a:endParaRPr kumimoji="1" lang="en-US" altLang="zh-CN"/>
          </a:p>
          <a:p>
            <a:r>
              <a:rPr kumimoji="1" lang="zh-CN" altLang="en-US"/>
              <a:t>像这样的断言工厂在</a:t>
            </a:r>
            <a:r>
              <a:rPr kumimoji="1" lang="en-US" altLang="zh-CN"/>
              <a:t>SpringCloudGateway</a:t>
            </a:r>
            <a:r>
              <a:rPr kumimoji="1" lang="zh-CN" altLang="en-US"/>
              <a:t>还有十几个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路由断言工厂</a:t>
            </a:r>
            <a:r>
              <a:rPr lang="en-US" altLang="zh-CN"/>
              <a:t>Route Predicate Factory</a:t>
            </a:r>
            <a:endParaRPr lang="zh-CN" altLang="en-US"/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Spring</a:t>
            </a:r>
            <a:r>
              <a:rPr kumimoji="1" lang="zh-CN" altLang="en-US"/>
              <a:t>提供了</a:t>
            </a:r>
            <a:r>
              <a:rPr kumimoji="1" lang="en-US" altLang="zh-CN"/>
              <a:t>11</a:t>
            </a:r>
            <a:r>
              <a:rPr kumimoji="1" lang="zh-CN" altLang="en-US"/>
              <a:t>种基本的</a:t>
            </a:r>
            <a:r>
              <a:rPr kumimoji="1" lang="en-US" altLang="zh-CN"/>
              <a:t>Predicate</a:t>
            </a:r>
            <a:r>
              <a:rPr kumimoji="1" lang="zh-CN" altLang="en-US"/>
              <a:t>工厂：</a:t>
            </a:r>
            <a:endParaRPr kumimoji="1" lang="en-US" altLang="zh-CN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731520" y="2120203"/>
          <a:ext cx="10021361" cy="4312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名称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示例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After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是某个时间点后的请求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After=2037-01-20T17:42:47.789-07:00[America/Denver]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Before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是某个时间点之前的请求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Before=2031-04-13T15:14:47.433+08:00[Asia/Shanghai]</a:t>
                      </a:r>
                      <a:endParaRPr lang="zh-CN" altLang="en-US" sz="12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Between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是某两个时间点之前的请求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Between=2037-01-20T17:42:47.789-07:00[America/Denver], 2037-01-21T17:42:47.789-07:00[America/Denver]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Cookie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请求必须包含某些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cookie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Cookie=chocolate, ch.p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Header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请求必须包含某些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header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Header=X-Request-Id, \d+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Host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请求必须是访问某个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host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（域名）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Host=**.somehost.org,**.anotherhost.org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Method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请求方式必须是指定方式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Method=GET,POST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Path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请求路径必须符合指定规则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Path=/red/{segment},/blue/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**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Query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请求参数必须包含指定参数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Query=name, Jack</a:t>
                      </a:r>
                      <a:r>
                        <a:rPr lang="zh-CN" altLang="en-US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或者</a:t>
                      </a: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Query=name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RemoteAddr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请求者的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ip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必须是指定范围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 RemoteAddr=192.168.1.1/24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权重处理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RoutePredicateFactory</a:t>
            </a:r>
            <a:r>
              <a:rPr lang="zh-CN" altLang="en-US"/>
              <a:t>的作用是什么？</a:t>
            </a:r>
            <a:endParaRPr lang="en-US" altLang="zh-CN"/>
          </a:p>
          <a:p>
            <a:pPr marL="266700" lvl="1"/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读取用户定义的断言条件，对请求做出判断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Path=/user/**</a:t>
            </a:r>
            <a:r>
              <a:rPr lang="zh-CN" altLang="en-US"/>
              <a:t>是什么含义？</a:t>
            </a:r>
            <a:endParaRPr lang="en-US" altLang="zh-CN"/>
          </a:p>
          <a:p>
            <a:pPr marL="2667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路径是以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/user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开头的就认为是符合的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路由断言工厂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路由过滤器 </a:t>
            </a:r>
            <a:r>
              <a:rPr lang="en-US" altLang="zh-CN"/>
              <a:t>GatewayFilter</a:t>
            </a:r>
            <a:endParaRPr lang="zh-CN" altLang="en-US"/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651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GatewayFilter</a:t>
            </a:r>
            <a:r>
              <a:rPr kumimoji="1" lang="zh-CN" altLang="en-US"/>
              <a:t>是网关中提供的一种过滤器，可以对进入网关的请求和微服务返回的响应做处理：</a:t>
            </a:r>
            <a:endParaRPr kumimoji="1" lang="en-US" altLang="zh-CN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6227" y="3947178"/>
            <a:ext cx="665480" cy="66548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3638430" y="2646399"/>
            <a:ext cx="4094480" cy="3271520"/>
          </a:xfrm>
          <a:prstGeom prst="roundRect">
            <a:avLst>
              <a:gd name="adj" fmla="val 76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网关</a:t>
            </a:r>
            <a:r>
              <a:rPr lang="en-US" altLang="zh-CN">
                <a:solidFill>
                  <a:srgbClr val="AD2B26"/>
                </a:solidFill>
              </a:rPr>
              <a:t>Gateway</a:t>
            </a:r>
            <a:endParaRPr lang="zh-CN" altLang="en-US">
              <a:solidFill>
                <a:srgbClr val="AD2B26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157818" y="2928736"/>
            <a:ext cx="1005282" cy="612998"/>
            <a:chOff x="8768080" y="2839786"/>
            <a:chExt cx="1005282" cy="612998"/>
          </a:xfrm>
        </p:grpSpPr>
        <p:sp>
          <p:nvSpPr>
            <p:cNvPr id="11" name="矩形: 圆角 10"/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57818" y="4022603"/>
            <a:ext cx="1005282" cy="612998"/>
            <a:chOff x="8768080" y="2839786"/>
            <a:chExt cx="1005282" cy="612998"/>
          </a:xfrm>
        </p:grpSpPr>
        <p:sp>
          <p:nvSpPr>
            <p:cNvPr id="16" name="矩形: 圆角 15"/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157818" y="5116469"/>
            <a:ext cx="1005282" cy="612998"/>
            <a:chOff x="8768080" y="2839786"/>
            <a:chExt cx="1005282" cy="612998"/>
          </a:xfrm>
        </p:grpSpPr>
        <p:sp>
          <p:nvSpPr>
            <p:cNvPr id="20" name="矩形: 圆角 19"/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cxnSp>
        <p:nvCxnSpPr>
          <p:cNvPr id="9" name="直接箭头连接符 8"/>
          <p:cNvCxnSpPr>
            <a:stCxn id="6" idx="3"/>
            <a:endCxn id="2" idx="1"/>
          </p:cNvCxnSpPr>
          <p:nvPr/>
        </p:nvCxnSpPr>
        <p:spPr>
          <a:xfrm>
            <a:off x="1671707" y="4279918"/>
            <a:ext cx="1966723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3" idx="1"/>
          </p:cNvCxnSpPr>
          <p:nvPr/>
        </p:nvCxnSpPr>
        <p:spPr>
          <a:xfrm flipV="1">
            <a:off x="7732910" y="3186051"/>
            <a:ext cx="2424908" cy="10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8" idx="1"/>
          </p:cNvCxnSpPr>
          <p:nvPr/>
        </p:nvCxnSpPr>
        <p:spPr>
          <a:xfrm flipV="1">
            <a:off x="7732910" y="4279918"/>
            <a:ext cx="2424908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2" idx="1"/>
          </p:cNvCxnSpPr>
          <p:nvPr/>
        </p:nvCxnSpPr>
        <p:spPr>
          <a:xfrm>
            <a:off x="7732910" y="4282159"/>
            <a:ext cx="2424908" cy="109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4284032" y="3207593"/>
            <a:ext cx="358211" cy="214362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路由</a:t>
            </a:r>
          </a:p>
        </p:txBody>
      </p:sp>
      <p:cxnSp>
        <p:nvCxnSpPr>
          <p:cNvPr id="262" name="直接箭头连接符 261"/>
          <p:cNvCxnSpPr>
            <a:endCxn id="256" idx="1"/>
          </p:cNvCxnSpPr>
          <p:nvPr/>
        </p:nvCxnSpPr>
        <p:spPr>
          <a:xfrm flipV="1">
            <a:off x="3638430" y="4279408"/>
            <a:ext cx="645602" cy="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/>
          <p:cNvSpPr/>
          <p:nvPr/>
        </p:nvSpPr>
        <p:spPr>
          <a:xfrm>
            <a:off x="5333541" y="3207593"/>
            <a:ext cx="358211" cy="21436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cxnSp>
        <p:nvCxnSpPr>
          <p:cNvPr id="267" name="直接箭头连接符 266"/>
          <p:cNvCxnSpPr>
            <a:stCxn id="256" idx="3"/>
          </p:cNvCxnSpPr>
          <p:nvPr/>
        </p:nvCxnSpPr>
        <p:spPr>
          <a:xfrm>
            <a:off x="4642243" y="4279408"/>
            <a:ext cx="656601" cy="5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6126954" y="3207593"/>
            <a:ext cx="358211" cy="21436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sp>
        <p:nvSpPr>
          <p:cNvPr id="52" name="矩形: 圆角 51"/>
          <p:cNvSpPr/>
          <p:nvPr/>
        </p:nvSpPr>
        <p:spPr>
          <a:xfrm>
            <a:off x="6920367" y="3207593"/>
            <a:ext cx="358211" cy="21436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过滤器</a:t>
            </a:r>
          </a:p>
        </p:txBody>
      </p:sp>
      <p:cxnSp>
        <p:nvCxnSpPr>
          <p:cNvPr id="273" name="直接箭头连接符 272"/>
          <p:cNvCxnSpPr/>
          <p:nvPr/>
        </p:nvCxnSpPr>
        <p:spPr>
          <a:xfrm>
            <a:off x="5685670" y="4815315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479083" y="4820635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7278578" y="4269633"/>
            <a:ext cx="454332" cy="54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/>
          <p:nvPr/>
        </p:nvCxnSpPr>
        <p:spPr>
          <a:xfrm flipH="1" flipV="1">
            <a:off x="7278578" y="3721579"/>
            <a:ext cx="454332" cy="5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/>
          <p:cNvCxnSpPr/>
          <p:nvPr/>
        </p:nvCxnSpPr>
        <p:spPr>
          <a:xfrm flipH="1">
            <a:off x="6479083" y="3721579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685670" y="3721579"/>
            <a:ext cx="44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256" idx="3"/>
          </p:cNvCxnSpPr>
          <p:nvPr/>
        </p:nvCxnSpPr>
        <p:spPr>
          <a:xfrm flipH="1">
            <a:off x="4642243" y="3735454"/>
            <a:ext cx="691298" cy="54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6" grpId="0" animBg="1"/>
      <p:bldP spid="44" grpId="0" animBg="1"/>
      <p:bldP spid="51" grpId="0" animBg="1"/>
      <p:bldP spid="5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lang="zh-CN" altLang="en-US"/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solidFill>
                  <a:schemeClr val="dk1">
                    <a:lumMod val="100000"/>
                  </a:schemeClr>
                </a:solidFill>
              </a:rPr>
              <a:t>Spring</a:t>
            </a:r>
            <a:r>
              <a:rPr kumimoji="1" lang="zh-CN" altLang="en-US">
                <a:solidFill>
                  <a:schemeClr val="dk1">
                    <a:lumMod val="100000"/>
                  </a:schemeClr>
                </a:solidFill>
              </a:rPr>
              <a:t>提供了</a:t>
            </a:r>
            <a:r>
              <a:rPr kumimoji="1" lang="en-US" altLang="zh-CN">
                <a:solidFill>
                  <a:schemeClr val="dk1">
                    <a:lumMod val="100000"/>
                  </a:schemeClr>
                </a:solidFill>
              </a:rPr>
              <a:t>31</a:t>
            </a:r>
            <a:r>
              <a:rPr kumimoji="1" lang="zh-CN" altLang="en-US">
                <a:solidFill>
                  <a:schemeClr val="dk1">
                    <a:lumMod val="100000"/>
                  </a:schemeClr>
                </a:solidFill>
              </a:rPr>
              <a:t>种不同的路由过滤器工厂。例如：</a:t>
            </a:r>
            <a:endParaRPr kumimoji="1" lang="en-US" altLang="zh-CN">
              <a:solidFill>
                <a:schemeClr val="dk1">
                  <a:lumMod val="100000"/>
                </a:schemeClr>
              </a:solidFill>
            </a:endParaRPr>
          </a:p>
        </p:txBody>
      </p:sp>
      <p:graphicFrame>
        <p:nvGraphicFramePr>
          <p:cNvPr id="2" name="表格 4"/>
          <p:cNvGraphicFramePr>
            <a:graphicFrameLocks noGrp="1"/>
          </p:cNvGraphicFramePr>
          <p:nvPr/>
        </p:nvGraphicFramePr>
        <p:xfrm>
          <a:off x="731521" y="2497158"/>
          <a:ext cx="10749598" cy="37096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6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名称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AddRequestHeader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给当前请求添加一个请求头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RemoveRequestHeader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移除请求中的一个请求头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AddResponseHeader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给响应结果中添加一个响应头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RemoveResponseHeader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从响应结果中移除有一个响应头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RequestRateLimiter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限制请求的流量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954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给所有进入</a:t>
            </a:r>
            <a:r>
              <a:rPr lang="en-US" altLang="zh-CN"/>
              <a:t>userservice</a:t>
            </a:r>
            <a:r>
              <a:rPr lang="zh-CN" altLang="en-US"/>
              <a:t>的请求添加一个请求头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给所有进入</a:t>
            </a:r>
            <a:r>
              <a:rPr lang="en-US" altLang="zh-CN"/>
              <a:t>userservice</a:t>
            </a:r>
            <a:r>
              <a:rPr lang="zh-CN" altLang="en-US"/>
              <a:t>的请求添加一个请求头：</a:t>
            </a:r>
            <a:r>
              <a:rPr lang="en-US" altLang="zh-CN"/>
              <a:t>Truth=itcast is freaking awesome!</a:t>
            </a:r>
          </a:p>
          <a:p>
            <a:endParaRPr lang="en-US" altLang="zh-CN"/>
          </a:p>
          <a:p>
            <a:r>
              <a:rPr lang="zh-CN" altLang="en-US"/>
              <a:t>实现方式：在</a:t>
            </a:r>
            <a:r>
              <a:rPr lang="en-US" altLang="zh-CN"/>
              <a:t>gateway</a:t>
            </a:r>
            <a:r>
              <a:rPr lang="zh-CN" altLang="en-US"/>
              <a:t>中修改</a:t>
            </a:r>
            <a:r>
              <a:rPr lang="en-US" altLang="zh-CN"/>
              <a:t>application.yml</a:t>
            </a:r>
            <a:r>
              <a:rPr lang="zh-CN" altLang="en-US"/>
              <a:t>文件，给</a:t>
            </a:r>
            <a:r>
              <a:rPr lang="en-US" altLang="zh-CN"/>
              <a:t>userservice</a:t>
            </a:r>
            <a:r>
              <a:rPr lang="zh-CN" altLang="en-US"/>
              <a:t>的路由添加过滤器：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36092" y="3043927"/>
            <a:ext cx="7760458" cy="24822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routes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网关路由配置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user-service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lb://userservice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Path=/user/**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过滤器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AddRequestHeader=Truth, Itcast is freaking awesome!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添加请求头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过滤器工厂 </a:t>
            </a:r>
            <a:r>
              <a:rPr lang="en-US" altLang="zh-CN"/>
              <a:t>GatewayFilterFactory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默认过滤器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如果要对所有的路由都生效，则可以将过滤器工厂写到</a:t>
            </a:r>
            <a:r>
              <a:rPr kumimoji="1" lang="en-US" altLang="zh-CN"/>
              <a:t>default</a:t>
            </a:r>
            <a:r>
              <a:rPr kumimoji="1" lang="zh-CN" altLang="en-US"/>
              <a:t>下。格式如下：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0880" y="2150134"/>
            <a:ext cx="10728958" cy="439844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application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gateway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服务名称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server-addr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nacos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routes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网关路由配置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user-service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lb://userservice 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- Path=/user/**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order-service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lb://orderservice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predicates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- Path=/order/**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default-filters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lang="zh-CN" altLang="en-US" sz="13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默认过滤器，会对所有的路由请求都生效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- AddRequestHeader=Truth, Itcast is freaking awesome!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添加请求头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2"/>
                </a:solidFill>
              </a:rPr>
              <a:t>Nacos</a:t>
            </a:r>
            <a:r>
              <a:rPr kumimoji="1" lang="zh-CN" altLang="en-US">
                <a:solidFill>
                  <a:schemeClr val="tx2"/>
                </a:solidFill>
              </a:rPr>
              <a:t>配置管理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统一配置管理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在</a:t>
            </a:r>
            <a:r>
              <a:rPr kumimoji="1" lang="en-US" altLang="zh-CN"/>
              <a:t>Nacos</a:t>
            </a:r>
            <a:r>
              <a:rPr kumimoji="1" lang="zh-CN" altLang="en-US"/>
              <a:t>中添加配置信息：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2" y="2099034"/>
            <a:ext cx="10341350" cy="4383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过滤器的作用是什么？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对路由的请求或响应做加工处理，比如添加请求头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schemeClr val="dk1">
                    <a:lumMod val="10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配置在路由下的过滤器只对当前路由的请求生效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defaultFilters</a:t>
            </a:r>
            <a:r>
              <a:rPr lang="zh-CN" altLang="en-US"/>
              <a:t>的作用是什么？</a:t>
            </a:r>
            <a:endParaRPr lang="en-US" altLang="zh-CN"/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对所有路由都生效的过滤器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过滤器工厂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全局过滤器 </a:t>
            </a:r>
            <a:r>
              <a:rPr lang="en-US" altLang="zh-CN"/>
              <a:t>GlobalFilter</a:t>
            </a:r>
            <a:endParaRPr lang="zh-CN" altLang="en-US"/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全局过滤器的作用也是处理一切进入网关的请求和微服务响应，与</a:t>
            </a:r>
            <a:r>
              <a:rPr kumimoji="1" lang="en-US" altLang="zh-CN"/>
              <a:t>GatewayFilter</a:t>
            </a:r>
            <a:r>
              <a:rPr kumimoji="1" lang="zh-CN" altLang="en-US"/>
              <a:t>的作用一样。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区别在于</a:t>
            </a:r>
            <a:r>
              <a:rPr kumimoji="1" lang="en-US" altLang="zh-CN"/>
              <a:t>GatewayFilter</a:t>
            </a:r>
            <a:r>
              <a:rPr kumimoji="1" lang="zh-CN" altLang="en-US"/>
              <a:t>通过配置定义，处理逻辑是固定的。而</a:t>
            </a:r>
            <a:r>
              <a:rPr kumimoji="1" lang="en-US" altLang="zh-CN"/>
              <a:t>GlobalFilter</a:t>
            </a:r>
            <a:r>
              <a:rPr kumimoji="1" lang="zh-CN" altLang="en-US"/>
              <a:t>的逻辑需要自己写代码实现。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定义方式是实现</a:t>
            </a:r>
            <a:r>
              <a:rPr kumimoji="1" lang="en-US" altLang="zh-CN"/>
              <a:t>GlobalFilter</a:t>
            </a:r>
            <a:r>
              <a:rPr kumimoji="1" lang="zh-CN" altLang="en-US"/>
              <a:t>接口。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710880" y="2984033"/>
            <a:ext cx="10680335" cy="32921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interface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GlobalFilter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处理当前请求，有必要的话通过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@link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GatewayFilterChain}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将请求交给下一个过滤器处理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i="1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zh-CN" altLang="en-US" sz="1400" i="1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endParaRPr kumimoji="0" lang="en-US" altLang="zh-CN" sz="1400" b="0" i="1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 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请求上下文，里面可以获取</a:t>
            </a:r>
            <a:r>
              <a:rPr lang="en-US" altLang="zh-CN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Request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、</a:t>
            </a:r>
            <a:r>
              <a:rPr lang="en-US" altLang="zh-CN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Response</a:t>
            </a:r>
            <a:r>
              <a:rPr lang="zh-CN" altLang="en-US" sz="140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等信息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chain </a:t>
            </a:r>
            <a:r>
              <a:rPr kumimoji="0" lang="zh-CN" altLang="en-US" sz="140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用来把请求委托给下一个过滤器</a:t>
            </a:r>
            <a:r>
              <a:rPr kumimoji="0" lang="en-US" altLang="zh-CN" sz="14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@code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Mono&lt;Void&gt;} 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返回标示当前过滤器业务结束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/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 filter(ServerWebExchange exchange, GatewayFilterChain chain);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定义全局过滤器，拦截并判断用户身份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需求：定义全局过滤器，拦截请求，判断请求的参数是否满足下面条件：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参数中是否有</a:t>
            </a:r>
            <a:r>
              <a:rPr lang="en-US" altLang="zh-CN"/>
              <a:t>authorization</a:t>
            </a:r>
            <a:r>
              <a:rPr lang="zh-CN" altLang="en-US"/>
              <a:t>，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authorization</a:t>
            </a:r>
            <a:r>
              <a:rPr lang="zh-CN" altLang="en-US"/>
              <a:t>参数值是否为</a:t>
            </a:r>
            <a:r>
              <a:rPr lang="en-US" altLang="zh-CN"/>
              <a:t>admin</a:t>
            </a:r>
          </a:p>
          <a:p>
            <a:r>
              <a:rPr lang="zh-CN" altLang="en-US"/>
              <a:t>如果同时满足则放行，否则拦截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：自定义过滤器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自定义类，实现</a:t>
            </a:r>
            <a:r>
              <a:rPr lang="en-US" altLang="zh-CN"/>
              <a:t>GlobalFilter</a:t>
            </a:r>
            <a:r>
              <a:rPr lang="zh-CN" altLang="en-US"/>
              <a:t>接口，添加</a:t>
            </a:r>
            <a:r>
              <a:rPr lang="en-US" altLang="zh-CN"/>
              <a:t>@Order</a:t>
            </a:r>
            <a:r>
              <a:rPr lang="zh-CN" altLang="en-US"/>
              <a:t>注解：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5450" y="2227974"/>
            <a:ext cx="8915136" cy="4293483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@Order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(-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@Component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AuthorizeFilter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implements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GlobalFilter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@Override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Mono&lt;Void&gt; filter(ServerWebExchange exchange, GatewayFilterChain chain)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获取请求参数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MultiValueMap&lt;String, String&gt; params = exchange.getRequest().getQueryParams();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2.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authorization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auth = params.getFirst(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"authorization"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3.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校验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"admin"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.equals(auth))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放行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chain.filter(exchange);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拦截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4.1.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禁止访问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exchange.getResponse().setStatusCode(HttpStatus.</a:t>
            </a:r>
            <a:r>
              <a:rPr kumimoji="0" lang="zh-CN" altLang="zh-CN" sz="13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FORBIDDEN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4.2.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结束处理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exchange.getResponse().setComplete();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全局过滤器的作用是什么？</a:t>
            </a:r>
            <a:endParaRPr lang="en-US" altLang="zh-CN"/>
          </a:p>
          <a:p>
            <a:pPr marL="266700" lvl="1"/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对所有路由都生效的过滤器，并且可以自定义处理逻辑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实现全局过滤器的步骤？</a:t>
            </a:r>
            <a:endParaRPr lang="en-US" altLang="zh-CN"/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GlobalFilter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注解或实现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Ordered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编写处理逻辑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3638430" y="2646399"/>
            <a:ext cx="4094480" cy="3271520"/>
          </a:xfrm>
          <a:prstGeom prst="roundRect">
            <a:avLst>
              <a:gd name="adj" fmla="val 76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网关</a:t>
            </a:r>
            <a:r>
              <a:rPr lang="en-US" altLang="zh-CN">
                <a:solidFill>
                  <a:srgbClr val="AD2B26"/>
                </a:solidFill>
              </a:rPr>
              <a:t>Gateway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5179093" y="3111613"/>
            <a:ext cx="2253931" cy="2606921"/>
          </a:xfrm>
          <a:prstGeom prst="roundRect">
            <a:avLst>
              <a:gd name="adj" fmla="val 53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chemeClr val="accent5">
                    <a:lumMod val="75000"/>
                  </a:schemeClr>
                </a:solidFill>
              </a:rPr>
              <a:t>GatewayFilter</a:t>
            </a:r>
            <a:endParaRPr lang="zh-CN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过滤器执行顺序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36844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请求进入网关会碰到三类过滤器：当前路由的过滤器、</a:t>
            </a:r>
            <a:r>
              <a:rPr kumimoji="1" lang="en-US" altLang="zh-CN"/>
              <a:t>DefaultFilter</a:t>
            </a:r>
            <a:r>
              <a:rPr kumimoji="1" lang="zh-CN" altLang="en-US"/>
              <a:t>、</a:t>
            </a:r>
            <a:r>
              <a:rPr kumimoji="1" lang="en-US" altLang="zh-CN"/>
              <a:t>GlobalFilter</a:t>
            </a:r>
          </a:p>
          <a:p>
            <a:pPr marL="0" indent="0">
              <a:buNone/>
            </a:pPr>
            <a:r>
              <a:rPr kumimoji="1" lang="zh-CN" altLang="en-US"/>
              <a:t>请求路由后，会将当前路由过滤器和</a:t>
            </a:r>
            <a:r>
              <a:rPr kumimoji="1" lang="en-US" altLang="zh-CN"/>
              <a:t>DefaultFilter</a:t>
            </a:r>
            <a:r>
              <a:rPr kumimoji="1" lang="zh-CN" altLang="en-US"/>
              <a:t>、</a:t>
            </a:r>
            <a:r>
              <a:rPr kumimoji="1" lang="en-US" altLang="zh-CN"/>
              <a:t>GlobalFilter</a:t>
            </a:r>
            <a:r>
              <a:rPr kumimoji="1" lang="zh-CN" altLang="en-US"/>
              <a:t>，合并到一个过滤器链（集合）中，排序后依次执行每个过滤器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grpSp>
        <p:nvGrpSpPr>
          <p:cNvPr id="258" name="组合 257"/>
          <p:cNvGrpSpPr/>
          <p:nvPr/>
        </p:nvGrpSpPr>
        <p:grpSpPr>
          <a:xfrm>
            <a:off x="1006227" y="2928736"/>
            <a:ext cx="10156873" cy="2800731"/>
            <a:chOff x="1006227" y="2928736"/>
            <a:chExt cx="10156873" cy="2800731"/>
          </a:xfrm>
        </p:grpSpPr>
        <p:pic>
          <p:nvPicPr>
            <p:cNvPr id="6" name="图形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06227" y="3947178"/>
              <a:ext cx="665480" cy="665480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10157818" y="2928736"/>
              <a:ext cx="1005282" cy="612998"/>
              <a:chOff x="8768080" y="2839786"/>
              <a:chExt cx="1005282" cy="612998"/>
            </a:xfrm>
          </p:grpSpPr>
          <p:sp>
            <p:nvSpPr>
              <p:cNvPr id="9" name="矩形: 圆角 8"/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0" name="矩形: 圆角 9"/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157818" y="4022603"/>
              <a:ext cx="1005282" cy="612998"/>
              <a:chOff x="8768080" y="2839786"/>
              <a:chExt cx="1005282" cy="612998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5" name="矩形: 圆角 14"/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6" name="矩形: 圆角 15"/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0157818" y="5116469"/>
              <a:ext cx="1005282" cy="612998"/>
              <a:chOff x="8768080" y="2839786"/>
              <a:chExt cx="1005282" cy="612998"/>
            </a:xfrm>
          </p:grpSpPr>
          <p:sp>
            <p:nvSpPr>
              <p:cNvPr id="18" name="矩形: 圆角 17"/>
              <p:cNvSpPr/>
              <p:nvPr/>
            </p:nvSpPr>
            <p:spPr>
              <a:xfrm>
                <a:off x="8893802" y="2938154"/>
                <a:ext cx="879560" cy="51463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19" name="矩形: 圆角 18"/>
              <p:cNvSpPr/>
              <p:nvPr/>
            </p:nvSpPr>
            <p:spPr>
              <a:xfrm>
                <a:off x="8836021" y="2883890"/>
                <a:ext cx="879560" cy="51463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  <p:sp>
            <p:nvSpPr>
              <p:cNvPr id="20" name="矩形: 圆角 19"/>
              <p:cNvSpPr/>
              <p:nvPr/>
            </p:nvSpPr>
            <p:spPr>
              <a:xfrm>
                <a:off x="8768080" y="2839786"/>
                <a:ext cx="879560" cy="51463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</a:t>
                </a:r>
              </a:p>
            </p:txBody>
          </p:sp>
        </p:grpSp>
        <p:cxnSp>
          <p:nvCxnSpPr>
            <p:cNvPr id="21" name="直接箭头连接符 20"/>
            <p:cNvCxnSpPr>
              <a:stCxn id="6" idx="3"/>
              <a:endCxn id="7" idx="1"/>
            </p:cNvCxnSpPr>
            <p:nvPr/>
          </p:nvCxnSpPr>
          <p:spPr>
            <a:xfrm>
              <a:off x="1671707" y="4279918"/>
              <a:ext cx="1966723" cy="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1" idx="1"/>
            </p:cNvCxnSpPr>
            <p:nvPr/>
          </p:nvCxnSpPr>
          <p:spPr>
            <a:xfrm flipV="1">
              <a:off x="7732910" y="3186051"/>
              <a:ext cx="2424908" cy="109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6" idx="1"/>
            </p:cNvCxnSpPr>
            <p:nvPr/>
          </p:nvCxnSpPr>
          <p:spPr>
            <a:xfrm flipV="1">
              <a:off x="7732910" y="4279918"/>
              <a:ext cx="2424908" cy="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20" idx="1"/>
            </p:cNvCxnSpPr>
            <p:nvPr/>
          </p:nvCxnSpPr>
          <p:spPr>
            <a:xfrm>
              <a:off x="7732910" y="4282159"/>
              <a:ext cx="2424908" cy="1091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: 圆角 24"/>
            <p:cNvSpPr/>
            <p:nvPr/>
          </p:nvSpPr>
          <p:spPr>
            <a:xfrm>
              <a:off x="4284032" y="3207593"/>
              <a:ext cx="358211" cy="214362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路由</a:t>
              </a:r>
            </a:p>
          </p:txBody>
        </p:sp>
        <p:cxnSp>
          <p:nvCxnSpPr>
            <p:cNvPr id="26" name="直接箭头连接符 25"/>
            <p:cNvCxnSpPr>
              <a:endCxn id="25" idx="1"/>
            </p:cNvCxnSpPr>
            <p:nvPr/>
          </p:nvCxnSpPr>
          <p:spPr>
            <a:xfrm flipV="1">
              <a:off x="3638430" y="4279408"/>
              <a:ext cx="645602" cy="2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/>
            <p:cNvSpPr/>
            <p:nvPr/>
          </p:nvSpPr>
          <p:spPr>
            <a:xfrm>
              <a:off x="5333541" y="3207593"/>
              <a:ext cx="358211" cy="214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默认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cxnSp>
          <p:nvCxnSpPr>
            <p:cNvPr id="28" name="直接箭头连接符 27"/>
            <p:cNvCxnSpPr>
              <a:stCxn id="25" idx="3"/>
            </p:cNvCxnSpPr>
            <p:nvPr/>
          </p:nvCxnSpPr>
          <p:spPr>
            <a:xfrm>
              <a:off x="4642243" y="4279408"/>
              <a:ext cx="656601" cy="535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/>
            <p:cNvSpPr/>
            <p:nvPr/>
          </p:nvSpPr>
          <p:spPr>
            <a:xfrm>
              <a:off x="6126954" y="3207593"/>
              <a:ext cx="358211" cy="214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路由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6920367" y="3207593"/>
              <a:ext cx="358211" cy="214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全局</a:t>
              </a:r>
              <a:endParaRPr lang="en-US" altLang="zh-CN" sz="1400"/>
            </a:p>
            <a:p>
              <a:pPr algn="ctr"/>
              <a:r>
                <a:rPr lang="zh-CN" altLang="en-US" sz="1400"/>
                <a:t>过滤器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685670" y="4815315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479083" y="4820635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7278578" y="4269633"/>
              <a:ext cx="454332" cy="545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 flipV="1">
              <a:off x="7278578" y="3721579"/>
              <a:ext cx="454332" cy="548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6479083" y="3721579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>
              <a:off x="5685670" y="3721579"/>
              <a:ext cx="441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5" idx="3"/>
            </p:cNvCxnSpPr>
            <p:nvPr/>
          </p:nvCxnSpPr>
          <p:spPr>
            <a:xfrm flipH="1">
              <a:off x="4642243" y="3735454"/>
              <a:ext cx="691298" cy="543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过滤器执行顺序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194214"/>
          </a:xfrm>
        </p:spPr>
        <p:txBody>
          <a:bodyPr/>
          <a:lstStyle/>
          <a:p>
            <a:r>
              <a:rPr kumimoji="1" lang="zh-CN" altLang="en-US"/>
              <a:t>每一个过滤器都必须指定一个</a:t>
            </a:r>
            <a:r>
              <a:rPr kumimoji="1" lang="en-US" altLang="zh-CN"/>
              <a:t>int</a:t>
            </a:r>
            <a:r>
              <a:rPr kumimoji="1" lang="zh-CN" altLang="en-US"/>
              <a:t>类型的</a:t>
            </a:r>
            <a:r>
              <a:rPr kumimoji="1" lang="en-US" altLang="zh-CN"/>
              <a:t>order</a:t>
            </a:r>
            <a:r>
              <a:rPr kumimoji="1" lang="zh-CN" altLang="en-US"/>
              <a:t>值，</a:t>
            </a:r>
            <a:r>
              <a:rPr kumimoji="1" lang="en-US" altLang="zh-CN" b="1"/>
              <a:t>order</a:t>
            </a:r>
            <a:r>
              <a:rPr kumimoji="1" lang="zh-CN" altLang="en-US" b="1"/>
              <a:t>值越小，优先级越高，执行顺序越靠前。</a:t>
            </a:r>
            <a:endParaRPr kumimoji="1" lang="en-US" altLang="zh-CN" b="1"/>
          </a:p>
          <a:p>
            <a:r>
              <a:rPr kumimoji="1" lang="en-US" altLang="zh-CN"/>
              <a:t>GlobalFilter</a:t>
            </a:r>
            <a:r>
              <a:rPr kumimoji="1" lang="zh-CN" altLang="en-US"/>
              <a:t>通过实现</a:t>
            </a:r>
            <a:r>
              <a:rPr kumimoji="1" lang="en-US" altLang="zh-CN"/>
              <a:t>Ordered</a:t>
            </a:r>
            <a:r>
              <a:rPr kumimoji="1" lang="zh-CN" altLang="en-US"/>
              <a:t>接口，或者添加</a:t>
            </a:r>
            <a:r>
              <a:rPr kumimoji="1" lang="en-US" altLang="zh-CN"/>
              <a:t>@Order</a:t>
            </a:r>
            <a:r>
              <a:rPr kumimoji="1" lang="zh-CN" altLang="en-US"/>
              <a:t>注解来指定</a:t>
            </a:r>
            <a:r>
              <a:rPr kumimoji="1" lang="en-US" altLang="zh-CN"/>
              <a:t>order</a:t>
            </a:r>
            <a:r>
              <a:rPr kumimoji="1" lang="zh-CN" altLang="en-US"/>
              <a:t>值，由我们自己指定</a:t>
            </a:r>
            <a:endParaRPr kumimoji="1" lang="en-US" altLang="zh-CN" b="1"/>
          </a:p>
          <a:p>
            <a:r>
              <a:rPr kumimoji="1" lang="zh-CN" altLang="en-US"/>
              <a:t>路由过滤器和</a:t>
            </a:r>
            <a:r>
              <a:rPr kumimoji="1" lang="en-US" altLang="zh-CN"/>
              <a:t>defaultFilter</a:t>
            </a:r>
            <a:r>
              <a:rPr kumimoji="1" lang="zh-CN" altLang="en-US"/>
              <a:t>的</a:t>
            </a:r>
            <a:r>
              <a:rPr kumimoji="1" lang="en-US" altLang="zh-CN"/>
              <a:t>order</a:t>
            </a:r>
            <a:r>
              <a:rPr kumimoji="1" lang="zh-CN" altLang="en-US"/>
              <a:t>由</a:t>
            </a:r>
            <a:r>
              <a:rPr kumimoji="1" lang="en-US" altLang="zh-CN"/>
              <a:t>Spring</a:t>
            </a:r>
            <a:r>
              <a:rPr kumimoji="1" lang="zh-CN" altLang="en-US"/>
              <a:t>指定，默认是按照声明顺序从</a:t>
            </a:r>
            <a:r>
              <a:rPr kumimoji="1" lang="en-US" altLang="zh-CN"/>
              <a:t>1</a:t>
            </a:r>
            <a:r>
              <a:rPr kumimoji="1" lang="zh-CN" altLang="en-US"/>
              <a:t>递增。</a:t>
            </a:r>
            <a:endParaRPr kumimoji="1" lang="en-US" altLang="zh-CN"/>
          </a:p>
          <a:p>
            <a:r>
              <a:rPr kumimoji="1" lang="zh-CN" altLang="en-US"/>
              <a:t>当过滤器的</a:t>
            </a:r>
            <a:r>
              <a:rPr kumimoji="1" lang="en-US" altLang="zh-CN"/>
              <a:t>order</a:t>
            </a:r>
            <a:r>
              <a:rPr kumimoji="1" lang="zh-CN" altLang="en-US"/>
              <a:t>值一样时，会按照 </a:t>
            </a:r>
            <a:r>
              <a:rPr kumimoji="1" lang="en-US" altLang="zh-CN"/>
              <a:t>defaultFilter &gt; </a:t>
            </a:r>
            <a:r>
              <a:rPr kumimoji="1" lang="zh-CN" altLang="en-US"/>
              <a:t>路由过滤器 </a:t>
            </a:r>
            <a:r>
              <a:rPr kumimoji="1" lang="en-US" altLang="zh-CN"/>
              <a:t>&gt; GlobalFilter</a:t>
            </a:r>
            <a:r>
              <a:rPr kumimoji="1" lang="zh-CN" altLang="en-US"/>
              <a:t>的顺序执行。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可以参考下面几个类的源码来查看：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7" name="文本占位符 1"/>
          <p:cNvSpPr txBox="1"/>
          <p:nvPr/>
        </p:nvSpPr>
        <p:spPr>
          <a:xfrm>
            <a:off x="721201" y="3931013"/>
            <a:ext cx="10749598" cy="2194214"/>
          </a:xfrm>
          <a:prstGeom prst="rect">
            <a:avLst/>
          </a:prstGeom>
          <a:ln>
            <a:solidFill>
              <a:srgbClr val="49504F"/>
            </a:solidFill>
          </a:ln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dk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dk1">
                    <a:lumMod val="100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dk1">
                    <a:lumMod val="10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b="1">
                <a:solidFill>
                  <a:srgbClr val="AD2B26"/>
                </a:solidFill>
                <a:latin typeface="+mn-lt"/>
                <a:ea typeface="+mn-ea"/>
              </a:rPr>
              <a:t>org.springframework.cloud.gateway.route.RouteDefinitionRouteLocator#getFilters()</a:t>
            </a:r>
            <a:r>
              <a:rPr kumimoji="1" lang="zh-CN" altLang="en-US">
                <a:latin typeface="+mn-lt"/>
                <a:ea typeface="+mn-ea"/>
              </a:rPr>
              <a:t>方法是先加载</a:t>
            </a:r>
            <a:r>
              <a:rPr kumimoji="1" lang="en-US" altLang="zh-CN">
                <a:latin typeface="+mn-lt"/>
                <a:ea typeface="+mn-ea"/>
              </a:rPr>
              <a:t>defaultFilters</a:t>
            </a:r>
            <a:r>
              <a:rPr kumimoji="1" lang="zh-CN" altLang="en-US">
                <a:latin typeface="+mn-lt"/>
                <a:ea typeface="+mn-ea"/>
              </a:rPr>
              <a:t>，然后再加载某个</a:t>
            </a:r>
            <a:r>
              <a:rPr kumimoji="1" lang="en-US" altLang="zh-CN">
                <a:latin typeface="+mn-lt"/>
                <a:ea typeface="+mn-ea"/>
              </a:rPr>
              <a:t>route</a:t>
            </a:r>
            <a:r>
              <a:rPr kumimoji="1" lang="zh-CN" altLang="en-US">
                <a:latin typeface="+mn-lt"/>
                <a:ea typeface="+mn-ea"/>
              </a:rPr>
              <a:t>的</a:t>
            </a:r>
            <a:r>
              <a:rPr kumimoji="1" lang="en-US" altLang="zh-CN">
                <a:latin typeface="+mn-lt"/>
                <a:ea typeface="+mn-ea"/>
              </a:rPr>
              <a:t>filters</a:t>
            </a:r>
            <a:r>
              <a:rPr kumimoji="1" lang="zh-CN" altLang="en-US">
                <a:latin typeface="+mn-lt"/>
                <a:ea typeface="+mn-ea"/>
              </a:rPr>
              <a:t>，然后合并。</a:t>
            </a:r>
            <a:endParaRPr kumimoji="1" lang="en-US" altLang="zh-CN">
              <a:latin typeface="+mn-lt"/>
              <a:ea typeface="+mn-ea"/>
            </a:endParaRPr>
          </a:p>
          <a:p>
            <a:pPr marL="0" indent="0">
              <a:buNone/>
            </a:pPr>
            <a:endParaRPr kumimoji="1" lang="en-US" altLang="zh-CN">
              <a:latin typeface="+mn-lt"/>
              <a:ea typeface="+mn-ea"/>
            </a:endParaRPr>
          </a:p>
          <a:p>
            <a:pPr marL="0" indent="0">
              <a:buNone/>
            </a:pPr>
            <a:r>
              <a:rPr kumimoji="1" lang="en-US" altLang="zh-CN" b="1">
                <a:solidFill>
                  <a:srgbClr val="AD2B26"/>
                </a:solidFill>
                <a:latin typeface="+mn-lt"/>
                <a:ea typeface="+mn-ea"/>
              </a:rPr>
              <a:t>org.springframework.cloud.gateway.handler.FilteringWebHandler#handle</a:t>
            </a:r>
            <a:r>
              <a:rPr kumimoji="1" lang="en-US" altLang="zh-CN">
                <a:latin typeface="+mn-lt"/>
                <a:ea typeface="+mn-ea"/>
              </a:rPr>
              <a:t>()</a:t>
            </a:r>
            <a:r>
              <a:rPr kumimoji="1" lang="zh-CN" altLang="en-US">
                <a:latin typeface="+mn-lt"/>
                <a:ea typeface="+mn-ea"/>
              </a:rPr>
              <a:t>方法会加载全局过滤器，与前面的过滤器合并后根据</a:t>
            </a:r>
            <a:r>
              <a:rPr kumimoji="1" lang="en-US" altLang="zh-CN">
                <a:latin typeface="+mn-lt"/>
                <a:ea typeface="+mn-ea"/>
              </a:rPr>
              <a:t>order</a:t>
            </a:r>
            <a:r>
              <a:rPr kumimoji="1" lang="zh-CN" altLang="en-US">
                <a:latin typeface="+mn-lt"/>
                <a:ea typeface="+mn-ea"/>
              </a:rPr>
              <a:t>排序，组织过滤器链</a:t>
            </a:r>
            <a:endParaRPr kumimoji="1" lang="en-US" altLang="zh-CN">
              <a:latin typeface="+mn-lt"/>
              <a:ea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路由过滤器、</a:t>
            </a:r>
            <a:r>
              <a:rPr lang="en-US" altLang="zh-CN"/>
              <a:t>defaultFilter</a:t>
            </a:r>
            <a:r>
              <a:rPr lang="zh-CN" altLang="en-US"/>
              <a:t>、全局过滤器的执行顺序？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值越小，优先级越高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值一样时，顺序是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defaultFilter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最先，然后是局部的路由过滤器，最后是全局过滤器</a:t>
            </a:r>
            <a:endParaRPr lang="en-US" altLang="zh-CN" sz="1600" b="0">
              <a:solidFill>
                <a:schemeClr val="dk1">
                  <a:lumMod val="10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过滤器执行顺序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跨域问题处理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跨域：域名不一致就是跨域，主要包括：</a:t>
            </a:r>
            <a:endParaRPr kumimoji="1" lang="en-US" altLang="zh-CN"/>
          </a:p>
          <a:p>
            <a:r>
              <a:rPr kumimoji="1" lang="zh-CN" altLang="en-US"/>
              <a:t>域名不同：</a:t>
            </a:r>
            <a:r>
              <a:rPr kumimoji="1" lang="en-US" altLang="zh-CN"/>
              <a:t> www.taobao.com </a:t>
            </a:r>
            <a:r>
              <a:rPr kumimoji="1" lang="zh-CN" altLang="en-US"/>
              <a:t>和 </a:t>
            </a:r>
            <a:r>
              <a:rPr kumimoji="1" lang="en-US" altLang="zh-CN"/>
              <a:t>www.taobao.org </a:t>
            </a:r>
            <a:r>
              <a:rPr kumimoji="1" lang="zh-CN" altLang="en-US"/>
              <a:t>和 </a:t>
            </a:r>
            <a:r>
              <a:rPr kumimoji="1" lang="en-US" altLang="zh-CN"/>
              <a:t>www.jd.com</a:t>
            </a:r>
            <a:r>
              <a:rPr kumimoji="1" lang="zh-CN" altLang="en-US"/>
              <a:t> 和 </a:t>
            </a:r>
            <a:r>
              <a:rPr kumimoji="1" lang="en-US" altLang="zh-CN"/>
              <a:t>miaosha.jd.com</a:t>
            </a:r>
          </a:p>
          <a:p>
            <a:r>
              <a:rPr kumimoji="1" lang="zh-CN" altLang="en-US"/>
              <a:t>域名相同，端口不同：</a:t>
            </a:r>
            <a:r>
              <a:rPr kumimoji="1" lang="en-US" altLang="zh-CN"/>
              <a:t>localhost:8080</a:t>
            </a:r>
            <a:r>
              <a:rPr kumimoji="1" lang="zh-CN" altLang="en-US"/>
              <a:t>和</a:t>
            </a:r>
            <a:r>
              <a:rPr kumimoji="1" lang="en-US" altLang="zh-CN"/>
              <a:t>localhost8081</a:t>
            </a:r>
          </a:p>
          <a:p>
            <a:pPr marL="0" indent="0">
              <a:buNone/>
            </a:pPr>
            <a:r>
              <a:rPr kumimoji="1" lang="zh-CN" altLang="en-US"/>
              <a:t>跨域问题：浏览器禁止请求的发起者与服务端发生跨域</a:t>
            </a:r>
            <a:r>
              <a:rPr kumimoji="1" lang="en-US" altLang="zh-CN"/>
              <a:t>ajax</a:t>
            </a:r>
            <a:r>
              <a:rPr kumimoji="1" lang="zh-CN" altLang="en-US"/>
              <a:t>请求，请求被浏览器拦截的问题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解决方案：</a:t>
            </a:r>
            <a:r>
              <a:rPr kumimoji="1" lang="en-US" altLang="zh-CN"/>
              <a:t>CORS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跨域问题处理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490244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网关处理跨域采用的同样是</a:t>
            </a:r>
            <a:r>
              <a:rPr kumimoji="1" lang="en-US" altLang="zh-CN"/>
              <a:t>CORS</a:t>
            </a:r>
            <a:r>
              <a:rPr kumimoji="1" lang="zh-CN" altLang="en-US"/>
              <a:t>方案，并且只需要简单配置即可实现：</a:t>
            </a:r>
            <a:endParaRPr kumimoji="1" lang="en-US" altLang="zh-C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1521" y="2188431"/>
            <a:ext cx="10749598" cy="4093428"/>
          </a:xfrm>
          <a:prstGeom prst="rect">
            <a:avLst/>
          </a:prstGeom>
          <a:solidFill>
            <a:srgbClr val="F0F8E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。。。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globalcors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全局的跨域处理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add-to-simple-url-handler-mapping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解决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请求被拦截问题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corsConfigurations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'[/**]'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allowedOrigins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允许哪些网站的跨域请求</a:t>
            </a:r>
            <a:r>
              <a:rPr kumimoji="0" lang="en-US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zh-CN" sz="1300" b="0" i="1" u="none" strike="noStrike" cap="none" normalizeH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http://localhost:8090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"http://www.leyou.com"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allowedMethods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允许的跨域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ajax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的请求方式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300" b="0" i="1" u="none" strike="noStrike" cap="none" normalizeH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"GET"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"POST"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"DELETE"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"PUT"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"OPTIONS"</a:t>
            </a:r>
            <a:b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allowedHeaders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"*"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允许在请求中携带的头信息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zh-CN" altLang="zh-CN" sz="13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allowCredentials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是否允许携带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cookie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maxAge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360000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这次跨域检测的有效期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在弹出表单中填写配置信息：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90" y="1857060"/>
            <a:ext cx="7243367" cy="47567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21372" cy="451104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CORS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跨域要配置的参数包括哪几个？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prstClr val="black"/>
                </a:solidFill>
              </a:rPr>
              <a:t>允许哪些域名跨域？</a:t>
            </a:r>
            <a:endParaRPr lang="en-US" altLang="zh-CN" sz="160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prstClr val="black"/>
                </a:solidFill>
              </a:rPr>
              <a:t>允许哪些请求头？</a:t>
            </a:r>
            <a:endParaRPr lang="en-US" altLang="zh-CN" sz="160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允许哪些请求方式？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prstClr val="black"/>
                </a:solidFill>
              </a:rPr>
              <a:t>是否允许使用</a:t>
            </a:r>
            <a:r>
              <a:rPr lang="en-US" altLang="zh-CN" sz="1600">
                <a:solidFill>
                  <a:prstClr val="black"/>
                </a:solidFill>
              </a:rPr>
              <a:t>cookie</a:t>
            </a:r>
            <a:r>
              <a:rPr lang="zh-CN" altLang="en-US" sz="1600">
                <a:solidFill>
                  <a:prstClr val="black"/>
                </a:solidFill>
              </a:rPr>
              <a:t>？</a:t>
            </a:r>
            <a:endParaRPr lang="en-US" altLang="zh-CN" sz="160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有效期是多久？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统一网关</a:t>
            </a:r>
            <a:r>
              <a:rPr lang="en-US" altLang="zh-CN"/>
              <a:t>Gateway-</a:t>
            </a:r>
            <a:r>
              <a:rPr lang="zh-CN" altLang="en-US"/>
              <a:t>全局过滤器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Nacos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统一配置管理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4832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配置获取的步骤如下：</a:t>
            </a:r>
            <a:endParaRPr kumimoji="1" lang="zh-CN" altLang="en-US" dirty="0"/>
          </a:p>
        </p:txBody>
      </p:sp>
      <p:sp>
        <p:nvSpPr>
          <p:cNvPr id="2" name="流程图: 过程 1"/>
          <p:cNvSpPr/>
          <p:nvPr/>
        </p:nvSpPr>
        <p:spPr>
          <a:xfrm>
            <a:off x="3844696" y="2898637"/>
            <a:ext cx="1801288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读取本地配置文件</a:t>
            </a:r>
            <a:r>
              <a:rPr lang="en-US" altLang="zh-CN" sz="1400">
                <a:solidFill>
                  <a:srgbClr val="49504F"/>
                </a:solidFill>
              </a:rPr>
              <a:t>application.yml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4" name="流程图: 准备 3"/>
          <p:cNvSpPr/>
          <p:nvPr/>
        </p:nvSpPr>
        <p:spPr>
          <a:xfrm>
            <a:off x="710880" y="2995399"/>
            <a:ext cx="1514160" cy="517190"/>
          </a:xfrm>
          <a:prstGeom prst="flowChartPreparation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项目启动</a:t>
            </a:r>
          </a:p>
        </p:txBody>
      </p:sp>
      <p:cxnSp>
        <p:nvCxnSpPr>
          <p:cNvPr id="6" name="直接箭头连接符 5"/>
          <p:cNvCxnSpPr>
            <a:stCxn id="4" idx="3"/>
            <a:endCxn id="2" idx="1"/>
          </p:cNvCxnSpPr>
          <p:nvPr/>
        </p:nvCxnSpPr>
        <p:spPr>
          <a:xfrm>
            <a:off x="2225040" y="3253994"/>
            <a:ext cx="1619656" cy="1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流程图: 过程 38"/>
          <p:cNvSpPr/>
          <p:nvPr/>
        </p:nvSpPr>
        <p:spPr>
          <a:xfrm>
            <a:off x="6966662" y="2898637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创建</a:t>
            </a:r>
            <a:r>
              <a:rPr lang="en-US" altLang="zh-CN" sz="1400">
                <a:solidFill>
                  <a:srgbClr val="49504F"/>
                </a:solidFill>
              </a:rPr>
              <a:t>spring</a:t>
            </a:r>
            <a:r>
              <a:rPr lang="zh-CN" altLang="en-US" sz="1400">
                <a:solidFill>
                  <a:srgbClr val="49504F"/>
                </a:solidFill>
              </a:rPr>
              <a:t>容器</a:t>
            </a:r>
          </a:p>
        </p:txBody>
      </p:sp>
      <p:cxnSp>
        <p:nvCxnSpPr>
          <p:cNvPr id="10" name="直接箭头连接符 9"/>
          <p:cNvCxnSpPr>
            <a:stCxn id="2" idx="3"/>
            <a:endCxn id="39" idx="1"/>
          </p:cNvCxnSpPr>
          <p:nvPr/>
        </p:nvCxnSpPr>
        <p:spPr>
          <a:xfrm>
            <a:off x="5645984" y="3253995"/>
            <a:ext cx="1320678" cy="0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9" idx="3"/>
            <a:endCxn id="46" idx="1"/>
          </p:cNvCxnSpPr>
          <p:nvPr/>
        </p:nvCxnSpPr>
        <p:spPr>
          <a:xfrm>
            <a:off x="7931862" y="3253995"/>
            <a:ext cx="1463991" cy="0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流程图: 过程 45"/>
          <p:cNvSpPr/>
          <p:nvPr/>
        </p:nvSpPr>
        <p:spPr>
          <a:xfrm>
            <a:off x="9395853" y="2898637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加载</a:t>
            </a:r>
            <a:r>
              <a:rPr lang="en-US" altLang="zh-CN" sz="1400">
                <a:solidFill>
                  <a:srgbClr val="49504F"/>
                </a:solidFill>
              </a:rPr>
              <a:t>bean</a:t>
            </a:r>
            <a:endParaRPr lang="zh-CN" altLang="en-US" sz="1400">
              <a:solidFill>
                <a:srgbClr val="49504F"/>
              </a:solidFill>
            </a:endParaRPr>
          </a:p>
        </p:txBody>
      </p:sp>
      <p:sp>
        <p:nvSpPr>
          <p:cNvPr id="54" name="流程图: 过程 53"/>
          <p:cNvSpPr/>
          <p:nvPr/>
        </p:nvSpPr>
        <p:spPr>
          <a:xfrm>
            <a:off x="2736182" y="4818898"/>
            <a:ext cx="965200" cy="710715"/>
          </a:xfrm>
          <a:prstGeom prst="flowChartProcess">
            <a:avLst/>
          </a:prstGeom>
          <a:ln>
            <a:solidFill>
              <a:srgbClr val="AD2B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读取</a:t>
            </a:r>
            <a:r>
              <a:rPr lang="en-US" altLang="zh-CN" sz="1400">
                <a:solidFill>
                  <a:srgbClr val="49504F"/>
                </a:solidFill>
              </a:rPr>
              <a:t>nacos</a:t>
            </a:r>
            <a:r>
              <a:rPr lang="zh-CN" altLang="en-US" sz="1400">
                <a:solidFill>
                  <a:srgbClr val="49504F"/>
                </a:solidFill>
              </a:rPr>
              <a:t>中配置文件</a:t>
            </a:r>
          </a:p>
        </p:txBody>
      </p:sp>
      <p:cxnSp>
        <p:nvCxnSpPr>
          <p:cNvPr id="55" name="直接箭头连接符 54"/>
          <p:cNvCxnSpPr>
            <a:stCxn id="54" idx="3"/>
            <a:endCxn id="2" idx="2"/>
          </p:cNvCxnSpPr>
          <p:nvPr/>
        </p:nvCxnSpPr>
        <p:spPr>
          <a:xfrm flipV="1">
            <a:off x="3701382" y="3609352"/>
            <a:ext cx="1043958" cy="1564904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2"/>
            <a:endCxn id="54" idx="1"/>
          </p:cNvCxnSpPr>
          <p:nvPr/>
        </p:nvCxnSpPr>
        <p:spPr>
          <a:xfrm>
            <a:off x="1467960" y="3512589"/>
            <a:ext cx="1268222" cy="1661667"/>
          </a:xfrm>
          <a:prstGeom prst="straightConnector1">
            <a:avLst/>
          </a:prstGeom>
          <a:ln w="12700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88744" y="366007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nacos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地址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298893" y="4646590"/>
            <a:ext cx="1393330" cy="1258992"/>
            <a:chOff x="5870934" y="4773439"/>
            <a:chExt cx="1393330" cy="1258992"/>
          </a:xfrm>
        </p:grpSpPr>
        <p:sp>
          <p:nvSpPr>
            <p:cNvPr id="235" name="矩形: 剪去单角 234"/>
            <p:cNvSpPr/>
            <p:nvPr/>
          </p:nvSpPr>
          <p:spPr>
            <a:xfrm>
              <a:off x="6283463" y="4773439"/>
              <a:ext cx="568274" cy="710716"/>
            </a:xfrm>
            <a:prstGeom prst="snip1Rect">
              <a:avLst>
                <a:gd name="adj" fmla="val 28162"/>
              </a:avLst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49504F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5870934" y="5570766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rgbClr val="49504F"/>
                  </a:solidFill>
                </a:rPr>
                <a:t>bootstrap.yml</a:t>
              </a:r>
              <a:endParaRPr lang="zh-CN" altLang="en-US" sz="1200">
                <a:solidFill>
                  <a:srgbClr val="49504F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238" name="直接连接符 237"/>
            <p:cNvCxnSpPr/>
            <p:nvPr/>
          </p:nvCxnSpPr>
          <p:spPr>
            <a:xfrm>
              <a:off x="6403276" y="4985359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94712" y="5128797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03276" y="5279110"/>
              <a:ext cx="3286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28685 0.1796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9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9" grpId="0" animBg="1"/>
      <p:bldP spid="46" grpId="0" animBg="1"/>
      <p:bldP spid="54" grpId="0" animBg="1"/>
      <p:bldP spid="31" grpId="0"/>
      <p:bldP spid="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Nacos</a:t>
            </a:r>
            <a:r>
              <a:rPr kumimoji="1" lang="zh-CN" altLang="en-US"/>
              <a:t>配置管理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统一配置管理</a:t>
            </a:r>
          </a:p>
        </p:txBody>
      </p:sp>
      <p:sp>
        <p:nvSpPr>
          <p:cNvPr id="28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48326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引入</a:t>
            </a:r>
            <a:r>
              <a:rPr kumimoji="1" lang="en-US" altLang="zh-CN"/>
              <a:t>Nacos</a:t>
            </a:r>
            <a:r>
              <a:rPr kumimoji="1" lang="zh-CN" altLang="en-US"/>
              <a:t>的配置管理客户端依赖：</a:t>
            </a: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endParaRPr kumimoji="1" lang="en-US" altLang="zh-CN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/>
              <a:t>在</a:t>
            </a:r>
            <a:r>
              <a:rPr kumimoji="1" lang="en-US" altLang="zh-CN"/>
              <a:t>userservice</a:t>
            </a:r>
            <a:r>
              <a:rPr kumimoji="1" lang="zh-CN" altLang="en-US"/>
              <a:t>中的</a:t>
            </a:r>
            <a:r>
              <a:rPr kumimoji="1" lang="en-US" altLang="zh-CN"/>
              <a:t>resource</a:t>
            </a:r>
            <a:r>
              <a:rPr kumimoji="1" lang="zh-CN" altLang="en-US"/>
              <a:t>目录添加一个</a:t>
            </a:r>
            <a:r>
              <a:rPr kumimoji="1" lang="en-US" altLang="zh-CN">
                <a:solidFill>
                  <a:srgbClr val="AD2B26"/>
                </a:solidFill>
              </a:rPr>
              <a:t>bootstrap.yml</a:t>
            </a:r>
            <a:r>
              <a:rPr kumimoji="1" lang="zh-CN" altLang="en-US"/>
              <a:t>文件，这个文件是引导文件，优先级高于</a:t>
            </a:r>
            <a:r>
              <a:rPr kumimoji="1" lang="en-US" altLang="zh-CN"/>
              <a:t>application.yml</a:t>
            </a:r>
            <a:r>
              <a:rPr kumimoji="1" lang="zh-CN" altLang="en-US"/>
              <a:t>：</a:t>
            </a:r>
            <a:endParaRPr kumimoji="1"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31521" y="2109631"/>
            <a:ext cx="10770240" cy="1169551"/>
          </a:xfrm>
          <a:prstGeom prst="rect">
            <a:avLst/>
          </a:prstGeom>
          <a:solidFill>
            <a:srgbClr val="F0F8EB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&lt;!--nacos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配置管理依赖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--&gt;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&gt;com.alibaba.cloud&lt;/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&gt;spring-cloud-starter-alibaba-nacos-config&lt;/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31521" y="4303730"/>
            <a:ext cx="10749598" cy="2246769"/>
          </a:xfrm>
          <a:prstGeom prst="rect">
            <a:avLst/>
          </a:prstGeom>
          <a:solidFill>
            <a:srgbClr val="F0F8EB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服务名称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profiles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active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dev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开发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环境，</a:t>
            </a:r>
            <a:r>
              <a:rPr kumimoji="0" lang="zh-CN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这里是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Nacos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file-extension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yaml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文件后缀名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7eace493-e18e-4ecb-8e2d-aeca06ce7217&quot;,&quot;Name&quot;:null,&quot;Kind&quot;:&quot;Custom&quot;,&quot;OldGuidesSetting&quot;:{&quot;HeaderHeight&quot;:0.0,&quot;FooterHeight&quot;:0.0,&quot;SideMargin&quot;:0.0,&quot;TopMargin&quot;:0.0,&quot;BottomMargin&quot;:0.0,&quot;IntervalMargin&quot;:0.0}}"/>
  <p:tag name="COMMONDATA" val="eyJoZGlkIjoiZTY1N2IxMzM5Yzk3OWQwODEyNWQzOThmMWU1MzM2Zm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ce172b6-1d8e-4050-83d9-23a517481500}"/>
</p:tagLst>
</file>

<file path=ppt/theme/theme1.xml><?xml version="1.0" encoding="utf-8"?>
<a:theme xmlns:a="http://schemas.openxmlformats.org/drawingml/2006/main" name="封面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JetBrains Mono Medium"/>
        <a:ea typeface="阿里巴巴普惠体"/>
        <a:cs typeface=""/>
      </a:majorFont>
      <a:minorFont>
        <a:latin typeface="JetBrains Mon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1748</TotalTime>
  <Words>3391</Words>
  <Application>Microsoft Office PowerPoint</Application>
  <PresentationFormat>宽屏</PresentationFormat>
  <Paragraphs>652</Paragraphs>
  <Slides>71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94" baseType="lpstr">
      <vt:lpstr>Alibaba PuHuiTi B</vt:lpstr>
      <vt:lpstr>Alibaba PuHuiTi M</vt:lpstr>
      <vt:lpstr>Alibaba PuHuiTi R</vt:lpstr>
      <vt:lpstr>JetBrains Mono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微服务框架</vt:lpstr>
      <vt:lpstr>PowerPoint 演示文稿</vt:lpstr>
      <vt:lpstr>Nacos配置管理</vt:lpstr>
      <vt:lpstr>PowerPoint 演示文稿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Nacos配置管理</vt:lpstr>
      <vt:lpstr>PowerPoint 演示文稿</vt:lpstr>
      <vt:lpstr>Nacos配置管理</vt:lpstr>
      <vt:lpstr>Nacos配置管理</vt:lpstr>
      <vt:lpstr>Nacos配置管理</vt:lpstr>
      <vt:lpstr>PowerPoint 演示文稿</vt:lpstr>
      <vt:lpstr>Nacos配置管理</vt:lpstr>
      <vt:lpstr>Nacos配置管理</vt:lpstr>
      <vt:lpstr>Nacos配置管理</vt:lpstr>
      <vt:lpstr>PowerPoint 演示文稿</vt:lpstr>
      <vt:lpstr>Nacos配置管理</vt:lpstr>
      <vt:lpstr>Nacos配置管理</vt:lpstr>
      <vt:lpstr>http客户端Feign</vt:lpstr>
      <vt:lpstr>PowerPoint 演示文稿</vt:lpstr>
      <vt:lpstr>http客户端Feign</vt:lpstr>
      <vt:lpstr>http客户端Feign</vt:lpstr>
      <vt:lpstr>http客户端Feign</vt:lpstr>
      <vt:lpstr>http客户端Feign</vt:lpstr>
      <vt:lpstr>http客户端Feign</vt:lpstr>
      <vt:lpstr>http客户端Feign-快速入门</vt:lpstr>
      <vt:lpstr>http客户端Feign</vt:lpstr>
      <vt:lpstr>http客户端Feign</vt:lpstr>
      <vt:lpstr>http客户端Feign</vt:lpstr>
      <vt:lpstr>http客户端Feign-日志配置</vt:lpstr>
      <vt:lpstr>http客户端Feign</vt:lpstr>
      <vt:lpstr>http客户端Feign</vt:lpstr>
      <vt:lpstr>http客户端Feign-快速入门</vt:lpstr>
      <vt:lpstr>http客户端Feign</vt:lpstr>
      <vt:lpstr>http客户端Feign</vt:lpstr>
      <vt:lpstr>http客户端Feign-最佳实践</vt:lpstr>
      <vt:lpstr>http客户端Feign</vt:lpstr>
      <vt:lpstr>http客户端Feign</vt:lpstr>
      <vt:lpstr>http客户端Feign-最佳实践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</vt:lpstr>
      <vt:lpstr>统一网关Gateway-搭建网关服务</vt:lpstr>
      <vt:lpstr>统一网关Gateway</vt:lpstr>
      <vt:lpstr>统一网关Gateway</vt:lpstr>
      <vt:lpstr>统一网关Gateway</vt:lpstr>
      <vt:lpstr>统一网关Gateway-路由断言工厂</vt:lpstr>
      <vt:lpstr>统一网关Gateway</vt:lpstr>
      <vt:lpstr>统一网关Gateway</vt:lpstr>
      <vt:lpstr>过滤器工厂 GatewayFilterFactory</vt:lpstr>
      <vt:lpstr>过滤器工厂 GatewayFilterFactory</vt:lpstr>
      <vt:lpstr>统一网关Gateway-过滤器工厂</vt:lpstr>
      <vt:lpstr>统一网关Gateway</vt:lpstr>
      <vt:lpstr>统一网关Gateway-全局过滤器</vt:lpstr>
      <vt:lpstr>统一网关Gateway-全局过滤器</vt:lpstr>
      <vt:lpstr>统一网关Gateway-全局过滤器</vt:lpstr>
      <vt:lpstr>统一网关Gateway</vt:lpstr>
      <vt:lpstr>统一网关Gateway</vt:lpstr>
      <vt:lpstr>统一网关Gateway-过滤器执行顺序</vt:lpstr>
      <vt:lpstr>统一网关Gateway</vt:lpstr>
      <vt:lpstr>统一网关Gateway</vt:lpstr>
      <vt:lpstr>统一网关Gateway-全局过滤器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46035</cp:lastModifiedBy>
  <cp:revision>543</cp:revision>
  <dcterms:created xsi:type="dcterms:W3CDTF">2021-04-08T11:09:00Z</dcterms:created>
  <dcterms:modified xsi:type="dcterms:W3CDTF">2022-10-13T09:43:25Z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CC6F2517DF784166A7B68272540EF114</vt:lpwstr>
  </property>
  <property fmtid="{D5CDD505-2E9C-101B-9397-08002B2CF9AE}" pid="3" name="KSOProductBuildVer">
    <vt:lpwstr>2052-11.1.0.11830</vt:lpwstr>
  </property>
</Properties>
</file>