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4" r:id="rId14"/>
    <p:sldId id="271" r:id="rId15"/>
    <p:sldId id="272" r:id="rId16"/>
    <p:sldId id="273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4" r:id="rId26"/>
    <p:sldId id="283" r:id="rId27"/>
    <p:sldId id="286" r:id="rId28"/>
    <p:sldId id="285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3134061-1BDD-4304-A927-94230E3C3389}">
          <p14:sldIdLst>
            <p14:sldId id="256"/>
            <p14:sldId id="257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4"/>
            <p14:sldId id="271"/>
            <p14:sldId id="272"/>
            <p14:sldId id="273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4"/>
            <p14:sldId id="283"/>
            <p14:sldId id="286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AE1637"/>
    <a:srgbClr val="D71B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7936D-C6E9-4805-A17A-2B7A4C36E567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5A48A-42F1-4A8A-9F4C-5215A7DC4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133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732DF-4F00-4609-9396-5AB085ED4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AF9B90-8615-47CE-BAEB-7CF778C51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8BD064-A796-4A57-98FF-D27FAE3E3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718FE-0043-4B2E-998E-1BE373946791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DFAD89-91F5-44E4-8008-F651A27A3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6A892B-FF87-4103-A798-5A98C090B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77EF-18BE-4EF7-A767-F3BB1368B3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565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C6348-AB7F-4301-B716-C44CA2A60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9E58EF-DBEA-45F7-9A6E-EF2DB31A5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1513FD-9DEB-45A2-AAA2-7824B7DF4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718FE-0043-4B2E-998E-1BE373946791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4AE35E-30B2-4327-9038-33D4D9C9B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D34F18-1EBE-4307-B053-5CB6F5650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77EF-18BE-4EF7-A767-F3BB1368B3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351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0F4A6E0-0CB3-4329-85ED-1EB52F5907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F0804D-9F16-4E5F-B048-38A8A0E96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5CCB61-AE24-4C68-B465-38127DB92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718FE-0043-4B2E-998E-1BE373946791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139F4A-1460-47E9-AF83-04052BDA4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8AD25B-5E4E-4D4D-A645-CD65700F0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77EF-18BE-4EF7-A767-F3BB1368B3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734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F820C8-C9BA-489B-A0D2-D94BE5BB3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8175A1-4AF0-4B23-A7FF-CCD7EEE45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F4A608-0EA3-4B19-82C9-AD37113CB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718FE-0043-4B2E-998E-1BE373946791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6EE1C8-4029-41FA-B51F-3A6CF1F9E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4A2F5C-FDB1-4BD0-B174-97121A2C7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77EF-18BE-4EF7-A767-F3BB1368B3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943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D44954-8A12-4107-A33D-8C9DC1169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3A13A3-E788-49F5-99A5-F1AF14510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7C8225-DF9B-4BF3-97D8-2478CBA43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718FE-0043-4B2E-998E-1BE373946791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0872E2-8DE1-43F0-B2CC-E80D8F4DA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5B8A01-D0CC-45FA-A5DC-0FC30F4C8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77EF-18BE-4EF7-A767-F3BB1368B3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831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0C324C-8615-4F36-B79E-7DB16EAB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A6671B-72E8-4DC4-9B64-633951EFA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5FF99C-8BD2-49F6-BC82-0A49C0E55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87F655-0671-4AC0-AB8E-6FFB523B6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718FE-0043-4B2E-998E-1BE373946791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817637-C607-4D8A-B182-6D548254D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46E23C-DD26-49C5-AEAB-393DE3041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77EF-18BE-4EF7-A767-F3BB1368B3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971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2CAEB-04E9-4142-AF2C-C899B8E3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AAC4E7-5375-4B16-B75D-126351EE0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1CC835-383A-4F12-8CE6-E329C5920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387B144-8ADE-4F6E-8A77-3A678FB1CC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B621C5-BFFE-495F-82D9-7F23D13D22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944D5D-577B-4FAF-B0C0-D7D7DD445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718FE-0043-4B2E-998E-1BE373946791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D54FE4-209B-4BCA-A66D-58E69A1E7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93EC36-48D2-4141-9718-5A22584C4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77EF-18BE-4EF7-A767-F3BB1368B3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958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777D2-B740-4B57-9F43-F6F16A9D4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1106078-A4C4-438D-AA8D-9F713771D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718FE-0043-4B2E-998E-1BE373946791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B3A953-B32B-47FE-AC81-EB7BAC62C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A68365-70E5-487E-AA99-A27F6DBFC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77EF-18BE-4EF7-A767-F3BB1368B3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121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C224DD-5165-4196-A089-F5D35F4E6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718FE-0043-4B2E-998E-1BE373946791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669A7B-0406-4BCF-B5AD-2635DCF6E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B4F93E-EF1A-4977-A7B7-A7D34A98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77EF-18BE-4EF7-A767-F3BB1368B3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670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3FD85-81C0-4DC1-8540-40493F27B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4C421C-B097-4ABC-AD23-846A8A6AF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F82E6C-C6B4-4B8C-BD27-AE4A6646F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77A9C6-628C-4A0F-8994-F0209529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718FE-0043-4B2E-998E-1BE373946791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B3AF18-B62E-45B6-A0E9-D74D0FB82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20AD0C-170D-45F9-8F51-4E2CFDE52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77EF-18BE-4EF7-A767-F3BB1368B3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11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AB09D4-0F8B-4377-9680-4A8D06BA1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B26FE2D-C1CD-457E-A888-FF1B18E3BF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DB6842-2BF2-4F3C-90D0-8CD61DD13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4C32E0-C54D-4A56-B30C-0D4E298E3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718FE-0043-4B2E-998E-1BE373946791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2715FF-A59F-4462-81D3-0369F8A18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85CDCE-9131-453E-B80A-7A4E932DB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77EF-18BE-4EF7-A767-F3BB1368B3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014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32021A-D604-4E25-8B9E-7C401ABD8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37BD04-5EC5-447A-8F47-1A890E92C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75626C-3F30-4C9E-AB89-03FAE06A6E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718FE-0043-4B2E-998E-1BE373946791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EE0813-C261-4A71-A45C-AF43A53E1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3190FE-9556-41B2-9F42-84C6174151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177EF-18BE-4EF7-A767-F3BB1368B3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73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135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5BDE2AB-6C66-499A-9A1E-29A56D847DD3}"/>
              </a:ext>
            </a:extLst>
          </p:cNvPr>
          <p:cNvSpPr txBox="1"/>
          <p:nvPr/>
        </p:nvSpPr>
        <p:spPr>
          <a:xfrm>
            <a:off x="4648810" y="2254103"/>
            <a:ext cx="2894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工作汇报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4B0C46F-87B4-4351-BC1A-4A38AB4D1593}"/>
              </a:ext>
            </a:extLst>
          </p:cNvPr>
          <p:cNvSpPr txBox="1"/>
          <p:nvPr/>
        </p:nvSpPr>
        <p:spPr>
          <a:xfrm>
            <a:off x="4213423" y="3429000"/>
            <a:ext cx="3765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</a:rPr>
              <a:t>对自闭症相关工作介绍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DD63D41-5100-4A7C-AAA1-E7D65A213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0733" y="0"/>
            <a:ext cx="1631267" cy="48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FF73A54-17D1-491C-B607-4BCBB3EA63DA}"/>
              </a:ext>
            </a:extLst>
          </p:cNvPr>
          <p:cNvSpPr txBox="1"/>
          <p:nvPr/>
        </p:nvSpPr>
        <p:spPr>
          <a:xfrm>
            <a:off x="4213423" y="441923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</a:rPr>
              <a:t>导师：康莉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8F5EA15-D2E5-45F7-8D8B-705C36A70948}"/>
              </a:ext>
            </a:extLst>
          </p:cNvPr>
          <p:cNvSpPr txBox="1"/>
          <p:nvPr/>
        </p:nvSpPr>
        <p:spPr>
          <a:xfrm>
            <a:off x="6095999" y="4419231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</a:rPr>
              <a:t>汇报人：徐锦阳</a:t>
            </a:r>
          </a:p>
        </p:txBody>
      </p:sp>
    </p:spTree>
    <p:extLst>
      <p:ext uri="{BB962C8B-B14F-4D97-AF65-F5344CB8AC3E}">
        <p14:creationId xmlns:p14="http://schemas.microsoft.com/office/powerpoint/2010/main" val="3999662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4B0A8C4-BD32-4E4F-8D9B-DA84205CE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0733" y="0"/>
            <a:ext cx="1631267" cy="48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90179D2-F27C-483D-BA22-FDAE76BB4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012" y="934720"/>
            <a:ext cx="5641975" cy="498856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DDA6D74-AB3F-4BEF-8CDF-601E995D8C3A}"/>
              </a:ext>
            </a:extLst>
          </p:cNvPr>
          <p:cNvSpPr txBox="1"/>
          <p:nvPr/>
        </p:nvSpPr>
        <p:spPr>
          <a:xfrm>
            <a:off x="5326380" y="1943100"/>
            <a:ext cx="1497330" cy="41948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6747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4B0A8C4-BD32-4E4F-8D9B-DA84205CE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0733" y="0"/>
            <a:ext cx="1631267" cy="48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EE85FE3-2B21-462B-9306-C8D7E4C2CC3D}"/>
              </a:ext>
            </a:extLst>
          </p:cNvPr>
          <p:cNvSpPr txBox="1"/>
          <p:nvPr/>
        </p:nvSpPr>
        <p:spPr>
          <a:xfrm>
            <a:off x="834390" y="1154430"/>
            <a:ext cx="1415772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数据集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6AEE022-3F4A-4017-B35D-E4FEF4E2086D}"/>
              </a:ext>
            </a:extLst>
          </p:cNvPr>
          <p:cNvSpPr txBox="1"/>
          <p:nvPr/>
        </p:nvSpPr>
        <p:spPr>
          <a:xfrm>
            <a:off x="1243759" y="2085111"/>
            <a:ext cx="9316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总共</a:t>
            </a:r>
            <a:r>
              <a:rPr lang="en-US" altLang="zh-CN" sz="3200" dirty="0"/>
              <a:t>1073</a:t>
            </a:r>
            <a:r>
              <a:rPr lang="zh-CN" altLang="en-US" sz="3200" dirty="0"/>
              <a:t>，其中</a:t>
            </a:r>
            <a:r>
              <a:rPr lang="en-US" altLang="zh-CN" sz="3200" dirty="0"/>
              <a:t>ASD</a:t>
            </a:r>
            <a:r>
              <a:rPr lang="zh-CN" altLang="en-US" sz="3200" dirty="0"/>
              <a:t>有</a:t>
            </a:r>
            <a:r>
              <a:rPr lang="en-US" altLang="zh-CN" sz="3200" dirty="0"/>
              <a:t>516</a:t>
            </a:r>
            <a:r>
              <a:rPr lang="zh-CN" altLang="en-US" sz="3200" dirty="0"/>
              <a:t>个被试，</a:t>
            </a:r>
            <a:r>
              <a:rPr lang="en-US" altLang="zh-CN" sz="3200" dirty="0"/>
              <a:t>TC</a:t>
            </a:r>
            <a:r>
              <a:rPr lang="zh-CN" altLang="en-US" sz="3200" dirty="0"/>
              <a:t>有</a:t>
            </a:r>
            <a:r>
              <a:rPr lang="en-US" altLang="zh-CN" sz="3200" dirty="0"/>
              <a:t>557</a:t>
            </a:r>
            <a:r>
              <a:rPr lang="zh-CN" altLang="en-US" sz="3200" dirty="0"/>
              <a:t>个被试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89C3133-1B07-4385-A7BF-892D6EC8E2B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34391" y="3999521"/>
            <a:ext cx="9827688" cy="584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80BFE9A-99E5-4638-8A82-8DDEC17C343F}"/>
              </a:ext>
            </a:extLst>
          </p:cNvPr>
          <p:cNvSpPr txBox="1"/>
          <p:nvPr/>
        </p:nvSpPr>
        <p:spPr>
          <a:xfrm>
            <a:off x="834390" y="3042316"/>
            <a:ext cx="4116833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获取灰质中</a:t>
            </a:r>
            <a:r>
              <a:rPr lang="en-US" altLang="zh-CN" sz="3200" dirty="0"/>
              <a:t>ROI</a:t>
            </a:r>
            <a:r>
              <a:rPr lang="zh-CN" altLang="en-US" sz="3200" dirty="0"/>
              <a:t>的体积</a:t>
            </a:r>
          </a:p>
        </p:txBody>
      </p:sp>
    </p:spTree>
    <p:extLst>
      <p:ext uri="{BB962C8B-B14F-4D97-AF65-F5344CB8AC3E}">
        <p14:creationId xmlns:p14="http://schemas.microsoft.com/office/powerpoint/2010/main" val="3865917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4B0A8C4-BD32-4E4F-8D9B-DA84205CE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0733" y="0"/>
            <a:ext cx="1631267" cy="48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0212A6E-3638-4C70-B3A7-9C077E86482B}"/>
              </a:ext>
            </a:extLst>
          </p:cNvPr>
          <p:cNvSpPr txBox="1"/>
          <p:nvPr/>
        </p:nvSpPr>
        <p:spPr>
          <a:xfrm>
            <a:off x="834390" y="1154430"/>
            <a:ext cx="2646878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构建相关矩阵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9DB012B-1A1D-46F4-A6F8-0F2C86C4C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8218" y="2009764"/>
            <a:ext cx="4803556" cy="114867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ACED0A4-4A22-4956-B1B0-74597E4AD4A9}"/>
              </a:ext>
            </a:extLst>
          </p:cNvPr>
          <p:cNvSpPr/>
          <p:nvPr/>
        </p:nvSpPr>
        <p:spPr>
          <a:xfrm>
            <a:off x="1788913" y="3428999"/>
            <a:ext cx="51021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gm(</a:t>
            </a:r>
            <a:r>
              <a:rPr lang="en-US" altLang="zh-CN" sz="2800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gm(j)</a:t>
            </a:r>
            <a:r>
              <a:rPr lang="zh-CN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分别代表</a:t>
            </a:r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ROI</a:t>
            </a:r>
            <a:r>
              <a:rPr lang="zh-CN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的体积</a:t>
            </a:r>
            <a:endParaRPr lang="zh-CN" altLang="en-US" sz="28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C112A03-612F-4748-B5EE-50B566EFEF87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552572" y="3428999"/>
            <a:ext cx="3168768" cy="2815559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241123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4B0A8C4-BD32-4E4F-8D9B-DA84205CE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0733" y="0"/>
            <a:ext cx="1631267" cy="48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896F0CF-1BDE-4242-97FA-133B79F38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012" y="934720"/>
            <a:ext cx="5641975" cy="498856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5356420-FD38-40FF-9EF2-AB8292F0AFA1}"/>
              </a:ext>
            </a:extLst>
          </p:cNvPr>
          <p:cNvSpPr txBox="1"/>
          <p:nvPr/>
        </p:nvSpPr>
        <p:spPr>
          <a:xfrm>
            <a:off x="6869430" y="1771650"/>
            <a:ext cx="1520190" cy="35204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90E06E0-F9B2-41C9-9697-CCDF9D430162}"/>
              </a:ext>
            </a:extLst>
          </p:cNvPr>
          <p:cNvSpPr txBox="1"/>
          <p:nvPr/>
        </p:nvSpPr>
        <p:spPr>
          <a:xfrm>
            <a:off x="8626673" y="32443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未做实验</a:t>
            </a:r>
          </a:p>
        </p:txBody>
      </p:sp>
    </p:spTree>
    <p:extLst>
      <p:ext uri="{BB962C8B-B14F-4D97-AF65-F5344CB8AC3E}">
        <p14:creationId xmlns:p14="http://schemas.microsoft.com/office/powerpoint/2010/main" val="2724581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4B0A8C4-BD32-4E4F-8D9B-DA84205CE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0733" y="0"/>
            <a:ext cx="1631267" cy="48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F10522B9-5441-4855-9706-CCBCB5E9B208}"/>
              </a:ext>
            </a:extLst>
          </p:cNvPr>
          <p:cNvGrpSpPr/>
          <p:nvPr/>
        </p:nvGrpSpPr>
        <p:grpSpPr>
          <a:xfrm>
            <a:off x="4290017" y="1819711"/>
            <a:ext cx="3611966" cy="760754"/>
            <a:chOff x="3771812" y="1951512"/>
            <a:chExt cx="3317890" cy="55802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4A7DBB0-51AB-4414-8872-AC7D5658CFD6}"/>
                </a:ext>
              </a:extLst>
            </p:cNvPr>
            <p:cNvSpPr/>
            <p:nvPr/>
          </p:nvSpPr>
          <p:spPr>
            <a:xfrm>
              <a:off x="3771812" y="1951512"/>
              <a:ext cx="3317890" cy="55802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E597D85-DF4E-4C24-BA7A-7192CD6D1E2A}"/>
                </a:ext>
              </a:extLst>
            </p:cNvPr>
            <p:cNvSpPr txBox="1"/>
            <p:nvPr/>
          </p:nvSpPr>
          <p:spPr>
            <a:xfrm>
              <a:off x="3824308" y="2080290"/>
              <a:ext cx="3191898" cy="33864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一 </a:t>
              </a:r>
              <a:r>
                <a:rPr lang="en-US" altLang="zh-CN" sz="2400" dirty="0"/>
                <a:t>: </a:t>
              </a:r>
              <a:r>
                <a:rPr lang="zh-CN" altLang="en-US" sz="2400" dirty="0"/>
                <a:t>多模态的相关实验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4E2FAA3-3068-4C1B-B810-E54CE4331AA3}"/>
              </a:ext>
            </a:extLst>
          </p:cNvPr>
          <p:cNvGrpSpPr/>
          <p:nvPr/>
        </p:nvGrpSpPr>
        <p:grpSpPr>
          <a:xfrm>
            <a:off x="4290017" y="2782015"/>
            <a:ext cx="3611966" cy="760754"/>
            <a:chOff x="3771812" y="1951512"/>
            <a:chExt cx="3317890" cy="558027"/>
          </a:xfrm>
          <a:solidFill>
            <a:srgbClr val="FFFF00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7057C9F-1354-423A-B131-F8426531F01F}"/>
                </a:ext>
              </a:extLst>
            </p:cNvPr>
            <p:cNvSpPr/>
            <p:nvPr/>
          </p:nvSpPr>
          <p:spPr>
            <a:xfrm>
              <a:off x="3771812" y="1951512"/>
              <a:ext cx="3317890" cy="55802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AE5D010-D727-4BEE-B862-351D058584A3}"/>
                </a:ext>
              </a:extLst>
            </p:cNvPr>
            <p:cNvSpPr txBox="1"/>
            <p:nvPr/>
          </p:nvSpPr>
          <p:spPr>
            <a:xfrm>
              <a:off x="3824308" y="2080290"/>
              <a:ext cx="3191898" cy="33864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二 </a:t>
              </a:r>
              <a:r>
                <a:rPr lang="en-US" altLang="zh-CN" sz="2400" dirty="0"/>
                <a:t>: 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LSTM</a:t>
              </a:r>
              <a:r>
                <a:rPr lang="zh-CN" altLang="en-US" sz="2400" dirty="0"/>
                <a:t>的相关实验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BE4FE66-EB92-4212-8052-F16EFA8A707B}"/>
              </a:ext>
            </a:extLst>
          </p:cNvPr>
          <p:cNvGrpSpPr/>
          <p:nvPr/>
        </p:nvGrpSpPr>
        <p:grpSpPr>
          <a:xfrm>
            <a:off x="4278586" y="3744319"/>
            <a:ext cx="3611966" cy="760754"/>
            <a:chOff x="3771812" y="1951512"/>
            <a:chExt cx="3317890" cy="55802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CC8976E-1391-4BCA-81CE-B62A7519C1DE}"/>
                </a:ext>
              </a:extLst>
            </p:cNvPr>
            <p:cNvSpPr/>
            <p:nvPr/>
          </p:nvSpPr>
          <p:spPr>
            <a:xfrm>
              <a:off x="3771812" y="1951512"/>
              <a:ext cx="3317890" cy="55802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7" name="文本框 5">
              <a:extLst>
                <a:ext uri="{FF2B5EF4-FFF2-40B4-BE49-F238E27FC236}">
                  <a16:creationId xmlns:a16="http://schemas.microsoft.com/office/drawing/2014/main" id="{32B42A32-1FB0-4E48-ACDC-271697BD6407}"/>
                </a:ext>
              </a:extLst>
            </p:cNvPr>
            <p:cNvSpPr txBox="1"/>
            <p:nvPr/>
          </p:nvSpPr>
          <p:spPr>
            <a:xfrm>
              <a:off x="3824308" y="2080290"/>
              <a:ext cx="3191898" cy="33864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400" dirty="0"/>
                <a:t>三 </a:t>
              </a:r>
              <a:r>
                <a:rPr lang="en-US" altLang="zh-CN" sz="2400" dirty="0"/>
                <a:t>: 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Glass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Brain</a:t>
              </a:r>
              <a:r>
                <a:rPr lang="zh-CN" altLang="en-US" sz="2400" dirty="0"/>
                <a:t>相关实验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839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4B0A8C4-BD32-4E4F-8D9B-DA84205CE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0733" y="0"/>
            <a:ext cx="1631267" cy="48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A3770AA-CCF4-4967-9CC3-50570BAC0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478" y="2014657"/>
            <a:ext cx="2666845" cy="282868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3C0A353-C81F-4666-B1B5-1C8982D02E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1443" y="1818623"/>
            <a:ext cx="2967529" cy="322075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DDD17B7-31D7-4E54-B19C-82FC1E6864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0556" y="2207515"/>
            <a:ext cx="3227405" cy="218543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C109322-A453-4433-8031-A4A4F1164A75}"/>
              </a:ext>
            </a:extLst>
          </p:cNvPr>
          <p:cNvSpPr txBox="1"/>
          <p:nvPr/>
        </p:nvSpPr>
        <p:spPr>
          <a:xfrm>
            <a:off x="1303954" y="5039377"/>
            <a:ext cx="1051891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82696F9-7C77-498E-88E3-38571F98D7BE}"/>
              </a:ext>
            </a:extLst>
          </p:cNvPr>
          <p:cNvSpPr txBox="1"/>
          <p:nvPr/>
        </p:nvSpPr>
        <p:spPr>
          <a:xfrm>
            <a:off x="5070994" y="5039377"/>
            <a:ext cx="1277914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ADA3A0C-CE07-4A54-9EDF-DFD59CD8473C}"/>
              </a:ext>
            </a:extLst>
          </p:cNvPr>
          <p:cNvSpPr txBox="1"/>
          <p:nvPr/>
        </p:nvSpPr>
        <p:spPr>
          <a:xfrm>
            <a:off x="9118314" y="5039377"/>
            <a:ext cx="1051891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GRU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034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4B0A8C4-BD32-4E4F-8D9B-DA84205CE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0733" y="0"/>
            <a:ext cx="1631267" cy="48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4712E9E-D9F1-46C8-8330-21A9A1510A69}"/>
              </a:ext>
            </a:extLst>
          </p:cNvPr>
          <p:cNvSpPr txBox="1"/>
          <p:nvPr/>
        </p:nvSpPr>
        <p:spPr>
          <a:xfrm>
            <a:off x="548640" y="489612"/>
            <a:ext cx="2236510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第一个实验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9D7CF91-0FD1-42BA-8162-67E88C9A26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548461"/>
            <a:ext cx="4568190" cy="2565193"/>
          </a:xfrm>
          <a:prstGeom prst="rect">
            <a:avLst/>
          </a:prstGeom>
        </p:spPr>
      </p:pic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B33156A9-3A42-4028-8FE5-E18644385B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653003"/>
              </p:ext>
            </p:extLst>
          </p:nvPr>
        </p:nvGraphicFramePr>
        <p:xfrm>
          <a:off x="2004439" y="1934243"/>
          <a:ext cx="2944751" cy="17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Equation" r:id="rId6" imgW="710891" imgH="431613" progId="Equation.DSMT4">
                  <p:embed/>
                </p:oleObj>
              </mc:Choice>
              <mc:Fallback>
                <p:oleObj name="Equation" r:id="rId6" imgW="710891" imgH="431613" progId="Equation.DSMT4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4439" y="1934243"/>
                        <a:ext cx="2944751" cy="1766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F0E7F952-96A0-44C7-90C2-C957F30C2354}"/>
              </a:ext>
            </a:extLst>
          </p:cNvPr>
          <p:cNvSpPr txBox="1"/>
          <p:nvPr/>
        </p:nvSpPr>
        <p:spPr>
          <a:xfrm>
            <a:off x="1527810" y="1548461"/>
            <a:ext cx="2093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Z-score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标准化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C41D690-8FEA-415E-8B1F-67137027D71B}"/>
              </a:ext>
            </a:extLst>
          </p:cNvPr>
          <p:cNvSpPr txBox="1"/>
          <p:nvPr/>
        </p:nvSpPr>
        <p:spPr>
          <a:xfrm>
            <a:off x="692031" y="4617042"/>
            <a:ext cx="10684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对于每个尺寸为</a:t>
            </a:r>
            <a:r>
              <a:rPr lang="en-US" altLang="zh-CN" sz="2400" dirty="0"/>
              <a:t>(176,200)</a:t>
            </a:r>
            <a:r>
              <a:rPr lang="zh-CN" altLang="en-US" sz="2400" dirty="0"/>
              <a:t>的被试，设置输入的时间步长为</a:t>
            </a:r>
            <a:r>
              <a:rPr lang="en-US" altLang="zh-CN" sz="2400" dirty="0"/>
              <a:t>176</a:t>
            </a:r>
            <a:r>
              <a:rPr lang="zh-CN" altLang="en-US" sz="2400" dirty="0"/>
              <a:t>，输入大小为</a:t>
            </a:r>
            <a:r>
              <a:rPr lang="en-US" altLang="zh-CN" sz="2400" dirty="0"/>
              <a:t>200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9650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4B0A8C4-BD32-4E4F-8D9B-DA84205CE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0733" y="0"/>
            <a:ext cx="1631267" cy="48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0" name="组合 29">
            <a:extLst>
              <a:ext uri="{FF2B5EF4-FFF2-40B4-BE49-F238E27FC236}">
                <a16:creationId xmlns:a16="http://schemas.microsoft.com/office/drawing/2014/main" id="{BCA99AC4-3142-4D36-B4A0-A655908D5F7B}"/>
              </a:ext>
            </a:extLst>
          </p:cNvPr>
          <p:cNvGrpSpPr/>
          <p:nvPr/>
        </p:nvGrpSpPr>
        <p:grpSpPr>
          <a:xfrm>
            <a:off x="4629150" y="1245870"/>
            <a:ext cx="5337512" cy="4137422"/>
            <a:chOff x="5606950" y="1565910"/>
            <a:chExt cx="4359712" cy="3817382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EC59895-ABF9-448D-895A-4D5D5443ABF8}"/>
                </a:ext>
              </a:extLst>
            </p:cNvPr>
            <p:cNvSpPr txBox="1"/>
            <p:nvPr/>
          </p:nvSpPr>
          <p:spPr>
            <a:xfrm>
              <a:off x="5612130" y="1565910"/>
              <a:ext cx="866836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开   始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65AD01A-9694-4B44-8190-E05909FAC740}"/>
                </a:ext>
              </a:extLst>
            </p:cNvPr>
            <p:cNvSpPr txBox="1"/>
            <p:nvPr/>
          </p:nvSpPr>
          <p:spPr>
            <a:xfrm>
              <a:off x="5606951" y="2255520"/>
              <a:ext cx="872015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标准化</a:t>
              </a:r>
            </a:p>
          </p:txBody>
        </p:sp>
        <p:sp>
          <p:nvSpPr>
            <p:cNvPr id="14" name="文本框 5">
              <a:extLst>
                <a:ext uri="{FF2B5EF4-FFF2-40B4-BE49-F238E27FC236}">
                  <a16:creationId xmlns:a16="http://schemas.microsoft.com/office/drawing/2014/main" id="{DEC59895-ABF9-448D-895A-4D5D5443ABF8}"/>
                </a:ext>
              </a:extLst>
            </p:cNvPr>
            <p:cNvSpPr txBox="1"/>
            <p:nvPr/>
          </p:nvSpPr>
          <p:spPr>
            <a:xfrm>
              <a:off x="5606951" y="2945130"/>
              <a:ext cx="872015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 LSTM</a:t>
              </a:r>
              <a:endParaRPr lang="zh-CN" altLang="en-US" dirty="0"/>
            </a:p>
          </p:txBody>
        </p:sp>
        <p:sp>
          <p:nvSpPr>
            <p:cNvPr id="15" name="文本框 5">
              <a:extLst>
                <a:ext uri="{FF2B5EF4-FFF2-40B4-BE49-F238E27FC236}">
                  <a16:creationId xmlns:a16="http://schemas.microsoft.com/office/drawing/2014/main" id="{DEC59895-ABF9-448D-895A-4D5D5443ABF8}"/>
                </a:ext>
              </a:extLst>
            </p:cNvPr>
            <p:cNvSpPr txBox="1"/>
            <p:nvPr/>
          </p:nvSpPr>
          <p:spPr>
            <a:xfrm>
              <a:off x="5606951" y="3634740"/>
              <a:ext cx="872015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/>
                <a:t>全连接</a:t>
              </a:r>
            </a:p>
          </p:txBody>
        </p:sp>
        <p:sp>
          <p:nvSpPr>
            <p:cNvPr id="16" name="文本框 5">
              <a:extLst>
                <a:ext uri="{FF2B5EF4-FFF2-40B4-BE49-F238E27FC236}">
                  <a16:creationId xmlns:a16="http://schemas.microsoft.com/office/drawing/2014/main" id="{DEC59895-ABF9-448D-895A-4D5D5443ABF8}"/>
                </a:ext>
              </a:extLst>
            </p:cNvPr>
            <p:cNvSpPr txBox="1"/>
            <p:nvPr/>
          </p:nvSpPr>
          <p:spPr>
            <a:xfrm>
              <a:off x="5606951" y="4324350"/>
              <a:ext cx="872015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/>
                <a:t>分   类</a:t>
              </a:r>
            </a:p>
          </p:txBody>
        </p:sp>
        <p:sp>
          <p:nvSpPr>
            <p:cNvPr id="17" name="文本框 5">
              <a:extLst>
                <a:ext uri="{FF2B5EF4-FFF2-40B4-BE49-F238E27FC236}">
                  <a16:creationId xmlns:a16="http://schemas.microsoft.com/office/drawing/2014/main" id="{DEC59895-ABF9-448D-895A-4D5D5443ABF8}"/>
                </a:ext>
              </a:extLst>
            </p:cNvPr>
            <p:cNvSpPr txBox="1"/>
            <p:nvPr/>
          </p:nvSpPr>
          <p:spPr>
            <a:xfrm>
              <a:off x="5606950" y="5013960"/>
              <a:ext cx="866835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   loss</a:t>
              </a:r>
              <a:endParaRPr lang="zh-CN" altLang="en-US" dirty="0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7CE1D5C2-9787-45D9-B10F-5B7967172CE8}"/>
                </a:ext>
              </a:extLst>
            </p:cNvPr>
            <p:cNvCxnSpPr>
              <a:stCxn id="6" idx="2"/>
              <a:endCxn id="11" idx="0"/>
            </p:cNvCxnSpPr>
            <p:nvPr/>
          </p:nvCxnSpPr>
          <p:spPr>
            <a:xfrm flipH="1">
              <a:off x="6042959" y="1935242"/>
              <a:ext cx="2589" cy="3202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C6DABCDB-3CCF-40A7-913A-00583ACC2DBF}"/>
                </a:ext>
              </a:extLst>
            </p:cNvPr>
            <p:cNvCxnSpPr>
              <a:stCxn id="11" idx="2"/>
              <a:endCxn id="14" idx="0"/>
            </p:cNvCxnSpPr>
            <p:nvPr/>
          </p:nvCxnSpPr>
          <p:spPr>
            <a:xfrm>
              <a:off x="6042959" y="2624852"/>
              <a:ext cx="0" cy="3202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94F589D9-144A-438A-882B-ED5F25271B45}"/>
                </a:ext>
              </a:extLst>
            </p:cNvPr>
            <p:cNvCxnSpPr>
              <a:stCxn id="14" idx="2"/>
              <a:endCxn id="15" idx="0"/>
            </p:cNvCxnSpPr>
            <p:nvPr/>
          </p:nvCxnSpPr>
          <p:spPr>
            <a:xfrm>
              <a:off x="6042959" y="3314462"/>
              <a:ext cx="0" cy="3202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E617FF7C-E8AF-46B3-ABE0-EE145AF9392C}"/>
                </a:ext>
              </a:extLst>
            </p:cNvPr>
            <p:cNvCxnSpPr>
              <a:stCxn id="15" idx="2"/>
              <a:endCxn id="16" idx="0"/>
            </p:cNvCxnSpPr>
            <p:nvPr/>
          </p:nvCxnSpPr>
          <p:spPr>
            <a:xfrm>
              <a:off x="6042959" y="4004072"/>
              <a:ext cx="0" cy="3202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2BF70A92-6822-48E2-B749-EF728389EBD3}"/>
                </a:ext>
              </a:extLst>
            </p:cNvPr>
            <p:cNvCxnSpPr>
              <a:stCxn id="16" idx="2"/>
              <a:endCxn id="17" idx="0"/>
            </p:cNvCxnSpPr>
            <p:nvPr/>
          </p:nvCxnSpPr>
          <p:spPr>
            <a:xfrm flipH="1">
              <a:off x="6040368" y="4693682"/>
              <a:ext cx="2591" cy="3202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连接符: 肘形 26">
              <a:extLst>
                <a:ext uri="{FF2B5EF4-FFF2-40B4-BE49-F238E27FC236}">
                  <a16:creationId xmlns:a16="http://schemas.microsoft.com/office/drawing/2014/main" id="{A071A574-4223-4CEF-A202-FFFF68152C5C}"/>
                </a:ext>
              </a:extLst>
            </p:cNvPr>
            <p:cNvCxnSpPr>
              <a:stCxn id="17" idx="3"/>
              <a:endCxn id="14" idx="3"/>
            </p:cNvCxnSpPr>
            <p:nvPr/>
          </p:nvCxnSpPr>
          <p:spPr>
            <a:xfrm flipV="1">
              <a:off x="6473785" y="3129796"/>
              <a:ext cx="5181" cy="2068830"/>
            </a:xfrm>
            <a:prstGeom prst="bentConnector3">
              <a:avLst>
                <a:gd name="adj1" fmla="val 2260260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5">
              <a:extLst>
                <a:ext uri="{FF2B5EF4-FFF2-40B4-BE49-F238E27FC236}">
                  <a16:creationId xmlns:a16="http://schemas.microsoft.com/office/drawing/2014/main" id="{DEC59895-ABF9-448D-895A-4D5D5443ABF8}"/>
                </a:ext>
              </a:extLst>
            </p:cNvPr>
            <p:cNvSpPr txBox="1"/>
            <p:nvPr/>
          </p:nvSpPr>
          <p:spPr>
            <a:xfrm>
              <a:off x="7704504" y="3955018"/>
              <a:ext cx="2262158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/>
                <a:t>梯度下降，更新权重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7568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4B0A8C4-BD32-4E4F-8D9B-DA84205CE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0733" y="0"/>
            <a:ext cx="1631267" cy="48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DD494762-2AAD-4122-ABDE-8C63B7793FE2}"/>
              </a:ext>
            </a:extLst>
          </p:cNvPr>
          <p:cNvSpPr txBox="1"/>
          <p:nvPr/>
        </p:nvSpPr>
        <p:spPr>
          <a:xfrm>
            <a:off x="548640" y="489612"/>
            <a:ext cx="2236510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第二个实验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EFCE513-50A2-4C9C-97B3-872235B822E7}"/>
              </a:ext>
            </a:extLst>
          </p:cNvPr>
          <p:cNvSpPr txBox="1"/>
          <p:nvPr/>
        </p:nvSpPr>
        <p:spPr>
          <a:xfrm>
            <a:off x="548640" y="1485900"/>
            <a:ext cx="4055919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找出最相关和最不相关的</a:t>
            </a:r>
            <a:r>
              <a:rPr lang="en-US" altLang="zh-CN" sz="2400" dirty="0"/>
              <a:t>ROI</a:t>
            </a:r>
            <a:endParaRPr lang="zh-CN" altLang="en-US" sz="2400" dirty="0"/>
          </a:p>
        </p:txBody>
      </p:sp>
      <p:pic>
        <p:nvPicPr>
          <p:cNvPr id="20" name="图片 19" descr="下载">
            <a:extLst>
              <a:ext uri="{FF2B5EF4-FFF2-40B4-BE49-F238E27FC236}">
                <a16:creationId xmlns:a16="http://schemas.microsoft.com/office/drawing/2014/main" id="{283B0FCC-7CF3-450E-8506-228B245B2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2145" y="2267638"/>
            <a:ext cx="4167710" cy="355155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943FB62-857E-4086-8A56-08623FC114E9}"/>
              </a:ext>
            </a:extLst>
          </p:cNvPr>
          <p:cNvSpPr txBox="1"/>
          <p:nvPr/>
        </p:nvSpPr>
        <p:spPr>
          <a:xfrm>
            <a:off x="5311170" y="5954600"/>
            <a:ext cx="156966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/>
              <a:t>平均相关矩阵</a:t>
            </a:r>
          </a:p>
        </p:txBody>
      </p:sp>
    </p:spTree>
    <p:extLst>
      <p:ext uri="{BB962C8B-B14F-4D97-AF65-F5344CB8AC3E}">
        <p14:creationId xmlns:p14="http://schemas.microsoft.com/office/powerpoint/2010/main" val="4034164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4B0A8C4-BD32-4E4F-8D9B-DA84205CE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0733" y="0"/>
            <a:ext cx="1631267" cy="48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3C60C45-EFA8-489A-AE02-C990494D781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24" y="1199833"/>
            <a:ext cx="4860926" cy="209200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A460B37-6E14-4451-B0B4-5223DC429772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24" y="3291840"/>
            <a:ext cx="4860926" cy="19504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987F757-A55B-4321-B00A-155A37B3DF69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096000" y="1199832"/>
            <a:ext cx="4860926" cy="209200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6185D66-9DCD-46F5-B8A4-3D222EC16A39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095999" y="3291839"/>
            <a:ext cx="4464734" cy="195040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145D12D-7B21-406B-908A-C1CCF441F0A0}"/>
              </a:ext>
            </a:extLst>
          </p:cNvPr>
          <p:cNvSpPr txBox="1"/>
          <p:nvPr/>
        </p:nvSpPr>
        <p:spPr>
          <a:xfrm>
            <a:off x="2005738" y="5473501"/>
            <a:ext cx="250966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Top5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相关与不相关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ROI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F9B4560-7B3A-4F8F-AAEE-F7E82EE95B04}"/>
              </a:ext>
            </a:extLst>
          </p:cNvPr>
          <p:cNvSpPr txBox="1"/>
          <p:nvPr/>
        </p:nvSpPr>
        <p:spPr>
          <a:xfrm>
            <a:off x="7073535" y="5473501"/>
            <a:ext cx="264431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Top10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相关与不相关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ROI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7577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4B0A8C4-BD32-4E4F-8D9B-DA84205CE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0733" y="0"/>
            <a:ext cx="1631267" cy="48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87778F77-1E2A-421A-B03F-8B8E1CB07CB9}"/>
              </a:ext>
            </a:extLst>
          </p:cNvPr>
          <p:cNvGrpSpPr/>
          <p:nvPr/>
        </p:nvGrpSpPr>
        <p:grpSpPr>
          <a:xfrm>
            <a:off x="4290017" y="1819711"/>
            <a:ext cx="3611966" cy="760754"/>
            <a:chOff x="3771812" y="1951512"/>
            <a:chExt cx="3317890" cy="55802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B131D35-8C65-411A-AE38-99A7FA7FC97C}"/>
                </a:ext>
              </a:extLst>
            </p:cNvPr>
            <p:cNvSpPr/>
            <p:nvPr/>
          </p:nvSpPr>
          <p:spPr>
            <a:xfrm>
              <a:off x="3771812" y="1951512"/>
              <a:ext cx="3317890" cy="55802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E6FE4E7-BE16-46C4-B871-836CB0F1539C}"/>
                </a:ext>
              </a:extLst>
            </p:cNvPr>
            <p:cNvSpPr txBox="1"/>
            <p:nvPr/>
          </p:nvSpPr>
          <p:spPr>
            <a:xfrm>
              <a:off x="3824308" y="2080290"/>
              <a:ext cx="3191898" cy="33864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一 </a:t>
              </a:r>
              <a:r>
                <a:rPr lang="en-US" altLang="zh-CN" sz="2400" dirty="0"/>
                <a:t>: </a:t>
              </a:r>
              <a:r>
                <a:rPr lang="zh-CN" altLang="en-US" sz="2400" dirty="0"/>
                <a:t>多模态的相关实验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322A488-D392-44F9-B5F0-9D29AF4C27BC}"/>
              </a:ext>
            </a:extLst>
          </p:cNvPr>
          <p:cNvGrpSpPr/>
          <p:nvPr/>
        </p:nvGrpSpPr>
        <p:grpSpPr>
          <a:xfrm>
            <a:off x="4290017" y="2782015"/>
            <a:ext cx="3611966" cy="760754"/>
            <a:chOff x="3771812" y="1951512"/>
            <a:chExt cx="3317890" cy="55802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EC874E8-50B4-4561-8959-2312A513041A}"/>
                </a:ext>
              </a:extLst>
            </p:cNvPr>
            <p:cNvSpPr/>
            <p:nvPr/>
          </p:nvSpPr>
          <p:spPr>
            <a:xfrm>
              <a:off x="3771812" y="1951512"/>
              <a:ext cx="3317890" cy="55802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93A40A6-F871-4574-9930-DEE8895BD84A}"/>
                </a:ext>
              </a:extLst>
            </p:cNvPr>
            <p:cNvSpPr txBox="1"/>
            <p:nvPr/>
          </p:nvSpPr>
          <p:spPr>
            <a:xfrm>
              <a:off x="3824308" y="2080290"/>
              <a:ext cx="3191898" cy="33864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二 </a:t>
              </a:r>
              <a:r>
                <a:rPr lang="en-US" altLang="zh-CN" sz="2400" dirty="0"/>
                <a:t>: 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LSTM</a:t>
              </a:r>
              <a:r>
                <a:rPr lang="zh-CN" altLang="en-US" sz="2400" dirty="0"/>
                <a:t>的相关实验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7778F77-1E2A-421A-B03F-8B8E1CB07CB9}"/>
              </a:ext>
            </a:extLst>
          </p:cNvPr>
          <p:cNvGrpSpPr/>
          <p:nvPr/>
        </p:nvGrpSpPr>
        <p:grpSpPr>
          <a:xfrm>
            <a:off x="4278586" y="3744319"/>
            <a:ext cx="3611966" cy="760754"/>
            <a:chOff x="3771812" y="1951512"/>
            <a:chExt cx="3317890" cy="55802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B131D35-8C65-411A-AE38-99A7FA7FC97C}"/>
                </a:ext>
              </a:extLst>
            </p:cNvPr>
            <p:cNvSpPr/>
            <p:nvPr/>
          </p:nvSpPr>
          <p:spPr>
            <a:xfrm>
              <a:off x="3771812" y="1951512"/>
              <a:ext cx="3317890" cy="55802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5" name="文本框 5">
              <a:extLst>
                <a:ext uri="{FF2B5EF4-FFF2-40B4-BE49-F238E27FC236}">
                  <a16:creationId xmlns:a16="http://schemas.microsoft.com/office/drawing/2014/main" id="{9E6FE4E7-BE16-46C4-B871-836CB0F1539C}"/>
                </a:ext>
              </a:extLst>
            </p:cNvPr>
            <p:cNvSpPr txBox="1"/>
            <p:nvPr/>
          </p:nvSpPr>
          <p:spPr>
            <a:xfrm>
              <a:off x="3824308" y="2080290"/>
              <a:ext cx="3191898" cy="33864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400" dirty="0"/>
                <a:t>三 </a:t>
              </a:r>
              <a:r>
                <a:rPr lang="en-US" altLang="zh-CN" sz="2400" dirty="0"/>
                <a:t>: 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Glass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Brain</a:t>
              </a:r>
              <a:r>
                <a:rPr lang="zh-CN" altLang="en-US" sz="2400" dirty="0"/>
                <a:t>相关实验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6103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4B0A8C4-BD32-4E4F-8D9B-DA84205CE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0733" y="0"/>
            <a:ext cx="1631267" cy="48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5" name="组合 34">
            <a:extLst>
              <a:ext uri="{FF2B5EF4-FFF2-40B4-BE49-F238E27FC236}">
                <a16:creationId xmlns:a16="http://schemas.microsoft.com/office/drawing/2014/main" id="{25623E46-88A7-43CD-8742-EE3429E005A8}"/>
              </a:ext>
            </a:extLst>
          </p:cNvPr>
          <p:cNvGrpSpPr/>
          <p:nvPr/>
        </p:nvGrpSpPr>
        <p:grpSpPr>
          <a:xfrm>
            <a:off x="4290017" y="1819711"/>
            <a:ext cx="3611966" cy="760754"/>
            <a:chOff x="3771812" y="1951512"/>
            <a:chExt cx="3317890" cy="55802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BAF8079-CEA9-41CC-880B-84DB51E6D20D}"/>
                </a:ext>
              </a:extLst>
            </p:cNvPr>
            <p:cNvSpPr/>
            <p:nvPr/>
          </p:nvSpPr>
          <p:spPr>
            <a:xfrm>
              <a:off x="3771812" y="1951512"/>
              <a:ext cx="3317890" cy="55802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FE4CE627-6A9F-4AA0-9773-9CEB1FBECE1F}"/>
                </a:ext>
              </a:extLst>
            </p:cNvPr>
            <p:cNvSpPr txBox="1"/>
            <p:nvPr/>
          </p:nvSpPr>
          <p:spPr>
            <a:xfrm>
              <a:off x="3824308" y="2080290"/>
              <a:ext cx="3191898" cy="33864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一 </a:t>
              </a:r>
              <a:r>
                <a:rPr lang="en-US" altLang="zh-CN" sz="2400" dirty="0"/>
                <a:t>: </a:t>
              </a:r>
              <a:r>
                <a:rPr lang="zh-CN" altLang="en-US" sz="2400" dirty="0"/>
                <a:t>多模态的相关实验</a:t>
              </a: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3DA46EE8-72E2-4185-913D-CEF49EAF194A}"/>
              </a:ext>
            </a:extLst>
          </p:cNvPr>
          <p:cNvGrpSpPr/>
          <p:nvPr/>
        </p:nvGrpSpPr>
        <p:grpSpPr>
          <a:xfrm>
            <a:off x="4290017" y="2782015"/>
            <a:ext cx="3611966" cy="760754"/>
            <a:chOff x="3771812" y="1951512"/>
            <a:chExt cx="3317890" cy="55802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5E8B6216-88D8-4B53-9132-DA85C24DE41B}"/>
                </a:ext>
              </a:extLst>
            </p:cNvPr>
            <p:cNvSpPr/>
            <p:nvPr/>
          </p:nvSpPr>
          <p:spPr>
            <a:xfrm>
              <a:off x="3771812" y="1951512"/>
              <a:ext cx="3317890" cy="55802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BBB90D8E-C5A3-454E-84C8-24DE136C344F}"/>
                </a:ext>
              </a:extLst>
            </p:cNvPr>
            <p:cNvSpPr txBox="1"/>
            <p:nvPr/>
          </p:nvSpPr>
          <p:spPr>
            <a:xfrm>
              <a:off x="3824308" y="2080290"/>
              <a:ext cx="3191898" cy="33864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二 </a:t>
              </a:r>
              <a:r>
                <a:rPr lang="en-US" altLang="zh-CN" sz="2400" dirty="0"/>
                <a:t>: 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LSTM</a:t>
              </a:r>
              <a:r>
                <a:rPr lang="zh-CN" altLang="en-US" sz="2400" dirty="0"/>
                <a:t>的相关实验</a:t>
              </a: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F72D62A3-FCF8-494A-BD51-E1193DBBAB5F}"/>
              </a:ext>
            </a:extLst>
          </p:cNvPr>
          <p:cNvGrpSpPr/>
          <p:nvPr/>
        </p:nvGrpSpPr>
        <p:grpSpPr>
          <a:xfrm>
            <a:off x="4278586" y="3744319"/>
            <a:ext cx="3611966" cy="760754"/>
            <a:chOff x="3771812" y="1951512"/>
            <a:chExt cx="3317890" cy="55802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B64B3D9E-F029-4BCF-B544-34873726E2CE}"/>
                </a:ext>
              </a:extLst>
            </p:cNvPr>
            <p:cNvSpPr/>
            <p:nvPr/>
          </p:nvSpPr>
          <p:spPr>
            <a:xfrm>
              <a:off x="3771812" y="1951512"/>
              <a:ext cx="3317890" cy="55802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3" name="文本框 5">
              <a:extLst>
                <a:ext uri="{FF2B5EF4-FFF2-40B4-BE49-F238E27FC236}">
                  <a16:creationId xmlns:a16="http://schemas.microsoft.com/office/drawing/2014/main" id="{82DF756F-E00A-46D8-9270-67E59DC64C67}"/>
                </a:ext>
              </a:extLst>
            </p:cNvPr>
            <p:cNvSpPr txBox="1"/>
            <p:nvPr/>
          </p:nvSpPr>
          <p:spPr>
            <a:xfrm>
              <a:off x="3824308" y="2080290"/>
              <a:ext cx="3191898" cy="33864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400" dirty="0"/>
                <a:t>三 </a:t>
              </a:r>
              <a:r>
                <a:rPr lang="en-US" altLang="zh-CN" sz="2400" dirty="0"/>
                <a:t>: 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Glass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Brain</a:t>
              </a:r>
              <a:r>
                <a:rPr lang="zh-CN" altLang="en-US" sz="2400" dirty="0"/>
                <a:t>相关实验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8277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4B0A8C4-BD32-4E4F-8D9B-DA84205CE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0733" y="0"/>
            <a:ext cx="1631267" cy="48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C522150-8145-4C0B-B851-84042118F72A}"/>
              </a:ext>
            </a:extLst>
          </p:cNvPr>
          <p:cNvSpPr txBox="1"/>
          <p:nvPr/>
        </p:nvSpPr>
        <p:spPr>
          <a:xfrm>
            <a:off x="834390" y="1154430"/>
            <a:ext cx="1415772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数据集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6E797AE-2244-42D5-B637-7E30F44E86B5}"/>
              </a:ext>
            </a:extLst>
          </p:cNvPr>
          <p:cNvSpPr txBox="1"/>
          <p:nvPr/>
        </p:nvSpPr>
        <p:spPr>
          <a:xfrm>
            <a:off x="2594610" y="1154429"/>
            <a:ext cx="5011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/>
              <a:t>func_preproc</a:t>
            </a:r>
            <a:r>
              <a:rPr lang="en-US" altLang="zh-CN" sz="2800" dirty="0"/>
              <a:t> ,</a:t>
            </a:r>
            <a:r>
              <a:rPr lang="zh-CN" altLang="en-US" sz="2800" dirty="0"/>
              <a:t>总共</a:t>
            </a:r>
            <a:r>
              <a:rPr lang="en-US" altLang="zh-CN" sz="2800" dirty="0"/>
              <a:t>1035</a:t>
            </a:r>
            <a:r>
              <a:rPr lang="zh-CN" altLang="en-US" sz="2800" dirty="0"/>
              <a:t>个被试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4515B69-4214-4BAD-9651-B714615F4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1764" y="1739204"/>
            <a:ext cx="3201332" cy="471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882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4B0A8C4-BD32-4E4F-8D9B-DA84205CE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0733" y="0"/>
            <a:ext cx="1631267" cy="48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5E734DE-63B0-4799-9971-ED99AC4DD1FE}"/>
              </a:ext>
            </a:extLst>
          </p:cNvPr>
          <p:cNvSpPr txBox="1"/>
          <p:nvPr/>
        </p:nvSpPr>
        <p:spPr>
          <a:xfrm>
            <a:off x="796290" y="706755"/>
            <a:ext cx="2916183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生成</a:t>
            </a:r>
            <a:r>
              <a:rPr lang="en-US" altLang="zh-CN" sz="3200" dirty="0"/>
              <a:t>Glass</a:t>
            </a:r>
            <a:r>
              <a:rPr lang="zh-CN" altLang="en-US" sz="3200" dirty="0"/>
              <a:t> </a:t>
            </a:r>
            <a:r>
              <a:rPr lang="en-US" altLang="zh-CN" sz="3200" dirty="0"/>
              <a:t>Brain</a:t>
            </a:r>
            <a:endParaRPr lang="zh-CN" altLang="en-US" sz="3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4E1DD7-031B-4729-8E81-6F2070E9AE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1453" y="1472904"/>
            <a:ext cx="7682122" cy="371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2676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4B0A8C4-BD32-4E4F-8D9B-DA84205CE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0733" y="0"/>
            <a:ext cx="1631267" cy="48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E382810-3E70-4D95-8642-3C6404CB3064}"/>
              </a:ext>
            </a:extLst>
          </p:cNvPr>
          <p:cNvSpPr txBox="1"/>
          <p:nvPr/>
        </p:nvSpPr>
        <p:spPr>
          <a:xfrm>
            <a:off x="796290" y="706755"/>
            <a:ext cx="1005403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实验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2A8CF05-CAA7-46E9-AFE4-83D693A86CAC}"/>
              </a:ext>
            </a:extLst>
          </p:cNvPr>
          <p:cNvSpPr txBox="1"/>
          <p:nvPr/>
        </p:nvSpPr>
        <p:spPr>
          <a:xfrm>
            <a:off x="1447932" y="2206525"/>
            <a:ext cx="1705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站点</a:t>
            </a:r>
            <a:r>
              <a:rPr lang="zh-CN" altLang="en-US" sz="2400" dirty="0"/>
              <a:t>：</a:t>
            </a:r>
            <a:r>
              <a:rPr lang="en-US" altLang="zh-CN" sz="2400" dirty="0"/>
              <a:t>NYU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7875424-1171-44AB-BC05-8C3E84099E79}"/>
              </a:ext>
            </a:extLst>
          </p:cNvPr>
          <p:cNvSpPr txBox="1"/>
          <p:nvPr/>
        </p:nvSpPr>
        <p:spPr>
          <a:xfrm>
            <a:off x="1447932" y="2967335"/>
            <a:ext cx="9296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数据量</a:t>
            </a:r>
            <a:r>
              <a:rPr lang="zh-CN" altLang="en-US" sz="2400" dirty="0"/>
              <a:t>：</a:t>
            </a:r>
            <a:r>
              <a:rPr lang="en-US" altLang="zh-CN" sz="2400" dirty="0"/>
              <a:t>ASD(75)</a:t>
            </a:r>
            <a:r>
              <a:rPr lang="zh-CN" altLang="en-US" sz="2400" dirty="0"/>
              <a:t>，</a:t>
            </a:r>
            <a:r>
              <a:rPr lang="en-US" altLang="zh-CN" sz="2400" dirty="0"/>
              <a:t>TC(100)</a:t>
            </a:r>
            <a:r>
              <a:rPr lang="zh-CN" altLang="en-US" sz="2400" dirty="0"/>
              <a:t>，分别生成了</a:t>
            </a:r>
            <a:r>
              <a:rPr lang="en-US" altLang="zh-CN" sz="2400" dirty="0"/>
              <a:t>13200</a:t>
            </a:r>
            <a:r>
              <a:rPr lang="zh-CN" altLang="en-US" sz="2400" dirty="0"/>
              <a:t>和</a:t>
            </a:r>
            <a:r>
              <a:rPr lang="en-US" altLang="zh-CN" sz="2400" dirty="0"/>
              <a:t>17424</a:t>
            </a:r>
            <a:r>
              <a:rPr lang="zh-CN" altLang="en-US" sz="2400" dirty="0"/>
              <a:t>张</a:t>
            </a:r>
            <a:r>
              <a:rPr lang="en-US" altLang="zh-CN" sz="2400" dirty="0"/>
              <a:t>glass</a:t>
            </a:r>
            <a:r>
              <a:rPr lang="zh-CN" altLang="en-US" sz="2400" dirty="0"/>
              <a:t> </a:t>
            </a:r>
            <a:r>
              <a:rPr lang="en-US" altLang="zh-CN" sz="2400" dirty="0"/>
              <a:t>brain</a:t>
            </a:r>
            <a:endParaRPr lang="zh-CN" alt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6D538E1-2279-4808-AA91-5A321CE37194}"/>
              </a:ext>
            </a:extLst>
          </p:cNvPr>
          <p:cNvSpPr txBox="1"/>
          <p:nvPr/>
        </p:nvSpPr>
        <p:spPr>
          <a:xfrm>
            <a:off x="1447932" y="3728145"/>
            <a:ext cx="2422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划分数据集</a:t>
            </a:r>
            <a:r>
              <a:rPr lang="zh-CN" altLang="en-US" sz="2400" dirty="0"/>
              <a:t>：</a:t>
            </a:r>
            <a:r>
              <a:rPr lang="en-US" altLang="zh-CN" sz="2400" dirty="0"/>
              <a:t>8:2</a:t>
            </a:r>
            <a:endParaRPr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2206B84-2300-494D-B5CB-6BDE5A06CEF5}"/>
              </a:ext>
            </a:extLst>
          </p:cNvPr>
          <p:cNvSpPr txBox="1"/>
          <p:nvPr/>
        </p:nvSpPr>
        <p:spPr>
          <a:xfrm>
            <a:off x="1447932" y="4488955"/>
            <a:ext cx="4203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网络</a:t>
            </a:r>
            <a:r>
              <a:rPr lang="zh-CN" altLang="en-US" dirty="0"/>
              <a:t>：</a:t>
            </a:r>
            <a:r>
              <a:rPr lang="en-US" altLang="zh-CN" sz="2400" dirty="0"/>
              <a:t>ResNet18+3</a:t>
            </a:r>
            <a:r>
              <a:rPr lang="zh-CN" altLang="en-US" sz="2400" dirty="0"/>
              <a:t>个全连接层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12323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4B0A8C4-BD32-4E4F-8D9B-DA84205CE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0733" y="0"/>
            <a:ext cx="1631267" cy="48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BC57F99-11A6-42D2-8372-23ECA8D10A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048" y="1242707"/>
            <a:ext cx="6471004" cy="462646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B6C36A1-8F46-4B46-98BD-9C79B4ED47C1}"/>
              </a:ext>
            </a:extLst>
          </p:cNvPr>
          <p:cNvSpPr txBox="1"/>
          <p:nvPr/>
        </p:nvSpPr>
        <p:spPr>
          <a:xfrm>
            <a:off x="796290" y="706755"/>
            <a:ext cx="1826141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训练结果</a:t>
            </a:r>
          </a:p>
        </p:txBody>
      </p:sp>
    </p:spTree>
    <p:extLst>
      <p:ext uri="{BB962C8B-B14F-4D97-AF65-F5344CB8AC3E}">
        <p14:creationId xmlns:p14="http://schemas.microsoft.com/office/powerpoint/2010/main" val="24349103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4B0A8C4-BD32-4E4F-8D9B-DA84205CE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0733" y="0"/>
            <a:ext cx="1631267" cy="48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5E5B1F5-91D1-47DA-B7EE-F9FE120E4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9453" y="945522"/>
            <a:ext cx="7013093" cy="515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669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4B0A8C4-BD32-4E4F-8D9B-DA84205CE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0733" y="0"/>
            <a:ext cx="1631267" cy="48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C7DEDD0D-6F44-42D1-9309-8141409A88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1100" y="1297144"/>
            <a:ext cx="7569799" cy="426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5772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4B0A8C4-BD32-4E4F-8D9B-DA84205CE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0733" y="0"/>
            <a:ext cx="1631267" cy="48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11">
            <a:extLst>
              <a:ext uri="{FF2B5EF4-FFF2-40B4-BE49-F238E27FC236}">
                <a16:creationId xmlns:a16="http://schemas.microsoft.com/office/drawing/2014/main" id="{6B6C36A1-8F46-4B46-98BD-9C79B4ED47C1}"/>
              </a:ext>
            </a:extLst>
          </p:cNvPr>
          <p:cNvSpPr txBox="1"/>
          <p:nvPr/>
        </p:nvSpPr>
        <p:spPr>
          <a:xfrm>
            <a:off x="1195720" y="903775"/>
            <a:ext cx="1826141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/>
              <a:t>计划安排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35D42E7-DD23-4188-B9C1-ED1A56A92FE8}"/>
              </a:ext>
            </a:extLst>
          </p:cNvPr>
          <p:cNvSpPr txBox="1"/>
          <p:nvPr/>
        </p:nvSpPr>
        <p:spPr>
          <a:xfrm>
            <a:off x="2405172" y="2385896"/>
            <a:ext cx="5314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一</a:t>
            </a:r>
            <a:r>
              <a:rPr lang="zh-CN" altLang="en-US" sz="2400" dirty="0"/>
              <a:t>：拓展</a:t>
            </a:r>
            <a:r>
              <a:rPr lang="en-US" altLang="zh-CN" sz="2400" dirty="0"/>
              <a:t>Glass Brain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Stat_Map</a:t>
            </a:r>
            <a:r>
              <a:rPr lang="zh-CN" altLang="en-US" sz="2400" dirty="0"/>
              <a:t>的实验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C304C9-BB7E-47E8-B9DA-D5AC68AACA1D}"/>
              </a:ext>
            </a:extLst>
          </p:cNvPr>
          <p:cNvSpPr txBox="1"/>
          <p:nvPr/>
        </p:nvSpPr>
        <p:spPr>
          <a:xfrm>
            <a:off x="2402958" y="2967335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二</a:t>
            </a:r>
            <a:r>
              <a:rPr lang="zh-CN" altLang="en-US" sz="2400" dirty="0"/>
              <a:t>：基于图卷积网络对相关矩阵做实验</a:t>
            </a:r>
          </a:p>
        </p:txBody>
      </p:sp>
    </p:spTree>
    <p:extLst>
      <p:ext uri="{BB962C8B-B14F-4D97-AF65-F5344CB8AC3E}">
        <p14:creationId xmlns:p14="http://schemas.microsoft.com/office/powerpoint/2010/main" val="35779598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4B0A8C4-BD32-4E4F-8D9B-DA84205CE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0733" y="0"/>
            <a:ext cx="1631267" cy="48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8CBD75D-060D-499C-A654-A9DD1BFECCA6}"/>
              </a:ext>
            </a:extLst>
          </p:cNvPr>
          <p:cNvSpPr txBox="1"/>
          <p:nvPr/>
        </p:nvSpPr>
        <p:spPr>
          <a:xfrm>
            <a:off x="5182929" y="3136612"/>
            <a:ext cx="1415772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2312834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4B0A8C4-BD32-4E4F-8D9B-DA84205CE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0733" y="0"/>
            <a:ext cx="1631267" cy="48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9BECF43E-2A2A-49F0-854E-D5BBB0E8C78F}"/>
              </a:ext>
            </a:extLst>
          </p:cNvPr>
          <p:cNvGrpSpPr/>
          <p:nvPr/>
        </p:nvGrpSpPr>
        <p:grpSpPr>
          <a:xfrm>
            <a:off x="4290017" y="1819711"/>
            <a:ext cx="3611966" cy="760754"/>
            <a:chOff x="3771812" y="1951512"/>
            <a:chExt cx="3317890" cy="55802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717A2B1-9655-4D76-8F86-3B3236C25B34}"/>
                </a:ext>
              </a:extLst>
            </p:cNvPr>
            <p:cNvSpPr/>
            <p:nvPr/>
          </p:nvSpPr>
          <p:spPr>
            <a:xfrm>
              <a:off x="3771812" y="1951512"/>
              <a:ext cx="3317890" cy="55802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13B1803-83A6-4278-8788-94C8CA6282F5}"/>
                </a:ext>
              </a:extLst>
            </p:cNvPr>
            <p:cNvSpPr txBox="1"/>
            <p:nvPr/>
          </p:nvSpPr>
          <p:spPr>
            <a:xfrm>
              <a:off x="3824308" y="2075500"/>
              <a:ext cx="3191898" cy="33864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一 </a:t>
              </a:r>
              <a:r>
                <a:rPr lang="en-US" altLang="zh-CN" sz="2400" dirty="0"/>
                <a:t>: </a:t>
              </a:r>
              <a:r>
                <a:rPr lang="zh-CN" altLang="en-US" sz="2400" dirty="0"/>
                <a:t>多模态的相关实验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09CE0B7-9B7E-45AA-B4AF-564E31289781}"/>
              </a:ext>
            </a:extLst>
          </p:cNvPr>
          <p:cNvGrpSpPr/>
          <p:nvPr/>
        </p:nvGrpSpPr>
        <p:grpSpPr>
          <a:xfrm>
            <a:off x="4290017" y="2782015"/>
            <a:ext cx="3611966" cy="760754"/>
            <a:chOff x="3771812" y="1951512"/>
            <a:chExt cx="3317890" cy="55802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51E83A7-DD37-4C2B-AABF-CE92ABC4E0E1}"/>
                </a:ext>
              </a:extLst>
            </p:cNvPr>
            <p:cNvSpPr/>
            <p:nvPr/>
          </p:nvSpPr>
          <p:spPr>
            <a:xfrm>
              <a:off x="3771812" y="1951512"/>
              <a:ext cx="3317890" cy="55802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6E2E810-0627-4D0F-AF39-0519F5FDDE58}"/>
                </a:ext>
              </a:extLst>
            </p:cNvPr>
            <p:cNvSpPr txBox="1"/>
            <p:nvPr/>
          </p:nvSpPr>
          <p:spPr>
            <a:xfrm>
              <a:off x="3824308" y="2080290"/>
              <a:ext cx="3191898" cy="33864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二 </a:t>
              </a:r>
              <a:r>
                <a:rPr lang="en-US" altLang="zh-CN" sz="2400" dirty="0"/>
                <a:t>: 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LSTM</a:t>
              </a:r>
              <a:r>
                <a:rPr lang="zh-CN" altLang="en-US" sz="2400" dirty="0"/>
                <a:t>的相关实验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9E4A743-4A0D-4E95-8D85-0403099C060D}"/>
              </a:ext>
            </a:extLst>
          </p:cNvPr>
          <p:cNvGrpSpPr/>
          <p:nvPr/>
        </p:nvGrpSpPr>
        <p:grpSpPr>
          <a:xfrm>
            <a:off x="4278586" y="3744319"/>
            <a:ext cx="3611966" cy="760754"/>
            <a:chOff x="3771812" y="1951512"/>
            <a:chExt cx="3317890" cy="55802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609EC72-65A5-40DB-B213-EF0AF0F21016}"/>
                </a:ext>
              </a:extLst>
            </p:cNvPr>
            <p:cNvSpPr/>
            <p:nvPr/>
          </p:nvSpPr>
          <p:spPr>
            <a:xfrm>
              <a:off x="3771812" y="1951512"/>
              <a:ext cx="3317890" cy="55802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5" name="文本框 5">
              <a:extLst>
                <a:ext uri="{FF2B5EF4-FFF2-40B4-BE49-F238E27FC236}">
                  <a16:creationId xmlns:a16="http://schemas.microsoft.com/office/drawing/2014/main" id="{DA74CA25-ECAA-4394-AEC8-1897A16A6BF4}"/>
                </a:ext>
              </a:extLst>
            </p:cNvPr>
            <p:cNvSpPr txBox="1"/>
            <p:nvPr/>
          </p:nvSpPr>
          <p:spPr>
            <a:xfrm>
              <a:off x="3824308" y="2080290"/>
              <a:ext cx="3191898" cy="33864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400" dirty="0"/>
                <a:t>三 </a:t>
              </a:r>
              <a:r>
                <a:rPr lang="en-US" altLang="zh-CN" sz="2400" dirty="0"/>
                <a:t>: 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Glass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Brain</a:t>
              </a:r>
              <a:r>
                <a:rPr lang="zh-CN" altLang="en-US" sz="2400" dirty="0"/>
                <a:t>相关实验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9718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4B0A8C4-BD32-4E4F-8D9B-DA84205CE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0733" y="0"/>
            <a:ext cx="1631267" cy="48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9AE98D4-72AF-412E-AB69-FD37FDE6F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012" y="934720"/>
            <a:ext cx="5641975" cy="498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485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4B0A8C4-BD32-4E4F-8D9B-DA84205CE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0733" y="0"/>
            <a:ext cx="1631267" cy="48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9AE98D4-72AF-412E-AB69-FD37FDE6F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012" y="934720"/>
            <a:ext cx="5641975" cy="498856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C155858-018C-4DB5-A45F-1259D4BF3248}"/>
              </a:ext>
            </a:extLst>
          </p:cNvPr>
          <p:cNvSpPr txBox="1"/>
          <p:nvPr/>
        </p:nvSpPr>
        <p:spPr>
          <a:xfrm>
            <a:off x="3703320" y="1794510"/>
            <a:ext cx="1565910" cy="3429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8097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2822EBD7-AAD9-46F8-8507-2BB8A98BFE78}"/>
              </a:ext>
            </a:extLst>
          </p:cNvPr>
          <p:cNvSpPr/>
          <p:nvPr/>
        </p:nvSpPr>
        <p:spPr>
          <a:xfrm>
            <a:off x="891540" y="2413023"/>
            <a:ext cx="1314450" cy="594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FCFE500-933C-48FD-8C14-F1AA3EEB3FEE}"/>
              </a:ext>
            </a:extLst>
          </p:cNvPr>
          <p:cNvSpPr/>
          <p:nvPr/>
        </p:nvSpPr>
        <p:spPr>
          <a:xfrm>
            <a:off x="891540" y="1270575"/>
            <a:ext cx="1314450" cy="594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4B0A8C4-BD32-4E4F-8D9B-DA84205CE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0733" y="0"/>
            <a:ext cx="1631267" cy="48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E9BC7C9-0C8C-4D8C-BA44-3CAD3F918D17}"/>
              </a:ext>
            </a:extLst>
          </p:cNvPr>
          <p:cNvSpPr txBox="1"/>
          <p:nvPr/>
        </p:nvSpPr>
        <p:spPr>
          <a:xfrm>
            <a:off x="891540" y="1275367"/>
            <a:ext cx="8855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数据集</a:t>
            </a:r>
            <a:r>
              <a:rPr lang="en-US" altLang="zh-CN" sz="3200" dirty="0"/>
              <a:t> </a:t>
            </a:r>
            <a:r>
              <a:rPr lang="en-US" altLang="zh-CN" sz="3200" dirty="0" err="1"/>
              <a:t>aal</a:t>
            </a:r>
            <a:r>
              <a:rPr lang="en-US" altLang="zh-CN" sz="3200" dirty="0"/>
              <a:t>, cc200,cc400 ,dosenbach160,ez,ho,tt </a:t>
            </a:r>
            <a:endParaRPr lang="zh-CN" altLang="en-US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5CB73D6-2588-4ACC-BA7C-0EB24C3ABA85}"/>
              </a:ext>
            </a:extLst>
          </p:cNvPr>
          <p:cNvSpPr txBox="1"/>
          <p:nvPr/>
        </p:nvSpPr>
        <p:spPr>
          <a:xfrm>
            <a:off x="891540" y="2387037"/>
            <a:ext cx="5093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被   试   </a:t>
            </a:r>
            <a:r>
              <a:rPr lang="en-US" altLang="zh-CN" sz="2800" dirty="0"/>
              <a:t>ASD</a:t>
            </a:r>
            <a:r>
              <a:rPr lang="en-US" altLang="zh-CN" sz="3600" dirty="0"/>
              <a:t>(505), </a:t>
            </a:r>
            <a:r>
              <a:rPr lang="en-US" altLang="zh-CN" sz="3200" dirty="0"/>
              <a:t>TC</a:t>
            </a:r>
            <a:r>
              <a:rPr lang="en-US" altLang="zh-CN" sz="3600" dirty="0"/>
              <a:t>(530)</a:t>
            </a:r>
            <a:endParaRPr lang="zh-CN" altLang="en-US" sz="3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F31CF0A-E098-44ED-9D06-D92F3EC2C48E}"/>
              </a:ext>
            </a:extLst>
          </p:cNvPr>
          <p:cNvSpPr/>
          <p:nvPr/>
        </p:nvSpPr>
        <p:spPr>
          <a:xfrm>
            <a:off x="750570" y="355547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以</a:t>
            </a:r>
            <a:r>
              <a:rPr lang="en-US" altLang="zh-CN" sz="2400" dirty="0"/>
              <a:t>excel</a:t>
            </a:r>
            <a:r>
              <a:rPr lang="zh-CN" altLang="en-US" sz="2400" dirty="0"/>
              <a:t>文件的形式打开一个</a:t>
            </a:r>
            <a:r>
              <a:rPr lang="en-US" altLang="zh-CN" sz="2400" dirty="0"/>
              <a:t>cc400</a:t>
            </a:r>
            <a:r>
              <a:rPr lang="zh-CN" altLang="en-US" sz="2400" dirty="0"/>
              <a:t>的形式</a:t>
            </a:r>
            <a:endParaRPr lang="en-US" altLang="zh-CN" sz="2400" dirty="0"/>
          </a:p>
          <a:p>
            <a:r>
              <a:rPr lang="zh-CN" altLang="en-US" sz="2400" dirty="0"/>
              <a:t>如右图，每一列表示的是每一个</a:t>
            </a:r>
            <a:r>
              <a:rPr lang="en-US" altLang="zh-CN" sz="2400" dirty="0"/>
              <a:t>ROI</a:t>
            </a:r>
            <a:r>
              <a:rPr lang="zh-CN" altLang="en-US" sz="2400" dirty="0"/>
              <a:t>的</a:t>
            </a:r>
            <a:endParaRPr lang="en-US" altLang="zh-CN" sz="2400" dirty="0"/>
          </a:p>
          <a:p>
            <a:r>
              <a:rPr lang="zh-CN" altLang="en-US" sz="2400" dirty="0"/>
              <a:t>血氧水平信号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4DE42A9-533E-49F6-A77A-99DF6949EE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7351" y="3710762"/>
            <a:ext cx="5379983" cy="289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504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4B0A8C4-BD32-4E4F-8D9B-DA84205CE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0733" y="0"/>
            <a:ext cx="1631267" cy="48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图片 3">
            <a:extLst>
              <a:ext uri="{FF2B5EF4-FFF2-40B4-BE49-F238E27FC236}">
                <a16:creationId xmlns:a16="http://schemas.microsoft.com/office/drawing/2014/main" id="{3E7317A1-3C2D-4AD4-871B-64273F51DC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0644" y="2054541"/>
            <a:ext cx="3758771" cy="11982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1A78E9F-E3D7-485C-9716-F82F69C47EF1}"/>
              </a:ext>
            </a:extLst>
          </p:cNvPr>
          <p:cNvSpPr txBox="1"/>
          <p:nvPr/>
        </p:nvSpPr>
        <p:spPr>
          <a:xfrm>
            <a:off x="1023271" y="901137"/>
            <a:ext cx="6386685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根据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pearson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相关系数构建相关矩阵</a:t>
            </a:r>
          </a:p>
        </p:txBody>
      </p:sp>
      <p:pic>
        <p:nvPicPr>
          <p:cNvPr id="12" name="图片 11" descr="下载">
            <a:extLst>
              <a:ext uri="{FF2B5EF4-FFF2-40B4-BE49-F238E27FC236}">
                <a16:creationId xmlns:a16="http://schemas.microsoft.com/office/drawing/2014/main" id="{E9C196CF-1179-40E3-8F9A-ED67FAE5C3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0644" y="3306445"/>
            <a:ext cx="4167710" cy="355155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67F50B6-7221-41EB-8A4E-34120E7D4E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2996" y="2054541"/>
            <a:ext cx="1821180" cy="473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991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4B0A8C4-BD32-4E4F-8D9B-DA84205CE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0733" y="0"/>
            <a:ext cx="1631267" cy="48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2088806-BB2F-4D0B-ACED-45B6FA847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0975" y="1381152"/>
            <a:ext cx="5653405" cy="13677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50B4EB8-F8B0-4E90-89B7-905584CC1FFB}"/>
              </a:ext>
            </a:extLst>
          </p:cNvPr>
          <p:cNvSpPr txBox="1"/>
          <p:nvPr/>
        </p:nvSpPr>
        <p:spPr>
          <a:xfrm>
            <a:off x="484465" y="489612"/>
            <a:ext cx="2236510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拉平效果图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291C3B5-4E71-425E-85A6-6C2BD7B21039}"/>
              </a:ext>
            </a:extLst>
          </p:cNvPr>
          <p:cNvSpPr txBox="1"/>
          <p:nvPr/>
        </p:nvSpPr>
        <p:spPr>
          <a:xfrm>
            <a:off x="484465" y="3055707"/>
            <a:ext cx="3065263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Lasso+</a:t>
            </a:r>
            <a:r>
              <a:rPr lang="zh-CN" altLang="en-US" sz="3200" dirty="0"/>
              <a:t>特征选择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D815504-4ACE-4816-AA0D-3941921740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7096" y="3778720"/>
            <a:ext cx="1635760" cy="287610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0CF6788-7B4D-4459-9AC5-A11107D027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4005" y="3778720"/>
            <a:ext cx="2299335" cy="287610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25CD3C4-A984-4619-950B-96036682C699}"/>
              </a:ext>
            </a:extLst>
          </p:cNvPr>
          <p:cNvSpPr txBox="1"/>
          <p:nvPr/>
        </p:nvSpPr>
        <p:spPr>
          <a:xfrm>
            <a:off x="3794760" y="4983480"/>
            <a:ext cx="971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(train)</a:t>
            </a:r>
            <a:endParaRPr lang="zh-CN" altLang="en-US" sz="2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18B2F17-8F14-42CC-9ACE-EE802ADDA7A8}"/>
              </a:ext>
            </a:extLst>
          </p:cNvPr>
          <p:cNvSpPr txBox="1"/>
          <p:nvPr/>
        </p:nvSpPr>
        <p:spPr>
          <a:xfrm>
            <a:off x="7673340" y="4980325"/>
            <a:ext cx="971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(test)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29262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4B0A8C4-BD32-4E4F-8D9B-DA84205CE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0733" y="0"/>
            <a:ext cx="1631267" cy="48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98589AD-7013-4165-B8AE-C22CB95EC6D4}"/>
              </a:ext>
            </a:extLst>
          </p:cNvPr>
          <p:cNvSpPr txBox="1"/>
          <p:nvPr/>
        </p:nvSpPr>
        <p:spPr>
          <a:xfrm>
            <a:off x="845820" y="489612"/>
            <a:ext cx="1826141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实验结果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E6DD541-FA19-4D95-9B92-3D8109879BC3}"/>
              </a:ext>
            </a:extLst>
          </p:cNvPr>
          <p:cNvSpPr/>
          <p:nvPr/>
        </p:nvSpPr>
        <p:spPr>
          <a:xfrm>
            <a:off x="3903984" y="1074387"/>
            <a:ext cx="2920992" cy="3609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2200"/>
              </a:lnSpc>
              <a:spcAft>
                <a:spcPts val="0"/>
              </a:spcAft>
            </a:pPr>
            <a:r>
              <a:rPr lang="zh-CN" altLang="zh-CN" b="1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表</a:t>
            </a:r>
            <a:r>
              <a:rPr lang="en-US" altLang="zh-CN" b="1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b="1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未使用</a:t>
            </a:r>
            <a:r>
              <a:rPr lang="en-US" altLang="zh-CN" b="1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lasso</a:t>
            </a:r>
            <a:r>
              <a:rPr lang="zh-CN" altLang="zh-CN" b="1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分类结果</a:t>
            </a:r>
            <a:endParaRPr lang="zh-CN" altLang="zh-CN" sz="1400" b="1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511BC8B3-F1A9-497C-8926-A9661E86E6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449377"/>
              </p:ext>
            </p:extLst>
          </p:nvPr>
        </p:nvGraphicFramePr>
        <p:xfrm>
          <a:off x="2563945" y="1435320"/>
          <a:ext cx="5951408" cy="16965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3926">
                  <a:extLst>
                    <a:ext uri="{9D8B030D-6E8A-4147-A177-3AD203B41FA5}">
                      <a16:colId xmlns:a16="http://schemas.microsoft.com/office/drawing/2014/main" val="50359493"/>
                    </a:ext>
                  </a:extLst>
                </a:gridCol>
                <a:gridCol w="743926">
                  <a:extLst>
                    <a:ext uri="{9D8B030D-6E8A-4147-A177-3AD203B41FA5}">
                      <a16:colId xmlns:a16="http://schemas.microsoft.com/office/drawing/2014/main" val="305421926"/>
                    </a:ext>
                  </a:extLst>
                </a:gridCol>
                <a:gridCol w="743926">
                  <a:extLst>
                    <a:ext uri="{9D8B030D-6E8A-4147-A177-3AD203B41FA5}">
                      <a16:colId xmlns:a16="http://schemas.microsoft.com/office/drawing/2014/main" val="4050334713"/>
                    </a:ext>
                  </a:extLst>
                </a:gridCol>
                <a:gridCol w="743926">
                  <a:extLst>
                    <a:ext uri="{9D8B030D-6E8A-4147-A177-3AD203B41FA5}">
                      <a16:colId xmlns:a16="http://schemas.microsoft.com/office/drawing/2014/main" val="2196319061"/>
                    </a:ext>
                  </a:extLst>
                </a:gridCol>
                <a:gridCol w="743926">
                  <a:extLst>
                    <a:ext uri="{9D8B030D-6E8A-4147-A177-3AD203B41FA5}">
                      <a16:colId xmlns:a16="http://schemas.microsoft.com/office/drawing/2014/main" val="2151206119"/>
                    </a:ext>
                  </a:extLst>
                </a:gridCol>
                <a:gridCol w="743926">
                  <a:extLst>
                    <a:ext uri="{9D8B030D-6E8A-4147-A177-3AD203B41FA5}">
                      <a16:colId xmlns:a16="http://schemas.microsoft.com/office/drawing/2014/main" val="1466018766"/>
                    </a:ext>
                  </a:extLst>
                </a:gridCol>
                <a:gridCol w="743926">
                  <a:extLst>
                    <a:ext uri="{9D8B030D-6E8A-4147-A177-3AD203B41FA5}">
                      <a16:colId xmlns:a16="http://schemas.microsoft.com/office/drawing/2014/main" val="2270666087"/>
                    </a:ext>
                  </a:extLst>
                </a:gridCol>
                <a:gridCol w="743926">
                  <a:extLst>
                    <a:ext uri="{9D8B030D-6E8A-4147-A177-3AD203B41FA5}">
                      <a16:colId xmlns:a16="http://schemas.microsoft.com/office/drawing/2014/main" val="905975625"/>
                    </a:ext>
                  </a:extLst>
                </a:gridCol>
              </a:tblGrid>
              <a:tr h="339300"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dos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ez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aal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cc200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cc400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ho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2506897"/>
                  </a:ext>
                </a:extLst>
              </a:tr>
              <a:tr h="339300"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svm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0.62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0.66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0.64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0.67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0.69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0.66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0.66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7689032"/>
                  </a:ext>
                </a:extLst>
              </a:tr>
              <a:tr h="339300"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rfc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0.61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0.61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0.62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0.62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0.60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0.62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0.60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5220773"/>
                  </a:ext>
                </a:extLst>
              </a:tr>
              <a:tr h="339300"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nb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0.56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0.59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0.56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0.56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0.58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0.57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0.56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5402768"/>
                  </a:ext>
                </a:extLst>
              </a:tr>
              <a:tr h="339300"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knn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0.58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0.56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0.55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0.53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0.58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0.54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0.53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9267731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E32A3BD4-DFB0-492A-BF6C-3EC45F111177}"/>
              </a:ext>
            </a:extLst>
          </p:cNvPr>
          <p:cNvSpPr/>
          <p:nvPr/>
        </p:nvSpPr>
        <p:spPr>
          <a:xfrm>
            <a:off x="4020202" y="3248533"/>
            <a:ext cx="2688557" cy="3609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2200"/>
              </a:lnSpc>
              <a:spcAft>
                <a:spcPts val="0"/>
              </a:spcAft>
            </a:pPr>
            <a:r>
              <a:rPr lang="zh-CN" altLang="zh-CN" b="1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表</a:t>
            </a:r>
            <a:r>
              <a:rPr lang="en-US" altLang="zh-CN" b="1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b="1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b="1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lasso</a:t>
            </a:r>
            <a:r>
              <a:rPr lang="zh-CN" altLang="zh-CN" b="1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分类结果</a:t>
            </a:r>
            <a:endParaRPr lang="zh-CN" altLang="zh-CN" sz="1400" b="1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3CD1BA43-9408-4181-B682-895C02C378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913371"/>
              </p:ext>
            </p:extLst>
          </p:nvPr>
        </p:nvGraphicFramePr>
        <p:xfrm>
          <a:off x="2563944" y="3726178"/>
          <a:ext cx="5951408" cy="16965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3926">
                  <a:extLst>
                    <a:ext uri="{9D8B030D-6E8A-4147-A177-3AD203B41FA5}">
                      <a16:colId xmlns:a16="http://schemas.microsoft.com/office/drawing/2014/main" val="1437612634"/>
                    </a:ext>
                  </a:extLst>
                </a:gridCol>
                <a:gridCol w="743926">
                  <a:extLst>
                    <a:ext uri="{9D8B030D-6E8A-4147-A177-3AD203B41FA5}">
                      <a16:colId xmlns:a16="http://schemas.microsoft.com/office/drawing/2014/main" val="4092587923"/>
                    </a:ext>
                  </a:extLst>
                </a:gridCol>
                <a:gridCol w="743926">
                  <a:extLst>
                    <a:ext uri="{9D8B030D-6E8A-4147-A177-3AD203B41FA5}">
                      <a16:colId xmlns:a16="http://schemas.microsoft.com/office/drawing/2014/main" val="4005034524"/>
                    </a:ext>
                  </a:extLst>
                </a:gridCol>
                <a:gridCol w="743926">
                  <a:extLst>
                    <a:ext uri="{9D8B030D-6E8A-4147-A177-3AD203B41FA5}">
                      <a16:colId xmlns:a16="http://schemas.microsoft.com/office/drawing/2014/main" val="3893134057"/>
                    </a:ext>
                  </a:extLst>
                </a:gridCol>
                <a:gridCol w="743926">
                  <a:extLst>
                    <a:ext uri="{9D8B030D-6E8A-4147-A177-3AD203B41FA5}">
                      <a16:colId xmlns:a16="http://schemas.microsoft.com/office/drawing/2014/main" val="3518366982"/>
                    </a:ext>
                  </a:extLst>
                </a:gridCol>
                <a:gridCol w="743926">
                  <a:extLst>
                    <a:ext uri="{9D8B030D-6E8A-4147-A177-3AD203B41FA5}">
                      <a16:colId xmlns:a16="http://schemas.microsoft.com/office/drawing/2014/main" val="510463554"/>
                    </a:ext>
                  </a:extLst>
                </a:gridCol>
                <a:gridCol w="743926">
                  <a:extLst>
                    <a:ext uri="{9D8B030D-6E8A-4147-A177-3AD203B41FA5}">
                      <a16:colId xmlns:a16="http://schemas.microsoft.com/office/drawing/2014/main" val="434452242"/>
                    </a:ext>
                  </a:extLst>
                </a:gridCol>
                <a:gridCol w="743926">
                  <a:extLst>
                    <a:ext uri="{9D8B030D-6E8A-4147-A177-3AD203B41FA5}">
                      <a16:colId xmlns:a16="http://schemas.microsoft.com/office/drawing/2014/main" val="3392216025"/>
                    </a:ext>
                  </a:extLst>
                </a:gridCol>
              </a:tblGrid>
              <a:tr h="339300"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dos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ez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aal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cc200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cc400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ho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2279820"/>
                  </a:ext>
                </a:extLst>
              </a:tr>
              <a:tr h="339300"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svm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0.60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0.61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0.67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0.63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0.60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0.66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0.61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7071251"/>
                  </a:ext>
                </a:extLst>
              </a:tr>
              <a:tr h="339300"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rfc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0.59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0.57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0.60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0.60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0.60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0.61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0.56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0606401"/>
                  </a:ext>
                </a:extLst>
              </a:tr>
              <a:tr h="339300"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nb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0.60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0.59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0.62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0.66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0.58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0.64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0.61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3565080"/>
                  </a:ext>
                </a:extLst>
              </a:tr>
              <a:tr h="339300"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knn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0.59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0.61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0.61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0.57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0.58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0.58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0.58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2901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5277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1819</TotalTime>
  <Words>449</Words>
  <Application>Microsoft Office PowerPoint</Application>
  <PresentationFormat>宽屏</PresentationFormat>
  <Paragraphs>146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等线</vt:lpstr>
      <vt:lpstr>等线 Light</vt:lpstr>
      <vt:lpstr>宋体</vt:lpstr>
      <vt:lpstr>微软雅黑</vt:lpstr>
      <vt:lpstr>Arial</vt:lpstr>
      <vt:lpstr>Calibri</vt:lpstr>
      <vt:lpstr>Times New Roman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student</dc:creator>
  <cp:lastModifiedBy>student</cp:lastModifiedBy>
  <cp:revision>38</cp:revision>
  <dcterms:created xsi:type="dcterms:W3CDTF">2020-09-14T01:13:53Z</dcterms:created>
  <dcterms:modified xsi:type="dcterms:W3CDTF">2020-09-19T00:50:14Z</dcterms:modified>
</cp:coreProperties>
</file>