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4630400" cy="8229600"/>
  <p:notesSz cx="8229600" cy="14630400"/>
  <p:embeddedFontLst>
    <p:embeddedFont>
      <p:font typeface="Kanit" pitchFamily="2" charset="-34"/>
      <p:regular r:id="rId16"/>
      <p:bold r:id="rId17"/>
      <p:italic r:id="rId18"/>
      <p:boldItalic r:id="rId19"/>
    </p:embeddedFont>
    <p:embeddedFont>
      <p:font typeface="Martel Sans" pitchFamily="2" charset="7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1" d="100"/>
          <a:sy n="101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/>
              <a:t>‹#›</a:t>
            </a:fld>
            <a:endParaRPr sz="1200" b="0" i="0" u="none" strike="noStrike" cap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2518e80d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362518e80d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62518e80d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72a9850b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3672a9850ba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672a9850ba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72a9850b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3672a9850b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672a9850b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98" name="Google Shape;9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2518e80d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62518e80db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2518e80db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"/>
              <a:buNone/>
            </a:pPr>
            <a:r>
              <a:rPr lang="en-US" sz="445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Unlocking Song Popularity on Spotify</a:t>
            </a:r>
            <a:endParaRPr sz="4450" b="0" i="0" u="none" strike="noStrike" cap="none"/>
          </a:p>
        </p:txBody>
      </p:sp>
      <p:sp>
        <p:nvSpPr>
          <p:cNvPr id="58" name="Google Shape;58;p13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Dive deep into the data behind hit songs and discover what truly resonates with listeners.</a:t>
            </a:r>
            <a:endParaRPr sz="1750" b="0" i="0" u="none" strike="noStrike" cap="none"/>
          </a:p>
        </p:txBody>
      </p:sp>
      <p:sp>
        <p:nvSpPr>
          <p:cNvPr id="59" name="Google Shape;59;p13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270040" y="5285661"/>
            <a:ext cx="2304693" cy="39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Martel Sans"/>
              <a:buNone/>
            </a:pPr>
            <a:endParaRPr sz="2200" b="0" i="0" u="none" strike="noStrike" cap="non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75552" y="452200"/>
            <a:ext cx="7818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200"/>
              <a:buFont typeface="Kanit"/>
              <a:buNone/>
            </a:pPr>
            <a:r>
              <a:rPr lang="en-US" sz="320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Key Feature Importances</a:t>
            </a:r>
            <a:endParaRPr sz="3200" b="0" i="0" u="none" strike="noStrike" cap="none"/>
          </a:p>
        </p:txBody>
      </p:sp>
      <p:sp>
        <p:nvSpPr>
          <p:cNvPr id="195" name="Google Shape;195;p24"/>
          <p:cNvSpPr/>
          <p:nvPr/>
        </p:nvSpPr>
        <p:spPr>
          <a:xfrm>
            <a:off x="575548" y="9028152"/>
            <a:ext cx="134793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250"/>
              <a:buFont typeface="Martel Sans"/>
              <a:buNone/>
            </a:pPr>
            <a:r>
              <a:rPr lang="en-US" sz="12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Genre is the most critical feature with 0.47 importance. Instrumentalness, speechiness, acousticness, and loudness are also significant factors. Danceability, energy, and valence have lesser effects.</a:t>
            </a:r>
            <a:endParaRPr sz="1250" b="0" i="0" u="none" strike="noStrike" cap="none"/>
          </a:p>
        </p:txBody>
      </p:sp>
      <p:pic>
        <p:nvPicPr>
          <p:cNvPr id="196" name="Google Shape;196;p24" title="Screenshot 2025-06-18 at 10.28.1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3575"/>
            <a:ext cx="14325601" cy="576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252781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/>
          <p:nvPr/>
        </p:nvSpPr>
        <p:spPr>
          <a:xfrm>
            <a:off x="707708" y="2648864"/>
            <a:ext cx="63849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950"/>
              <a:buFont typeface="Kanit"/>
              <a:buNone/>
            </a:pPr>
            <a:r>
              <a:rPr lang="en-US" sz="395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Genre's Impact on Popularity</a:t>
            </a:r>
            <a:endParaRPr sz="3950" b="0" i="0" u="none" strike="noStrike" cap="none"/>
          </a:p>
        </p:txBody>
      </p:sp>
      <p:pic>
        <p:nvPicPr>
          <p:cNvPr id="204" name="Google Shape;204;p2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708" y="4200194"/>
            <a:ext cx="505539" cy="50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466017" y="4139446"/>
            <a:ext cx="2527816" cy="31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50"/>
              <a:buFont typeface="Kanit"/>
              <a:buNone/>
            </a:pPr>
            <a:r>
              <a:rPr lang="en-US" sz="19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Top Genres</a:t>
            </a:r>
            <a:endParaRPr sz="1950" b="0" i="0" u="none" strike="noStrike" cap="none"/>
          </a:p>
        </p:txBody>
      </p:sp>
      <p:sp>
        <p:nvSpPr>
          <p:cNvPr id="206" name="Google Shape;206;p25"/>
          <p:cNvSpPr/>
          <p:nvPr/>
        </p:nvSpPr>
        <p:spPr>
          <a:xfrm>
            <a:off x="1466017" y="4576643"/>
            <a:ext cx="12456676" cy="32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550"/>
              <a:buFont typeface="Martel Sans"/>
              <a:buNone/>
            </a:pPr>
            <a:r>
              <a:rPr lang="en-US" sz="15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Pop-film, K-pop, Pop, Electro, House, </a:t>
            </a:r>
            <a:r>
              <a:rPr lang="en-US" sz="15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Chill, EDM </a:t>
            </a:r>
            <a:endParaRPr sz="1550" b="0" i="0" u="none" strike="noStrike" cap="none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550"/>
              <a:buFont typeface="Martel Sans"/>
              <a:buNone/>
            </a:pPr>
            <a:r>
              <a:rPr lang="en-US" sz="15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average 55-5</a:t>
            </a:r>
            <a:r>
              <a:rPr lang="en-US" sz="15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9</a:t>
            </a:r>
            <a:r>
              <a:rPr lang="en-US" sz="15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popularity.</a:t>
            </a:r>
            <a:endParaRPr sz="1550" b="0" i="0" u="none" strike="noStrike" cap="none"/>
          </a:p>
        </p:txBody>
      </p:sp>
      <p:pic>
        <p:nvPicPr>
          <p:cNvPr id="207" name="Google Shape;207;p2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708" y="5405795"/>
            <a:ext cx="505539" cy="50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1466017" y="5525810"/>
            <a:ext cx="2527816" cy="31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50"/>
              <a:buFont typeface="Kanit"/>
              <a:buNone/>
            </a:pPr>
            <a:r>
              <a:rPr lang="en-US" sz="19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Lower Genres</a:t>
            </a:r>
            <a:endParaRPr sz="1950" b="0" i="0" u="none" strike="noStrike" cap="none"/>
          </a:p>
        </p:txBody>
      </p:sp>
      <p:sp>
        <p:nvSpPr>
          <p:cNvPr id="209" name="Google Shape;209;p25"/>
          <p:cNvSpPr/>
          <p:nvPr/>
        </p:nvSpPr>
        <p:spPr>
          <a:xfrm>
            <a:off x="1466017" y="5963007"/>
            <a:ext cx="12456676" cy="32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550"/>
              <a:buFont typeface="Martel Sans"/>
              <a:buNone/>
            </a:pPr>
            <a:r>
              <a:rPr lang="en-US" sz="15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Chicago-house, </a:t>
            </a:r>
            <a:r>
              <a:rPr lang="en-US" sz="15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Detroit-techno, </a:t>
            </a:r>
            <a:r>
              <a:rPr lang="en-US" sz="15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Romance </a:t>
            </a:r>
            <a:r>
              <a:rPr lang="en-US" sz="15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under </a:t>
            </a:r>
            <a:r>
              <a:rPr lang="en-US" sz="15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20</a:t>
            </a:r>
            <a:r>
              <a:rPr lang="en-US" sz="15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.</a:t>
            </a:r>
            <a:endParaRPr sz="1550" b="0" i="0" u="none" strike="noStrike" cap="none"/>
          </a:p>
        </p:txBody>
      </p:sp>
      <p:pic>
        <p:nvPicPr>
          <p:cNvPr id="210" name="Google Shape;210;p2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708" y="6792158"/>
            <a:ext cx="505539" cy="50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1466017" y="6912173"/>
            <a:ext cx="2527816" cy="31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50"/>
              <a:buFont typeface="Kanit"/>
              <a:buNone/>
            </a:pPr>
            <a:r>
              <a:rPr lang="en-US" sz="19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Genre Predicts</a:t>
            </a:r>
            <a:endParaRPr sz="1950" b="0" i="0" u="none" strike="noStrike" cap="none"/>
          </a:p>
        </p:txBody>
      </p:sp>
      <p:sp>
        <p:nvSpPr>
          <p:cNvPr id="212" name="Google Shape;212;p25"/>
          <p:cNvSpPr/>
          <p:nvPr/>
        </p:nvSpPr>
        <p:spPr>
          <a:xfrm>
            <a:off x="1466017" y="7349371"/>
            <a:ext cx="12456676" cy="32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550"/>
              <a:buFont typeface="Martel Sans"/>
              <a:buNone/>
            </a:pPr>
            <a:r>
              <a:rPr lang="en-US" sz="15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Crucially predicts audience reach and preference.</a:t>
            </a:r>
            <a:endParaRPr sz="1550" b="0" i="0" u="none" strike="noStrike" cap="none"/>
          </a:p>
        </p:txBody>
      </p:sp>
      <p:pic>
        <p:nvPicPr>
          <p:cNvPr id="213" name="Google Shape;213;p25" title="Screenshot 2025-06-18 at 10.21.56 A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2625" y="3056550"/>
            <a:ext cx="8045624" cy="4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 title="insight_16686978.png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9144000" y="204775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793800" y="921877"/>
            <a:ext cx="75564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"/>
              <a:buNone/>
            </a:pPr>
            <a:r>
              <a:rPr lang="en-US" sz="4450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Main insights</a:t>
            </a:r>
            <a:endParaRPr sz="4450" b="0" i="0" u="none" strike="noStrike" cap="none"/>
          </a:p>
        </p:txBody>
      </p:sp>
      <p:sp>
        <p:nvSpPr>
          <p:cNvPr id="221" name="Google Shape;221;p26"/>
          <p:cNvSpPr/>
          <p:nvPr/>
        </p:nvSpPr>
        <p:spPr>
          <a:xfrm>
            <a:off x="793790" y="2679600"/>
            <a:ext cx="510300" cy="510300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878860" y="2722105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650" b="0" i="0" u="none" strike="noStrike" cap="none"/>
          </a:p>
        </p:txBody>
      </p:sp>
      <p:sp>
        <p:nvSpPr>
          <p:cNvPr id="223" name="Google Shape;223;p26"/>
          <p:cNvSpPr/>
          <p:nvPr/>
        </p:nvSpPr>
        <p:spPr>
          <a:xfrm>
            <a:off x="1448626" y="2197575"/>
            <a:ext cx="5601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endParaRPr sz="2200">
              <a:solidFill>
                <a:srgbClr val="2C3249"/>
              </a:solidFill>
              <a:latin typeface="Kanit"/>
              <a:ea typeface="Kanit"/>
              <a:cs typeface="Kanit"/>
              <a:sym typeface="Kani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 Lean Into Genre Curation</a:t>
            </a:r>
            <a:endParaRPr sz="2200">
              <a:solidFill>
                <a:srgbClr val="2C3249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1530906" y="2973560"/>
            <a:ext cx="68193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Segment playlists by top-performing genres</a:t>
            </a:r>
            <a:endParaRPr sz="175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Use genre as entry-point to listener personalization</a:t>
            </a:r>
            <a:endParaRPr sz="175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endParaRPr sz="175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793790" y="4064416"/>
            <a:ext cx="510300" cy="510300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878860" y="4106921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sz="2650" b="0" i="0" u="none" strike="noStrike" cap="none"/>
          </a:p>
        </p:txBody>
      </p:sp>
      <p:sp>
        <p:nvSpPr>
          <p:cNvPr id="227" name="Google Shape;227;p26"/>
          <p:cNvSpPr/>
          <p:nvPr/>
        </p:nvSpPr>
        <p:spPr>
          <a:xfrm>
            <a:off x="1530901" y="4001300"/>
            <a:ext cx="5148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 Leverage instrumental Quality</a:t>
            </a:r>
            <a:endParaRPr sz="2200">
              <a:solidFill>
                <a:srgbClr val="2C3249"/>
              </a:solidFill>
              <a:latin typeface="Kanit"/>
              <a:ea typeface="Kanit"/>
              <a:cs typeface="Kanit"/>
              <a:sym typeface="Kani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endParaRPr sz="22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530906" y="4355601"/>
            <a:ext cx="68193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Consider producing tracks with strong instrumental elements, especially in lo-fi, chill, or cinematic genres.</a:t>
            </a:r>
            <a:endParaRPr sz="175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963910" y="5548155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650" b="0" i="0" u="none" strike="noStrike" cap="none"/>
          </a:p>
        </p:txBody>
      </p:sp>
      <p:sp>
        <p:nvSpPr>
          <p:cNvPr id="230" name="Google Shape;230;p26"/>
          <p:cNvSpPr/>
          <p:nvPr/>
        </p:nvSpPr>
        <p:spPr>
          <a:xfrm>
            <a:off x="793790" y="5505700"/>
            <a:ext cx="510300" cy="510300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878860" y="5548205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650" b="0" i="0" u="none" strike="noStrike" cap="none"/>
          </a:p>
        </p:txBody>
      </p:sp>
      <p:sp>
        <p:nvSpPr>
          <p:cNvPr id="232" name="Google Shape;232;p26"/>
          <p:cNvSpPr/>
          <p:nvPr/>
        </p:nvSpPr>
        <p:spPr>
          <a:xfrm>
            <a:off x="834928" y="6803200"/>
            <a:ext cx="510300" cy="510300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919998" y="6845705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 sz="2650" b="0" i="0" u="none" strike="noStrike" cap="none"/>
          </a:p>
        </p:txBody>
      </p:sp>
      <p:sp>
        <p:nvSpPr>
          <p:cNvPr id="234" name="Google Shape;234;p26"/>
          <p:cNvSpPr/>
          <p:nvPr/>
        </p:nvSpPr>
        <p:spPr>
          <a:xfrm>
            <a:off x="1448626" y="5402250"/>
            <a:ext cx="5148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Explicitness</a:t>
            </a:r>
            <a:endParaRPr sz="22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448631" y="5756551"/>
            <a:ext cx="68193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Do not be afraid to incorporate explicit language into your lyrics as explicitly is the third strongest factor to popularity</a:t>
            </a:r>
            <a:endParaRPr sz="175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489763" y="6805800"/>
            <a:ext cx="5148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Acousticness + energy</a:t>
            </a:r>
            <a:endParaRPr sz="22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489768" y="7160101"/>
            <a:ext cx="68193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contribute the 4th and 5th most to popularity</a:t>
            </a:r>
            <a:endParaRPr sz="175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2527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695200" y="4455350"/>
            <a:ext cx="136584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950"/>
              <a:buFont typeface="Kanit"/>
              <a:buNone/>
            </a:pPr>
            <a:r>
              <a:rPr lang="en-US" sz="5950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Thank you!</a:t>
            </a:r>
            <a:endParaRPr sz="5950" b="0" i="0" u="none" strike="noStrike" cap="none"/>
          </a:p>
        </p:txBody>
      </p:sp>
      <p:pic>
        <p:nvPicPr>
          <p:cNvPr id="245" name="Google Shape;245;p2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4198" y="4455351"/>
            <a:ext cx="847525" cy="8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/>
          <p:nvPr/>
        </p:nvSpPr>
        <p:spPr>
          <a:xfrm>
            <a:off x="1466017" y="4139446"/>
            <a:ext cx="25278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50"/>
              <a:buFont typeface="Kanit"/>
              <a:buNone/>
            </a:pPr>
            <a:endParaRPr sz="1950" b="0" i="0" u="none" strike="noStrike" cap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642925" y="493400"/>
            <a:ext cx="8601600" cy="6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 b="1">
                <a:solidFill>
                  <a:schemeClr val="dk1"/>
                </a:solidFill>
              </a:rPr>
              <a:t>Agenda</a:t>
            </a:r>
            <a:endParaRPr sz="3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Project Mission: Predict &amp; Empower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Dataset Snapshot &amp; Features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Popularity Distribution Insights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Genre's Impact on Popularity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Key Feature Importances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Our Modeling Journey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</a:rPr>
              <a:t>Model Performance Showdown</a:t>
            </a:r>
            <a:endParaRPr sz="27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4719"/>
              </a:lnSpc>
              <a:spcBef>
                <a:spcPts val="120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"/>
              <a:buNone/>
            </a:pPr>
            <a:endParaRPr sz="5450">
              <a:solidFill>
                <a:srgbClr val="272D45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793790" y="1385530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"/>
              <a:buNone/>
            </a:pPr>
            <a:r>
              <a:rPr lang="en-US" sz="445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Project Mission: Predict &amp; Empower</a:t>
            </a:r>
            <a:endParaRPr sz="4450" b="0" i="0" u="none" strike="noStrike" cap="none"/>
          </a:p>
        </p:txBody>
      </p:sp>
      <p:sp>
        <p:nvSpPr>
          <p:cNvPr id="102" name="Google Shape;102;p17"/>
          <p:cNvSpPr/>
          <p:nvPr/>
        </p:nvSpPr>
        <p:spPr>
          <a:xfrm>
            <a:off x="793790" y="31432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878860" y="318575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650" b="0" i="0" u="none" strike="noStrike" cap="none"/>
          </a:p>
        </p:txBody>
      </p:sp>
      <p:sp>
        <p:nvSpPr>
          <p:cNvPr id="104" name="Google Shape;104;p17"/>
          <p:cNvSpPr/>
          <p:nvPr/>
        </p:nvSpPr>
        <p:spPr>
          <a:xfrm>
            <a:off x="1530906" y="3221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Predict Popularity</a:t>
            </a:r>
            <a:endParaRPr sz="2200" b="0" i="0" u="none" strike="noStrike" cap="none"/>
          </a:p>
        </p:txBody>
      </p:sp>
      <p:sp>
        <p:nvSpPr>
          <p:cNvPr id="105" name="Google Shape;105;p17"/>
          <p:cNvSpPr/>
          <p:nvPr/>
        </p:nvSpPr>
        <p:spPr>
          <a:xfrm>
            <a:off x="1530906" y="3711535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Using Spotify track features.</a:t>
            </a:r>
            <a:endParaRPr sz="1750" b="0" i="0" u="none" strike="noStrike" cap="none"/>
          </a:p>
        </p:txBody>
      </p:sp>
      <p:sp>
        <p:nvSpPr>
          <p:cNvPr id="106" name="Google Shape;106;p17"/>
          <p:cNvSpPr/>
          <p:nvPr/>
        </p:nvSpPr>
        <p:spPr>
          <a:xfrm>
            <a:off x="793790" y="45280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78860" y="4570571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sz="2650" b="0" i="0" u="none" strike="noStrike" cap="none"/>
          </a:p>
        </p:txBody>
      </p:sp>
      <p:sp>
        <p:nvSpPr>
          <p:cNvPr id="108" name="Google Shape;108;p17"/>
          <p:cNvSpPr/>
          <p:nvPr/>
        </p:nvSpPr>
        <p:spPr>
          <a:xfrm>
            <a:off x="1530906" y="460593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Identify Key Drivers</a:t>
            </a:r>
            <a:endParaRPr sz="2200" b="0" i="0" u="none" strike="noStrike" cap="none"/>
          </a:p>
        </p:txBody>
      </p:sp>
      <p:sp>
        <p:nvSpPr>
          <p:cNvPr id="109" name="Google Shape;109;p17"/>
          <p:cNvSpPr/>
          <p:nvPr/>
        </p:nvSpPr>
        <p:spPr>
          <a:xfrm>
            <a:off x="1530906" y="5096351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Audio and genre insights.</a:t>
            </a:r>
            <a:endParaRPr sz="1750" b="0" i="0" u="none" strike="noStrike" cap="none"/>
          </a:p>
        </p:txBody>
      </p:sp>
      <p:sp>
        <p:nvSpPr>
          <p:cNvPr id="110" name="Google Shape;110;p17"/>
          <p:cNvSpPr/>
          <p:nvPr/>
        </p:nvSpPr>
        <p:spPr>
          <a:xfrm>
            <a:off x="793790" y="59128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78860" y="5955387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"/>
              <a:buNone/>
            </a:pPr>
            <a:r>
              <a:rPr lang="en-US" sz="26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650" b="0" i="0" u="none" strike="noStrike" cap="none"/>
          </a:p>
        </p:txBody>
      </p:sp>
      <p:sp>
        <p:nvSpPr>
          <p:cNvPr id="112" name="Google Shape;112;p17"/>
          <p:cNvSpPr/>
          <p:nvPr/>
        </p:nvSpPr>
        <p:spPr>
          <a:xfrm>
            <a:off x="1530906" y="599074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Guide Decisions</a:t>
            </a:r>
            <a:endParaRPr sz="2200" b="0" i="0" u="none" strike="noStrike" cap="none"/>
          </a:p>
        </p:txBody>
      </p:sp>
      <p:sp>
        <p:nvSpPr>
          <p:cNvPr id="113" name="Google Shape;113;p17"/>
          <p:cNvSpPr/>
          <p:nvPr/>
        </p:nvSpPr>
        <p:spPr>
          <a:xfrm>
            <a:off x="1530906" y="6481167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For artists and 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producers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 descr="preencoded.png"/>
          <p:cNvPicPr preferRelativeResize="0"/>
          <p:nvPr/>
        </p:nvPicPr>
        <p:blipFill rotWithShape="1">
          <a:blip r:embed="rId3">
            <a:alphaModFix/>
          </a:blip>
          <a:srcRect t="21867" b="6902"/>
          <a:stretch/>
        </p:blipFill>
        <p:spPr>
          <a:xfrm>
            <a:off x="8999275" y="1441450"/>
            <a:ext cx="5486400" cy="586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793790" y="1441449"/>
            <a:ext cx="71922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"/>
              <a:buNone/>
            </a:pPr>
            <a:r>
              <a:rPr lang="en-US" sz="445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Dataset Snapshot &amp; Features</a:t>
            </a:r>
            <a:endParaRPr sz="4450" b="0" i="0" u="none" strike="noStrike" cap="none"/>
          </a:p>
        </p:txBody>
      </p:sp>
      <p:sp>
        <p:nvSpPr>
          <p:cNvPr id="121" name="Google Shape;121;p18"/>
          <p:cNvSpPr/>
          <p:nvPr/>
        </p:nvSpPr>
        <p:spPr>
          <a:xfrm>
            <a:off x="793790" y="3203615"/>
            <a:ext cx="3664744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028224" y="343804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114</a:t>
            </a:r>
            <a:r>
              <a:rPr lang="en-US" sz="22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,000 Songs</a:t>
            </a:r>
            <a:endParaRPr sz="2200" b="0" i="0" u="none" strike="noStrike" cap="none"/>
          </a:p>
        </p:txBody>
      </p:sp>
      <p:sp>
        <p:nvSpPr>
          <p:cNvPr id="123" name="Google Shape;123;p18"/>
          <p:cNvSpPr/>
          <p:nvPr/>
        </p:nvSpPr>
        <p:spPr>
          <a:xfrm>
            <a:off x="1028224" y="3928467"/>
            <a:ext cx="3195876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From Spotify via Kaggle.</a:t>
            </a:r>
            <a:endParaRPr sz="1750" b="0" i="0" u="none" strike="noStrike" cap="none"/>
          </a:p>
        </p:txBody>
      </p:sp>
      <p:sp>
        <p:nvSpPr>
          <p:cNvPr id="124" name="Google Shape;124;p18"/>
          <p:cNvSpPr/>
          <p:nvPr/>
        </p:nvSpPr>
        <p:spPr>
          <a:xfrm>
            <a:off x="4685348" y="320361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919782" y="343804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Popularity Score</a:t>
            </a:r>
            <a:endParaRPr sz="2200" b="0" i="0" u="none" strike="noStrike" cap="none"/>
          </a:p>
        </p:txBody>
      </p:sp>
      <p:sp>
        <p:nvSpPr>
          <p:cNvPr id="126" name="Google Shape;126;p18"/>
          <p:cNvSpPr/>
          <p:nvPr/>
        </p:nvSpPr>
        <p:spPr>
          <a:xfrm>
            <a:off x="4919782" y="3928467"/>
            <a:ext cx="319599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Target: 0-100 rating.</a:t>
            </a:r>
            <a:endParaRPr sz="1750" b="0" i="0" u="none" strike="noStrike" cap="none"/>
          </a:p>
        </p:txBody>
      </p:sp>
      <p:sp>
        <p:nvSpPr>
          <p:cNvPr id="127" name="Google Shape;127;p18"/>
          <p:cNvSpPr/>
          <p:nvPr/>
        </p:nvSpPr>
        <p:spPr>
          <a:xfrm>
            <a:off x="793790" y="47526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"/>
              <a:buNone/>
            </a:pPr>
            <a:r>
              <a:rPr lang="en-US" sz="22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Key Features</a:t>
            </a:r>
            <a:endParaRPr sz="2200" b="0" i="0" u="none" strike="noStrike" cap="none"/>
          </a:p>
        </p:txBody>
      </p:sp>
      <p:sp>
        <p:nvSpPr>
          <p:cNvPr id="129" name="Google Shape;129;p18"/>
          <p:cNvSpPr/>
          <p:nvPr/>
        </p:nvSpPr>
        <p:spPr>
          <a:xfrm>
            <a:off x="1028224" y="5477470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Genre, danceability, energy, acousticness, valence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&amp; more!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575551" y="452200"/>
            <a:ext cx="85440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200"/>
              <a:buFont typeface="Kanit"/>
              <a:buNone/>
            </a:pPr>
            <a:r>
              <a:rPr lang="en-US" sz="320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Popularity Distribution Insights</a:t>
            </a:r>
            <a:endParaRPr sz="3200" b="0" i="0" u="none" strike="noStrike" cap="none"/>
          </a:p>
        </p:txBody>
      </p:sp>
      <p:sp>
        <p:nvSpPr>
          <p:cNvPr id="136" name="Google Shape;136;p19"/>
          <p:cNvSpPr/>
          <p:nvPr/>
        </p:nvSpPr>
        <p:spPr>
          <a:xfrm>
            <a:off x="575548" y="9028152"/>
            <a:ext cx="13479304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250"/>
              <a:buFont typeface="Martel Sans"/>
              <a:buNone/>
            </a:pPr>
            <a:r>
              <a:rPr lang="en-US" sz="12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Most songs fall between 0-40 popularity. Only 0.7% achieve viral status, exceeding 80. This right-skewed distribution aligns with industry expectations.</a:t>
            </a:r>
            <a:endParaRPr sz="1250" b="0" i="0" u="none" strike="noStrike" cap="none"/>
          </a:p>
        </p:txBody>
      </p:sp>
      <p:pic>
        <p:nvPicPr>
          <p:cNvPr id="137" name="Google Shape;137;p19" title="Screenshot 2025-06-18 at 10.19.5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550" y="1647650"/>
            <a:ext cx="8681300" cy="61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29020" y="574119"/>
            <a:ext cx="5207675" cy="65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100"/>
              <a:buFont typeface="Kanit"/>
              <a:buNone/>
            </a:pPr>
            <a:r>
              <a:rPr lang="en-US" sz="410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Our Modeling Journey</a:t>
            </a:r>
            <a:endParaRPr sz="4100" b="0" i="0" u="none" strike="noStrike" cap="none"/>
          </a:p>
        </p:txBody>
      </p:sp>
      <p:sp>
        <p:nvSpPr>
          <p:cNvPr id="144" name="Google Shape;144;p20"/>
          <p:cNvSpPr/>
          <p:nvPr/>
        </p:nvSpPr>
        <p:spPr>
          <a:xfrm>
            <a:off x="729020" y="1641634"/>
            <a:ext cx="1646515" cy="1200150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405771" y="2058591"/>
            <a:ext cx="292894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300"/>
              <a:buFont typeface="Kanit"/>
              <a:buNone/>
            </a:pPr>
            <a:r>
              <a:rPr lang="en-US" sz="23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300" b="0" i="0" u="none" strike="noStrike" cap="none"/>
          </a:p>
        </p:txBody>
      </p:sp>
      <p:sp>
        <p:nvSpPr>
          <p:cNvPr id="146" name="Google Shape;146;p20"/>
          <p:cNvSpPr/>
          <p:nvPr/>
        </p:nvSpPr>
        <p:spPr>
          <a:xfrm>
            <a:off x="2583775" y="1849874"/>
            <a:ext cx="1906548" cy="32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50"/>
              <a:buFont typeface="Kanit"/>
              <a:buNone/>
            </a:pPr>
            <a:r>
              <a:rPr lang="en-US" sz="20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Baseline</a:t>
            </a:r>
            <a:endParaRPr sz="2050" b="0" i="0" u="none" strike="noStrike" cap="none"/>
          </a:p>
        </p:txBody>
      </p:sp>
      <p:sp>
        <p:nvSpPr>
          <p:cNvPr id="147" name="Google Shape;147;p20"/>
          <p:cNvSpPr/>
          <p:nvPr/>
        </p:nvSpPr>
        <p:spPr>
          <a:xfrm>
            <a:off x="2583775" y="2300168"/>
            <a:ext cx="190654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Mean-based model.</a:t>
            </a:r>
            <a:endParaRPr sz="1600" b="0" i="0" u="none" strike="noStrike" cap="none"/>
          </a:p>
        </p:txBody>
      </p:sp>
      <p:sp>
        <p:nvSpPr>
          <p:cNvPr id="148" name="Google Shape;148;p20"/>
          <p:cNvSpPr/>
          <p:nvPr/>
        </p:nvSpPr>
        <p:spPr>
          <a:xfrm>
            <a:off x="2479596" y="2832259"/>
            <a:ext cx="11317724" cy="11430"/>
          </a:xfrm>
          <a:prstGeom prst="roundRect">
            <a:avLst>
              <a:gd name="adj" fmla="val 765449"/>
            </a:avLst>
          </a:prstGeom>
          <a:solidFill>
            <a:srgbClr val="C5D2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29020" y="2945844"/>
            <a:ext cx="3293031" cy="1200150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229088" y="3362801"/>
            <a:ext cx="292894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300"/>
              <a:buFont typeface="Kanit"/>
              <a:buNone/>
            </a:pPr>
            <a:r>
              <a:rPr lang="en-US" sz="23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sz="2300" b="0" i="0" u="none" strike="noStrike" cap="none"/>
          </a:p>
        </p:txBody>
      </p:sp>
      <p:sp>
        <p:nvSpPr>
          <p:cNvPr id="151" name="Google Shape;151;p20"/>
          <p:cNvSpPr/>
          <p:nvPr/>
        </p:nvSpPr>
        <p:spPr>
          <a:xfrm>
            <a:off x="4230291" y="3154085"/>
            <a:ext cx="2323028" cy="32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50"/>
              <a:buFont typeface="Kanit"/>
              <a:buNone/>
            </a:pPr>
            <a:r>
              <a:rPr lang="en-US" sz="20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Linear Regression</a:t>
            </a:r>
            <a:endParaRPr sz="2050" b="0" i="0" u="none" strike="noStrike" cap="none"/>
          </a:p>
        </p:txBody>
      </p:sp>
      <p:sp>
        <p:nvSpPr>
          <p:cNvPr id="152" name="Google Shape;152;p20"/>
          <p:cNvSpPr/>
          <p:nvPr/>
        </p:nvSpPr>
        <p:spPr>
          <a:xfrm>
            <a:off x="4230291" y="3604379"/>
            <a:ext cx="23230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Simple linear approach.</a:t>
            </a:r>
            <a:endParaRPr sz="1600" b="0" i="0" u="none" strike="noStrike" cap="none"/>
          </a:p>
        </p:txBody>
      </p:sp>
      <p:sp>
        <p:nvSpPr>
          <p:cNvPr id="153" name="Google Shape;153;p20"/>
          <p:cNvSpPr/>
          <p:nvPr/>
        </p:nvSpPr>
        <p:spPr>
          <a:xfrm>
            <a:off x="4126111" y="4136469"/>
            <a:ext cx="9671209" cy="11430"/>
          </a:xfrm>
          <a:prstGeom prst="roundRect">
            <a:avLst>
              <a:gd name="adj" fmla="val 765449"/>
            </a:avLst>
          </a:prstGeom>
          <a:solidFill>
            <a:srgbClr val="C5D2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729020" y="4250055"/>
            <a:ext cx="4939546" cy="1200150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3052286" y="4667012"/>
            <a:ext cx="292894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300"/>
              <a:buFont typeface="Kanit"/>
              <a:buNone/>
            </a:pPr>
            <a:r>
              <a:rPr lang="en-US" sz="23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300" b="0" i="0" u="none" strike="noStrike" cap="none"/>
          </a:p>
        </p:txBody>
      </p:sp>
      <p:sp>
        <p:nvSpPr>
          <p:cNvPr id="156" name="Google Shape;156;p20"/>
          <p:cNvSpPr/>
          <p:nvPr/>
        </p:nvSpPr>
        <p:spPr>
          <a:xfrm>
            <a:off x="5876806" y="4458295"/>
            <a:ext cx="2603778" cy="32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50"/>
              <a:buFont typeface="Kanit"/>
              <a:buNone/>
            </a:pPr>
            <a:r>
              <a:rPr lang="en-US" sz="20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Tree Models</a:t>
            </a:r>
            <a:endParaRPr sz="2050" b="0" i="0" u="none" strike="noStrike" cap="none"/>
          </a:p>
        </p:txBody>
      </p:sp>
      <p:sp>
        <p:nvSpPr>
          <p:cNvPr id="157" name="Google Shape;157;p20"/>
          <p:cNvSpPr/>
          <p:nvPr/>
        </p:nvSpPr>
        <p:spPr>
          <a:xfrm>
            <a:off x="5876806" y="4908590"/>
            <a:ext cx="3023949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Decision Tree, Random Forest.</a:t>
            </a:r>
            <a:endParaRPr sz="1600" b="0" i="0" u="none" strike="noStrike" cap="none"/>
          </a:p>
        </p:txBody>
      </p:sp>
      <p:sp>
        <p:nvSpPr>
          <p:cNvPr id="158" name="Google Shape;158;p20"/>
          <p:cNvSpPr/>
          <p:nvPr/>
        </p:nvSpPr>
        <p:spPr>
          <a:xfrm>
            <a:off x="5772626" y="5440680"/>
            <a:ext cx="8024693" cy="11430"/>
          </a:xfrm>
          <a:prstGeom prst="roundRect">
            <a:avLst>
              <a:gd name="adj" fmla="val 765449"/>
            </a:avLst>
          </a:prstGeom>
          <a:solidFill>
            <a:srgbClr val="C5D2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729020" y="5554266"/>
            <a:ext cx="6586180" cy="1200150"/>
          </a:xfrm>
          <a:prstGeom prst="roundRect">
            <a:avLst>
              <a:gd name="adj" fmla="val 7290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875603" y="5971223"/>
            <a:ext cx="292894" cy="3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300"/>
              <a:buFont typeface="Kanit"/>
              <a:buNone/>
            </a:pPr>
            <a:r>
              <a:rPr lang="en-US" sz="230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 sz="2300" b="0" i="0" u="none" strike="noStrike" cap="none"/>
          </a:p>
        </p:txBody>
      </p:sp>
      <p:sp>
        <p:nvSpPr>
          <p:cNvPr id="161" name="Google Shape;161;p20"/>
          <p:cNvSpPr/>
          <p:nvPr/>
        </p:nvSpPr>
        <p:spPr>
          <a:xfrm>
            <a:off x="7523440" y="5762506"/>
            <a:ext cx="2603778" cy="32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50"/>
              <a:buFont typeface="Kanit"/>
              <a:buNone/>
            </a:pPr>
            <a:r>
              <a:rPr lang="en-US" sz="2050" b="0" i="0" u="none" strike="noStrike" cap="non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Advanced ML</a:t>
            </a:r>
            <a:endParaRPr sz="2050" b="0" i="0" u="none" strike="noStrike" cap="none"/>
          </a:p>
        </p:txBody>
      </p:sp>
      <p:sp>
        <p:nvSpPr>
          <p:cNvPr id="162" name="Google Shape;162;p20"/>
          <p:cNvSpPr/>
          <p:nvPr/>
        </p:nvSpPr>
        <p:spPr>
          <a:xfrm>
            <a:off x="7523440" y="6212800"/>
            <a:ext cx="261342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XGBoost, Neural Network.</a:t>
            </a:r>
            <a:endParaRPr sz="1600" b="0" i="0" u="none" strike="noStrike" cap="none"/>
          </a:p>
        </p:txBody>
      </p:sp>
      <p:sp>
        <p:nvSpPr>
          <p:cNvPr id="163" name="Google Shape;163;p20"/>
          <p:cNvSpPr/>
          <p:nvPr/>
        </p:nvSpPr>
        <p:spPr>
          <a:xfrm>
            <a:off x="729020" y="6988731"/>
            <a:ext cx="13172361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We explored a range of models, from simple baselines to complex neural networks, evaluating their performance against R² and RMSE metrics.</a:t>
            </a:r>
            <a:endParaRPr sz="1600" b="0" i="0" u="none" strike="noStrike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793805" y="561275"/>
            <a:ext cx="112446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"/>
              <a:buNone/>
            </a:pPr>
            <a:r>
              <a:rPr lang="en-US" sz="445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Model Performance </a:t>
            </a:r>
            <a:r>
              <a:rPr lang="en-US" sz="4450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Comparison</a:t>
            </a:r>
            <a:endParaRPr sz="4450" b="0" i="0" u="none" strike="noStrike" cap="none"/>
          </a:p>
        </p:txBody>
      </p:sp>
      <p:sp>
        <p:nvSpPr>
          <p:cNvPr id="170" name="Google Shape;170;p21"/>
          <p:cNvSpPr/>
          <p:nvPr/>
        </p:nvSpPr>
        <p:spPr>
          <a:xfrm>
            <a:off x="793790" y="7070962"/>
            <a:ext cx="13042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XGBoost</a:t>
            </a: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model emerged as our top performer, achieving an R² of ~0.4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2</a:t>
            </a: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and an RMSE of ~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15.05</a:t>
            </a: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. While 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Random Forest</a:t>
            </a: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was close, the Neural Network lagged behind, showing less explanatory power.</a:t>
            </a:r>
            <a:endParaRPr sz="1750" b="0" i="0" u="none" strike="noStrike" cap="none"/>
          </a:p>
        </p:txBody>
      </p:sp>
      <p:pic>
        <p:nvPicPr>
          <p:cNvPr id="171" name="Google Shape;171;p21" title="Screenshot 2025-06-18 at 10.35.2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5" y="2341400"/>
            <a:ext cx="7168501" cy="35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975" y="1379738"/>
            <a:ext cx="702945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575552" y="452200"/>
            <a:ext cx="7818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200"/>
              <a:buFont typeface="Kanit"/>
              <a:buNone/>
            </a:pPr>
            <a:r>
              <a:rPr lang="en-US" sz="320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Key Feature Importances</a:t>
            </a:r>
            <a:endParaRPr sz="3200" b="0" i="0" u="none" strike="noStrike" cap="none"/>
          </a:p>
        </p:txBody>
      </p:sp>
      <p:sp>
        <p:nvSpPr>
          <p:cNvPr id="179" name="Google Shape;179;p22"/>
          <p:cNvSpPr/>
          <p:nvPr/>
        </p:nvSpPr>
        <p:spPr>
          <a:xfrm>
            <a:off x="575548" y="9028152"/>
            <a:ext cx="13479304" cy="52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250"/>
              <a:buFont typeface="Martel Sans"/>
              <a:buNone/>
            </a:pPr>
            <a:r>
              <a:rPr lang="en-US" sz="12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Genre is the most critical feature with 0.47 importance. Instrumentalness, speechiness, acousticness, and loudness are also significant factors. Danceability, energy, and valence have lesser effects.</a:t>
            </a:r>
            <a:endParaRPr sz="1250" b="0" i="0" u="none" strike="noStrike" cap="none"/>
          </a:p>
        </p:txBody>
      </p:sp>
      <p:pic>
        <p:nvPicPr>
          <p:cNvPr id="180" name="Google Shape;180;p22" title="Screenshot 2025-06-18 at 10.26.3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25" y="1177925"/>
            <a:ext cx="10509896" cy="6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575552" y="452200"/>
            <a:ext cx="7818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200"/>
              <a:buFont typeface="Kanit"/>
              <a:buNone/>
            </a:pPr>
            <a:r>
              <a:rPr lang="en-US" sz="3200" b="0" i="0" u="none" strike="noStrike" cap="non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Key Feature Importances</a:t>
            </a:r>
            <a:endParaRPr sz="3200" b="0" i="0" u="none" strike="noStrike" cap="none"/>
          </a:p>
        </p:txBody>
      </p:sp>
      <p:sp>
        <p:nvSpPr>
          <p:cNvPr id="187" name="Google Shape;187;p23"/>
          <p:cNvSpPr/>
          <p:nvPr/>
        </p:nvSpPr>
        <p:spPr>
          <a:xfrm>
            <a:off x="575548" y="9028152"/>
            <a:ext cx="134793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250"/>
              <a:buFont typeface="Martel Sans"/>
              <a:buNone/>
            </a:pPr>
            <a:r>
              <a:rPr lang="en-US" sz="12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Genre is the most critical feature with 0.47 importance. Instrumentalness, speechiness, acousticness, and loudness are also significant factors. Danceability, energy, and valence have lesser effects.</a:t>
            </a:r>
            <a:endParaRPr sz="1250" b="0" i="0" u="none" strike="noStrike" cap="none"/>
          </a:p>
        </p:txBody>
      </p:sp>
      <p:pic>
        <p:nvPicPr>
          <p:cNvPr id="188" name="Google Shape;188;p23" title="Screenshot 2025-06-18 at 10.27.0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250" y="1148225"/>
            <a:ext cx="10595850" cy="6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Macintosh PowerPoint</Application>
  <PresentationFormat>Custom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Kanit</vt:lpstr>
      <vt:lpstr>Martel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Park, Jinyeong</cp:lastModifiedBy>
  <cp:revision>1</cp:revision>
  <dcterms:modified xsi:type="dcterms:W3CDTF">2025-07-19T23:33:25Z</dcterms:modified>
</cp:coreProperties>
</file>