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80" r:id="rId3"/>
    <p:sldId id="262" r:id="rId4"/>
    <p:sldId id="259" r:id="rId5"/>
    <p:sldId id="27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11" autoAdjust="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B291-6F94-4CF2-87CA-6980560F65D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88D95-B94D-415F-A21E-174785711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7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미술경영을 전공하면서 미술계에서는 데이터를 적극적으로 활용하지 못하고 있고</a:t>
            </a:r>
            <a:r>
              <a:rPr lang="en-US" altLang="ko-KR"/>
              <a:t>,</a:t>
            </a:r>
          </a:p>
          <a:p>
            <a:r>
              <a:rPr lang="ko-KR" altLang="en-US"/>
              <a:t>또한 그러한 플랫폼이 제대로 구축되어 있지 않다는 것을 알게 되었습니다</a:t>
            </a:r>
            <a:r>
              <a:rPr lang="en-US" altLang="ko-KR"/>
              <a:t>.</a:t>
            </a:r>
          </a:p>
          <a:p>
            <a:r>
              <a:rPr lang="ko-KR" altLang="en-US"/>
              <a:t>가까운 예로 영화 산업의 경우 리뷰 및 평점 등의 플랫폼이 비교적 잘 정리가 되어 있어</a:t>
            </a:r>
            <a:endParaRPr lang="en-US" altLang="ko-KR"/>
          </a:p>
          <a:p>
            <a:r>
              <a:rPr lang="ko-KR" altLang="en-US"/>
              <a:t>유저들의 후기 데이터를 수집하기가 수월하지만 </a:t>
            </a:r>
            <a:r>
              <a:rPr lang="ko-KR" altLang="en-US" err="1"/>
              <a:t>뮤지엄과</a:t>
            </a:r>
            <a:r>
              <a:rPr lang="ko-KR" altLang="en-US"/>
              <a:t> 관련된 데이터는 그러지 못하다는 게 아쉬웠고</a:t>
            </a:r>
            <a:r>
              <a:rPr lang="en-US" altLang="ko-KR"/>
              <a:t>,</a:t>
            </a:r>
          </a:p>
          <a:p>
            <a:r>
              <a:rPr lang="ko-KR" altLang="en-US"/>
              <a:t>그렇다면 </a:t>
            </a:r>
            <a:r>
              <a:rPr lang="ko-KR" altLang="en-US" err="1"/>
              <a:t>뮤지엄</a:t>
            </a:r>
            <a:r>
              <a:rPr lang="ko-KR" altLang="en-US"/>
              <a:t> 데이터를 수집하기 위해서 어떤 플랫폼을 구축하면 좋을까 생각을 하다가 여행 </a:t>
            </a:r>
            <a:r>
              <a:rPr lang="ko-KR" altLang="en-US" err="1"/>
              <a:t>버킷리스트에서</a:t>
            </a:r>
            <a:r>
              <a:rPr lang="ko-KR" altLang="en-US"/>
              <a:t> 아이디어를 얻어서 진행하게 되었습니다</a:t>
            </a:r>
            <a:r>
              <a:rPr lang="en-US" altLang="ko-KR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90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추천검색은 유저의 정보를 입력 받아 해당 데이터를 출력하는 기능으로 주로 </a:t>
            </a:r>
            <a:r>
              <a:rPr lang="ko-KR" altLang="en-US" err="1"/>
              <a:t>뮤지엄을</a:t>
            </a:r>
            <a:r>
              <a:rPr lang="ko-KR" altLang="en-US"/>
              <a:t> 잘 모르는 사용자들을 위한 검색 기능입니다</a:t>
            </a:r>
            <a:r>
              <a:rPr lang="en-US" altLang="ko-KR"/>
              <a:t>.</a:t>
            </a:r>
          </a:p>
          <a:p>
            <a:r>
              <a:rPr lang="ko-KR" altLang="en-US"/>
              <a:t>전체 출력은 모든 데이터를 출력하기 때문에 생략하겠습니다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95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버킷리스트에는</a:t>
            </a:r>
            <a:r>
              <a:rPr lang="ko-KR" altLang="en-US"/>
              <a:t> 다섯가지 기능이 존재합니다</a:t>
            </a:r>
            <a:r>
              <a:rPr lang="en-US" altLang="ko-KR"/>
              <a:t>.</a:t>
            </a:r>
          </a:p>
          <a:p>
            <a:r>
              <a:rPr lang="ko-KR" altLang="en-US" err="1"/>
              <a:t>버킷리스트</a:t>
            </a:r>
            <a:r>
              <a:rPr lang="ko-KR" altLang="en-US"/>
              <a:t> 출력</a:t>
            </a:r>
            <a:r>
              <a:rPr lang="en-US" altLang="ko-KR"/>
              <a:t>, </a:t>
            </a:r>
            <a:r>
              <a:rPr lang="ko-KR" altLang="en-US"/>
              <a:t>데이터 추가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방문 체크</a:t>
            </a:r>
            <a:r>
              <a:rPr lang="en-US" altLang="ko-KR"/>
              <a:t>,</a:t>
            </a:r>
            <a:r>
              <a:rPr lang="ko-KR" altLang="en-US"/>
              <a:t>해제입니다</a:t>
            </a:r>
            <a:r>
              <a:rPr lang="en-US" altLang="ko-KR"/>
              <a:t>.</a:t>
            </a:r>
          </a:p>
          <a:p>
            <a:r>
              <a:rPr lang="ko-KR" altLang="en-US"/>
              <a:t>처음으로 출력 기능은 유저의 </a:t>
            </a:r>
            <a:r>
              <a:rPr lang="ko-KR" altLang="en-US" err="1"/>
              <a:t>버킷리스트에</a:t>
            </a:r>
            <a:r>
              <a:rPr lang="ko-KR" altLang="en-US"/>
              <a:t> 존재하는 데이터를 출력해주는 기능입니다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1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데이터 추가는 </a:t>
            </a:r>
            <a:r>
              <a:rPr lang="ko-KR" altLang="en-US" err="1"/>
              <a:t>버킷리스트에</a:t>
            </a:r>
            <a:r>
              <a:rPr lang="ko-KR" altLang="en-US"/>
              <a:t> 데이터를 추가하는 기능입니다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18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방문 체크 기능은 </a:t>
            </a:r>
            <a:r>
              <a:rPr lang="ko-KR" altLang="en-US" err="1"/>
              <a:t>버킷리스트</a:t>
            </a:r>
            <a:r>
              <a:rPr lang="ko-KR" altLang="en-US"/>
              <a:t> 기능의 꽃으로 본인이 추가한 </a:t>
            </a:r>
            <a:r>
              <a:rPr lang="ko-KR" altLang="en-US" err="1"/>
              <a:t>버킷리스트에</a:t>
            </a:r>
            <a:r>
              <a:rPr lang="ko-KR" altLang="en-US"/>
              <a:t> 완료 표시를 할 수 있는 기능입니다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13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구조를 </a:t>
            </a:r>
            <a:r>
              <a:rPr lang="ko-KR" altLang="en-US" err="1"/>
              <a:t>설명드리면</a:t>
            </a:r>
            <a:r>
              <a:rPr lang="ko-KR" altLang="en-US"/>
              <a:t> 회원가입시 유저는 </a:t>
            </a:r>
            <a:r>
              <a:rPr lang="en-US" altLang="ko-KR"/>
              <a:t>USER.TXT </a:t>
            </a:r>
            <a:r>
              <a:rPr lang="ko-KR" altLang="en-US"/>
              <a:t>파일을 생성하게 되며 </a:t>
            </a:r>
            <a:r>
              <a:rPr lang="ko-KR" altLang="en-US" err="1"/>
              <a:t>버킷리스트</a:t>
            </a:r>
            <a:r>
              <a:rPr lang="ko-KR" altLang="en-US"/>
              <a:t> </a:t>
            </a:r>
            <a:r>
              <a:rPr lang="ko-KR" altLang="en-US" err="1"/>
              <a:t>추가시</a:t>
            </a:r>
            <a:r>
              <a:rPr lang="ko-KR" altLang="en-US"/>
              <a:t> 해당 파일에</a:t>
            </a:r>
            <a:endParaRPr lang="en-US" altLang="ko-KR"/>
          </a:p>
          <a:p>
            <a:r>
              <a:rPr lang="ko-KR" altLang="en-US"/>
              <a:t>데이터가 순차적으로 저장됩니다</a:t>
            </a:r>
            <a:r>
              <a:rPr lang="en-US" altLang="ko-KR"/>
              <a:t>. </a:t>
            </a:r>
            <a:r>
              <a:rPr lang="ko-KR" altLang="en-US"/>
              <a:t>그리고 유저</a:t>
            </a:r>
            <a:r>
              <a:rPr lang="en-US" altLang="ko-KR"/>
              <a:t>__check.txt </a:t>
            </a:r>
            <a:r>
              <a:rPr lang="ko-KR" altLang="en-US"/>
              <a:t>파일에는 유저가 방문체크를 </a:t>
            </a:r>
            <a:r>
              <a:rPr lang="ko-KR" altLang="en-US" err="1"/>
              <a:t>하게되면</a:t>
            </a:r>
            <a:r>
              <a:rPr lang="ko-KR" altLang="en-US"/>
              <a:t> 해당 데이터가 추가되고</a:t>
            </a:r>
            <a:endParaRPr lang="en-US" altLang="ko-KR"/>
          </a:p>
          <a:p>
            <a:r>
              <a:rPr lang="ko-KR" altLang="en-US" err="1"/>
              <a:t>버킷리스트</a:t>
            </a:r>
            <a:r>
              <a:rPr lang="ko-KR" altLang="en-US"/>
              <a:t> </a:t>
            </a:r>
            <a:r>
              <a:rPr lang="ko-KR" altLang="en-US" err="1"/>
              <a:t>출력시</a:t>
            </a:r>
            <a:r>
              <a:rPr lang="ko-KR" altLang="en-US"/>
              <a:t> </a:t>
            </a:r>
            <a:r>
              <a:rPr lang="en-US" altLang="ko-KR" err="1"/>
              <a:t>user___check</a:t>
            </a:r>
            <a:r>
              <a:rPr lang="en-US" altLang="ko-KR"/>
              <a:t> </a:t>
            </a:r>
            <a:r>
              <a:rPr lang="ko-KR" altLang="en-US"/>
              <a:t>파일에 해당 데이터가 존재하면 완료로 표시가 되도록 구현했습니다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4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  <a:r>
              <a:rPr lang="ko-KR" altLang="en-US" err="1"/>
              <a:t>통계기능입니다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59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사용자 통계 기능은 유저의 </a:t>
            </a:r>
            <a:r>
              <a:rPr lang="ko-KR" altLang="en-US" err="1"/>
              <a:t>버킷리스트를</a:t>
            </a:r>
            <a:r>
              <a:rPr lang="ko-KR" altLang="en-US"/>
              <a:t> 토대로 해당 </a:t>
            </a:r>
            <a:r>
              <a:rPr lang="ko-KR" altLang="en-US" err="1"/>
              <a:t>버킷리스트에</a:t>
            </a:r>
            <a:r>
              <a:rPr lang="ko-KR" altLang="en-US"/>
              <a:t> 존재하는 데이터의 지역과 키워드를 </a:t>
            </a:r>
            <a:r>
              <a:rPr lang="ko-KR" altLang="en-US" err="1"/>
              <a:t>통계내주고</a:t>
            </a:r>
            <a:r>
              <a:rPr lang="ko-KR" altLang="en-US"/>
              <a:t>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검색어 통계기능은 유저가 검색기능을 이용하게 되면 </a:t>
            </a:r>
            <a:r>
              <a:rPr lang="en-US" altLang="ko-KR"/>
              <a:t>user_search.txt</a:t>
            </a:r>
            <a:r>
              <a:rPr lang="ko-KR" altLang="en-US"/>
              <a:t> 파일에  입력하는 키워드들을 저장하게 됩니다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이를 토대로 가장 많이 검색한 키워드들을 빈도수 순으로 순위를 매겨줍니다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2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 기능은 </a:t>
            </a:r>
            <a:r>
              <a:rPr lang="ko-KR" altLang="en-US" err="1"/>
              <a:t>뮤지엄</a:t>
            </a:r>
            <a:r>
              <a:rPr lang="ko-KR" altLang="en-US"/>
              <a:t> 랭킹입니다</a:t>
            </a:r>
            <a:r>
              <a:rPr lang="en-US" altLang="ko-KR"/>
              <a:t>. </a:t>
            </a:r>
            <a:r>
              <a:rPr lang="ko-KR" altLang="en-US"/>
              <a:t>보시면 순서대로 </a:t>
            </a:r>
            <a:r>
              <a:rPr lang="ko-KR" altLang="en-US" err="1"/>
              <a:t>뮤지엄</a:t>
            </a:r>
            <a:r>
              <a:rPr lang="ko-KR" altLang="en-US"/>
              <a:t> 랭크가 있는데 선정 기준은</a:t>
            </a:r>
            <a:r>
              <a:rPr lang="en-US" altLang="ko-KR"/>
              <a:t>, </a:t>
            </a:r>
            <a:r>
              <a:rPr lang="ko-KR" altLang="en-US"/>
              <a:t>각 유저들이 </a:t>
            </a:r>
            <a:r>
              <a:rPr lang="ko-KR" altLang="en-US" err="1"/>
              <a:t>버킷리스트에</a:t>
            </a:r>
            <a:r>
              <a:rPr lang="ko-KR" altLang="en-US"/>
              <a:t> 데이터를 추가하게 되면</a:t>
            </a:r>
            <a:endParaRPr lang="en-US" altLang="ko-KR"/>
          </a:p>
          <a:p>
            <a:r>
              <a:rPr lang="ko-KR" altLang="en-US"/>
              <a:t>해당 </a:t>
            </a:r>
            <a:r>
              <a:rPr lang="ko-KR" altLang="en-US" err="1"/>
              <a:t>버킷리스트</a:t>
            </a:r>
            <a:r>
              <a:rPr lang="ko-KR" altLang="en-US"/>
              <a:t> 뿐만 아니라 </a:t>
            </a:r>
            <a:r>
              <a:rPr lang="en-US" altLang="ko-KR"/>
              <a:t>ALLDATAMUSEUM</a:t>
            </a:r>
            <a:r>
              <a:rPr lang="ko-KR" altLang="en-US"/>
              <a:t>이라는 파일에 같이 데이터가 저장이 됩니다</a:t>
            </a:r>
            <a:r>
              <a:rPr lang="en-US" altLang="ko-KR"/>
              <a:t>. </a:t>
            </a:r>
            <a:r>
              <a:rPr lang="ko-KR" altLang="en-US"/>
              <a:t>따라서 모든 유저들의 </a:t>
            </a:r>
            <a:r>
              <a:rPr lang="ko-KR" altLang="en-US" err="1"/>
              <a:t>버킷리스트를</a:t>
            </a:r>
            <a:r>
              <a:rPr lang="ko-KR" altLang="en-US"/>
              <a:t> 참고하여 </a:t>
            </a:r>
            <a:endParaRPr lang="en-US" altLang="ko-KR"/>
          </a:p>
          <a:p>
            <a:r>
              <a:rPr lang="ko-KR" altLang="en-US"/>
              <a:t>빈도수 순으로 그 순위가 매겨지게 되는 것입니다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85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 기능인 추천기능은 어떻게 구현을 </a:t>
            </a:r>
            <a:r>
              <a:rPr lang="ko-KR" altLang="en-US" err="1"/>
              <a:t>해야할까</a:t>
            </a:r>
            <a:r>
              <a:rPr lang="ko-KR" altLang="en-US"/>
              <a:t> 많이 고민했는데 제가 미술경영을 공부하여 얻은 도메인 지식은 기본적으로 문화와 관련된 산업은</a:t>
            </a:r>
            <a:endParaRPr lang="en-US" altLang="ko-KR"/>
          </a:p>
          <a:p>
            <a:r>
              <a:rPr lang="ko-KR" altLang="en-US"/>
              <a:t>유저의 취향 고려가 </a:t>
            </a:r>
            <a:r>
              <a:rPr lang="en-US" altLang="ko-KR"/>
              <a:t>1</a:t>
            </a:r>
            <a:r>
              <a:rPr lang="ko-KR" altLang="en-US"/>
              <a:t>순위라고 생각했고</a:t>
            </a:r>
            <a:r>
              <a:rPr lang="en-US" altLang="ko-KR"/>
              <a:t>, </a:t>
            </a:r>
            <a:r>
              <a:rPr lang="ko-KR" altLang="en-US"/>
              <a:t>따라서 유저의 검색 데이터를 활용하여 </a:t>
            </a:r>
            <a:r>
              <a:rPr lang="ko-KR" altLang="en-US" err="1"/>
              <a:t>뮤지엄</a:t>
            </a:r>
            <a:r>
              <a:rPr lang="ko-KR" altLang="en-US"/>
              <a:t> 랭크에서 검색 데이터 </a:t>
            </a:r>
            <a:r>
              <a:rPr lang="ko-KR" altLang="en-US" err="1"/>
              <a:t>최빈값과</a:t>
            </a:r>
            <a:r>
              <a:rPr lang="ko-KR" altLang="en-US"/>
              <a:t> 매치되는 데이터를 추천하도록 알고리즘을 짰습니다</a:t>
            </a:r>
            <a:r>
              <a:rPr lang="en-US" altLang="ko-KR"/>
              <a:t>.</a:t>
            </a:r>
          </a:p>
          <a:p>
            <a:r>
              <a:rPr lang="ko-KR" altLang="en-US"/>
              <a:t>당연히 유저의 </a:t>
            </a:r>
            <a:r>
              <a:rPr lang="ko-KR" altLang="en-US" err="1"/>
              <a:t>버킷리스트에</a:t>
            </a:r>
            <a:r>
              <a:rPr lang="ko-KR" altLang="en-US"/>
              <a:t> 이미 존재하는 데이터를 제외하고 추천합니다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09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제가 진행한 프로그램의 경우 데이터의 빈도수를 가지고 정렬하고 출력하는 기능이 많았는데 코드를 </a:t>
            </a:r>
            <a:r>
              <a:rPr lang="ko-KR" altLang="en-US" err="1"/>
              <a:t>짜다보니</a:t>
            </a:r>
            <a:endParaRPr lang="en-US" altLang="ko-KR"/>
          </a:p>
          <a:p>
            <a:r>
              <a:rPr lang="ko-KR" altLang="en-US"/>
              <a:t>이런 패턴이 들어간 경우가 많았습니다</a:t>
            </a:r>
            <a:r>
              <a:rPr lang="en-US" altLang="ko-KR"/>
              <a:t>. </a:t>
            </a:r>
            <a:r>
              <a:rPr lang="ko-KR" altLang="en-US"/>
              <a:t>데이터를 리스트와 </a:t>
            </a:r>
            <a:r>
              <a:rPr lang="ko-KR" altLang="en-US" err="1"/>
              <a:t>해쉬맵으로</a:t>
            </a:r>
            <a:r>
              <a:rPr lang="ko-KR" altLang="en-US"/>
              <a:t> 받고 리스트와 </a:t>
            </a:r>
            <a:r>
              <a:rPr lang="ko-KR" altLang="en-US" err="1"/>
              <a:t>해쉬맵을</a:t>
            </a:r>
            <a:r>
              <a:rPr lang="ko-KR" altLang="en-US"/>
              <a:t> 이용해서</a:t>
            </a:r>
            <a:endParaRPr lang="en-US" altLang="ko-KR"/>
          </a:p>
          <a:p>
            <a:r>
              <a:rPr lang="ko-KR" altLang="en-US"/>
              <a:t>중복 데이터의 빈도수를 계산하고 </a:t>
            </a:r>
            <a:r>
              <a:rPr lang="ko-KR" altLang="en-US" err="1"/>
              <a:t>해쉬맵의</a:t>
            </a:r>
            <a:r>
              <a:rPr lang="ko-KR" altLang="en-US"/>
              <a:t> </a:t>
            </a:r>
            <a:r>
              <a:rPr lang="ko-KR" altLang="en-US" err="1"/>
              <a:t>밸류값들의</a:t>
            </a:r>
            <a:r>
              <a:rPr lang="ko-KR" altLang="en-US"/>
              <a:t> 중복을 제거하고 정렬해서 그 </a:t>
            </a:r>
            <a:r>
              <a:rPr lang="ko-KR" altLang="en-US" err="1"/>
              <a:t>밸류값과</a:t>
            </a:r>
            <a:r>
              <a:rPr lang="ko-KR" altLang="en-US"/>
              <a:t> </a:t>
            </a:r>
            <a:r>
              <a:rPr lang="ko-KR" altLang="en-US" err="1"/>
              <a:t>키값이</a:t>
            </a:r>
            <a:r>
              <a:rPr lang="ko-KR" altLang="en-US"/>
              <a:t> 일치하는 것들을</a:t>
            </a:r>
            <a:endParaRPr lang="en-US" altLang="ko-KR"/>
          </a:p>
          <a:p>
            <a:r>
              <a:rPr lang="ko-KR" altLang="en-US" err="1"/>
              <a:t>매치시키는</a:t>
            </a:r>
            <a:r>
              <a:rPr lang="ko-KR" altLang="en-US"/>
              <a:t> 방법을 주로 사용했습니다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5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제가 진행한 프로그램의 경우 데이터의 빈도수를 가지고 정렬하고 출력하는 기능이 많았는데 코드를 </a:t>
            </a:r>
            <a:r>
              <a:rPr lang="ko-KR" altLang="en-US" err="1"/>
              <a:t>짜다보니</a:t>
            </a:r>
            <a:endParaRPr lang="en-US" altLang="ko-KR"/>
          </a:p>
          <a:p>
            <a:r>
              <a:rPr lang="ko-KR" altLang="en-US"/>
              <a:t>이런 패턴이 들어간 경우가 많았습니다</a:t>
            </a:r>
            <a:r>
              <a:rPr lang="en-US" altLang="ko-KR"/>
              <a:t>. </a:t>
            </a:r>
            <a:r>
              <a:rPr lang="ko-KR" altLang="en-US"/>
              <a:t>데이터를 리스트와 </a:t>
            </a:r>
            <a:r>
              <a:rPr lang="ko-KR" altLang="en-US" err="1"/>
              <a:t>해쉬맵으로</a:t>
            </a:r>
            <a:r>
              <a:rPr lang="ko-KR" altLang="en-US"/>
              <a:t> 받고 리스트와 </a:t>
            </a:r>
            <a:r>
              <a:rPr lang="ko-KR" altLang="en-US" err="1"/>
              <a:t>해쉬맵을</a:t>
            </a:r>
            <a:r>
              <a:rPr lang="ko-KR" altLang="en-US"/>
              <a:t> 이용해서</a:t>
            </a:r>
            <a:endParaRPr lang="en-US" altLang="ko-KR"/>
          </a:p>
          <a:p>
            <a:r>
              <a:rPr lang="ko-KR" altLang="en-US"/>
              <a:t>중복 데이터의 빈도수를 계산하고 </a:t>
            </a:r>
            <a:r>
              <a:rPr lang="ko-KR" altLang="en-US" err="1"/>
              <a:t>해쉬맵의</a:t>
            </a:r>
            <a:r>
              <a:rPr lang="ko-KR" altLang="en-US"/>
              <a:t> </a:t>
            </a:r>
            <a:r>
              <a:rPr lang="ko-KR" altLang="en-US" err="1"/>
              <a:t>밸류값들의</a:t>
            </a:r>
            <a:r>
              <a:rPr lang="ko-KR" altLang="en-US"/>
              <a:t> 중복을 제거하고 정렬해서 그 </a:t>
            </a:r>
            <a:r>
              <a:rPr lang="ko-KR" altLang="en-US" err="1"/>
              <a:t>밸류값과</a:t>
            </a:r>
            <a:r>
              <a:rPr lang="ko-KR" altLang="en-US"/>
              <a:t> </a:t>
            </a:r>
            <a:r>
              <a:rPr lang="ko-KR" altLang="en-US" err="1"/>
              <a:t>키값이</a:t>
            </a:r>
            <a:r>
              <a:rPr lang="ko-KR" altLang="en-US"/>
              <a:t> 일치하는 것들을</a:t>
            </a:r>
            <a:endParaRPr lang="en-US" altLang="ko-KR"/>
          </a:p>
          <a:p>
            <a:r>
              <a:rPr lang="ko-KR" altLang="en-US" err="1"/>
              <a:t>매치시키는</a:t>
            </a:r>
            <a:r>
              <a:rPr lang="ko-KR" altLang="en-US"/>
              <a:t> 방법을 주로 사용했습니다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22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프로그램이 더 나아가서 </a:t>
            </a:r>
            <a:r>
              <a:rPr lang="ko-KR" altLang="en-US" err="1"/>
              <a:t>뮤지엄에서</a:t>
            </a:r>
            <a:r>
              <a:rPr lang="ko-KR" altLang="en-US"/>
              <a:t> 진행되고 있는 전시 그리고 후기까지 작성할 수 있는 커뮤니티로 까지 확장되어 나갈 수 있을 것이라 생각합니다</a:t>
            </a:r>
            <a:endParaRPr lang="en-US" altLang="ko-KR"/>
          </a:p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3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처음으로 데이터 수집과정을 </a:t>
            </a:r>
            <a:r>
              <a:rPr lang="ko-KR" altLang="en-US" err="1"/>
              <a:t>설명드리고</a:t>
            </a:r>
            <a:r>
              <a:rPr lang="ko-KR" altLang="en-US"/>
              <a:t> 차례대로 프로그램의 기능 및 구조를 </a:t>
            </a:r>
            <a:r>
              <a:rPr lang="ko-KR" altLang="en-US" err="1"/>
              <a:t>설명드리겠습니다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3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데이터는 공공데이터 포털에서 제공하는 전국 박물관</a:t>
            </a:r>
            <a:r>
              <a:rPr lang="en-US" altLang="ko-KR"/>
              <a:t>, </a:t>
            </a:r>
            <a:r>
              <a:rPr lang="ko-KR" altLang="en-US"/>
              <a:t>미술관 데이터를 활용하여</a:t>
            </a:r>
            <a:endParaRPr lang="en-US" altLang="ko-KR"/>
          </a:p>
          <a:p>
            <a:r>
              <a:rPr lang="ko-KR" altLang="en-US"/>
              <a:t>데이터 </a:t>
            </a:r>
            <a:r>
              <a:rPr lang="ko-KR" altLang="en-US" err="1"/>
              <a:t>전처리</a:t>
            </a:r>
            <a:r>
              <a:rPr lang="ko-KR" altLang="en-US"/>
              <a:t> 작업을 진행했습니다</a:t>
            </a:r>
            <a:r>
              <a:rPr lang="en-US" altLang="ko-KR"/>
              <a:t>. </a:t>
            </a:r>
            <a:r>
              <a:rPr lang="ko-KR" altLang="en-US"/>
              <a:t>세부 카테고리 구분이 없어서 엑셀 과 </a:t>
            </a:r>
            <a:r>
              <a:rPr lang="ko-KR" altLang="en-US" err="1"/>
              <a:t>파이썬을</a:t>
            </a:r>
            <a:r>
              <a:rPr lang="ko-KR" altLang="en-US"/>
              <a:t> 활용하여 세부 카테고리 데이터를 추가하고 </a:t>
            </a:r>
            <a:r>
              <a:rPr lang="ko-KR" altLang="en-US" err="1"/>
              <a:t>뮤지엄</a:t>
            </a:r>
            <a:r>
              <a:rPr lang="ko-KR" altLang="en-US"/>
              <a:t> 이름에서 공백을 삭제하여 필드 데이터를 활용하기 쉽게 조정했습니다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3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클래스 소개입니다</a:t>
            </a:r>
            <a:r>
              <a:rPr lang="en-US" altLang="ko-KR"/>
              <a:t>. </a:t>
            </a:r>
            <a:r>
              <a:rPr lang="ko-KR" altLang="en-US"/>
              <a:t>클래스는 총 다섯개가 있고 메인</a:t>
            </a:r>
            <a:r>
              <a:rPr lang="en-US" altLang="ko-KR"/>
              <a:t>, </a:t>
            </a:r>
            <a:r>
              <a:rPr lang="ko-KR" altLang="en-US" err="1"/>
              <a:t>뮤지엄</a:t>
            </a:r>
            <a:r>
              <a:rPr lang="en-US" altLang="ko-KR"/>
              <a:t>, </a:t>
            </a:r>
            <a:r>
              <a:rPr lang="ko-KR" altLang="en-US"/>
              <a:t>카테고리</a:t>
            </a:r>
            <a:r>
              <a:rPr lang="en-US" altLang="ko-KR"/>
              <a:t>, </a:t>
            </a:r>
            <a:r>
              <a:rPr lang="ko-KR" altLang="en-US" err="1"/>
              <a:t>버킷</a:t>
            </a:r>
            <a:r>
              <a:rPr lang="en-US" altLang="ko-KR"/>
              <a:t>, </a:t>
            </a:r>
            <a:r>
              <a:rPr lang="ko-KR" altLang="en-US"/>
              <a:t>유저 클래스가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err="1"/>
              <a:t>뮤지엄</a:t>
            </a:r>
            <a:r>
              <a:rPr lang="ko-KR" altLang="en-US"/>
              <a:t> 클래스는 전체 데이터의 입출력 기능을 주로 담당하고있습니다</a:t>
            </a:r>
            <a:r>
              <a:rPr lang="en-US" altLang="ko-KR"/>
              <a:t>. </a:t>
            </a:r>
            <a:r>
              <a:rPr lang="ko-KR" altLang="en-US"/>
              <a:t>카테고리 클래스는 카테고리 데이터와 </a:t>
            </a:r>
            <a:r>
              <a:rPr lang="ko-KR" altLang="en-US" err="1"/>
              <a:t>뮤지엄</a:t>
            </a:r>
            <a:r>
              <a:rPr lang="ko-KR" altLang="en-US"/>
              <a:t> 데이터를 엮어서 출력하기 위한 클래스이며</a:t>
            </a:r>
            <a:endParaRPr lang="en-US" altLang="ko-KR"/>
          </a:p>
          <a:p>
            <a:r>
              <a:rPr lang="ko-KR" altLang="en-US"/>
              <a:t>유저 클래스는 로그인과 유저 데이터 오픈과 관련된 클래스이고 </a:t>
            </a:r>
            <a:r>
              <a:rPr lang="ko-KR" altLang="en-US" err="1"/>
              <a:t>버킷은</a:t>
            </a:r>
            <a:r>
              <a:rPr lang="ko-KR" altLang="en-US"/>
              <a:t> </a:t>
            </a:r>
            <a:r>
              <a:rPr lang="ko-KR" altLang="en-US" err="1"/>
              <a:t>버킷리스트</a:t>
            </a:r>
            <a:r>
              <a:rPr lang="ko-KR" altLang="en-US"/>
              <a:t> 출력 및 데이터 추가 삭제 등과 관련된 클래스입니다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8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프로그램 시작 화면입니다</a:t>
            </a:r>
            <a:r>
              <a:rPr lang="en-US" altLang="ko-KR"/>
              <a:t>. </a:t>
            </a:r>
            <a:r>
              <a:rPr lang="ko-KR" altLang="en-US"/>
              <a:t>기본 진입화면은 로그인과 회원가입 기능을 제공하고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1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회원가입을 진행하게 되면 유저 데이터베이스에 데이터가 추가되고 유저 데이터베이스에 존재하는지 확인을 거쳐서 로그인을 진행하게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0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로그인을 하게 되면 제공되는 메뉴입니다</a:t>
            </a:r>
            <a:r>
              <a:rPr lang="en-US" altLang="ko-KR"/>
              <a:t>. </a:t>
            </a:r>
            <a:r>
              <a:rPr lang="ko-KR" altLang="en-US"/>
              <a:t>차례대로 설명해보도록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0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 번째 메뉴인 검색은 자율 검색으로 유저가 검색한 키워드에 걸리는 데이터들을 모두 출력해줍니다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8D95-B94D-415F-A21E-1747857118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4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81181-BB49-4000-BA40-1BA3FE3B7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57DC70-662E-4F53-82B5-B22D9B4F7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C7097-853A-4551-8768-770A3635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08CA8-3CD6-4FFD-860B-3657352F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D5F7C-F317-4092-AC12-ACA1D723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3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A586-397E-4C8B-806F-B2C874CE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AAAC1-9DFD-4798-ACFD-8FE38F1E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97B33-C453-4E6D-847A-03E4FBCA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70BC6-4986-4418-BCA6-63EBD788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0CC1E-6D70-44F4-9FEB-9DFB50EA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7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33FA0-5F6A-4863-84F1-543320AE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89F664-6DAB-40EA-8923-743C505A0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7A90C-1240-468A-8562-A1668B77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B0AFC-6F81-4F45-822A-D3EE817D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9DC4C-6D83-40CE-B6AE-FF695EAA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6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E01F-0CD5-457A-A2B5-2D237F2E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30C61-ACC1-4A3C-871C-0E1E5A52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B6E1-4929-43A8-ACD8-F9A21D58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3E27C-2D63-41AC-A1B7-C269F371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2E0A1-7959-47CF-B41F-51B5B2A5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8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2DE3-306F-4300-BD60-84BB10D7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96AB5-F678-4909-AA1F-CCDBB229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85240-5B55-49D4-B2F2-9C346BA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FA7AF-EE3D-4CB4-ADA0-4A947F71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C1987-3DC7-4A66-9606-8FE839AB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2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C902-C87F-4635-A577-0122D0B5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5D1E-FCDB-4DEB-BC9A-0AC3F91F8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827FC-908A-4EDA-83F5-841754DAC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12A97-BCF0-42F0-8732-F729E10B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1ADC3-4A32-454D-9A96-4AE6C45D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2BADE-ABB9-4F8F-A61B-5E8010AF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1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DA4B9-1B76-4A2F-BE1E-01AD436B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9C226-10A0-4C9B-837C-9FF611EC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08388-45A7-472E-81E0-668C06D56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985337-7C15-4C23-ADD8-6DE426C88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25110-9E11-45DF-8C03-4BBEAA19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E0DC6-67FE-4D34-81A5-63CC19E9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BF808F-AF66-4F54-A002-3087E1AB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F2B589-09B0-4A8C-BAF3-B4BA84D4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1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DD8A-7AC6-48DC-A37B-2D76DC3A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6C7C46-2677-45B2-AC13-E9791604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9DED6-4F27-45FE-859E-EFB0F79F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EC064-3676-4D8E-BA94-C7E8893D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3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FCB3E-15B9-4DA5-8F2A-E36640D7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0D5E69-9B2E-42D8-8D5B-2D038F00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A481F-84BD-4170-9532-168B065B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9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0028-8FBF-4064-B17D-00AB718C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FE5F0-F29B-4DF1-9183-B517F3D6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4F70A-D36D-4112-B097-94303B159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E09F7-B75D-404C-8EF9-7B0B2773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7E3DD-9DBE-4ABC-BC6C-33A010A3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DA465-18E9-4D43-BA54-3A1F144E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0DAB1-D17A-4E3D-91C1-710EDA61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4A392-AA9B-4250-88F9-44AB45E61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6C4-1032-4583-9404-556B0898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D3C86-DCC4-4E6C-8E31-6E66BBF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9F3FA-A3B8-4D68-BF51-3D7DB931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4DFBC-6B43-4877-A53F-895172E0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520BD-4FBB-4D61-8CB8-D61C17D2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85F47-9CA7-4C84-8D06-7943CF4A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89EF3-6AC9-403E-8B54-A45CFA0B5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230B-D56A-4778-8E67-6E0C315E618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34765-06D6-4354-8E30-7EBE03148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4D1DD-CEBF-4D13-AB17-4AC05865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3307-B761-41D3-91D0-300B5F1C7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1C9D83-96CC-46D6-ADCB-07AF994BA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0" r="16119"/>
          <a:stretch/>
        </p:blipFill>
        <p:spPr>
          <a:xfrm>
            <a:off x="976543" y="0"/>
            <a:ext cx="5397624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42B605-F1CF-4C47-8B67-34FE3947D4A2}"/>
              </a:ext>
            </a:extLst>
          </p:cNvPr>
          <p:cNvSpPr/>
          <p:nvPr/>
        </p:nvSpPr>
        <p:spPr>
          <a:xfrm>
            <a:off x="976541" y="0"/>
            <a:ext cx="5397625" cy="6858000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811F1-EC64-4F94-AF84-DE28FBA16B29}"/>
              </a:ext>
            </a:extLst>
          </p:cNvPr>
          <p:cNvSpPr txBox="1"/>
          <p:nvPr/>
        </p:nvSpPr>
        <p:spPr>
          <a:xfrm>
            <a:off x="6841826" y="1488015"/>
            <a:ext cx="4893373" cy="30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err="1"/>
              <a:t>뮤지엄</a:t>
            </a:r>
            <a:r>
              <a:rPr lang="ko-KR" altLang="en-US" sz="4400"/>
              <a:t> </a:t>
            </a:r>
            <a:r>
              <a:rPr lang="ko-KR" altLang="en-US" sz="4400" err="1"/>
              <a:t>버킷리스트</a:t>
            </a:r>
            <a:endParaRPr lang="en-US" altLang="ko-KR" sz="4400"/>
          </a:p>
          <a:p>
            <a:pPr algn="r">
              <a:lnSpc>
                <a:spcPct val="150000"/>
              </a:lnSpc>
            </a:pPr>
            <a:r>
              <a:rPr lang="ko-KR" altLang="en-US" sz="4400"/>
              <a:t>프로그램</a:t>
            </a:r>
            <a:endParaRPr lang="en-US" altLang="ko-KR" sz="4400"/>
          </a:p>
          <a:p>
            <a:pPr>
              <a:lnSpc>
                <a:spcPct val="150000"/>
              </a:lnSpc>
            </a:pPr>
            <a:endParaRPr lang="ko-KR" altLang="en-US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E6191-DA5B-4039-919A-F78B9F8425EC}"/>
              </a:ext>
            </a:extLst>
          </p:cNvPr>
          <p:cNvSpPr txBox="1"/>
          <p:nvPr/>
        </p:nvSpPr>
        <p:spPr>
          <a:xfrm>
            <a:off x="8305800" y="6519446"/>
            <a:ext cx="663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서양화</a:t>
            </a:r>
            <a:r>
              <a:rPr lang="en-US" altLang="ko-KR" sz="1600"/>
              <a:t>.</a:t>
            </a:r>
            <a:r>
              <a:rPr lang="ko-KR" altLang="en-US" sz="1600"/>
              <a:t>미술경영학과 </a:t>
            </a:r>
            <a:r>
              <a:rPr lang="en-US" altLang="ko-KR" sz="1600"/>
              <a:t>201512651 </a:t>
            </a:r>
            <a:r>
              <a:rPr lang="ko-KR" altLang="en-US" sz="1600"/>
              <a:t>김진웅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787AC-4703-4920-AC2D-F1D92D3C59BC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C9CD78-4344-4529-B988-4D9CC43633F2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4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추천 검색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35141C-6ECF-4E08-8F3C-545ECF221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8" y="1353731"/>
            <a:ext cx="2312285" cy="4319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D29C26-5E8B-4274-AFCC-513176CFC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86" y="2342082"/>
            <a:ext cx="7434969" cy="234295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5F47ED-7DB9-4177-8976-7A931CE49636}"/>
              </a:ext>
            </a:extLst>
          </p:cNvPr>
          <p:cNvCxnSpPr>
            <a:cxnSpLocks/>
          </p:cNvCxnSpPr>
          <p:nvPr/>
        </p:nvCxnSpPr>
        <p:spPr>
          <a:xfrm flipV="1">
            <a:off x="3583470" y="3631557"/>
            <a:ext cx="883499" cy="391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7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err="1"/>
              <a:t>버킷리스트</a:t>
            </a:r>
            <a:r>
              <a:rPr lang="ko-KR" altLang="en-US" sz="2800"/>
              <a:t> 기능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AAE8573-75BB-4E0C-AE63-577C94418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7" y="1912143"/>
            <a:ext cx="4969334" cy="30337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A9B9CD-9B39-449C-BE0D-6FD5DE3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6" y="1418491"/>
            <a:ext cx="11441916" cy="4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데이터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3A096-FACE-4AE4-B7F6-3F8300D64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5" y="1113546"/>
            <a:ext cx="3822077" cy="496034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BAEB18-78DB-4732-915B-AE4EC93C6608}"/>
              </a:ext>
            </a:extLst>
          </p:cNvPr>
          <p:cNvGrpSpPr/>
          <p:nvPr/>
        </p:nvGrpSpPr>
        <p:grpSpPr>
          <a:xfrm>
            <a:off x="1419093" y="1113546"/>
            <a:ext cx="9509317" cy="5065009"/>
            <a:chOff x="1419093" y="1113546"/>
            <a:chExt cx="9509317" cy="506500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55DBF8-1A4B-4F0A-82AC-2B05C92A2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952"/>
            <a:stretch/>
          </p:blipFill>
          <p:spPr>
            <a:xfrm>
              <a:off x="1419093" y="1113546"/>
              <a:ext cx="9509317" cy="4947580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725E2EB-4E88-41B6-A6E0-C6E5312B6E04}"/>
                </a:ext>
              </a:extLst>
            </p:cNvPr>
            <p:cNvSpPr/>
            <p:nvPr/>
          </p:nvSpPr>
          <p:spPr>
            <a:xfrm>
              <a:off x="5587291" y="5619750"/>
              <a:ext cx="1376039" cy="558805"/>
            </a:xfrm>
            <a:prstGeom prst="ellipse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6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907683" y="390525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방문 체크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EBC4DF-691C-4D23-A0C5-8BC3612A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48" y="4409420"/>
            <a:ext cx="5048250" cy="1990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2EC6EA-C20B-42AC-8C29-F38C6B210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7" y="885169"/>
            <a:ext cx="5048250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02BF31-D64B-4C4D-9843-A5FC659431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8"/>
          <a:stretch/>
        </p:blipFill>
        <p:spPr>
          <a:xfrm>
            <a:off x="1327282" y="1699557"/>
            <a:ext cx="3371855" cy="3705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BCC2E769-D7A8-42C3-9897-9C79CEF2F1E1}"/>
              </a:ext>
            </a:extLst>
          </p:cNvPr>
          <p:cNvSpPr/>
          <p:nvPr/>
        </p:nvSpPr>
        <p:spPr>
          <a:xfrm>
            <a:off x="6141720" y="2286000"/>
            <a:ext cx="485774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AC8045-9C9D-45D2-B32C-9B3F5F8F5045}"/>
              </a:ext>
            </a:extLst>
          </p:cNvPr>
          <p:cNvSpPr/>
          <p:nvPr/>
        </p:nvSpPr>
        <p:spPr>
          <a:xfrm>
            <a:off x="6141720" y="5686424"/>
            <a:ext cx="485774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7E04E8-E81C-4E13-873F-CC9F49114D98}"/>
              </a:ext>
            </a:extLst>
          </p:cNvPr>
          <p:cNvSpPr/>
          <p:nvPr/>
        </p:nvSpPr>
        <p:spPr>
          <a:xfrm>
            <a:off x="5418319" y="342900"/>
            <a:ext cx="45719" cy="6153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273EB4A-8929-474B-B321-B29CE55E0EE3}"/>
              </a:ext>
            </a:extLst>
          </p:cNvPr>
          <p:cNvCxnSpPr>
            <a:cxnSpLocks/>
          </p:cNvCxnSpPr>
          <p:nvPr/>
        </p:nvCxnSpPr>
        <p:spPr>
          <a:xfrm flipH="1">
            <a:off x="4834269" y="1923655"/>
            <a:ext cx="1307451" cy="13282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0A9082-1C58-411D-A3B9-7C9E3E50962D}"/>
              </a:ext>
            </a:extLst>
          </p:cNvPr>
          <p:cNvCxnSpPr>
            <a:cxnSpLocks/>
          </p:cNvCxnSpPr>
          <p:nvPr/>
        </p:nvCxnSpPr>
        <p:spPr>
          <a:xfrm>
            <a:off x="4782957" y="3890384"/>
            <a:ext cx="1351144" cy="1705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5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구조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E64F77C-DB66-49E0-8305-640531C0D33F}"/>
              </a:ext>
            </a:extLst>
          </p:cNvPr>
          <p:cNvGrpSpPr/>
          <p:nvPr/>
        </p:nvGrpSpPr>
        <p:grpSpPr>
          <a:xfrm>
            <a:off x="5376398" y="3371201"/>
            <a:ext cx="1824504" cy="2908269"/>
            <a:chOff x="2062163" y="942823"/>
            <a:chExt cx="3244801" cy="51722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58AFDA-3FC5-4A01-9823-3C77EE3E0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341" y="1604963"/>
              <a:ext cx="2687759" cy="45100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57EAA3-83D6-410A-8A81-4030110D9128}"/>
                </a:ext>
              </a:extLst>
            </p:cNvPr>
            <p:cNvSpPr txBox="1"/>
            <p:nvPr/>
          </p:nvSpPr>
          <p:spPr>
            <a:xfrm>
              <a:off x="2792363" y="942823"/>
              <a:ext cx="25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User1.txt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319D5A-0DAD-4998-B497-4AC82F95B460}"/>
                </a:ext>
              </a:extLst>
            </p:cNvPr>
            <p:cNvSpPr/>
            <p:nvPr/>
          </p:nvSpPr>
          <p:spPr>
            <a:xfrm>
              <a:off x="2062163" y="1516767"/>
              <a:ext cx="3100387" cy="4322058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4CD23E-E24C-4CCB-AE0F-DDF0CA1A4CD6}"/>
              </a:ext>
            </a:extLst>
          </p:cNvPr>
          <p:cNvSpPr txBox="1"/>
          <p:nvPr/>
        </p:nvSpPr>
        <p:spPr>
          <a:xfrm>
            <a:off x="7477525" y="5252936"/>
            <a:ext cx="3404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버킷리스트에</a:t>
            </a:r>
            <a:r>
              <a:rPr lang="en-US" altLang="ko-KR"/>
              <a:t> </a:t>
            </a:r>
            <a:r>
              <a:rPr lang="ko-KR" altLang="en-US"/>
              <a:t>데이터 추가시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ALLDATAMUSEUM</a:t>
            </a:r>
            <a:r>
              <a:rPr lang="ko-KR" altLang="en-US"/>
              <a:t>에도 추가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6D254E-4E5C-47FD-9B59-33D95085F585}"/>
              </a:ext>
            </a:extLst>
          </p:cNvPr>
          <p:cNvCxnSpPr>
            <a:cxnSpLocks/>
          </p:cNvCxnSpPr>
          <p:nvPr/>
        </p:nvCxnSpPr>
        <p:spPr>
          <a:xfrm flipV="1">
            <a:off x="7194737" y="3956599"/>
            <a:ext cx="980943" cy="319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F22ECE-08C8-43E0-8B9B-286D0E832752}"/>
              </a:ext>
            </a:extLst>
          </p:cNvPr>
          <p:cNvCxnSpPr>
            <a:cxnSpLocks/>
          </p:cNvCxnSpPr>
          <p:nvPr/>
        </p:nvCxnSpPr>
        <p:spPr>
          <a:xfrm>
            <a:off x="7226302" y="2363821"/>
            <a:ext cx="1069028" cy="408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369F10-93DE-43F1-A35C-8F9F16BE850A}"/>
              </a:ext>
            </a:extLst>
          </p:cNvPr>
          <p:cNvGrpSpPr/>
          <p:nvPr/>
        </p:nvGrpSpPr>
        <p:grpSpPr>
          <a:xfrm>
            <a:off x="5406136" y="323850"/>
            <a:ext cx="1794766" cy="3005592"/>
            <a:chOff x="2214563" y="987934"/>
            <a:chExt cx="3152623" cy="5279517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61B3F49-D28A-458E-8E6D-91B37322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741" y="1757364"/>
              <a:ext cx="2687758" cy="451008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4C7737-946D-4642-8EF3-91F3575C3BDE}"/>
                </a:ext>
              </a:extLst>
            </p:cNvPr>
            <p:cNvSpPr txBox="1"/>
            <p:nvPr/>
          </p:nvSpPr>
          <p:spPr>
            <a:xfrm>
              <a:off x="2852586" y="98793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User2.txt</a:t>
              </a:r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05E3B8A-244F-46F4-9355-E3882BB45145}"/>
                </a:ext>
              </a:extLst>
            </p:cNvPr>
            <p:cNvSpPr/>
            <p:nvPr/>
          </p:nvSpPr>
          <p:spPr>
            <a:xfrm>
              <a:off x="2214563" y="1669167"/>
              <a:ext cx="3100387" cy="4322058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0616F9-C979-46BB-B586-93E629A6F3D0}"/>
              </a:ext>
            </a:extLst>
          </p:cNvPr>
          <p:cNvGrpSpPr/>
          <p:nvPr/>
        </p:nvGrpSpPr>
        <p:grpSpPr>
          <a:xfrm>
            <a:off x="8422673" y="858744"/>
            <a:ext cx="2715498" cy="4152747"/>
            <a:chOff x="7195989" y="1097476"/>
            <a:chExt cx="3100387" cy="47413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53C65C-0180-477F-ACCA-89A37BD273B4}"/>
                </a:ext>
              </a:extLst>
            </p:cNvPr>
            <p:cNvSpPr/>
            <p:nvPr/>
          </p:nvSpPr>
          <p:spPr>
            <a:xfrm>
              <a:off x="7195989" y="1516767"/>
              <a:ext cx="3100387" cy="4322058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12790C-2187-4BC2-ADCB-EECE8B0E5167}"/>
                </a:ext>
              </a:extLst>
            </p:cNvPr>
            <p:cNvSpPr txBox="1"/>
            <p:nvPr/>
          </p:nvSpPr>
          <p:spPr>
            <a:xfrm>
              <a:off x="7488882" y="1097476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ALLDATAMUSEUM.txt</a:t>
              </a:r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127A509-1223-4E05-9E77-F687868EA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594" y="1644298"/>
              <a:ext cx="2917165" cy="3741033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633010-7334-45F4-B22B-37220BBA753B}"/>
              </a:ext>
            </a:extLst>
          </p:cNvPr>
          <p:cNvSpPr txBox="1"/>
          <p:nvPr/>
        </p:nvSpPr>
        <p:spPr>
          <a:xfrm>
            <a:off x="2387094" y="1753273"/>
            <a:ext cx="281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Data Input</a:t>
            </a:r>
            <a:endParaRPr lang="ko-KR" altLang="en-US" sz="3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1F0FD-07D9-4EEE-BAA2-DE5CC975659C}"/>
              </a:ext>
            </a:extLst>
          </p:cNvPr>
          <p:cNvSpPr txBox="1"/>
          <p:nvPr/>
        </p:nvSpPr>
        <p:spPr>
          <a:xfrm>
            <a:off x="2387094" y="4519953"/>
            <a:ext cx="281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Data Input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17604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통계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15601A-BF5B-48AA-9A65-EFCB1070B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29" y="1455132"/>
            <a:ext cx="3743542" cy="39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2C063D-1B5E-4CA7-915A-CBD284968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41"/>
          <a:stretch/>
        </p:blipFill>
        <p:spPr>
          <a:xfrm>
            <a:off x="1751999" y="2467622"/>
            <a:ext cx="2362200" cy="2493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10988E-1AD0-4B7F-BE23-A0B0C939E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105" y="2460255"/>
            <a:ext cx="2711319" cy="29887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E552C8-2593-4EAD-9C95-57E01DFE81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1"/>
          <a:stretch/>
        </p:blipFill>
        <p:spPr>
          <a:xfrm>
            <a:off x="4108787" y="2455049"/>
            <a:ext cx="2362200" cy="25064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사용자 통계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A8BE4-9539-4B94-80F6-D1D6C9AA75BD}"/>
              </a:ext>
            </a:extLst>
          </p:cNvPr>
          <p:cNvSpPr txBox="1"/>
          <p:nvPr/>
        </p:nvSpPr>
        <p:spPr>
          <a:xfrm>
            <a:off x="2574775" y="171116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유저 </a:t>
            </a:r>
            <a:r>
              <a:rPr lang="ko-KR" altLang="en-US" err="1"/>
              <a:t>버킷리스트</a:t>
            </a:r>
            <a:r>
              <a:rPr lang="ko-KR" altLang="en-US"/>
              <a:t> 통계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A2192-B5AD-4843-B39D-E1644B4A70D0}"/>
              </a:ext>
            </a:extLst>
          </p:cNvPr>
          <p:cNvSpPr txBox="1"/>
          <p:nvPr/>
        </p:nvSpPr>
        <p:spPr>
          <a:xfrm>
            <a:off x="7841105" y="171116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유저 검색어 통계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D562B70-E12B-4ACB-A4A8-4FC4524607BD}"/>
              </a:ext>
            </a:extLst>
          </p:cNvPr>
          <p:cNvGrpSpPr/>
          <p:nvPr/>
        </p:nvGrpSpPr>
        <p:grpSpPr>
          <a:xfrm>
            <a:off x="1333894" y="1101853"/>
            <a:ext cx="9964478" cy="5026826"/>
            <a:chOff x="1379797" y="1150133"/>
            <a:chExt cx="9964478" cy="502682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8AF6898-699E-4A32-B379-F22C7627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582" y="1651418"/>
              <a:ext cx="9137636" cy="45255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7351CC-9E2F-4D22-B10B-1BF002000406}"/>
                </a:ext>
              </a:extLst>
            </p:cNvPr>
            <p:cNvSpPr txBox="1"/>
            <p:nvPr/>
          </p:nvSpPr>
          <p:spPr>
            <a:xfrm>
              <a:off x="3429826" y="4655390"/>
              <a:ext cx="73823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atin typeface="+mn-ea"/>
                </a:rPr>
                <a:t>유저가 검색 기능 </a:t>
              </a:r>
              <a:r>
                <a:rPr lang="ko-KR" altLang="en-US" sz="2400" err="1">
                  <a:latin typeface="+mn-ea"/>
                </a:rPr>
                <a:t>이용시</a:t>
              </a:r>
              <a:r>
                <a:rPr lang="ko-KR" altLang="en-US" sz="2400">
                  <a:latin typeface="+mn-ea"/>
                </a:rPr>
                <a:t> 입력 데이터가 </a:t>
              </a:r>
              <a:r>
                <a:rPr lang="en-US" altLang="ko-KR" sz="2400">
                  <a:latin typeface="+mn-ea"/>
                </a:rPr>
                <a:t>User_search.txt </a:t>
              </a:r>
              <a:r>
                <a:rPr lang="ko-KR" altLang="en-US" sz="2400">
                  <a:latin typeface="+mn-ea"/>
                </a:rPr>
                <a:t>에 저장되는 구조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330B295-C6E7-4C71-8FD8-C9A9CCB21235}"/>
                </a:ext>
              </a:extLst>
            </p:cNvPr>
            <p:cNvSpPr/>
            <p:nvPr/>
          </p:nvSpPr>
          <p:spPr>
            <a:xfrm>
              <a:off x="1379797" y="1150133"/>
              <a:ext cx="9964478" cy="250746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5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err="1"/>
              <a:t>뮤지엄</a:t>
            </a:r>
            <a:r>
              <a:rPr lang="ko-KR" altLang="en-US" sz="2800"/>
              <a:t> 랭킹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DAFDC6-5BE2-45D4-B429-F0366DB8C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575217"/>
            <a:ext cx="10309862" cy="36825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E30670-62EF-4DC9-8287-C48135EF60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/>
          <a:stretch/>
        </p:blipFill>
        <p:spPr>
          <a:xfrm>
            <a:off x="8245794" y="182770"/>
            <a:ext cx="3349943" cy="6467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5E89EB-B448-4B7F-BB5A-869223E05BB8}"/>
              </a:ext>
            </a:extLst>
          </p:cNvPr>
          <p:cNvSpPr txBox="1"/>
          <p:nvPr/>
        </p:nvSpPr>
        <p:spPr>
          <a:xfrm>
            <a:off x="1895475" y="5381625"/>
            <a:ext cx="5747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모든 유저가 </a:t>
            </a:r>
            <a:r>
              <a:rPr lang="ko-KR" altLang="en-US" err="1"/>
              <a:t>버킷리스트에</a:t>
            </a:r>
            <a:r>
              <a:rPr lang="ko-KR" altLang="en-US"/>
              <a:t> 데이터 </a:t>
            </a:r>
            <a:r>
              <a:rPr lang="ko-KR" altLang="en-US" err="1"/>
              <a:t>추가시</a:t>
            </a:r>
            <a:endParaRPr lang="en-US" altLang="ko-KR"/>
          </a:p>
          <a:p>
            <a:r>
              <a:rPr lang="en-US" altLang="ko-KR"/>
              <a:t>ALLDATAMUSEUM.txt</a:t>
            </a:r>
            <a:r>
              <a:rPr lang="ko-KR" altLang="en-US"/>
              <a:t>에 해당 데이터 추가됨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즉 모든 유저들의 </a:t>
            </a:r>
            <a:r>
              <a:rPr lang="ko-KR" altLang="en-US" err="1"/>
              <a:t>버킷리스트를</a:t>
            </a:r>
            <a:r>
              <a:rPr lang="ko-KR" altLang="en-US"/>
              <a:t> 기반으로 랭크</a:t>
            </a:r>
          </a:p>
        </p:txBody>
      </p:sp>
    </p:spTree>
    <p:extLst>
      <p:ext uri="{BB962C8B-B14F-4D97-AF65-F5344CB8AC3E}">
        <p14:creationId xmlns:p14="http://schemas.microsoft.com/office/powerpoint/2010/main" val="42140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추천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72ADDA-2375-4456-8DFC-49551CB86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83" y="1854467"/>
            <a:ext cx="10874063" cy="3403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28D206-B77E-45E3-9D07-CFCA2D549E0A}"/>
              </a:ext>
            </a:extLst>
          </p:cNvPr>
          <p:cNvSpPr txBox="1"/>
          <p:nvPr/>
        </p:nvSpPr>
        <p:spPr>
          <a:xfrm>
            <a:off x="2971120" y="5610820"/>
            <a:ext cx="6264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유저 검색 데이터에서 가장 많은 빈도수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err="1"/>
              <a:t>뮤지엄</a:t>
            </a:r>
            <a:r>
              <a:rPr lang="ko-KR" altLang="en-US"/>
              <a:t> 랭킹에 존재</a:t>
            </a:r>
            <a:r>
              <a:rPr lang="en-US" altLang="ko-KR"/>
              <a:t>(</a:t>
            </a:r>
            <a:r>
              <a:rPr lang="ko-KR" altLang="en-US"/>
              <a:t>모든 유저들의 </a:t>
            </a:r>
            <a:r>
              <a:rPr lang="ko-KR" altLang="en-US" err="1"/>
              <a:t>버킷리스트가</a:t>
            </a:r>
            <a:r>
              <a:rPr lang="ko-KR" altLang="en-US"/>
              <a:t> 기반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유저 </a:t>
            </a:r>
            <a:r>
              <a:rPr lang="ko-KR" altLang="en-US" err="1"/>
              <a:t>버킷리스트에</a:t>
            </a:r>
            <a:r>
              <a:rPr lang="ko-KR" altLang="en-US"/>
              <a:t> 존재하지 않음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D8A136-3FC1-427E-91BF-E12B35D7E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040" y="1736383"/>
            <a:ext cx="3354706" cy="36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F9C187-B1E4-4432-A0C4-A1A5E79CE3C9}"/>
              </a:ext>
            </a:extLst>
          </p:cNvPr>
          <p:cNvGrpSpPr/>
          <p:nvPr/>
        </p:nvGrpSpPr>
        <p:grpSpPr>
          <a:xfrm>
            <a:off x="3501214" y="274379"/>
            <a:ext cx="6084921" cy="6309241"/>
            <a:chOff x="2848902" y="91559"/>
            <a:chExt cx="6084921" cy="63092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3866AEC-0AAD-49DF-82BC-FFDFF39B0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903" y="91559"/>
              <a:ext cx="6082378" cy="49704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8F254B-3F54-4ADE-BC24-EDEF773CC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902" y="4779048"/>
              <a:ext cx="6084921" cy="162175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5F2D07A-9406-4456-92B6-FB1F8479A21F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코드 설명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5346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2D07A-9406-4456-92B6-FB1F8479A21F}"/>
              </a:ext>
            </a:extLst>
          </p:cNvPr>
          <p:cNvSpPr txBox="1"/>
          <p:nvPr/>
        </p:nvSpPr>
        <p:spPr>
          <a:xfrm>
            <a:off x="2682735" y="2085374"/>
            <a:ext cx="7403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err="1"/>
              <a:t>뮤지엄</a:t>
            </a:r>
            <a:r>
              <a:rPr lang="ko-KR" altLang="en-US" sz="2800"/>
              <a:t> </a:t>
            </a:r>
            <a:r>
              <a:rPr lang="ko-KR" altLang="en-US" sz="2800" err="1"/>
              <a:t>버킷리스트의</a:t>
            </a:r>
            <a:r>
              <a:rPr lang="ko-KR" altLang="en-US" sz="2800"/>
              <a:t> 핵심은</a:t>
            </a:r>
            <a:r>
              <a:rPr lang="en-US" altLang="ko-KR" sz="2800"/>
              <a:t>..</a:t>
            </a:r>
            <a:r>
              <a:rPr lang="ko-KR" altLang="en-US" sz="2800"/>
              <a:t> 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유저가 프로그램을 사용하면서 발생하는 </a:t>
            </a:r>
            <a:endParaRPr lang="en-US" altLang="ko-KR" sz="2800"/>
          </a:p>
          <a:p>
            <a:r>
              <a:rPr lang="ko-KR" altLang="en-US" sz="2800"/>
              <a:t>검색</a:t>
            </a:r>
            <a:r>
              <a:rPr lang="en-US" altLang="ko-KR" sz="2800"/>
              <a:t>, </a:t>
            </a:r>
            <a:r>
              <a:rPr lang="ko-KR" altLang="en-US" sz="2800" err="1"/>
              <a:t>버킷리스트</a:t>
            </a:r>
            <a:r>
              <a:rPr lang="ko-KR" altLang="en-US" sz="2800"/>
              <a:t> 데이터</a:t>
            </a:r>
            <a:r>
              <a:rPr lang="en-US" altLang="ko-KR" sz="2800"/>
              <a:t>(</a:t>
            </a:r>
            <a:r>
              <a:rPr lang="ko-KR" altLang="en-US" sz="2800"/>
              <a:t>사용자 데이터</a:t>
            </a:r>
            <a:r>
              <a:rPr lang="en-US" altLang="ko-KR" sz="2800"/>
              <a:t>)</a:t>
            </a:r>
            <a:r>
              <a:rPr lang="ko-KR" altLang="en-US" sz="2800"/>
              <a:t>를 </a:t>
            </a:r>
            <a:endParaRPr lang="en-US" altLang="ko-KR" sz="2800"/>
          </a:p>
          <a:p>
            <a:r>
              <a:rPr lang="ko-KR" altLang="en-US" sz="2800"/>
              <a:t>수집하는 게 가장 큰 목적입니다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0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1C9D83-96CC-46D6-ADCB-07AF994BA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0" r="16119"/>
          <a:stretch/>
        </p:blipFill>
        <p:spPr>
          <a:xfrm>
            <a:off x="976543" y="0"/>
            <a:ext cx="5397624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42B605-F1CF-4C47-8B67-34FE3947D4A2}"/>
              </a:ext>
            </a:extLst>
          </p:cNvPr>
          <p:cNvSpPr/>
          <p:nvPr/>
        </p:nvSpPr>
        <p:spPr>
          <a:xfrm>
            <a:off x="976541" y="0"/>
            <a:ext cx="5397625" cy="6858000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811F1-EC64-4F94-AF84-DE28FBA16B29}"/>
              </a:ext>
            </a:extLst>
          </p:cNvPr>
          <p:cNvSpPr txBox="1"/>
          <p:nvPr/>
        </p:nvSpPr>
        <p:spPr>
          <a:xfrm>
            <a:off x="7794326" y="1650159"/>
            <a:ext cx="4893373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/>
              <a:t>감사합니다</a:t>
            </a:r>
            <a:r>
              <a:rPr lang="en-US" altLang="ko-KR" sz="4400"/>
              <a:t>.</a:t>
            </a:r>
            <a:endParaRPr lang="ko-KR" altLang="en-US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E6191-DA5B-4039-919A-F78B9F8425EC}"/>
              </a:ext>
            </a:extLst>
          </p:cNvPr>
          <p:cNvSpPr txBox="1"/>
          <p:nvPr/>
        </p:nvSpPr>
        <p:spPr>
          <a:xfrm>
            <a:off x="8305800" y="6519446"/>
            <a:ext cx="663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서양화</a:t>
            </a:r>
            <a:r>
              <a:rPr lang="en-US" altLang="ko-KR" sz="1600"/>
              <a:t>.</a:t>
            </a:r>
            <a:r>
              <a:rPr lang="ko-KR" altLang="en-US" sz="1600"/>
              <a:t>미술경영학과 </a:t>
            </a:r>
            <a:r>
              <a:rPr lang="en-US" altLang="ko-KR" sz="1600"/>
              <a:t>201512651 </a:t>
            </a:r>
            <a:r>
              <a:rPr lang="ko-KR" altLang="en-US" sz="1600"/>
              <a:t>김진웅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787AC-4703-4920-AC2D-F1D92D3C59BC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C9CD78-4344-4529-B988-4D9CC43633F2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4F4E5-1E14-4972-A7B7-FAE133D2CFA3}"/>
              </a:ext>
            </a:extLst>
          </p:cNvPr>
          <p:cNvSpPr txBox="1"/>
          <p:nvPr/>
        </p:nvSpPr>
        <p:spPr>
          <a:xfrm>
            <a:off x="709388" y="-56601"/>
            <a:ext cx="2642998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63265-A81E-4F23-AF81-AE10D91AE327}"/>
              </a:ext>
            </a:extLst>
          </p:cNvPr>
          <p:cNvSpPr txBox="1"/>
          <p:nvPr/>
        </p:nvSpPr>
        <p:spPr>
          <a:xfrm>
            <a:off x="1771650" y="-50122"/>
            <a:ext cx="8648700" cy="710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		0.   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과정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1.   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200400" lvl="6" indent="-457200">
              <a:lnSpc>
                <a:spcPct val="150000"/>
              </a:lnSpc>
              <a:buAutoNum type="arabicPeriod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2.   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버킷리스트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(1)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(2)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(3)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방문 체크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해제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(1)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유저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버킷리스트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(2)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뮤지엄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랭킹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(3)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유저 데이터 기반 추천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77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8BB0A-A0A4-4533-968E-942012CCD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45" y="454849"/>
            <a:ext cx="6610062" cy="23906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9A2AC-CF84-4A3E-8C91-D836CA033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2" y="4103162"/>
            <a:ext cx="7440163" cy="1920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5CBCA-FC0A-4CC3-B7E6-A4E3FB9897D5}"/>
              </a:ext>
            </a:extLst>
          </p:cNvPr>
          <p:cNvSpPr txBox="1"/>
          <p:nvPr/>
        </p:nvSpPr>
        <p:spPr>
          <a:xfrm>
            <a:off x="924827" y="454849"/>
            <a:ext cx="17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 데이터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0D6C7-6224-4F40-8C07-D7AEC87F365A}"/>
              </a:ext>
            </a:extLst>
          </p:cNvPr>
          <p:cNvSpPr txBox="1"/>
          <p:nvPr/>
        </p:nvSpPr>
        <p:spPr>
          <a:xfrm>
            <a:off x="924827" y="4103162"/>
            <a:ext cx="95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</a:t>
            </a:r>
            <a:endParaRPr lang="en-US" altLang="ko-KR"/>
          </a:p>
          <a:p>
            <a:r>
              <a:rPr lang="ko-KR" altLang="en-US" err="1"/>
              <a:t>전처리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8A903F-2070-4887-965B-B721F06E32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7" b="22128"/>
          <a:stretch/>
        </p:blipFill>
        <p:spPr>
          <a:xfrm>
            <a:off x="9513978" y="2502241"/>
            <a:ext cx="2676525" cy="215979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A14A1E-BC2F-4365-BEA3-C9BFDFC0F6BC}"/>
              </a:ext>
            </a:extLst>
          </p:cNvPr>
          <p:cNvSpPr/>
          <p:nvPr/>
        </p:nvSpPr>
        <p:spPr>
          <a:xfrm>
            <a:off x="9188388" y="2317072"/>
            <a:ext cx="2676525" cy="2530136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7C49A-B334-4A33-B833-AC2E53AB83C0}"/>
              </a:ext>
            </a:extLst>
          </p:cNvPr>
          <p:cNvSpPr txBox="1"/>
          <p:nvPr/>
        </p:nvSpPr>
        <p:spPr>
          <a:xfrm>
            <a:off x="10125495" y="1855156"/>
            <a:ext cx="17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카테고리 추가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139AC3-8B1A-4E68-BD53-32459378C674}"/>
              </a:ext>
            </a:extLst>
          </p:cNvPr>
          <p:cNvCxnSpPr>
            <a:cxnSpLocks/>
          </p:cNvCxnSpPr>
          <p:nvPr/>
        </p:nvCxnSpPr>
        <p:spPr>
          <a:xfrm>
            <a:off x="8935369" y="1544185"/>
            <a:ext cx="1157218" cy="59154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EFFDFA-22AB-4397-93B9-0844E206526E}"/>
              </a:ext>
            </a:extLst>
          </p:cNvPr>
          <p:cNvCxnSpPr>
            <a:cxnSpLocks/>
          </p:cNvCxnSpPr>
          <p:nvPr/>
        </p:nvCxnSpPr>
        <p:spPr>
          <a:xfrm flipH="1">
            <a:off x="9372600" y="4913093"/>
            <a:ext cx="1065076" cy="620932"/>
          </a:xfrm>
          <a:prstGeom prst="straightConnector1">
            <a:avLst/>
          </a:prstGeom>
          <a:ln w="66675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633945-AEA5-4C55-82E7-16E99AC6CE53}"/>
              </a:ext>
            </a:extLst>
          </p:cNvPr>
          <p:cNvSpPr txBox="1"/>
          <p:nvPr/>
        </p:nvSpPr>
        <p:spPr>
          <a:xfrm>
            <a:off x="0" y="4981575"/>
            <a:ext cx="461665" cy="2990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데이터 수집과정</a:t>
            </a:r>
          </a:p>
        </p:txBody>
      </p:sp>
    </p:spTree>
    <p:extLst>
      <p:ext uri="{BB962C8B-B14F-4D97-AF65-F5344CB8AC3E}">
        <p14:creationId xmlns:p14="http://schemas.microsoft.com/office/powerpoint/2010/main" val="124941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35658" y="270584"/>
            <a:ext cx="536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클래스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539B7-EB26-4C02-9FAA-2FE375BE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62" y="855143"/>
            <a:ext cx="2438307" cy="5072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67FE75-306A-42E0-BCD9-87CF5D22CF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57"/>
          <a:stretch/>
        </p:blipFill>
        <p:spPr>
          <a:xfrm>
            <a:off x="1504463" y="818740"/>
            <a:ext cx="2401885" cy="18660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7BEE46-1143-48A9-92A7-B89A29D78D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25"/>
          <a:stretch/>
        </p:blipFill>
        <p:spPr>
          <a:xfrm>
            <a:off x="7703283" y="4984888"/>
            <a:ext cx="2574572" cy="1511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3DD1B0-7A71-42B7-B0FE-0B0F7F503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41" y="3220945"/>
            <a:ext cx="2438307" cy="27083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D63463-D94D-44DE-894F-16CA524213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54" y="793804"/>
            <a:ext cx="2574572" cy="3709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ECCD51-ED2D-45CD-A946-8D26E93CF923}"/>
              </a:ext>
            </a:extLst>
          </p:cNvPr>
          <p:cNvSpPr txBox="1"/>
          <p:nvPr/>
        </p:nvSpPr>
        <p:spPr>
          <a:xfrm>
            <a:off x="5307879" y="424472"/>
            <a:ext cx="23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5584D-D551-4161-99C3-7CDD058A24F0}"/>
              </a:ext>
            </a:extLst>
          </p:cNvPr>
          <p:cNvSpPr txBox="1"/>
          <p:nvPr/>
        </p:nvSpPr>
        <p:spPr>
          <a:xfrm>
            <a:off x="9092851" y="424472"/>
            <a:ext cx="23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Museum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E5A2-FAA4-4952-AF55-E3C8843CAB15}"/>
              </a:ext>
            </a:extLst>
          </p:cNvPr>
          <p:cNvSpPr txBox="1"/>
          <p:nvPr/>
        </p:nvSpPr>
        <p:spPr>
          <a:xfrm>
            <a:off x="8285654" y="4688457"/>
            <a:ext cx="23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Category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03D6A-EFD8-49DF-BC84-E67A4957E446}"/>
              </a:ext>
            </a:extLst>
          </p:cNvPr>
          <p:cNvSpPr txBox="1"/>
          <p:nvPr/>
        </p:nvSpPr>
        <p:spPr>
          <a:xfrm>
            <a:off x="2946262" y="484516"/>
            <a:ext cx="23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F019B-C9D8-4829-9C1E-99556464DE34}"/>
              </a:ext>
            </a:extLst>
          </p:cNvPr>
          <p:cNvSpPr txBox="1"/>
          <p:nvPr/>
        </p:nvSpPr>
        <p:spPr>
          <a:xfrm>
            <a:off x="2106439" y="2911657"/>
            <a:ext cx="23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Bucket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1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ED2624-06CC-45ED-8857-DC829D6AB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66" y="1133220"/>
            <a:ext cx="4433145" cy="5126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A638B0-5EAA-48C8-8266-5F68D41B876D}"/>
              </a:ext>
            </a:extLst>
          </p:cNvPr>
          <p:cNvSpPr txBox="1"/>
          <p:nvPr/>
        </p:nvSpPr>
        <p:spPr>
          <a:xfrm>
            <a:off x="907683" y="266331"/>
            <a:ext cx="414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프로그램 시작화면</a:t>
            </a:r>
          </a:p>
        </p:txBody>
      </p:sp>
    </p:spTree>
    <p:extLst>
      <p:ext uri="{BB962C8B-B14F-4D97-AF65-F5344CB8AC3E}">
        <p14:creationId xmlns:p14="http://schemas.microsoft.com/office/powerpoint/2010/main" val="294146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FC54FA-D773-426C-93A3-4BA6DC22B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76"/>
          <a:stretch/>
        </p:blipFill>
        <p:spPr>
          <a:xfrm>
            <a:off x="4869487" y="1690687"/>
            <a:ext cx="2301424" cy="4695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781E1E-3165-4834-A858-B97DC026FB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65"/>
          <a:stretch/>
        </p:blipFill>
        <p:spPr>
          <a:xfrm>
            <a:off x="907683" y="1823329"/>
            <a:ext cx="2976127" cy="4149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17908E-0191-4ACF-83A3-FFCEFCD0F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34" b="22769"/>
          <a:stretch/>
        </p:blipFill>
        <p:spPr>
          <a:xfrm>
            <a:off x="8490668" y="1823329"/>
            <a:ext cx="3492849" cy="414985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008FE0-A155-490E-BF0D-B58BC4B8D1E9}"/>
              </a:ext>
            </a:extLst>
          </p:cNvPr>
          <p:cNvCxnSpPr>
            <a:cxnSpLocks/>
          </p:cNvCxnSpPr>
          <p:nvPr/>
        </p:nvCxnSpPr>
        <p:spPr>
          <a:xfrm flipV="1">
            <a:off x="3934899" y="3898257"/>
            <a:ext cx="883499" cy="391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F71132-5F08-4AD3-B5C7-2FD1EBA3875E}"/>
              </a:ext>
            </a:extLst>
          </p:cNvPr>
          <p:cNvCxnSpPr/>
          <p:nvPr/>
        </p:nvCxnSpPr>
        <p:spPr>
          <a:xfrm>
            <a:off x="7170911" y="3799309"/>
            <a:ext cx="113728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F191BC-10B5-463E-A5D4-A6E73DFB08C5}"/>
              </a:ext>
            </a:extLst>
          </p:cNvPr>
          <p:cNvSpPr txBox="1"/>
          <p:nvPr/>
        </p:nvSpPr>
        <p:spPr>
          <a:xfrm>
            <a:off x="4818398" y="1129057"/>
            <a:ext cx="320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유저 데이터베이스에 추가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F234F-B706-46D9-B8A7-E86B857A61F2}"/>
              </a:ext>
            </a:extLst>
          </p:cNvPr>
          <p:cNvSpPr txBox="1"/>
          <p:nvPr/>
        </p:nvSpPr>
        <p:spPr>
          <a:xfrm>
            <a:off x="1103896" y="112543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27A3A-1C02-4FF6-A214-2FE210AD9449}"/>
              </a:ext>
            </a:extLst>
          </p:cNvPr>
          <p:cNvSpPr txBox="1"/>
          <p:nvPr/>
        </p:nvSpPr>
        <p:spPr>
          <a:xfrm>
            <a:off x="8600117" y="1121741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25313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7991D3-3F84-46CF-8279-FF87F0C5F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72" y="1560934"/>
            <a:ext cx="4912239" cy="4382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D591BE-E8DE-43E5-9B52-E96400182633}"/>
              </a:ext>
            </a:extLst>
          </p:cNvPr>
          <p:cNvSpPr txBox="1"/>
          <p:nvPr/>
        </p:nvSpPr>
        <p:spPr>
          <a:xfrm>
            <a:off x="780046" y="238125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메뉴 화면</a:t>
            </a:r>
          </a:p>
        </p:txBody>
      </p:sp>
    </p:spTree>
    <p:extLst>
      <p:ext uri="{BB962C8B-B14F-4D97-AF65-F5344CB8AC3E}">
        <p14:creationId xmlns:p14="http://schemas.microsoft.com/office/powerpoint/2010/main" val="323283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5400C-4249-46C8-B801-182BF10C5C89}"/>
              </a:ext>
            </a:extLst>
          </p:cNvPr>
          <p:cNvSpPr/>
          <p:nvPr/>
        </p:nvSpPr>
        <p:spPr>
          <a:xfrm>
            <a:off x="1497" y="91559"/>
            <a:ext cx="461665" cy="31172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/>
              <a:t>자바프로그래밍   프로젝트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B9C369-6E7D-4FF6-AD9F-0B1AEEDEE9DE}"/>
              </a:ext>
            </a:extLst>
          </p:cNvPr>
          <p:cNvSpPr/>
          <p:nvPr/>
        </p:nvSpPr>
        <p:spPr>
          <a:xfrm>
            <a:off x="46316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3186-52CA-4A65-9061-B002FA719181}"/>
              </a:ext>
            </a:extLst>
          </p:cNvPr>
          <p:cNvSpPr txBox="1"/>
          <p:nvPr/>
        </p:nvSpPr>
        <p:spPr>
          <a:xfrm>
            <a:off x="18641" y="5257800"/>
            <a:ext cx="461665" cy="2476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프로그램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F94C-F81F-4872-A6AE-2D8B58C398D4}"/>
              </a:ext>
            </a:extLst>
          </p:cNvPr>
          <p:cNvSpPr txBox="1"/>
          <p:nvPr/>
        </p:nvSpPr>
        <p:spPr>
          <a:xfrm>
            <a:off x="780046" y="323850"/>
            <a:ext cx="421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자율 검색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FCBA19-1510-4061-83F2-1585366F4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2181880"/>
            <a:ext cx="4056598" cy="2476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72AB29-4DFE-453E-BD17-32ABA3177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39" y="1894309"/>
            <a:ext cx="10509099" cy="28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855</Words>
  <Application>Microsoft Office PowerPoint</Application>
  <PresentationFormat>와이드스크린</PresentationFormat>
  <Paragraphs>176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진웅 김</dc:creator>
  <cp:lastModifiedBy>김진웅</cp:lastModifiedBy>
  <cp:revision>64</cp:revision>
  <dcterms:created xsi:type="dcterms:W3CDTF">2019-05-03T12:38:19Z</dcterms:created>
  <dcterms:modified xsi:type="dcterms:W3CDTF">2019-06-03T09:51:28Z</dcterms:modified>
</cp:coreProperties>
</file>