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블랙-숄즈 모델 및 편미분 방정식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Chapter 5, 6, 7 요약 발표</a:t>
            </a:r>
          </a:p>
          <a:p>
            <a:r>
              <a:t>By ChatGPT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5.8 배당 지급 주식 옵션의 블랙-숄즈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연속 배당과 이산 배당 고려하여 모델 확장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5.9 블랙-숄즈 모델의 한계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시장 가정이 비현실적 (예: 변동성이 일정하다는 가정)</a:t>
            </a:r>
          </a:p>
          <a:p>
            <a:r>
              <a:t>금융위기와 같은 극단적 사건을 설명하기 어려움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5.10 대체 모델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확률적 변동성 모델과 같은 확장 모델이 존재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5.11 블랙-숄즈 모델의 경제적 해석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옵션 가격 결정에서의 의미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5.12 CAPM과 효용이론과의 관계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블랙-숄즈 모델과 자본 자산 가격 결정 모형(CAPM)</a:t>
            </a:r>
          </a:p>
          <a:p>
            <a:r>
              <a:t>효용 이론을 이용한 옵션 가격 결정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5.13 요약 및 참고문헌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주요 개념 정리</a:t>
            </a:r>
          </a:p>
          <a:p>
            <a:r>
              <a:t>관련 문헌 목록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6: 편미분 방정식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6.1 서론</a:t>
            </a:r>
          </a:p>
          <a:p>
            <a:r>
              <a:t>6.2 블랙-숄즈 방정식의 역사적 배경</a:t>
            </a:r>
          </a:p>
          <a:p>
            <a:r>
              <a:t>6.3 열 방정식과 금융 모델</a:t>
            </a:r>
          </a:p>
          <a:p>
            <a:r>
              <a:t>6.4 블랙-숄즈 방정식의 해법 개요</a:t>
            </a:r>
          </a:p>
          <a:p>
            <a:r>
              <a:t>6.5 경계 조건과 초기 조건</a:t>
            </a:r>
          </a:p>
          <a:p>
            <a:r>
              <a:t>6.6 유사성 변환 기법</a:t>
            </a:r>
          </a:p>
          <a:p>
            <a:r>
              <a:t>6.7 기타 해석적 기법</a:t>
            </a:r>
          </a:p>
          <a:p>
            <a:r>
              <a:t>6.8 수치적 풀이 방법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 서론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금융공학에서 편미분 방정식(PDE) 활용</a:t>
            </a:r>
          </a:p>
          <a:p>
            <a:r>
              <a:t>옵션 가격은 시간에 따라 변화하여 PDE로 설명 가능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 블랙-숄즈 방정식의 역사적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물리학의 열 방정식과 구조적으로 유사</a:t>
            </a:r>
          </a:p>
          <a:p>
            <a:r>
              <a:t>확률 과정과 PDE의 결합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6.3 열 방정식과 금융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확산 방정식과의 비교</a:t>
            </a:r>
          </a:p>
          <a:p>
            <a:r>
              <a:t>금융 모델에서의 적용 가능성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5: 블랙-숄즈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5.1 블랙-숄즈 모델 개요</a:t>
            </a:r>
          </a:p>
          <a:p>
            <a:r>
              <a:t>5.2 블랙-숄즈 방정식의 유도</a:t>
            </a:r>
          </a:p>
          <a:p>
            <a:r>
              <a:t>5.3 블랙-숄즈 방정식의 기본 가정</a:t>
            </a:r>
          </a:p>
          <a:p>
            <a:r>
              <a:t>5.4 블랙-숄즈 방정식의 형식</a:t>
            </a:r>
          </a:p>
          <a:p>
            <a:r>
              <a:t>5.5 옵션의 최종 조건</a:t>
            </a:r>
          </a:p>
          <a:p>
            <a:r>
              <a:t>5.6 블랙-숄즈 방정식의 주요 해석적 특징</a:t>
            </a:r>
          </a:p>
          <a:p>
            <a:r>
              <a:t>5.7 블랙-숄즈 공식과 그 응용</a:t>
            </a:r>
          </a:p>
          <a:p>
            <a:r>
              <a:t>5.8 배당 지급 주식 옵션의 블랙-숄즈 모델</a:t>
            </a:r>
          </a:p>
          <a:p>
            <a:r>
              <a:t>5.9 블랙-숄즈 모델의 한계</a:t>
            </a:r>
          </a:p>
          <a:p>
            <a:r>
              <a:t>5.10 대체 모델 개요</a:t>
            </a:r>
          </a:p>
          <a:p>
            <a:r>
              <a:t>5.11 블랙-숄즈 모델의 경제적 해석</a:t>
            </a:r>
          </a:p>
          <a:p>
            <a:r>
              <a:t>5.12 CAPM과 효용이론과의 관계</a:t>
            </a:r>
          </a:p>
          <a:p>
            <a:r>
              <a:t>5.13 요약 및 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6.4 블랙-숄즈 방정식의 해법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해석적 해법과 수치적 해법 사용 가능</a:t>
            </a:r>
          </a:p>
          <a:p>
            <a:r>
              <a:t>변수 변환을 통해 문제 단순화 가능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 경계 조건과 초기 조건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옵션 가격의 결정에서 초기 조건과 경계 조건의 중요성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6.6 유사성 변환 기법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변수 변환을 이용해 PDE 문제를 더 쉽게 변형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6.7 기타 해석적 기법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푸리에 변환, 라플라스 변환을 사용하여 해석적 해 도출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6.8 수치적 풀이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유한 차분법(FDM), 몬테카를로 방법을 활용하여 PDE 해결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7: 블랙-숄즈 공식과 ‘그릭스’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7.1 블랙-숄즈 공식의 유도</a:t>
            </a:r>
          </a:p>
          <a:p>
            <a:r>
              <a:t>7.2 델타 (Delta) 헤징</a:t>
            </a:r>
          </a:p>
          <a:p>
            <a:r>
              <a:t>7.3 감마 (Gamma)와 포트폴리오 관리</a:t>
            </a:r>
          </a:p>
          <a:p>
            <a:r>
              <a:t>7.4 세타 (Theta)와 시간 가치</a:t>
            </a:r>
          </a:p>
          <a:p>
            <a:r>
              <a:t>7.5 베가 (Vega)와 변동성</a:t>
            </a:r>
          </a:p>
          <a:p>
            <a:r>
              <a:t>7.6 로 (Rho)와 금리 변화</a:t>
            </a:r>
          </a:p>
          <a:p>
            <a:r>
              <a:t>7.7 블랙-숄즈 모델의 확장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7.1 블랙-숄즈 공식의 유도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확률 미분 방정식과 PDE를 활용한 옵션 가격 모델링</a:t>
            </a:r>
          </a:p>
          <a:p>
            <a:r>
              <a:t>폐쇄형 해(Closed-form Solution)를 제공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7.2 델타 (Delta) 헤징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델타(Δ) = 옵션 가격의 기초 자산 가격 변화에 대한 민감도</a:t>
            </a:r>
          </a:p>
          <a:p>
            <a:r>
              <a:t>델타 헤징 전략을 이용해 변동성 최소화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7.3 감마 (Gamma)와 포트폴리오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감마(Γ) = 델타의 변화율</a:t>
            </a:r>
          </a:p>
          <a:p>
            <a:r>
              <a:t>감마가 높으면 옵션 가격 변동성이 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7.4 세타 (Theta)와 시간 가치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세타(Θ) = 옵션 가격의 시간에 따른 감소율</a:t>
            </a:r>
          </a:p>
          <a:p>
            <a:r>
              <a:t>시간이 지남에 따라 옵션 가치 감소 (Time Decay)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블랙-숄즈 모델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옵션 가격을 결정하는 대표적인 수학적 모델</a:t>
            </a:r>
          </a:p>
          <a:p>
            <a:r>
              <a:t>1973년 블랙, 숄즈, 머튼이 발표</a:t>
            </a:r>
          </a:p>
          <a:p>
            <a:r>
              <a:t>무위험 차익거래 개념과 확률 미분 방정식을 기반으로 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7.5 베가 (Vega)와 변동성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베가(ν) = 변동성이 옵션 가격에 미치는 영향</a:t>
            </a:r>
          </a:p>
          <a:p>
            <a:r>
              <a:t>포트폴리오 변동성 관리에 활용 가능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7.6 로 (Rho)와 금리 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로(ρ) = 무위험 이자율 변화에 따른 옵션 가격 민감도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7.7 블랙-숄즈 모델의 확장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확률적 변동성 모델, 배당 고려 모델 등 다양한 확장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블랙-숄즈 방정식의 유도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델타 헤징 개념을 사용하여 무위험 포트폴리오 구성</a:t>
            </a:r>
          </a:p>
          <a:p>
            <a:r>
              <a:t>옵션과 기초 자산 조합으로 편미분 방정식 도출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블랙-숄즈 방정식의 기본 가정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주가는 확률 과정(Random Process)을 따름</a:t>
            </a:r>
          </a:p>
          <a:p>
            <a:r>
              <a:t>시장에 차익거래 기회 없음</a:t>
            </a:r>
          </a:p>
          <a:p>
            <a:r>
              <a:t>무위험 이자율은 일정하며 거래 비용 없음</a:t>
            </a:r>
          </a:p>
          <a:p>
            <a:r>
              <a:t>옵션은 유럽형 옵션으로 만기 전 행사 불가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5.4 블랙-숄즈 방정식의 형식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편미분 방정식(PDE) 구조를 가짐</a:t>
            </a:r>
          </a:p>
          <a:p>
            <a:r>
              <a:t>옵션 가격의 시간, 주가, 변동성에 따른 변화 설명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5.5 옵션의 최종 조건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유럽형 옵션의 만기 조건</a:t>
            </a:r>
          </a:p>
          <a:p>
            <a:r>
              <a:t>콜 옵션: max(S_T - E, 0)</a:t>
            </a:r>
          </a:p>
          <a:p>
            <a:r>
              <a:t>풋 옵션: max(E - S_T, 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5.6 블랙-숄즈 방정식의 주요 해석적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열 방정식과 유사한 구조</a:t>
            </a:r>
          </a:p>
          <a:p>
            <a:r>
              <a:t>확률적 미분 방정식과 편미분 방정식 연결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5.7 블랙-숄즈 공식과 그 응용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콜 옵션 및 풋 옵션의 명시적 해 제공</a:t>
            </a:r>
          </a:p>
          <a:p>
            <a:r>
              <a:t>델타 헤징 전략과 연결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