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7262" r:id="rId2"/>
    <p:sldId id="7249" r:id="rId3"/>
    <p:sldId id="7263" r:id="rId4"/>
    <p:sldId id="7265" r:id="rId5"/>
    <p:sldId id="7264" r:id="rId6"/>
    <p:sldId id="7271" r:id="rId7"/>
    <p:sldId id="7266" r:id="rId8"/>
    <p:sldId id="7267" r:id="rId9"/>
    <p:sldId id="7268" r:id="rId10"/>
    <p:sldId id="7269" r:id="rId11"/>
    <p:sldId id="7270" r:id="rId12"/>
  </p:sldIdLst>
  <p:sldSz cx="9906000" cy="6858000" type="A4"/>
  <p:notesSz cx="6797675" cy="9928225"/>
  <p:custDataLst>
    <p:tags r:id="rId15"/>
  </p:custDataLst>
  <p:defaultTextStyle>
    <a:defPPr>
      <a:defRPr lang="de-DE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" userDrawn="1">
          <p15:clr>
            <a:srgbClr val="A4A3A4"/>
          </p15:clr>
        </p15:guide>
        <p15:guide id="2" orient="horz" pos="1026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orient="horz" pos="73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  <p15:guide id="6" orient="horz" pos="550" userDrawn="1">
          <p15:clr>
            <a:srgbClr val="A4A3A4"/>
          </p15:clr>
        </p15:guide>
        <p15:guide id="7" orient="horz" pos="1888" userDrawn="1">
          <p15:clr>
            <a:srgbClr val="A4A3A4"/>
          </p15:clr>
        </p15:guide>
        <p15:guide id="8" orient="horz" pos="2772" userDrawn="1">
          <p15:clr>
            <a:srgbClr val="A4A3A4"/>
          </p15:clr>
        </p15:guide>
        <p15:guide id="9" orient="horz" pos="3271" userDrawn="1">
          <p15:clr>
            <a:srgbClr val="A4A3A4"/>
          </p15:clr>
        </p15:guide>
        <p15:guide id="10" orient="horz" pos="142" userDrawn="1">
          <p15:clr>
            <a:srgbClr val="A4A3A4"/>
          </p15:clr>
        </p15:guide>
        <p15:guide id="11" pos="320" userDrawn="1">
          <p15:clr>
            <a:srgbClr val="A4A3A4"/>
          </p15:clr>
        </p15:guide>
        <p15:guide id="12" pos="2531" userDrawn="1">
          <p15:clr>
            <a:srgbClr val="A4A3A4"/>
          </p15:clr>
        </p15:guide>
        <p15:guide id="13" pos="5995" userDrawn="1">
          <p15:clr>
            <a:srgbClr val="A4A3A4"/>
          </p15:clr>
        </p15:guide>
        <p15:guide id="14" pos="3366" userDrawn="1">
          <p15:clr>
            <a:srgbClr val="A4A3A4"/>
          </p15:clr>
        </p15:guide>
        <p15:guide id="15" pos="3120" userDrawn="1">
          <p15:clr>
            <a:srgbClr val="A4A3A4"/>
          </p15:clr>
        </p15:guide>
        <p15:guide id="16" pos="2874" userDrawn="1">
          <p15:clr>
            <a:srgbClr val="A4A3A4"/>
          </p15:clr>
        </p15:guide>
        <p15:guide id="17" pos="48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101"/>
    <a:srgbClr val="FFFFCC"/>
    <a:srgbClr val="364086"/>
    <a:srgbClr val="990033"/>
    <a:srgbClr val="A50021"/>
    <a:srgbClr val="800000"/>
    <a:srgbClr val="F4EE00"/>
    <a:srgbClr val="9B1717"/>
    <a:srgbClr val="EFEEEC"/>
    <a:srgbClr val="E7E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8" autoAdjust="0"/>
    <p:restoredTop sz="93992" autoAdjust="0"/>
  </p:normalViewPr>
  <p:slideViewPr>
    <p:cSldViewPr snapToObjects="1" showGuides="1">
      <p:cViewPr varScale="1">
        <p:scale>
          <a:sx n="84" d="100"/>
          <a:sy n="84" d="100"/>
        </p:scale>
        <p:origin x="1507" y="86"/>
      </p:cViewPr>
      <p:guideLst>
        <p:guide orient="horz" pos="28"/>
        <p:guide orient="horz" pos="1026"/>
        <p:guide orient="horz" pos="3884"/>
        <p:guide orient="horz" pos="73"/>
        <p:guide orient="horz" pos="1298"/>
        <p:guide orient="horz" pos="550"/>
        <p:guide orient="horz" pos="1888"/>
        <p:guide orient="horz" pos="2772"/>
        <p:guide orient="horz" pos="3271"/>
        <p:guide orient="horz" pos="142"/>
        <p:guide pos="320"/>
        <p:guide pos="2531"/>
        <p:guide pos="5995"/>
        <p:guide pos="3366"/>
        <p:guide pos="3120"/>
        <p:guide pos="2874"/>
        <p:guide pos="4889"/>
      </p:guideLst>
    </p:cSldViewPr>
  </p:slideViewPr>
  <p:outlineViewPr>
    <p:cViewPr>
      <p:scale>
        <a:sx n="33" d="100"/>
        <a:sy n="33" d="100"/>
      </p:scale>
      <p:origin x="48" y="804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 showGuides="1">
      <p:cViewPr varScale="1">
        <p:scale>
          <a:sx n="61" d="100"/>
          <a:sy n="61" d="100"/>
        </p:scale>
        <p:origin x="-3354" y="-78"/>
      </p:cViewPr>
      <p:guideLst>
        <p:guide orient="horz" pos="3129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923220873354805E-2"/>
          <c:y val="3.2680700973873454E-2"/>
          <c:w val="0.96415355825329041"/>
          <c:h val="0.74340303024151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목표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2014년</c:v>
                </c:pt>
                <c:pt idx="1">
                  <c:v>2015년</c:v>
                </c:pt>
                <c:pt idx="2">
                  <c:v>2016년</c:v>
                </c:pt>
                <c:pt idx="3">
                  <c:v>2017년</c:v>
                </c:pt>
                <c:pt idx="4">
                  <c:v>2018년</c:v>
                </c:pt>
                <c:pt idx="5">
                  <c:v>2019년 (예상)</c:v>
                </c:pt>
              </c:strCache>
            </c:strRef>
          </c:cat>
          <c:val>
            <c:numRef>
              <c:f>Sheet1!$B$2:$B$7</c:f>
              <c:numCache>
                <c:formatCode>0_ </c:formatCode>
                <c:ptCount val="6"/>
                <c:pt idx="0">
                  <c:v>29.5</c:v>
                </c:pt>
                <c:pt idx="1">
                  <c:v>34</c:v>
                </c:pt>
                <c:pt idx="2">
                  <c:v>39</c:v>
                </c:pt>
                <c:pt idx="3">
                  <c:v>42</c:v>
                </c:pt>
                <c:pt idx="4">
                  <c:v>47</c:v>
                </c:pt>
                <c:pt idx="5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33-46B1-9184-34DCC44462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4.35742679651646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CAE-44B2-BD72-CE1BD4400DD6}"/>
                </c:ext>
              </c:extLst>
            </c:dLbl>
            <c:dLbl>
              <c:idx val="1"/>
              <c:layout>
                <c:manualLayout>
                  <c:x val="-2.9871689708616108E-17"/>
                  <c:y val="-5.08366459593587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AE-44B2-BD72-CE1BD4400DD6}"/>
                </c:ext>
              </c:extLst>
            </c:dLbl>
            <c:dLbl>
              <c:idx val="2"/>
              <c:layout>
                <c:manualLayout>
                  <c:x val="0"/>
                  <c:y val="-5.08366459593587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CAE-44B2-BD72-CE1BD4400DD6}"/>
                </c:ext>
              </c:extLst>
            </c:dLbl>
            <c:dLbl>
              <c:idx val="3"/>
              <c:layout>
                <c:manualLayout>
                  <c:x val="0"/>
                  <c:y val="-5.44678349564557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CAE-44B2-BD72-CE1BD4400DD6}"/>
                </c:ext>
              </c:extLst>
            </c:dLbl>
            <c:dLbl>
              <c:idx val="4"/>
              <c:layout>
                <c:manualLayout>
                  <c:x val="0"/>
                  <c:y val="-5.44678349564557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CAE-44B2-BD72-CE1BD4400DD6}"/>
                </c:ext>
              </c:extLst>
            </c:dLbl>
            <c:dLbl>
              <c:idx val="6"/>
              <c:layout>
                <c:manualLayout>
                  <c:x val="-1.1948675883446443E-16"/>
                  <c:y val="-2.54183229796793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CAE-44B2-BD72-CE1BD4400D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2014년</c:v>
                </c:pt>
                <c:pt idx="1">
                  <c:v>2015년</c:v>
                </c:pt>
                <c:pt idx="2">
                  <c:v>2016년</c:v>
                </c:pt>
                <c:pt idx="3">
                  <c:v>2017년</c:v>
                </c:pt>
                <c:pt idx="4">
                  <c:v>2018년</c:v>
                </c:pt>
                <c:pt idx="5">
                  <c:v>2019년 (예상)</c:v>
                </c:pt>
              </c:strCache>
            </c:strRef>
          </c:cat>
          <c:val>
            <c:numRef>
              <c:f>Sheet1!$C$2:$C$7</c:f>
              <c:numCache>
                <c:formatCode>0_ </c:formatCode>
                <c:ptCount val="6"/>
                <c:pt idx="0">
                  <c:v>29.7</c:v>
                </c:pt>
                <c:pt idx="1">
                  <c:v>34.9</c:v>
                </c:pt>
                <c:pt idx="2">
                  <c:v>39.4</c:v>
                </c:pt>
                <c:pt idx="3">
                  <c:v>44.9</c:v>
                </c:pt>
                <c:pt idx="4">
                  <c:v>48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33-46B1-9184-34DCC44462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553984"/>
        <c:axId val="191772288"/>
      </c:barChart>
      <c:catAx>
        <c:axId val="13655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772288"/>
        <c:crosses val="autoZero"/>
        <c:auto val="1"/>
        <c:lblAlgn val="ctr"/>
        <c:lblOffset val="100"/>
        <c:noMultiLvlLbl val="0"/>
      </c:catAx>
      <c:valAx>
        <c:axId val="191772288"/>
        <c:scaling>
          <c:orientation val="minMax"/>
        </c:scaling>
        <c:delete val="1"/>
        <c:axPos val="l"/>
        <c:numFmt formatCode="0_ " sourceLinked="1"/>
        <c:majorTickMark val="none"/>
        <c:minorTickMark val="none"/>
        <c:tickLblPos val="nextTo"/>
        <c:crossAx val="13655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목표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2019년</c:v>
                </c:pt>
                <c:pt idx="1">
                  <c:v>2020년</c:v>
                </c:pt>
                <c:pt idx="2">
                  <c:v>2021년</c:v>
                </c:pt>
                <c:pt idx="3">
                  <c:v>2022년</c:v>
                </c:pt>
                <c:pt idx="4">
                  <c:v>2023년</c:v>
                </c:pt>
              </c:strCache>
            </c:strRef>
          </c:cat>
          <c:val>
            <c:numRef>
              <c:f>Sheet1!$B$2:$B$6</c:f>
              <c:numCache>
                <c:formatCode>0.00_ </c:formatCode>
                <c:ptCount val="5"/>
                <c:pt idx="0">
                  <c:v>50</c:v>
                </c:pt>
                <c:pt idx="1">
                  <c:v>52</c:v>
                </c:pt>
                <c:pt idx="2">
                  <c:v>55</c:v>
                </c:pt>
                <c:pt idx="3">
                  <c:v>60</c:v>
                </c:pt>
                <c:pt idx="4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30-4BB3-BFA1-3E786737AD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6552312"/>
        <c:axId val="616553624"/>
      </c:barChart>
      <c:catAx>
        <c:axId val="61655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553624"/>
        <c:crosses val="autoZero"/>
        <c:auto val="1"/>
        <c:lblAlgn val="ctr"/>
        <c:lblOffset val="100"/>
        <c:noMultiLvlLbl val="0"/>
      </c:catAx>
      <c:valAx>
        <c:axId val="616553624"/>
        <c:scaling>
          <c:orientation val="minMax"/>
        </c:scaling>
        <c:delete val="1"/>
        <c:axPos val="l"/>
        <c:numFmt formatCode="0.00_ " sourceLinked="1"/>
        <c:majorTickMark val="none"/>
        <c:minorTickMark val="none"/>
        <c:tickLblPos val="nextTo"/>
        <c:crossAx val="61655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52604589114331E-2"/>
          <c:y val="2.5418322979679352E-2"/>
          <c:w val="0.96415355825329041"/>
          <c:h val="0.74340303024151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71EC-4562-8EF6-E59A45B9740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1EC-4562-8EF6-E59A45B974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2019년 (예상)</c:v>
                </c:pt>
                <c:pt idx="1">
                  <c:v>2020년 (예상)</c:v>
                </c:pt>
                <c:pt idx="2">
                  <c:v>2021년 (예상)</c:v>
                </c:pt>
              </c:strCache>
            </c:strRef>
          </c:cat>
          <c:val>
            <c:numRef>
              <c:f>Sheet1!$B$2:$B$4</c:f>
              <c:numCache>
                <c:formatCode>0_ </c:formatCode>
                <c:ptCount val="3"/>
                <c:pt idx="0">
                  <c:v>48</c:v>
                </c:pt>
                <c:pt idx="1">
                  <c:v>22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33-46B1-9184-34DCC44462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556032"/>
        <c:axId val="191792832"/>
      </c:barChart>
      <c:catAx>
        <c:axId val="13655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792832"/>
        <c:crosses val="autoZero"/>
        <c:auto val="1"/>
        <c:lblAlgn val="ctr"/>
        <c:lblOffset val="100"/>
        <c:noMultiLvlLbl val="0"/>
      </c:catAx>
      <c:valAx>
        <c:axId val="191792832"/>
        <c:scaling>
          <c:orientation val="minMax"/>
        </c:scaling>
        <c:delete val="1"/>
        <c:axPos val="l"/>
        <c:numFmt formatCode="0_ " sourceLinked="1"/>
        <c:majorTickMark val="none"/>
        <c:minorTickMark val="none"/>
        <c:tickLblPos val="nextTo"/>
        <c:crossAx val="13655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086765180838596E-2"/>
          <c:y val="9.0738266541871782E-2"/>
          <c:w val="0.86592941038301496"/>
          <c:h val="0.625264599150554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매출목표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2019 (목표)</c:v>
                </c:pt>
                <c:pt idx="1">
                  <c:v>2020 (목표)</c:v>
                </c:pt>
                <c:pt idx="2">
                  <c:v>2021 (목표)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52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26-4586-BE07-199FDBD993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7653832"/>
        <c:axId val="547654160"/>
      </c:barChart>
      <c:catAx>
        <c:axId val="547653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654160"/>
        <c:crosses val="autoZero"/>
        <c:auto val="1"/>
        <c:lblAlgn val="ctr"/>
        <c:lblOffset val="100"/>
        <c:noMultiLvlLbl val="0"/>
      </c:catAx>
      <c:valAx>
        <c:axId val="5476541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7653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매출목표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87-4279-A512-7C55E6021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7653832"/>
        <c:axId val="547654160"/>
      </c:barChart>
      <c:catAx>
        <c:axId val="547653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654160"/>
        <c:crosses val="autoZero"/>
        <c:auto val="1"/>
        <c:lblAlgn val="ctr"/>
        <c:lblOffset val="100"/>
        <c:noMultiLvlLbl val="0"/>
      </c:catAx>
      <c:valAx>
        <c:axId val="5476541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7653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매출목표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99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EB-460B-A9D8-505EE3FE1F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7653832"/>
        <c:axId val="547654160"/>
      </c:barChart>
      <c:catAx>
        <c:axId val="547653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654160"/>
        <c:crosses val="autoZero"/>
        <c:auto val="1"/>
        <c:lblAlgn val="ctr"/>
        <c:lblOffset val="100"/>
        <c:noMultiLvlLbl val="0"/>
      </c:catAx>
      <c:valAx>
        <c:axId val="5476541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7653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086765180838596E-2"/>
          <c:y val="9.2939152464118296E-2"/>
          <c:w val="0.85336029260642265"/>
          <c:h val="0.616175271133511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당기순이익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2019 (목표)</c:v>
                </c:pt>
                <c:pt idx="1">
                  <c:v>2020 (목표)</c:v>
                </c:pt>
                <c:pt idx="2">
                  <c:v>2021 (목표)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1.5</c:v>
                </c:pt>
                <c:pt idx="1">
                  <c:v>1.8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7E-45C2-8558-01657BD1AB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7653832"/>
        <c:axId val="547654160"/>
      </c:barChart>
      <c:catAx>
        <c:axId val="547653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654160"/>
        <c:crosses val="autoZero"/>
        <c:auto val="1"/>
        <c:lblAlgn val="ctr"/>
        <c:lblOffset val="100"/>
        <c:noMultiLvlLbl val="0"/>
      </c:catAx>
      <c:valAx>
        <c:axId val="5476541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7653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6189" cy="496729"/>
          </a:xfrm>
          <a:prstGeom prst="rect">
            <a:avLst/>
          </a:prstGeom>
        </p:spPr>
        <p:txBody>
          <a:bodyPr vert="horz" lIns="91562" tIns="45782" rIns="91562" bIns="45782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901" y="0"/>
            <a:ext cx="2946189" cy="496729"/>
          </a:xfrm>
          <a:prstGeom prst="rect">
            <a:avLst/>
          </a:prstGeom>
        </p:spPr>
        <p:txBody>
          <a:bodyPr vert="horz" lIns="91562" tIns="45782" rIns="91562" bIns="45782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9D45C01-AB60-4D76-8809-CE521E6EF170}" type="datetimeFigureOut">
              <a:rPr lang="en-US"/>
              <a:pPr>
                <a:defRPr/>
              </a:pPr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429910"/>
            <a:ext cx="2946189" cy="496729"/>
          </a:xfrm>
          <a:prstGeom prst="rect">
            <a:avLst/>
          </a:prstGeom>
        </p:spPr>
        <p:txBody>
          <a:bodyPr vert="horz" lIns="91562" tIns="45782" rIns="91562" bIns="45782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901" y="9429910"/>
            <a:ext cx="2946189" cy="496729"/>
          </a:xfrm>
          <a:prstGeom prst="rect">
            <a:avLst/>
          </a:prstGeom>
        </p:spPr>
        <p:txBody>
          <a:bodyPr vert="horz" lIns="91562" tIns="45782" rIns="91562" bIns="45782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A226581-60A6-4BB6-9DE0-CFA85325F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06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6189" cy="496729"/>
          </a:xfrm>
          <a:prstGeom prst="rect">
            <a:avLst/>
          </a:prstGeom>
        </p:spPr>
        <p:txBody>
          <a:bodyPr vert="horz" lIns="91562" tIns="45782" rIns="91562" bIns="45782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901" y="0"/>
            <a:ext cx="2946189" cy="496729"/>
          </a:xfrm>
          <a:prstGeom prst="rect">
            <a:avLst/>
          </a:prstGeom>
        </p:spPr>
        <p:txBody>
          <a:bodyPr vert="horz" lIns="91562" tIns="45782" rIns="91562" bIns="45782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E818A05-030E-49D4-8702-ED02A762FA25}" type="datetimeFigureOut">
              <a:rPr lang="en-US"/>
              <a:pPr>
                <a:defRPr/>
              </a:pPr>
              <a:t>9/16/2019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7713"/>
            <a:ext cx="537210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2" tIns="45782" rIns="91562" bIns="4578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6543"/>
            <a:ext cx="5438140" cy="4467384"/>
          </a:xfrm>
          <a:prstGeom prst="rect">
            <a:avLst/>
          </a:prstGeom>
        </p:spPr>
        <p:txBody>
          <a:bodyPr vert="horz" lIns="91562" tIns="45782" rIns="91562" bIns="4578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29910"/>
            <a:ext cx="2946189" cy="496729"/>
          </a:xfrm>
          <a:prstGeom prst="rect">
            <a:avLst/>
          </a:prstGeom>
        </p:spPr>
        <p:txBody>
          <a:bodyPr vert="horz" lIns="91562" tIns="45782" rIns="91562" bIns="45782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901" y="9429910"/>
            <a:ext cx="2946189" cy="496729"/>
          </a:xfrm>
          <a:prstGeom prst="rect">
            <a:avLst/>
          </a:prstGeom>
        </p:spPr>
        <p:txBody>
          <a:bodyPr vert="horz" lIns="91562" tIns="45782" rIns="91562" bIns="45782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523B0A4-FD09-4130-919A-76203026F1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6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55B839-D9FD-4F54-AA90-9CF0D53D1E13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78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간지_피티용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493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60716968"/>
              </p:ext>
            </p:ext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8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10" name="Object 9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직사각형 17"/>
          <p:cNvSpPr/>
          <p:nvPr userDrawn="1"/>
        </p:nvSpPr>
        <p:spPr>
          <a:xfrm>
            <a:off x="1" y="0"/>
            <a:ext cx="9905999" cy="722376"/>
          </a:xfrm>
          <a:prstGeom prst="rect">
            <a:avLst/>
          </a:prstGeom>
          <a:solidFill>
            <a:schemeClr val="accent1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b="1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49278" y="1"/>
            <a:ext cx="2456723" cy="73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272481" y="1196753"/>
            <a:ext cx="1351332" cy="43088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 latinLnBrk="0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z="2800" b="1" u="sng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     차</a:t>
            </a:r>
          </a:p>
        </p:txBody>
      </p:sp>
    </p:spTree>
    <p:extLst>
      <p:ext uri="{BB962C8B-B14F-4D97-AF65-F5344CB8AC3E}">
        <p14:creationId xmlns:p14="http://schemas.microsoft.com/office/powerpoint/2010/main" val="3838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심사 항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56403656"/>
              </p:ext>
            </p:ext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2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74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직사각형 17"/>
          <p:cNvSpPr/>
          <p:nvPr userDrawn="1"/>
        </p:nvSpPr>
        <p:spPr>
          <a:xfrm>
            <a:off x="1" y="0"/>
            <a:ext cx="9905999" cy="722376"/>
          </a:xfrm>
          <a:prstGeom prst="rect">
            <a:avLst/>
          </a:prstGeom>
          <a:solidFill>
            <a:schemeClr val="accent1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b="1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49278" y="1"/>
            <a:ext cx="2456723" cy="73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272481" y="1196753"/>
            <a:ext cx="4368183" cy="43088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 latinLnBrk="0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</a:pPr>
            <a:r>
              <a:rPr lang="en-US" altLang="ko-KR" sz="2800" b="1" u="sng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2800" b="1" u="sng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800" b="1" u="sng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Q-Audit</a:t>
            </a:r>
            <a:r>
              <a:rPr lang="en-US" altLang="ko-KR" sz="2800" b="1" u="sng" baseline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u="sng" baseline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심사 자료</a:t>
            </a:r>
            <a:endParaRPr lang="ko-KR" altLang="en-US" sz="2800" b="1" u="sng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38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심사 항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2140031"/>
              </p:ext>
            </p:ext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61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10" name="Object 9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직사각형 17"/>
          <p:cNvSpPr/>
          <p:nvPr userDrawn="1"/>
        </p:nvSpPr>
        <p:spPr>
          <a:xfrm>
            <a:off x="1" y="0"/>
            <a:ext cx="9905999" cy="722376"/>
          </a:xfrm>
          <a:prstGeom prst="rect">
            <a:avLst/>
          </a:prstGeom>
          <a:solidFill>
            <a:schemeClr val="accent1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b="1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49278" y="1"/>
            <a:ext cx="2456723" cy="73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272481" y="1196753"/>
            <a:ext cx="3481722" cy="43088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 latinLnBrk="0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</a:pPr>
            <a:r>
              <a:rPr lang="en-US" altLang="ko-KR" sz="2800" b="1" u="sng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2800" b="1" u="sng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800" b="1" u="sng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EQ</a:t>
            </a:r>
            <a:r>
              <a:rPr lang="ko-KR" altLang="en-US" sz="2800" b="1" u="sng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u="sng" baseline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심사 자료</a:t>
            </a:r>
            <a:endParaRPr lang="ko-KR" altLang="en-US" sz="2800" b="1" u="sng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86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6366100"/>
              </p:ext>
            </p:ext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1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1" y="6561348"/>
            <a:ext cx="9905999" cy="296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b="1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6960" y="6579945"/>
            <a:ext cx="1131126" cy="259461"/>
            <a:chOff x="2375756" y="4869160"/>
            <a:chExt cx="1044116" cy="259461"/>
          </a:xfrm>
        </p:grpSpPr>
        <p:sp>
          <p:nvSpPr>
            <p:cNvPr id="6" name="모서리가 둥근 직사각형 5"/>
            <p:cNvSpPr/>
            <p:nvPr userDrawn="1"/>
          </p:nvSpPr>
          <p:spPr>
            <a:xfrm>
              <a:off x="2375756" y="4869160"/>
              <a:ext cx="1044116" cy="2594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>
              <a:solidFill>
                <a:schemeClr val="accent3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ko-KR" alt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73778" y="4894090"/>
              <a:ext cx="648072" cy="2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모서리가 둥근 직사각형 7"/>
          <p:cNvSpPr/>
          <p:nvPr userDrawn="1"/>
        </p:nvSpPr>
        <p:spPr>
          <a:xfrm>
            <a:off x="9009451" y="6579945"/>
            <a:ext cx="741082" cy="2594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accent3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4"/>
          <p:cNvSpPr txBox="1">
            <a:spLocks noChangeArrowheads="1"/>
          </p:cNvSpPr>
          <p:nvPr userDrawn="1"/>
        </p:nvSpPr>
        <p:spPr bwMode="auto">
          <a:xfrm>
            <a:off x="9236390" y="6639824"/>
            <a:ext cx="287206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algn="ctr" latinLnBrk="0"/>
            <a:fld id="{3B999204-2C1E-4446-904C-77A376F467A6}" type="slidenum">
              <a:rPr kumimoji="0" lang="en-US" altLang="ko-KR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/>
              <a:t>‹#›</a:t>
            </a:fld>
            <a:endParaRPr kumimoji="0" lang="en-US" altLang="ko-KR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722376"/>
            <a:ext cx="9906000" cy="0"/>
          </a:xfrm>
          <a:prstGeom prst="line">
            <a:avLst/>
          </a:prstGeom>
          <a:ln w="28575" cap="flat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416496" y="1495235"/>
            <a:ext cx="9073008" cy="4863841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accent3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2354220"/>
              </p:ext>
            </p:ext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68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3" name="개체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1" y="6561348"/>
            <a:ext cx="9905999" cy="296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b="1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6960" y="6579945"/>
            <a:ext cx="1131126" cy="259461"/>
            <a:chOff x="2375756" y="4869160"/>
            <a:chExt cx="1044116" cy="259461"/>
          </a:xfrm>
        </p:grpSpPr>
        <p:sp>
          <p:nvSpPr>
            <p:cNvPr id="6" name="모서리가 둥근 직사각형 5"/>
            <p:cNvSpPr/>
            <p:nvPr userDrawn="1"/>
          </p:nvSpPr>
          <p:spPr>
            <a:xfrm>
              <a:off x="2375756" y="4869160"/>
              <a:ext cx="1044116" cy="2594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>
              <a:solidFill>
                <a:schemeClr val="accent3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ko-KR" alt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73778" y="4894090"/>
              <a:ext cx="648072" cy="2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모서리가 둥근 직사각형 7"/>
          <p:cNvSpPr/>
          <p:nvPr userDrawn="1"/>
        </p:nvSpPr>
        <p:spPr>
          <a:xfrm>
            <a:off x="9009451" y="6579945"/>
            <a:ext cx="741082" cy="2594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accent3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4"/>
          <p:cNvSpPr txBox="1">
            <a:spLocks noChangeArrowheads="1"/>
          </p:cNvSpPr>
          <p:nvPr userDrawn="1"/>
        </p:nvSpPr>
        <p:spPr bwMode="auto">
          <a:xfrm>
            <a:off x="9236390" y="6639824"/>
            <a:ext cx="287206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algn="ctr" latinLnBrk="0"/>
            <a:fld id="{3B999204-2C1E-4446-904C-77A376F467A6}" type="slidenum">
              <a:rPr kumimoji="0" lang="en-US" altLang="ko-KR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/>
              <a:t>‹#›</a:t>
            </a:fld>
            <a:endParaRPr kumimoji="0" lang="en-US" altLang="ko-KR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722376"/>
            <a:ext cx="9906000" cy="0"/>
          </a:xfrm>
          <a:prstGeom prst="line">
            <a:avLst/>
          </a:prstGeom>
          <a:ln w="28575" cap="flat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416496" y="1495235"/>
            <a:ext cx="4392488" cy="4863841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accent3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5097016" y="1495235"/>
            <a:ext cx="4392488" cy="4863841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accent3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1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7858519"/>
              </p:ext>
            </p:ext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1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3" name="개체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1" y="6561348"/>
            <a:ext cx="9905999" cy="296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b="1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6960" y="6579945"/>
            <a:ext cx="1131126" cy="259461"/>
            <a:chOff x="2375756" y="4869160"/>
            <a:chExt cx="1044116" cy="259461"/>
          </a:xfrm>
        </p:grpSpPr>
        <p:sp>
          <p:nvSpPr>
            <p:cNvPr id="6" name="모서리가 둥근 직사각형 5"/>
            <p:cNvSpPr/>
            <p:nvPr userDrawn="1"/>
          </p:nvSpPr>
          <p:spPr>
            <a:xfrm>
              <a:off x="2375756" y="4869160"/>
              <a:ext cx="1044116" cy="2594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>
              <a:solidFill>
                <a:schemeClr val="accent3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ko-KR" alt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73778" y="4894090"/>
              <a:ext cx="648072" cy="2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모서리가 둥근 직사각형 7"/>
          <p:cNvSpPr/>
          <p:nvPr userDrawn="1"/>
        </p:nvSpPr>
        <p:spPr>
          <a:xfrm>
            <a:off x="9009451" y="6579945"/>
            <a:ext cx="741082" cy="2594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accent3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4"/>
          <p:cNvSpPr txBox="1">
            <a:spLocks noChangeArrowheads="1"/>
          </p:cNvSpPr>
          <p:nvPr userDrawn="1"/>
        </p:nvSpPr>
        <p:spPr bwMode="auto">
          <a:xfrm>
            <a:off x="9236390" y="6639824"/>
            <a:ext cx="287206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algn="ctr" latinLnBrk="0"/>
            <a:fld id="{3B999204-2C1E-4446-904C-77A376F467A6}" type="slidenum">
              <a:rPr kumimoji="0" lang="en-US" altLang="ko-KR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latinLnBrk="0"/>
              <a:t>‹#›</a:t>
            </a:fld>
            <a:endParaRPr kumimoji="0" lang="en-US" altLang="ko-KR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722376"/>
            <a:ext cx="9906000" cy="0"/>
          </a:xfrm>
          <a:prstGeom prst="line">
            <a:avLst/>
          </a:prstGeom>
          <a:ln w="28575" cap="flat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416496" y="1916832"/>
            <a:ext cx="4392488" cy="444224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accent3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5097016" y="1916832"/>
            <a:ext cx="4392488" cy="444224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accent3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36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828108152"/>
              </p:ext>
            </p:ext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926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68" r:id="rId3"/>
    <p:sldLayoutId id="2147483682" r:id="rId4"/>
    <p:sldLayoutId id="2147483674" r:id="rId5"/>
    <p:sldLayoutId id="2147483681" r:id="rId6"/>
    <p:sldLayoutId id="2147483683" r:id="rId7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+mj-lt"/>
          <a:ea typeface="HY견고딕" pitchFamily="18" charset="-127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HY견고딕" pitchFamily="18" charset="-127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HY견고딕" pitchFamily="18" charset="-127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HY견고딕" pitchFamily="18" charset="-127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HY견고딕" pitchFamily="18" charset="-127"/>
          <a:cs typeface="Arial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HY견고딕" pitchFamily="18" charset="-127"/>
          <a:cs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HY견고딕" pitchFamily="18" charset="-127"/>
          <a:cs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HY견고딕" pitchFamily="18" charset="-127"/>
          <a:cs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HY견고딕" pitchFamily="18" charset="-127"/>
          <a:cs typeface="Arial" charset="0"/>
        </a:defRPr>
      </a:lvl9pPr>
    </p:titleStyle>
    <p:bodyStyle>
      <a:lvl1pPr marL="179388" indent="-179388" algn="l" rtl="0" fontAlgn="base">
        <a:lnSpc>
          <a:spcPct val="90000"/>
        </a:lnSpc>
        <a:spcBef>
          <a:spcPts val="1400"/>
        </a:spcBef>
        <a:spcAft>
          <a:spcPct val="0"/>
        </a:spcAft>
        <a:buClr>
          <a:schemeClr val="bg2"/>
        </a:buClr>
        <a:buSzPct val="100000"/>
        <a:buFont typeface="Arial" charset="0"/>
        <a:buChar char="■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09563" indent="-127000" algn="l" rtl="0" fontAlgn="base">
        <a:lnSpc>
          <a:spcPct val="90000"/>
        </a:lnSpc>
        <a:spcBef>
          <a:spcPts val="900"/>
        </a:spcBef>
        <a:spcAft>
          <a:spcPct val="0"/>
        </a:spcAft>
        <a:buClr>
          <a:schemeClr val="bg2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03238" indent="-179388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bg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647700" indent="-136525" algn="l" rtl="0" fontAlgn="base">
        <a:lnSpc>
          <a:spcPct val="90000"/>
        </a:lnSpc>
        <a:spcBef>
          <a:spcPts val="200"/>
        </a:spcBef>
        <a:spcAft>
          <a:spcPct val="0"/>
        </a:spcAft>
        <a:buClr>
          <a:schemeClr val="bg2"/>
        </a:buClr>
        <a:buFont typeface="Arial" charset="0"/>
        <a:buChar char="-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790575" indent="-136525" algn="l" rtl="0" fontAlgn="base">
        <a:lnSpc>
          <a:spcPct val="90000"/>
        </a:lnSpc>
        <a:spcBef>
          <a:spcPts val="100"/>
        </a:spcBef>
        <a:spcAft>
          <a:spcPct val="0"/>
        </a:spcAft>
        <a:buClr>
          <a:schemeClr val="bg2"/>
        </a:buClr>
        <a:buFont typeface="Arial" charset="0"/>
        <a:buChar char="-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11.xml"/><Relationship Id="rId7" Type="http://schemas.openxmlformats.org/officeDocument/2006/relationships/chart" Target="../charts/chart6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02073" y="5029200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2019. 08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2132856"/>
            <a:ext cx="46169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kumimoji="0" lang="ko-KR" alt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0" lang="en-US" altLang="ko-KR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2020</a:t>
            </a:r>
            <a:r>
              <a:rPr kumimoji="0" lang="ko-KR" alt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kumimoji="0" lang="en-US" altLang="ko-KR" sz="44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 운영 계획서 </a:t>
            </a:r>
            <a:endParaRPr kumimoji="0" lang="en-US" altLang="ko-KR" sz="4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9278" y="1"/>
            <a:ext cx="2456723" cy="73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560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0A503-4AC9-4FF9-8BE1-650B473F3FDA}"/>
              </a:ext>
            </a:extLst>
          </p:cNvPr>
          <p:cNvSpPr txBox="1"/>
          <p:nvPr/>
        </p:nvSpPr>
        <p:spPr>
          <a:xfrm>
            <a:off x="164468" y="188641"/>
            <a:ext cx="2281074" cy="30777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latinLnBrk="0">
              <a:spcBef>
                <a:spcPts val="600"/>
              </a:spcBef>
              <a:buClr>
                <a:schemeClr val="accent1"/>
              </a:buClr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중장기 운영 목표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83A161-8513-43B3-B7A6-F57EB74992D7}"/>
              </a:ext>
            </a:extLst>
          </p:cNvPr>
          <p:cNvSpPr txBox="1"/>
          <p:nvPr/>
        </p:nvSpPr>
        <p:spPr>
          <a:xfrm>
            <a:off x="500348" y="1528788"/>
            <a:ext cx="3967164" cy="815608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6408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재무적 경영목표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(2021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년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64086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매출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55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억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당기순이익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억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약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4%)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달성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영업이익 약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5%-7%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목표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EAB03A-5909-4F98-92AF-909074ADAD3B}"/>
              </a:ext>
            </a:extLst>
          </p:cNvPr>
          <p:cNvSpPr txBox="1"/>
          <p:nvPr/>
        </p:nvSpPr>
        <p:spPr>
          <a:xfrm>
            <a:off x="5313040" y="1528788"/>
            <a:ext cx="3634008" cy="56938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6408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공정 운영 목표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(2021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년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64086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불량률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 PPM,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납기준수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100%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7">
            <a:extLst>
              <a:ext uri="{FF2B5EF4-FFF2-40B4-BE49-F238E27FC236}">
                <a16:creationId xmlns:a16="http://schemas.microsoft.com/office/drawing/2014/main" id="{EDE6C0D6-EDA6-4237-A9B8-EA99F3C070D2}"/>
              </a:ext>
            </a:extLst>
          </p:cNvPr>
          <p:cNvSpPr/>
          <p:nvPr/>
        </p:nvSpPr>
        <p:spPr>
          <a:xfrm>
            <a:off x="578377" y="2392432"/>
            <a:ext cx="3967164" cy="38363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69" name="직사각형 8">
            <a:extLst>
              <a:ext uri="{FF2B5EF4-FFF2-40B4-BE49-F238E27FC236}">
                <a16:creationId xmlns:a16="http://schemas.microsoft.com/office/drawing/2014/main" id="{328E3062-65FE-4B89-A4F2-E3BF4A27AF04}"/>
              </a:ext>
            </a:extLst>
          </p:cNvPr>
          <p:cNvSpPr/>
          <p:nvPr/>
        </p:nvSpPr>
        <p:spPr>
          <a:xfrm>
            <a:off x="5275961" y="2392432"/>
            <a:ext cx="3967164" cy="38363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70" name="오각형 38">
            <a:extLst>
              <a:ext uri="{FF2B5EF4-FFF2-40B4-BE49-F238E27FC236}">
                <a16:creationId xmlns:a16="http://schemas.microsoft.com/office/drawing/2014/main" id="{08F12EF5-CFA8-4C5E-8A25-0B8335391636}"/>
              </a:ext>
            </a:extLst>
          </p:cNvPr>
          <p:cNvSpPr/>
          <p:nvPr/>
        </p:nvSpPr>
        <p:spPr>
          <a:xfrm>
            <a:off x="684291" y="2528986"/>
            <a:ext cx="1124409" cy="1476164"/>
          </a:xfrm>
          <a:prstGeom prst="homePlate">
            <a:avLst>
              <a:gd name="adj" fmla="val 17714"/>
            </a:avLst>
          </a:prstGeom>
          <a:solidFill>
            <a:schemeClr val="bg1"/>
          </a:solidFill>
          <a:ln w="127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/>
                <a:cs typeface="Arial" pitchFamily="34" charset="0"/>
              </a:rPr>
              <a:t>매출</a:t>
            </a:r>
          </a:p>
        </p:txBody>
      </p:sp>
      <p:sp>
        <p:nvSpPr>
          <p:cNvPr id="71" name="오각형 39">
            <a:extLst>
              <a:ext uri="{FF2B5EF4-FFF2-40B4-BE49-F238E27FC236}">
                <a16:creationId xmlns:a16="http://schemas.microsoft.com/office/drawing/2014/main" id="{A6327115-8FB4-42C8-9073-142FF0A9D2F9}"/>
              </a:ext>
            </a:extLst>
          </p:cNvPr>
          <p:cNvSpPr/>
          <p:nvPr/>
        </p:nvSpPr>
        <p:spPr>
          <a:xfrm>
            <a:off x="684291" y="4545210"/>
            <a:ext cx="1124409" cy="1476164"/>
          </a:xfrm>
          <a:prstGeom prst="homePlate">
            <a:avLst>
              <a:gd name="adj" fmla="val 17714"/>
            </a:avLst>
          </a:prstGeom>
          <a:solidFill>
            <a:schemeClr val="bg1"/>
          </a:solidFill>
          <a:ln w="127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/>
                <a:cs typeface="Arial" pitchFamily="34" charset="0"/>
              </a:rPr>
              <a:t>당기순이익</a:t>
            </a:r>
          </a:p>
        </p:txBody>
      </p:sp>
      <p:grpSp>
        <p:nvGrpSpPr>
          <p:cNvPr id="72" name="Group 227">
            <a:extLst>
              <a:ext uri="{FF2B5EF4-FFF2-40B4-BE49-F238E27FC236}">
                <a16:creationId xmlns:a16="http://schemas.microsoft.com/office/drawing/2014/main" id="{7DD6A7F3-DF99-4E09-A215-FEF8400E4734}"/>
              </a:ext>
            </a:extLst>
          </p:cNvPr>
          <p:cNvGrpSpPr>
            <a:grpSpLocks/>
          </p:cNvGrpSpPr>
          <p:nvPr/>
        </p:nvGrpSpPr>
        <p:grpSpPr bwMode="auto">
          <a:xfrm>
            <a:off x="1114193" y="4166095"/>
            <a:ext cx="218170" cy="218170"/>
            <a:chOff x="321" y="2039"/>
            <a:chExt cx="238" cy="238"/>
          </a:xfrm>
        </p:grpSpPr>
        <p:sp>
          <p:nvSpPr>
            <p:cNvPr id="73" name="Oval 228">
              <a:extLst>
                <a:ext uri="{FF2B5EF4-FFF2-40B4-BE49-F238E27FC236}">
                  <a16:creationId xmlns:a16="http://schemas.microsoft.com/office/drawing/2014/main" id="{C7DBC145-C4F7-493C-A2BC-B381DF9FE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" y="2039"/>
              <a:ext cx="238" cy="238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B1717"/>
                </a:buClr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 charset="-127"/>
                <a:cs typeface="+mn-cs"/>
              </a:endParaRPr>
            </a:p>
          </p:txBody>
        </p:sp>
        <p:sp>
          <p:nvSpPr>
            <p:cNvPr id="74" name="AutoShape 229">
              <a:extLst>
                <a:ext uri="{FF2B5EF4-FFF2-40B4-BE49-F238E27FC236}">
                  <a16:creationId xmlns:a16="http://schemas.microsoft.com/office/drawing/2014/main" id="{1354F4A8-E06A-4C28-BBCE-E86FF452F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070"/>
              <a:ext cx="177" cy="177"/>
            </a:xfrm>
            <a:prstGeom prst="plus">
              <a:avLst>
                <a:gd name="adj" fmla="val 40111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9B1717"/>
                </a:buClr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endParaRPr>
            </a:p>
          </p:txBody>
        </p:sp>
      </p:grpSp>
      <p:sp>
        <p:nvSpPr>
          <p:cNvPr id="75" name="오각형 43">
            <a:extLst>
              <a:ext uri="{FF2B5EF4-FFF2-40B4-BE49-F238E27FC236}">
                <a16:creationId xmlns:a16="http://schemas.microsoft.com/office/drawing/2014/main" id="{05A1DD97-8144-4379-940E-1CBBAB93FC69}"/>
              </a:ext>
            </a:extLst>
          </p:cNvPr>
          <p:cNvSpPr/>
          <p:nvPr/>
        </p:nvSpPr>
        <p:spPr>
          <a:xfrm>
            <a:off x="5354523" y="2528986"/>
            <a:ext cx="1124409" cy="1476164"/>
          </a:xfrm>
          <a:prstGeom prst="homePlate">
            <a:avLst>
              <a:gd name="adj" fmla="val 17714"/>
            </a:avLst>
          </a:prstGeom>
          <a:solidFill>
            <a:schemeClr val="bg1"/>
          </a:solidFill>
          <a:ln w="127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/>
                <a:cs typeface="Arial" pitchFamily="34" charset="0"/>
              </a:rPr>
              <a:t>불량률</a:t>
            </a:r>
          </a:p>
        </p:txBody>
      </p:sp>
      <p:sp>
        <p:nvSpPr>
          <p:cNvPr id="76" name="오각형 44">
            <a:extLst>
              <a:ext uri="{FF2B5EF4-FFF2-40B4-BE49-F238E27FC236}">
                <a16:creationId xmlns:a16="http://schemas.microsoft.com/office/drawing/2014/main" id="{09FC9522-C7C5-4174-95E1-2609530CA023}"/>
              </a:ext>
            </a:extLst>
          </p:cNvPr>
          <p:cNvSpPr/>
          <p:nvPr/>
        </p:nvSpPr>
        <p:spPr>
          <a:xfrm>
            <a:off x="5354523" y="4545210"/>
            <a:ext cx="1124409" cy="1476164"/>
          </a:xfrm>
          <a:prstGeom prst="homePlate">
            <a:avLst>
              <a:gd name="adj" fmla="val 17714"/>
            </a:avLst>
          </a:prstGeom>
          <a:solidFill>
            <a:schemeClr val="bg1"/>
          </a:solidFill>
          <a:ln w="127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/>
                <a:cs typeface="Arial" pitchFamily="34" charset="0"/>
              </a:rPr>
              <a:t>납기 대응</a:t>
            </a:r>
          </a:p>
        </p:txBody>
      </p:sp>
      <p:grpSp>
        <p:nvGrpSpPr>
          <p:cNvPr id="77" name="Group 227">
            <a:extLst>
              <a:ext uri="{FF2B5EF4-FFF2-40B4-BE49-F238E27FC236}">
                <a16:creationId xmlns:a16="http://schemas.microsoft.com/office/drawing/2014/main" id="{3BB521FD-5AEB-4050-840E-CC759305CE3E}"/>
              </a:ext>
            </a:extLst>
          </p:cNvPr>
          <p:cNvGrpSpPr>
            <a:grpSpLocks/>
          </p:cNvGrpSpPr>
          <p:nvPr/>
        </p:nvGrpSpPr>
        <p:grpSpPr bwMode="auto">
          <a:xfrm>
            <a:off x="5784425" y="4166095"/>
            <a:ext cx="218170" cy="218170"/>
            <a:chOff x="321" y="2039"/>
            <a:chExt cx="238" cy="238"/>
          </a:xfrm>
        </p:grpSpPr>
        <p:sp>
          <p:nvSpPr>
            <p:cNvPr id="78" name="Oval 228">
              <a:extLst>
                <a:ext uri="{FF2B5EF4-FFF2-40B4-BE49-F238E27FC236}">
                  <a16:creationId xmlns:a16="http://schemas.microsoft.com/office/drawing/2014/main" id="{9C307190-C2C2-41BC-9CD8-94A0C2D25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" y="2039"/>
              <a:ext cx="238" cy="238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B1717"/>
                </a:buClr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 charset="-127"/>
                <a:cs typeface="+mn-cs"/>
              </a:endParaRPr>
            </a:p>
          </p:txBody>
        </p:sp>
        <p:sp>
          <p:nvSpPr>
            <p:cNvPr id="79" name="AutoShape 229">
              <a:extLst>
                <a:ext uri="{FF2B5EF4-FFF2-40B4-BE49-F238E27FC236}">
                  <a16:creationId xmlns:a16="http://schemas.microsoft.com/office/drawing/2014/main" id="{14E5DA91-343F-411F-B7E3-3978451B5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070"/>
              <a:ext cx="177" cy="177"/>
            </a:xfrm>
            <a:prstGeom prst="plus">
              <a:avLst>
                <a:gd name="adj" fmla="val 40111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9B1717"/>
                </a:buClr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endParaRPr>
            </a:p>
          </p:txBody>
        </p:sp>
      </p:grpSp>
      <p:cxnSp>
        <p:nvCxnSpPr>
          <p:cNvPr id="80" name="직선 연결선 19">
            <a:extLst>
              <a:ext uri="{FF2B5EF4-FFF2-40B4-BE49-F238E27FC236}">
                <a16:creationId xmlns:a16="http://schemas.microsoft.com/office/drawing/2014/main" id="{FCF3DF21-A392-460C-B58E-343EDE36B288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 bwMode="gray">
          <a:xfrm flipV="1">
            <a:off x="2396828" y="2688916"/>
            <a:ext cx="1619250" cy="344040"/>
          </a:xfrm>
          <a:prstGeom prst="line">
            <a:avLst/>
          </a:prstGeom>
          <a:ln w="25400" cap="flat">
            <a:solidFill>
              <a:srgbClr val="364086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D94778B-FEBD-4471-A3C9-6B8BAF10A074}"/>
              </a:ext>
            </a:extLst>
          </p:cNvPr>
          <p:cNvSpPr txBox="1"/>
          <p:nvPr/>
        </p:nvSpPr>
        <p:spPr>
          <a:xfrm>
            <a:off x="1914640" y="2575757"/>
            <a:ext cx="982663" cy="153888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64086"/>
              </a:buClr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(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단위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: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억 원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)</a:t>
            </a:r>
            <a:endParaRPr kumimoji="1" lang="ko-KR" altLang="en-US" sz="10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AD5104-0082-4EF2-A67A-A9EFF36A8549}"/>
              </a:ext>
            </a:extLst>
          </p:cNvPr>
          <p:cNvSpPr txBox="1"/>
          <p:nvPr/>
        </p:nvSpPr>
        <p:spPr>
          <a:xfrm>
            <a:off x="1914640" y="4511040"/>
            <a:ext cx="982663" cy="153888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64086"/>
              </a:buClr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(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단위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Arial"/>
                <a:ea typeface="맑은 고딕"/>
              </a:rPr>
              <a:t>억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원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)</a:t>
            </a:r>
            <a:endParaRPr kumimoji="1" lang="ko-KR" altLang="en-US" sz="10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cxnSp>
        <p:nvCxnSpPr>
          <p:cNvPr id="83" name="직선 연결선 22">
            <a:extLst>
              <a:ext uri="{FF2B5EF4-FFF2-40B4-BE49-F238E27FC236}">
                <a16:creationId xmlns:a16="http://schemas.microsoft.com/office/drawing/2014/main" id="{3C882642-27FF-466A-89CD-8422973E8C8D}"/>
              </a:ext>
            </a:extLst>
          </p:cNvPr>
          <p:cNvCxnSpPr>
            <a:endCxn id="68" idx="3"/>
          </p:cNvCxnSpPr>
          <p:nvPr/>
        </p:nvCxnSpPr>
        <p:spPr>
          <a:xfrm>
            <a:off x="1665543" y="4310586"/>
            <a:ext cx="2879998" cy="0"/>
          </a:xfrm>
          <a:prstGeom prst="line">
            <a:avLst/>
          </a:prstGeom>
          <a:ln w="12700" cap="flat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23">
            <a:extLst>
              <a:ext uri="{FF2B5EF4-FFF2-40B4-BE49-F238E27FC236}">
                <a16:creationId xmlns:a16="http://schemas.microsoft.com/office/drawing/2014/main" id="{59D34B05-65B7-4DF4-AD76-14D221F73450}"/>
              </a:ext>
            </a:extLst>
          </p:cNvPr>
          <p:cNvCxnSpPr/>
          <p:nvPr/>
        </p:nvCxnSpPr>
        <p:spPr>
          <a:xfrm>
            <a:off x="6432911" y="4283154"/>
            <a:ext cx="2801070" cy="0"/>
          </a:xfrm>
          <a:prstGeom prst="line">
            <a:avLst/>
          </a:prstGeom>
          <a:ln w="12700" cap="flat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24">
            <a:extLst>
              <a:ext uri="{FF2B5EF4-FFF2-40B4-BE49-F238E27FC236}">
                <a16:creationId xmlns:a16="http://schemas.microsoft.com/office/drawing/2014/main" id="{6F6B6397-489A-43D1-B49A-BF87B2048682}"/>
              </a:ext>
            </a:extLst>
          </p:cNvPr>
          <p:cNvCxnSpPr/>
          <p:nvPr>
            <p:custDataLst>
              <p:tags r:id="rId2"/>
            </p:custDataLst>
          </p:nvPr>
        </p:nvCxnSpPr>
        <p:spPr bwMode="auto">
          <a:xfrm>
            <a:off x="7690759" y="3326345"/>
            <a:ext cx="25400" cy="25400"/>
          </a:xfrm>
          <a:prstGeom prst="line">
            <a:avLst/>
          </a:prstGeom>
          <a:ln w="9525" cap="flat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E846D8C-F5CD-4691-AA96-DB43FA80DF19}"/>
              </a:ext>
            </a:extLst>
          </p:cNvPr>
          <p:cNvSpPr txBox="1"/>
          <p:nvPr/>
        </p:nvSpPr>
        <p:spPr>
          <a:xfrm>
            <a:off x="6664421" y="2514250"/>
            <a:ext cx="982663" cy="153888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64086"/>
              </a:buClr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(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단위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: PPM)</a:t>
            </a:r>
            <a:endParaRPr kumimoji="1" lang="ko-KR" altLang="en-US" sz="10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A24FDD3-0E12-499A-9269-CB9619C75F42}"/>
              </a:ext>
            </a:extLst>
          </p:cNvPr>
          <p:cNvSpPr txBox="1"/>
          <p:nvPr/>
        </p:nvSpPr>
        <p:spPr>
          <a:xfrm>
            <a:off x="6664421" y="4545545"/>
            <a:ext cx="982663" cy="153888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64086"/>
              </a:buClr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(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단위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: %)</a:t>
            </a:r>
            <a:endParaRPr kumimoji="1" lang="ko-KR" altLang="en-US" sz="10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graphicFrame>
        <p:nvGraphicFramePr>
          <p:cNvPr id="88" name="차트 27">
            <a:extLst>
              <a:ext uri="{FF2B5EF4-FFF2-40B4-BE49-F238E27FC236}">
                <a16:creationId xmlns:a16="http://schemas.microsoft.com/office/drawing/2014/main" id="{E8ABF78E-26A4-4FFD-80D9-0EEC9FF594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657469"/>
              </p:ext>
            </p:extLst>
          </p:nvPr>
        </p:nvGraphicFramePr>
        <p:xfrm>
          <a:off x="1771585" y="2680360"/>
          <a:ext cx="3031239" cy="1539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9" name="차트 28">
            <a:extLst>
              <a:ext uri="{FF2B5EF4-FFF2-40B4-BE49-F238E27FC236}">
                <a16:creationId xmlns:a16="http://schemas.microsoft.com/office/drawing/2014/main" id="{BBA67F84-0BCD-4D99-AD71-54298B3BF4BC}"/>
              </a:ext>
            </a:extLst>
          </p:cNvPr>
          <p:cNvGraphicFramePr/>
          <p:nvPr/>
        </p:nvGraphicFramePr>
        <p:xfrm>
          <a:off x="6317826" y="2602836"/>
          <a:ext cx="3031239" cy="1617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1" name="차트 30">
            <a:extLst>
              <a:ext uri="{FF2B5EF4-FFF2-40B4-BE49-F238E27FC236}">
                <a16:creationId xmlns:a16="http://schemas.microsoft.com/office/drawing/2014/main" id="{2DAAFFC8-419A-4F61-89D7-7697DAB4D485}"/>
              </a:ext>
            </a:extLst>
          </p:cNvPr>
          <p:cNvGraphicFramePr/>
          <p:nvPr/>
        </p:nvGraphicFramePr>
        <p:xfrm>
          <a:off x="6317826" y="4699434"/>
          <a:ext cx="3031239" cy="150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3" name="차트 32">
            <a:extLst>
              <a:ext uri="{FF2B5EF4-FFF2-40B4-BE49-F238E27FC236}">
                <a16:creationId xmlns:a16="http://schemas.microsoft.com/office/drawing/2014/main" id="{861E6C97-334C-4105-9A9C-40D91BBC26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666680"/>
              </p:ext>
            </p:extLst>
          </p:nvPr>
        </p:nvGraphicFramePr>
        <p:xfrm>
          <a:off x="1771585" y="4699434"/>
          <a:ext cx="3031239" cy="150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94" name="직선 연결선 33">
            <a:extLst>
              <a:ext uri="{FF2B5EF4-FFF2-40B4-BE49-F238E27FC236}">
                <a16:creationId xmlns:a16="http://schemas.microsoft.com/office/drawing/2014/main" id="{63F3B863-F38F-4E6D-91C5-60A94C374436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gray">
          <a:xfrm flipV="1">
            <a:off x="2405972" y="4725144"/>
            <a:ext cx="1619250" cy="241834"/>
          </a:xfrm>
          <a:prstGeom prst="line">
            <a:avLst/>
          </a:prstGeom>
          <a:ln w="25400" cap="flat">
            <a:solidFill>
              <a:srgbClr val="364086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91C09F8-CB5B-4E4B-998F-F172737DDF29}"/>
              </a:ext>
            </a:extLst>
          </p:cNvPr>
          <p:cNvSpPr txBox="1"/>
          <p:nvPr/>
        </p:nvSpPr>
        <p:spPr>
          <a:xfrm>
            <a:off x="413947" y="872716"/>
            <a:ext cx="9373079" cy="492443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354013" indent="-354013" latinLnBrk="0">
              <a:spcBef>
                <a:spcPts val="600"/>
              </a:spcBef>
              <a:buFont typeface="맑은 고딕" panose="020B0503020000020004" pitchFamily="50" charset="-127"/>
              <a:buChar char="◆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앞선 중장기 운영 방안을 기반으로 당사는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연매출 약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 원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당기순이익 약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 원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등의 </a:t>
            </a:r>
            <a:b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공격적인 재무 경영목표와 불량률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0%,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납기대응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안정적 공정 운영 목표를 수립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F2AE1-FDB8-4535-A441-8AC7DAA3ED52}"/>
              </a:ext>
            </a:extLst>
          </p:cNvPr>
          <p:cNvSpPr txBox="1"/>
          <p:nvPr/>
        </p:nvSpPr>
        <p:spPr>
          <a:xfrm rot="21305632">
            <a:off x="2552172" y="4619089"/>
            <a:ext cx="1055995" cy="16927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latinLnBrk="0">
              <a:spcBef>
                <a:spcPts val="600"/>
              </a:spcBef>
              <a:buClr>
                <a:schemeClr val="accent1"/>
              </a:buClr>
            </a:pPr>
            <a:r>
              <a:rPr lang="en-US" sz="1100" b="1" dirty="0">
                <a:latin typeface="+mj-lt"/>
                <a:ea typeface="+mn-ea"/>
              </a:rPr>
              <a:t>CAGR 15%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C95E8F-3E7E-4FD2-94F2-6C52655D5216}"/>
              </a:ext>
            </a:extLst>
          </p:cNvPr>
          <p:cNvSpPr/>
          <p:nvPr/>
        </p:nvSpPr>
        <p:spPr>
          <a:xfrm>
            <a:off x="7941332" y="3631148"/>
            <a:ext cx="468052" cy="210737"/>
          </a:xfrm>
          <a:prstGeom prst="ellipse">
            <a:avLst/>
          </a:prstGeom>
          <a:noFill/>
          <a:ln w="19050" cap="flat">
            <a:solidFill>
              <a:srgbClr val="FF010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F5CB105-F1BE-48BF-B22C-A9A3DD4E799B}"/>
              </a:ext>
            </a:extLst>
          </p:cNvPr>
          <p:cNvSpPr/>
          <p:nvPr/>
        </p:nvSpPr>
        <p:spPr>
          <a:xfrm>
            <a:off x="8620487" y="3631148"/>
            <a:ext cx="468052" cy="210737"/>
          </a:xfrm>
          <a:prstGeom prst="ellipse">
            <a:avLst/>
          </a:prstGeom>
          <a:noFill/>
          <a:ln w="19050" cap="flat">
            <a:solidFill>
              <a:srgbClr val="FF010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6E28E62-0E0A-43E8-94D0-2D0A1A1091A5}"/>
              </a:ext>
            </a:extLst>
          </p:cNvPr>
          <p:cNvSpPr/>
          <p:nvPr/>
        </p:nvSpPr>
        <p:spPr>
          <a:xfrm>
            <a:off x="8620487" y="4850870"/>
            <a:ext cx="468052" cy="210737"/>
          </a:xfrm>
          <a:prstGeom prst="ellipse">
            <a:avLst/>
          </a:prstGeom>
          <a:noFill/>
          <a:ln w="19050" cap="flat">
            <a:solidFill>
              <a:srgbClr val="FF010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F88F25F-18AF-45BE-BA5D-C6EB7B76CDD0}"/>
              </a:ext>
            </a:extLst>
          </p:cNvPr>
          <p:cNvSpPr/>
          <p:nvPr/>
        </p:nvSpPr>
        <p:spPr>
          <a:xfrm>
            <a:off x="7944888" y="4850870"/>
            <a:ext cx="468052" cy="210737"/>
          </a:xfrm>
          <a:prstGeom prst="ellipse">
            <a:avLst/>
          </a:prstGeom>
          <a:noFill/>
          <a:ln w="19050" cap="flat">
            <a:solidFill>
              <a:srgbClr val="FF010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E6E9785-94CE-49FD-9EA4-1C3EC5F53397}"/>
              </a:ext>
            </a:extLst>
          </p:cNvPr>
          <p:cNvSpPr txBox="1"/>
          <p:nvPr/>
        </p:nvSpPr>
        <p:spPr>
          <a:xfrm>
            <a:off x="7905328" y="3243762"/>
            <a:ext cx="1189022" cy="200055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64086"/>
              </a:buClr>
              <a:buSzTx/>
              <a:buFontTx/>
              <a:buNone/>
              <a:tabLst/>
              <a:defRPr/>
            </a:pPr>
            <a:r>
              <a:rPr kumimoji="1" lang="en-US" altLang="ko-KR" sz="1300" b="1" i="1" u="none" strike="noStrike" kern="1200" cap="none" spc="0" normalizeH="0" baseline="0" noProof="0" dirty="0">
                <a:ln>
                  <a:noFill/>
                </a:ln>
                <a:solidFill>
                  <a:srgbClr val="FF0101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“0 </a:t>
            </a:r>
            <a:r>
              <a:rPr kumimoji="1" lang="ko-KR" altLang="en-US" sz="1300" b="1" i="1" u="none" strike="noStrike" kern="1200" cap="none" spc="0" normalizeH="0" baseline="0" noProof="0" dirty="0">
                <a:ln>
                  <a:noFill/>
                </a:ln>
                <a:solidFill>
                  <a:srgbClr val="FF0101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불량률 목표</a:t>
            </a:r>
            <a:r>
              <a:rPr kumimoji="1" lang="en-US" altLang="ko-KR" sz="1300" b="1" i="1" u="none" strike="noStrike" kern="1200" cap="none" spc="0" normalizeH="0" baseline="0" noProof="0" dirty="0">
                <a:ln>
                  <a:noFill/>
                </a:ln>
                <a:solidFill>
                  <a:srgbClr val="FF0101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”</a:t>
            </a:r>
            <a:endParaRPr kumimoji="1" lang="ko-KR" altLang="en-US" sz="1300" b="1" i="1" u="none" strike="noStrike" kern="1200" cap="none" spc="0" normalizeH="0" baseline="0" noProof="0" dirty="0">
              <a:ln>
                <a:noFill/>
              </a:ln>
              <a:solidFill>
                <a:srgbClr val="FF0101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963118D-4C8B-4AE5-B981-938A7A6E1F0D}"/>
              </a:ext>
            </a:extLst>
          </p:cNvPr>
          <p:cNvSpPr txBox="1"/>
          <p:nvPr/>
        </p:nvSpPr>
        <p:spPr>
          <a:xfrm>
            <a:off x="7647084" y="4507373"/>
            <a:ext cx="1447266" cy="200055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64086"/>
              </a:buClr>
              <a:buSzTx/>
              <a:buFontTx/>
              <a:buNone/>
              <a:tabLst/>
              <a:defRPr/>
            </a:pPr>
            <a:r>
              <a:rPr lang="en-US" altLang="ko-KR" sz="1300" b="1" i="1" dirty="0">
                <a:solidFill>
                  <a:srgbClr val="FF0101"/>
                </a:solidFill>
                <a:latin typeface="Arial"/>
                <a:ea typeface="맑은 고딕"/>
              </a:rPr>
              <a:t>“100% </a:t>
            </a:r>
            <a:r>
              <a:rPr lang="ko-KR" altLang="en-US" sz="1300" b="1" i="1" dirty="0">
                <a:solidFill>
                  <a:srgbClr val="FF0101"/>
                </a:solidFill>
                <a:latin typeface="Arial"/>
                <a:ea typeface="맑은 고딕"/>
              </a:rPr>
              <a:t>납기 대응＂</a:t>
            </a:r>
            <a:endParaRPr kumimoji="1" lang="ko-KR" altLang="en-US" sz="1300" b="1" i="1" u="none" strike="noStrike" kern="1200" cap="none" spc="0" normalizeH="0" baseline="0" noProof="0" dirty="0">
              <a:ln>
                <a:noFill/>
              </a:ln>
              <a:solidFill>
                <a:srgbClr val="FF0101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E6CC7D5-53E9-4F0B-ACFA-2F5877821A18}"/>
              </a:ext>
            </a:extLst>
          </p:cNvPr>
          <p:cNvSpPr txBox="1"/>
          <p:nvPr/>
        </p:nvSpPr>
        <p:spPr>
          <a:xfrm rot="20954191">
            <a:off x="2552172" y="2662259"/>
            <a:ext cx="1055995" cy="16927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latinLnBrk="0">
              <a:spcBef>
                <a:spcPts val="600"/>
              </a:spcBef>
              <a:buClr>
                <a:schemeClr val="accent1"/>
              </a:buClr>
            </a:pPr>
            <a:r>
              <a:rPr lang="en-US" sz="1100" b="1" dirty="0">
                <a:latin typeface="+mj-lt"/>
                <a:ea typeface="+mn-ea"/>
              </a:rPr>
              <a:t>CAGR 5%</a:t>
            </a:r>
          </a:p>
        </p:txBody>
      </p:sp>
    </p:spTree>
    <p:extLst>
      <p:ext uri="{BB962C8B-B14F-4D97-AF65-F5344CB8AC3E}">
        <p14:creationId xmlns:p14="http://schemas.microsoft.com/office/powerpoint/2010/main" val="21079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34FD8F-7A4C-44C1-A3BD-259D1A00CF61}"/>
              </a:ext>
            </a:extLst>
          </p:cNvPr>
          <p:cNvSpPr txBox="1"/>
          <p:nvPr/>
        </p:nvSpPr>
        <p:spPr>
          <a:xfrm>
            <a:off x="164468" y="188641"/>
            <a:ext cx="5010987" cy="30777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latinLnBrk="0">
              <a:spcBef>
                <a:spcPts val="600"/>
              </a:spcBef>
              <a:buClr>
                <a:schemeClr val="accent1"/>
              </a:buClr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9. 2019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목표 추진 계획 현황 및 주요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KPI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31AB14AF-699A-4D12-8267-E8BB0A397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554348"/>
              </p:ext>
            </p:extLst>
          </p:nvPr>
        </p:nvGraphicFramePr>
        <p:xfrm>
          <a:off x="632520" y="1616990"/>
          <a:ext cx="8676967" cy="469392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196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4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4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4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57029">
                <a:tc row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목표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(KPI)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실천전략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세부 추진 계획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가중치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분기별 목표치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596"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상반기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하반기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1Q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2Q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3Q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4Q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62">
                <a:tc rowSpan="3"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생산액 목표달성 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생산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0"/>
                      <a:r>
                        <a:rPr lang="ko-KR" altLang="en-US" sz="1000" i="0" dirty="0">
                          <a:solidFill>
                            <a:schemeClr val="tx1"/>
                          </a:solidFill>
                          <a:latin typeface="+mn-lt"/>
                        </a:rPr>
                        <a:t>생산성 향상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Clr>
                          <a:schemeClr val="accent1"/>
                        </a:buClr>
                        <a:buFont typeface="Arial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시간당 생산액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(55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천원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천원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천원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천원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천원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62"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Clr>
                          <a:schemeClr val="accent1"/>
                        </a:buClr>
                        <a:buFont typeface="Arial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공정 개선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lt"/>
                        </a:rPr>
                        <a:t>분기별 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lt"/>
                        </a:rPr>
                        <a:t>건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62"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Clr>
                          <a:schemeClr val="accent1"/>
                        </a:buClr>
                        <a:buFont typeface="Arial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제안활동 실시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(60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62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납기 대응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i="0" dirty="0">
                          <a:solidFill>
                            <a:schemeClr val="tx1"/>
                          </a:solidFill>
                          <a:latin typeface="+mn-lt"/>
                        </a:rPr>
                        <a:t>납기일 준수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Clr>
                          <a:schemeClr val="accent1"/>
                        </a:buClr>
                        <a:buFont typeface="Arial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납기준수율 관리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(100%)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8%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8%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100%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100%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100%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100%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62">
                <a:tc rowSpan="5"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품질 안정화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i="0" dirty="0">
                          <a:solidFill>
                            <a:schemeClr val="tx1"/>
                          </a:solidFill>
                          <a:latin typeface="+mn-lt"/>
                        </a:rPr>
                        <a:t>내환경 시험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Clr>
                          <a:schemeClr val="accent1"/>
                        </a:buClr>
                        <a:buFont typeface="Arial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공정검사 강화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3%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3%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Clr>
                          <a:schemeClr val="accent1"/>
                        </a:buClr>
                        <a:buFont typeface="Arial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출하검사 강화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3%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3%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462"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0"/>
                      <a:r>
                        <a:rPr lang="ko-KR" altLang="en-US" sz="1000" i="0" dirty="0">
                          <a:solidFill>
                            <a:schemeClr val="tx1"/>
                          </a:solidFill>
                          <a:latin typeface="+mn-lt"/>
                        </a:rPr>
                        <a:t>실패비 절감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Clr>
                          <a:schemeClr val="accent1"/>
                        </a:buClr>
                        <a:buFont typeface="Arial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반복불량 집중 관리 및 개선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462"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Clr>
                          <a:schemeClr val="accent1"/>
                        </a:buClr>
                        <a:buFont typeface="Arial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매출액 대비 실패비용 관리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(0.03%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이내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0.03%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0.03%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0.03%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0.03%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462"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Clr>
                          <a:schemeClr val="accent1"/>
                        </a:buClr>
                        <a:buFont typeface="Arial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사내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공정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불량률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0.2%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이내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0.2%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0.2%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0.2%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0.2%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462">
                <a:tc rowSpan="6"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VP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0"/>
                      <a:r>
                        <a:rPr lang="ko-KR" altLang="en-US" sz="1000" i="0" dirty="0">
                          <a:solidFill>
                            <a:schemeClr val="tx1"/>
                          </a:solidFill>
                          <a:latin typeface="+mn-lt"/>
                        </a:rPr>
                        <a:t>전략과제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Clr>
                          <a:schemeClr val="accent1"/>
                        </a:buClr>
                        <a:buFont typeface="Arial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문제공정 작업방법 개선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462"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Clr>
                          <a:schemeClr val="accent1"/>
                        </a:buClr>
                        <a:buFont typeface="Arial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제품 신뢰성 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3%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462"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Clr>
                          <a:schemeClr val="accent1"/>
                        </a:buClr>
                        <a:buFont typeface="Arial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출하검사 개선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462"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0"/>
                      <a:r>
                        <a:rPr lang="ko-KR" altLang="en-US" sz="1000" i="0" dirty="0">
                          <a:solidFill>
                            <a:schemeClr val="tx1"/>
                          </a:solidFill>
                          <a:latin typeface="+mn-lt"/>
                        </a:rPr>
                        <a:t>원가 절감</a:t>
                      </a:r>
                      <a:br>
                        <a:rPr lang="en-US" altLang="ko-KR" sz="1000" i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ko-KR" altLang="en-US" sz="1000" i="0" dirty="0">
                          <a:solidFill>
                            <a:schemeClr val="tx1"/>
                          </a:solidFill>
                          <a:latin typeface="+mn-lt"/>
                        </a:rPr>
                        <a:t>천</a:t>
                      </a:r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1000" i="0" dirty="0">
                          <a:solidFill>
                            <a:schemeClr val="tx1"/>
                          </a:solidFill>
                          <a:latin typeface="+mn-lt"/>
                        </a:rPr>
                        <a:t>백만 원</a:t>
                      </a:r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Clr>
                          <a:schemeClr val="accent1"/>
                        </a:buClr>
                        <a:buFont typeface="Arial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구매선 다변화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백만 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백만 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백만 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백만 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462"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Clr>
                          <a:schemeClr val="accent1"/>
                        </a:buClr>
                        <a:buFont typeface="Arial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외주품질수준 강화를 통한 검사비용 절감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462"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Clr>
                          <a:schemeClr val="accent1"/>
                        </a:buClr>
                        <a:buFont typeface="Arial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각종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지그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 제작 및 설비 개선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9193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환경개선 및 기술향상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+mn-lt"/>
                        </a:rPr>
                        <a:t>5S </a:t>
                      </a:r>
                      <a:r>
                        <a:rPr lang="ko-KR" altLang="en-US" sz="1000" i="0" dirty="0">
                          <a:solidFill>
                            <a:schemeClr val="tx1"/>
                          </a:solidFill>
                          <a:latin typeface="+mn-lt"/>
                        </a:rPr>
                        <a:t>활동 및 직무교육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Clr>
                          <a:schemeClr val="accent1"/>
                        </a:buClr>
                        <a:buFont typeface="Arial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전원 참여 및 직업표준 교육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3%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3%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매주 실시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1895">
                <a:tc gridSpan="3"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i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/>
                      <a:endParaRPr lang="ko-KR" altLang="en-US"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0">
                        <a:buClr>
                          <a:schemeClr val="accent1"/>
                        </a:buClr>
                        <a:buFont typeface="Arial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i="1" dirty="0">
                          <a:solidFill>
                            <a:schemeClr val="tx1"/>
                          </a:solidFill>
                          <a:latin typeface="+mn-lt"/>
                        </a:rPr>
                        <a:t>72%</a:t>
                      </a:r>
                      <a:endParaRPr lang="ko-KR" altLang="en-US" sz="1200" b="1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i="1" dirty="0">
                          <a:solidFill>
                            <a:schemeClr val="tx1"/>
                          </a:solidFill>
                          <a:latin typeface="+mn-lt"/>
                        </a:rPr>
                        <a:t>69%</a:t>
                      </a:r>
                      <a:endParaRPr lang="ko-KR" altLang="en-US" sz="1200" b="1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0" name="오른쪽 화살표 3">
            <a:extLst>
              <a:ext uri="{FF2B5EF4-FFF2-40B4-BE49-F238E27FC236}">
                <a16:creationId xmlns:a16="http://schemas.microsoft.com/office/drawing/2014/main" id="{BD6BDB0F-E439-4DC0-8BBF-C7B29A8FB1F7}"/>
              </a:ext>
            </a:extLst>
          </p:cNvPr>
          <p:cNvSpPr/>
          <p:nvPr/>
        </p:nvSpPr>
        <p:spPr>
          <a:xfrm>
            <a:off x="6965476" y="4273195"/>
            <a:ext cx="2311348" cy="167787"/>
          </a:xfrm>
          <a:prstGeom prst="rightArrow">
            <a:avLst/>
          </a:prstGeom>
          <a:gradFill flip="none" rotWithShape="1">
            <a:gsLst>
              <a:gs pos="0">
                <a:srgbClr val="9B1717"/>
              </a:gs>
              <a:gs pos="97500">
                <a:schemeClr val="bg1"/>
              </a:gs>
              <a:gs pos="0">
                <a:schemeClr val="accent1"/>
              </a:gs>
            </a:gsLst>
            <a:lin ang="10800000" scaled="1"/>
            <a:tileRect/>
          </a:gradFill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FEEEC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1" name="오른쪽 화살표 4">
            <a:extLst>
              <a:ext uri="{FF2B5EF4-FFF2-40B4-BE49-F238E27FC236}">
                <a16:creationId xmlns:a16="http://schemas.microsoft.com/office/drawing/2014/main" id="{9D0199F9-3B52-4092-997E-6469EB29F689}"/>
              </a:ext>
            </a:extLst>
          </p:cNvPr>
          <p:cNvSpPr/>
          <p:nvPr/>
        </p:nvSpPr>
        <p:spPr>
          <a:xfrm>
            <a:off x="6321152" y="4504548"/>
            <a:ext cx="2955672" cy="167787"/>
          </a:xfrm>
          <a:prstGeom prst="rightArrow">
            <a:avLst/>
          </a:prstGeom>
          <a:gradFill flip="none" rotWithShape="1">
            <a:gsLst>
              <a:gs pos="0">
                <a:srgbClr val="9B1717"/>
              </a:gs>
              <a:gs pos="97500">
                <a:schemeClr val="bg1"/>
              </a:gs>
              <a:gs pos="0">
                <a:schemeClr val="accent1"/>
              </a:gs>
            </a:gsLst>
            <a:lin ang="10800000" scaled="1"/>
            <a:tileRect/>
          </a:gradFill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FEEEC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2" name="오른쪽 화살표 3">
            <a:extLst>
              <a:ext uri="{FF2B5EF4-FFF2-40B4-BE49-F238E27FC236}">
                <a16:creationId xmlns:a16="http://schemas.microsoft.com/office/drawing/2014/main" id="{5250CD17-9ECF-4ADB-B7B7-9E929628D2AD}"/>
              </a:ext>
            </a:extLst>
          </p:cNvPr>
          <p:cNvSpPr/>
          <p:nvPr/>
        </p:nvSpPr>
        <p:spPr>
          <a:xfrm>
            <a:off x="6965476" y="4735901"/>
            <a:ext cx="2311348" cy="167787"/>
          </a:xfrm>
          <a:prstGeom prst="rightArrow">
            <a:avLst/>
          </a:prstGeom>
          <a:gradFill flip="none" rotWithShape="1">
            <a:gsLst>
              <a:gs pos="0">
                <a:srgbClr val="9B1717"/>
              </a:gs>
              <a:gs pos="97500">
                <a:schemeClr val="bg1"/>
              </a:gs>
              <a:gs pos="0">
                <a:schemeClr val="accent1"/>
              </a:gs>
            </a:gsLst>
            <a:lin ang="10800000" scaled="1"/>
            <a:tileRect/>
          </a:gradFill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FEEEC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7A688D-46E7-4783-BA93-9951307D8D35}"/>
              </a:ext>
            </a:extLst>
          </p:cNvPr>
          <p:cNvSpPr txBox="1"/>
          <p:nvPr/>
        </p:nvSpPr>
        <p:spPr>
          <a:xfrm>
            <a:off x="413947" y="872716"/>
            <a:ext cx="9111561" cy="246221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marL="354013" indent="-354013" latinLnBrk="0">
              <a:spcBef>
                <a:spcPts val="600"/>
              </a:spcBef>
              <a:buFont typeface="맑은 고딕" panose="020B0503020000020004" pitchFamily="50" charset="-127"/>
              <a:buChar char="◆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당사는 전략적 목표 달성을 위하여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KPI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설정하여 추진하고 있음  </a:t>
            </a:r>
          </a:p>
        </p:txBody>
      </p:sp>
    </p:spTree>
    <p:extLst>
      <p:ext uri="{BB962C8B-B14F-4D97-AF65-F5344CB8AC3E}">
        <p14:creationId xmlns:p14="http://schemas.microsoft.com/office/powerpoint/2010/main" val="85328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468" y="188641"/>
            <a:ext cx="2370842" cy="30777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latinLnBrk="0">
              <a:spcBef>
                <a:spcPts val="600"/>
              </a:spcBef>
              <a:buClr>
                <a:schemeClr val="accent1"/>
              </a:buClr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 연혁 및 현황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947" y="872716"/>
            <a:ext cx="9075557" cy="492443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marL="354013" indent="-354013" latinLnBrk="0">
              <a:spcBef>
                <a:spcPts val="600"/>
              </a:spcBef>
              <a:buFont typeface="맑은 고딕" panose="020B0503020000020004" pitchFamily="50" charset="-127"/>
              <a:buChar char="◆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당사는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1990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년도에 설립되었으며 엘리베이터용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하네스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 및 생산 업체로서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ISO 9001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ISO 14001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인증을 취득하고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세기형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CABLE HARNESS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기업으로 부상하고 있음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79623"/>
              </p:ext>
            </p:extLst>
          </p:nvPr>
        </p:nvGraphicFramePr>
        <p:xfrm>
          <a:off x="704528" y="1677826"/>
          <a:ext cx="8405886" cy="459548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6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7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주요 연혁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1990. 04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진영전자 설립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1990. 04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엘리베이터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 전선 하네스 및 각종 하네스류 작업 및 생산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1994. 02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진영전자 ㈜ 법인 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1995. 06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회사 이전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부천시 송내동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시흥시 은행동 현 위치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1999. 01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KT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공중전화기 개발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(Model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No: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JY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610)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2000. 01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공중 전화기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만대 판매 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2001. 06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ISO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9001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취득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2002. 11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동양엘리베이터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만대 돌파 기념 감사패 수상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2016. 12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매출액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억 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2017. 02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ISO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9001 : 2004 KS ISO 14001 : 2009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취득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2017. 02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회사 이전 계획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시흥 매화산업단지 산업시설용지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A1-4 )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용지  매입 확정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2018. 06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ISO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9001:2015 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ISO 14001:2009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갱신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894516"/>
                  </a:ext>
                </a:extLst>
              </a:tr>
              <a:tr h="282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2018. 09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MHC2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기종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 납품 시작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(2019. 4.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양산 예정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519441"/>
                  </a:ext>
                </a:extLst>
              </a:tr>
              <a:tr h="282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2018.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12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매출액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48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억 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25733"/>
                  </a:ext>
                </a:extLst>
              </a:tr>
              <a:tr h="282408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43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03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0348" y="1608474"/>
            <a:ext cx="4106894" cy="246221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285750" indent="-285750" latinLnBrk="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직원 현황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(2019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기준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314028"/>
              </p:ext>
            </p:extLst>
          </p:nvPr>
        </p:nvGraphicFramePr>
        <p:xfrm>
          <a:off x="627050" y="1988840"/>
          <a:ext cx="8649348" cy="4142856"/>
        </p:xfrm>
        <a:graphic>
          <a:graphicData uri="http://schemas.openxmlformats.org/drawingml/2006/table">
            <a:tbl>
              <a:tblPr/>
              <a:tblGrid>
                <a:gridCol w="84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232">
                  <a:extLst>
                    <a:ext uri="{9D8B030D-6E8A-4147-A177-3AD203B41FA5}">
                      <a16:colId xmlns:a16="http://schemas.microsoft.com/office/drawing/2014/main" val="138553854"/>
                    </a:ext>
                  </a:extLst>
                </a:gridCol>
                <a:gridCol w="520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2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2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2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02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2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02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2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02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1605">
                <a:tc rowSpan="2" grid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원 현 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             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08">
                <a:tc gridSpan="1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이희선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임성훈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정진영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19">
                <a:tc gridSpan="16"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기준일자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2019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ko-KR" altLang="en-US" sz="1400" b="1" i="0" u="none" strike="noStrike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4468" y="188641"/>
            <a:ext cx="3149901" cy="30777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latinLnBrk="0">
              <a:spcBef>
                <a:spcPts val="600"/>
              </a:spcBef>
              <a:buClr>
                <a:schemeClr val="accent1"/>
              </a:buClr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조직 구성 내역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(2019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62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468" y="188641"/>
            <a:ext cx="1421864" cy="30777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latinLnBrk="0">
              <a:spcBef>
                <a:spcPts val="600"/>
              </a:spcBef>
              <a:buClr>
                <a:schemeClr val="accent1"/>
              </a:buClr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매출 실적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947" y="872716"/>
            <a:ext cx="9111561" cy="492443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marL="354013" indent="-354013" latinLnBrk="0">
              <a:spcBef>
                <a:spcPts val="600"/>
              </a:spcBef>
              <a:buFont typeface="맑은 고딕" panose="020B0503020000020004" pitchFamily="50" charset="-127"/>
              <a:buChar char="◆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진영전자는 과거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년간 티센크루프엘리베이터 매출 확대와 지속적 신규 영업을 통해 약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13%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연평균성장률을 달성함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0348" y="1608474"/>
            <a:ext cx="2265044" cy="246221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285750" indent="-285750" latinLnBrk="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년간 매출 추이</a:t>
            </a: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194307152"/>
              </p:ext>
            </p:extLst>
          </p:nvPr>
        </p:nvGraphicFramePr>
        <p:xfrm>
          <a:off x="875896" y="2024844"/>
          <a:ext cx="7794358" cy="3497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38337" y="2918700"/>
            <a:ext cx="609141" cy="16927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latinLnBrk="0">
              <a:spcBef>
                <a:spcPts val="600"/>
              </a:spcBef>
              <a:buClr>
                <a:schemeClr val="accent1"/>
              </a:buClr>
            </a:pPr>
            <a:r>
              <a:rPr lang="en-US" altLang="ko-KR" sz="1100" b="1" dirty="0">
                <a:latin typeface="+mn-ea"/>
                <a:ea typeface="+mn-ea"/>
              </a:rPr>
              <a:t>(</a:t>
            </a:r>
            <a:r>
              <a:rPr lang="ko-KR" altLang="en-US" sz="1100" b="1" dirty="0">
                <a:latin typeface="+mn-ea"/>
                <a:ea typeface="+mn-ea"/>
              </a:rPr>
              <a:t>단위</a:t>
            </a:r>
            <a:r>
              <a:rPr lang="en-US" altLang="ko-KR" sz="1100" b="1" dirty="0">
                <a:latin typeface="+mn-ea"/>
                <a:ea typeface="+mn-ea"/>
              </a:rPr>
              <a:t>: </a:t>
            </a:r>
            <a:r>
              <a:rPr lang="ko-KR" altLang="en-US" sz="1100" b="1" dirty="0">
                <a:latin typeface="+mn-ea"/>
                <a:ea typeface="+mn-ea"/>
              </a:rPr>
              <a:t>억</a:t>
            </a:r>
            <a:r>
              <a:rPr lang="en-US" altLang="ko-KR" sz="1100" b="1" dirty="0">
                <a:latin typeface="+mn-ea"/>
                <a:ea typeface="+mn-ea"/>
              </a:rPr>
              <a:t>)</a:t>
            </a:r>
            <a:endParaRPr lang="ko-KR" altLang="en-US" sz="1100" b="1" dirty="0" err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556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468" y="188641"/>
            <a:ext cx="3439403" cy="30777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latinLnBrk="0">
              <a:spcBef>
                <a:spcPts val="600"/>
              </a:spcBef>
              <a:buClr>
                <a:schemeClr val="accent1"/>
              </a:buClr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주요고객 및 제품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Portfolio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947" y="872716"/>
            <a:ext cx="9276899" cy="492443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354013" indent="-354013" latinLnBrk="0">
              <a:spcBef>
                <a:spcPts val="600"/>
              </a:spcBef>
              <a:buFont typeface="맑은 고딕" panose="020B0503020000020004" pitchFamily="50" charset="-127"/>
              <a:buChar char="◆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당사의 주요고객은 티센크루프엘리베이터㈜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이하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티센크루프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승강기부품업체 및 보수업체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등으로 구성되어 있음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67963"/>
              </p:ext>
            </p:extLst>
          </p:nvPr>
        </p:nvGraphicFramePr>
        <p:xfrm>
          <a:off x="848545" y="3142756"/>
          <a:ext cx="8244915" cy="320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305">
                  <a:extLst>
                    <a:ext uri="{9D8B030D-6E8A-4147-A177-3AD203B41FA5}">
                      <a16:colId xmlns:a16="http://schemas.microsoft.com/office/drawing/2014/main" val="281871356"/>
                    </a:ext>
                  </a:extLst>
                </a:gridCol>
                <a:gridCol w="2748305">
                  <a:extLst>
                    <a:ext uri="{9D8B030D-6E8A-4147-A177-3AD203B41FA5}">
                      <a16:colId xmlns:a16="http://schemas.microsoft.com/office/drawing/2014/main" val="3057806237"/>
                    </a:ext>
                  </a:extLst>
                </a:gridCol>
                <a:gridCol w="2748305">
                  <a:extLst>
                    <a:ext uri="{9D8B030D-6E8A-4147-A177-3AD203B41FA5}">
                      <a16:colId xmlns:a16="http://schemas.microsoft.com/office/drawing/2014/main" val="1579408155"/>
                    </a:ext>
                  </a:extLst>
                </a:gridCol>
              </a:tblGrid>
              <a:tr h="291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주요 고객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매출 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제품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Portfolio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469067"/>
                  </a:ext>
                </a:extLst>
              </a:tr>
              <a:tr h="572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티센크루프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77%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승강로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전선 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(Hoist, T/C)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286256"/>
                  </a:ext>
                </a:extLst>
              </a:tr>
              <a:tr h="572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승강기 </a:t>
                      </a:r>
                      <a:r>
                        <a:rPr lang="ko-KR" altLang="en-US" sz="1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보수업체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전선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(T/C)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2337"/>
                  </a:ext>
                </a:extLst>
              </a:tr>
              <a:tr h="572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연화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동아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풍원테크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초양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각종 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LIMIT S/W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용 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CABLE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97292"/>
                  </a:ext>
                </a:extLst>
              </a:tr>
              <a:tr h="572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캐리어 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3%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에어컨용 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CABLE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583559"/>
                  </a:ext>
                </a:extLst>
              </a:tr>
              <a:tr h="572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전선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(T/C)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01333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00348" y="1520788"/>
            <a:ext cx="8629115" cy="1631216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marL="285750" indent="-285750" latinLnBrk="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주요고객 별 제품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Portfolio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latinLnBrk="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당사는 승강기 전선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전문 제조업체로 전체 생산 제품 중 약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77%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주력 납품 대상업체인 티센크루프에 납품하고 있음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latinLnBrk="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외 사업다각화를 위하여 승강기 보수업체 및 협력업체 등에도 납품을 지속 확대하는 상황임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승강로 전선 하네스 업의 특성 상 주력 납품대상인 기존 티센납품 외 대규모 기타제품의 납품 확대는 상대적으로 장기간 소요 예상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6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1D795-C2B3-415E-B367-D937858FA39B}"/>
              </a:ext>
            </a:extLst>
          </p:cNvPr>
          <p:cNvSpPr txBox="1"/>
          <p:nvPr/>
        </p:nvSpPr>
        <p:spPr>
          <a:xfrm>
            <a:off x="164468" y="188641"/>
            <a:ext cx="2281074" cy="30777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latinLnBrk="0">
              <a:spcBef>
                <a:spcPts val="600"/>
              </a:spcBef>
              <a:buClr>
                <a:schemeClr val="accent1"/>
              </a:buClr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중장기 매출 전망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A4139-E5FB-4D91-93B9-1A1819649EC0}"/>
              </a:ext>
            </a:extLst>
          </p:cNvPr>
          <p:cNvSpPr txBox="1"/>
          <p:nvPr/>
        </p:nvSpPr>
        <p:spPr>
          <a:xfrm>
            <a:off x="413947" y="872716"/>
            <a:ext cx="9111561" cy="492443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marL="354013" marR="0" lvl="0" indent="-35401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◆"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진영전자는 향후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년간 중장기 매출 목표는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2023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년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70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억으로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매년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9%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이상 매출 성장을 목표로 하여 추진하고 있음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16F2F-61D8-4362-9004-DD4A9124F5E1}"/>
              </a:ext>
            </a:extLst>
          </p:cNvPr>
          <p:cNvSpPr txBox="1"/>
          <p:nvPr/>
        </p:nvSpPr>
        <p:spPr>
          <a:xfrm>
            <a:off x="500348" y="1608474"/>
            <a:ext cx="3739806" cy="246221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6408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중장기 매출 목표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(2019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년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 2023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년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차트 6">
            <a:extLst>
              <a:ext uri="{FF2B5EF4-FFF2-40B4-BE49-F238E27FC236}">
                <a16:creationId xmlns:a16="http://schemas.microsoft.com/office/drawing/2014/main" id="{C5ADB593-0263-4A8B-AF18-A7E009794790}"/>
              </a:ext>
            </a:extLst>
          </p:cNvPr>
          <p:cNvGraphicFramePr/>
          <p:nvPr>
            <p:extLst/>
          </p:nvPr>
        </p:nvGraphicFramePr>
        <p:xfrm>
          <a:off x="1119082" y="2836806"/>
          <a:ext cx="7794358" cy="3497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0FCD0C-755E-407A-9C13-BB2FB192C4A8}"/>
              </a:ext>
            </a:extLst>
          </p:cNvPr>
          <p:cNvSpPr txBox="1"/>
          <p:nvPr/>
        </p:nvSpPr>
        <p:spPr>
          <a:xfrm>
            <a:off x="8538337" y="2918006"/>
            <a:ext cx="750205" cy="16927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64086"/>
              </a:buClr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단위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십억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</a:t>
            </a:r>
            <a:endParaRPr kumimoji="1" lang="ko-KR" altLang="en-US" sz="1100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화살표: 오른쪽 9">
            <a:extLst>
              <a:ext uri="{FF2B5EF4-FFF2-40B4-BE49-F238E27FC236}">
                <a16:creationId xmlns:a16="http://schemas.microsoft.com/office/drawing/2014/main" id="{FE75DA3D-E795-4D85-B541-72BA1C8C33FB}"/>
              </a:ext>
            </a:extLst>
          </p:cNvPr>
          <p:cNvSpPr/>
          <p:nvPr/>
        </p:nvSpPr>
        <p:spPr>
          <a:xfrm rot="20965971">
            <a:off x="1645744" y="2563930"/>
            <a:ext cx="6139188" cy="708152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12700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8" name="폭발: 14pt 10">
            <a:extLst>
              <a:ext uri="{FF2B5EF4-FFF2-40B4-BE49-F238E27FC236}">
                <a16:creationId xmlns:a16="http://schemas.microsoft.com/office/drawing/2014/main" id="{B393A902-3F54-4362-B718-97DE8F8BF21D}"/>
              </a:ext>
            </a:extLst>
          </p:cNvPr>
          <p:cNvSpPr/>
          <p:nvPr/>
        </p:nvSpPr>
        <p:spPr>
          <a:xfrm>
            <a:off x="3250951" y="1947948"/>
            <a:ext cx="2728457" cy="881932"/>
          </a:xfrm>
          <a:prstGeom prst="irregularSeal2">
            <a:avLst/>
          </a:prstGeom>
          <a:solidFill>
            <a:srgbClr val="FFFF00"/>
          </a:solidFill>
          <a:ln w="12700" cap="flat">
            <a:solidFill>
              <a:schemeClr val="accent3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/>
                <a:cs typeface="Arial" pitchFamily="34" charset="0"/>
              </a:rPr>
              <a:t>매년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/>
              <a:cs typeface="Arial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/>
                <a:cs typeface="Arial" pitchFamily="34" charset="0"/>
              </a:rPr>
              <a:t>9%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↑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/>
                <a:cs typeface="Arial" pitchFamily="34" charset="0"/>
              </a:rPr>
              <a:t>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/>
                <a:cs typeface="Arial" pitchFamily="34" charset="0"/>
              </a:rPr>
              <a:t>성장</a:t>
            </a:r>
          </a:p>
        </p:txBody>
      </p:sp>
    </p:spTree>
    <p:extLst>
      <p:ext uri="{BB962C8B-B14F-4D97-AF65-F5344CB8AC3E}">
        <p14:creationId xmlns:p14="http://schemas.microsoft.com/office/powerpoint/2010/main" val="70888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468" y="188641"/>
            <a:ext cx="3066545" cy="30777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latinLnBrk="0">
              <a:spcBef>
                <a:spcPts val="600"/>
              </a:spcBef>
              <a:buClr>
                <a:schemeClr val="accent1"/>
              </a:buClr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중장기 매출 전망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348" y="1547507"/>
            <a:ext cx="9036128" cy="1631216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285750" indent="-285750" latinLnBrk="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앞선 중장기 매출목표와 더불어 단기적으로는 시나리오에 따른 가장 보수적인 관점에서 항시 </a:t>
            </a:r>
            <a:b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외형성장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Path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관리 중임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latinLnBrk="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년은 기존 고객 대상 납품 수량 감소로 인해 보수적 관점에서 접근 시</a:t>
            </a:r>
            <a:b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 원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22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 원 수준의 매출을 기록할 수 있을 것으로 전망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latinLnBrk="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 영업 다각화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대고객 영업 활동 강화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 수익 개선 및 창출을 통해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년에 </a:t>
            </a:r>
            <a:b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 원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36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 원 수준으로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Turnaround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계획을 수립 중임</a:t>
            </a: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1553960690"/>
              </p:ext>
            </p:extLst>
          </p:nvPr>
        </p:nvGraphicFramePr>
        <p:xfrm>
          <a:off x="1119082" y="3026315"/>
          <a:ext cx="7794358" cy="3108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01272" y="3259723"/>
            <a:ext cx="609141" cy="16927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latinLnBrk="0">
              <a:spcBef>
                <a:spcPts val="600"/>
              </a:spcBef>
              <a:buClr>
                <a:schemeClr val="accent1"/>
              </a:buClr>
            </a:pPr>
            <a:r>
              <a:rPr lang="en-US" altLang="ko-KR" sz="1100" b="1" dirty="0">
                <a:latin typeface="+mn-ea"/>
                <a:ea typeface="+mn-ea"/>
              </a:rPr>
              <a:t>(</a:t>
            </a:r>
            <a:r>
              <a:rPr lang="ko-KR" altLang="en-US" sz="1100" b="1" dirty="0">
                <a:latin typeface="+mn-ea"/>
                <a:ea typeface="+mn-ea"/>
              </a:rPr>
              <a:t>단위</a:t>
            </a:r>
            <a:r>
              <a:rPr lang="en-US" altLang="ko-KR" sz="1100" b="1" dirty="0">
                <a:latin typeface="+mn-ea"/>
                <a:ea typeface="+mn-ea"/>
              </a:rPr>
              <a:t>: </a:t>
            </a:r>
            <a:r>
              <a:rPr lang="ko-KR" altLang="en-US" sz="1100" b="1" dirty="0">
                <a:latin typeface="+mn-ea"/>
                <a:ea typeface="+mn-ea"/>
              </a:rPr>
              <a:t>억</a:t>
            </a:r>
            <a:r>
              <a:rPr lang="en-US" altLang="ko-KR" sz="1100" b="1" dirty="0">
                <a:latin typeface="+mn-ea"/>
                <a:ea typeface="+mn-ea"/>
              </a:rPr>
              <a:t>)</a:t>
            </a:r>
            <a:endParaRPr lang="ko-KR" altLang="en-US" sz="1100" b="1" dirty="0" err="1">
              <a:latin typeface="+mn-ea"/>
              <a:ea typeface="+mn-ea"/>
            </a:endParaRPr>
          </a:p>
        </p:txBody>
      </p:sp>
      <p:sp>
        <p:nvSpPr>
          <p:cNvPr id="10" name="화살표: 오른쪽 9"/>
          <p:cNvSpPr/>
          <p:nvPr/>
        </p:nvSpPr>
        <p:spPr>
          <a:xfrm rot="1453545">
            <a:off x="3014613" y="3590424"/>
            <a:ext cx="1968120" cy="447486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12700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화살표: 오른쪽 9">
            <a:extLst>
              <a:ext uri="{FF2B5EF4-FFF2-40B4-BE49-F238E27FC236}">
                <a16:creationId xmlns:a16="http://schemas.microsoft.com/office/drawing/2014/main" id="{3BEB4F3B-21BE-4954-AEF8-FD246AFEA107}"/>
              </a:ext>
            </a:extLst>
          </p:cNvPr>
          <p:cNvSpPr/>
          <p:nvPr/>
        </p:nvSpPr>
        <p:spPr>
          <a:xfrm rot="20847054">
            <a:off x="5208011" y="3817487"/>
            <a:ext cx="1968120" cy="447486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12700" cap="flat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ko-KR" alt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4A887-F0AF-4282-8BDC-26ADE93CB25D}"/>
              </a:ext>
            </a:extLst>
          </p:cNvPr>
          <p:cNvSpPr txBox="1"/>
          <p:nvPr/>
        </p:nvSpPr>
        <p:spPr>
          <a:xfrm>
            <a:off x="500348" y="6048148"/>
            <a:ext cx="8989156" cy="2769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latinLnBrk="0">
              <a:spcBef>
                <a:spcPts val="600"/>
              </a:spcBef>
              <a:buClr>
                <a:schemeClr val="accent1"/>
              </a:buClr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주석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상기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/2021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목표매출의 경우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변경이 예상되는 수주량 및 단가 예상과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매출의 연환산화를 통해 보수적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(Underperform)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긍정적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(Outperform)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매출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Range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전망한 수치이며 내부적 매출 목표를 의미하지 않음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1057B-9FA1-4BDF-AE81-D763BA0E43A2}"/>
              </a:ext>
            </a:extLst>
          </p:cNvPr>
          <p:cNvSpPr txBox="1"/>
          <p:nvPr/>
        </p:nvSpPr>
        <p:spPr>
          <a:xfrm>
            <a:off x="128464" y="872716"/>
            <a:ext cx="9723944" cy="492443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354013" indent="-354013" latinLnBrk="0">
              <a:spcBef>
                <a:spcPts val="600"/>
              </a:spcBef>
              <a:buFont typeface="맑은 고딕" panose="020B0503020000020004" pitchFamily="50" charset="-127"/>
              <a:buChar char="◆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외형성장에 대한 보수적 관점을 기반으로 외형성장 시나리오를 상시 점검 중이며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위험도를</a:t>
            </a:r>
            <a:b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주기적으로 점검하여 중장기적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Turnaround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계획을 수립하며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공격적인 성장 목표를 계획 중임</a:t>
            </a:r>
          </a:p>
        </p:txBody>
      </p:sp>
    </p:spTree>
    <p:extLst>
      <p:ext uri="{BB962C8B-B14F-4D97-AF65-F5344CB8AC3E}">
        <p14:creationId xmlns:p14="http://schemas.microsoft.com/office/powerpoint/2010/main" val="424269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4468" y="188641"/>
            <a:ext cx="4647298" cy="30777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latinLnBrk="0">
              <a:spcBef>
                <a:spcPts val="600"/>
              </a:spcBef>
              <a:buClr>
                <a:schemeClr val="accent1"/>
              </a:buClr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연간 수주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따른 생산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Capa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348" y="1608474"/>
            <a:ext cx="8795613" cy="815608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285750" indent="-285750" latinLnBrk="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연간 수주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40% ~ 45%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유지시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최소 작업 인원 구성으로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LINE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구성가능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latinLnBrk="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진영전자 생산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Capa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유지가능 적정 최소인원은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명이며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Capa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70%-90%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항시 수준 유지를</a:t>
            </a:r>
            <a:b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중임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29345"/>
              </p:ext>
            </p:extLst>
          </p:nvPr>
        </p:nvGraphicFramePr>
        <p:xfrm>
          <a:off x="848544" y="2723380"/>
          <a:ext cx="7956885" cy="297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3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티센크루프엘리베이터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 기준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45%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35%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 변동률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-20%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(-5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-35%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(-8~9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-50%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(-13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 생산 가능 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6,240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3,000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4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 생산  대수</a:t>
                      </a:r>
                    </a:p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4,860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3,780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2,700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9D3102-466B-4E42-8355-EEE25E025CEA}"/>
              </a:ext>
            </a:extLst>
          </p:cNvPr>
          <p:cNvSpPr txBox="1"/>
          <p:nvPr/>
        </p:nvSpPr>
        <p:spPr>
          <a:xfrm>
            <a:off x="413947" y="872716"/>
            <a:ext cx="8676542" cy="492443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354013" indent="-354013" latinLnBrk="0">
              <a:spcBef>
                <a:spcPts val="600"/>
              </a:spcBef>
              <a:buFont typeface="맑은 고딕" panose="020B0503020000020004" pitchFamily="50" charset="-127"/>
              <a:buChar char="◆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보수적 경영 관점에서 생산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Capacity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시나리오를 주기적으로 점검하며 대내외 환경 변화에</a:t>
            </a:r>
            <a:b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유기적인 생산 운영을 계획 중임 </a:t>
            </a:r>
          </a:p>
        </p:txBody>
      </p:sp>
    </p:spTree>
    <p:extLst>
      <p:ext uri="{BB962C8B-B14F-4D97-AF65-F5344CB8AC3E}">
        <p14:creationId xmlns:p14="http://schemas.microsoft.com/office/powerpoint/2010/main" val="103999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4468" y="188641"/>
            <a:ext cx="2281074" cy="30777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latinLnBrk="0">
              <a:spcBef>
                <a:spcPts val="600"/>
              </a:spcBef>
              <a:buClr>
                <a:schemeClr val="accent1"/>
              </a:buClr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중장기 운영 방안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E44BDF-A6AF-48C4-AD7E-5A384911BF07}"/>
              </a:ext>
            </a:extLst>
          </p:cNvPr>
          <p:cNvSpPr/>
          <p:nvPr/>
        </p:nvSpPr>
        <p:spPr>
          <a:xfrm>
            <a:off x="820113" y="1556792"/>
            <a:ext cx="8352928" cy="4572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신규업체 개발을 통해 중장기적 사업다각화 지속적 추진 예정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1B0E0AF-F8BC-441C-A0C4-528FEC17021F}"/>
              </a:ext>
            </a:extLst>
          </p:cNvPr>
          <p:cNvSpPr/>
          <p:nvPr/>
        </p:nvSpPr>
        <p:spPr>
          <a:xfrm>
            <a:off x="820113" y="2891220"/>
            <a:ext cx="8352928" cy="4572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기존 고객 대상 고객지향 활동 강화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7EBE50-EFA1-4729-9125-49128328F115}"/>
              </a:ext>
            </a:extLst>
          </p:cNvPr>
          <p:cNvSpPr/>
          <p:nvPr/>
        </p:nvSpPr>
        <p:spPr>
          <a:xfrm>
            <a:off x="820113" y="4464168"/>
            <a:ext cx="8352928" cy="4572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제품 재고관리 강화를 </a:t>
            </a:r>
            <a:r>
              <a:rPr lang="ko-KR" alt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통한 </a:t>
            </a:r>
            <a:r>
              <a:rPr lang="ko-KR" altLang="en-US"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수익 창출 개선 </a:t>
            </a:r>
            <a:r>
              <a:rPr lang="ko-KR" alt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활동 강화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D3F61C-F66D-4F7C-8FA5-FAC323D2D912}"/>
              </a:ext>
            </a:extLst>
          </p:cNvPr>
          <p:cNvSpPr/>
          <p:nvPr/>
        </p:nvSpPr>
        <p:spPr>
          <a:xfrm>
            <a:off x="820113" y="5528084"/>
            <a:ext cx="8352928" cy="457200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본사 및 공장 확장 이전 건 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년 후로 연기 예정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930B73-B2D8-49F6-A38C-FBB78A3A89F5}"/>
              </a:ext>
            </a:extLst>
          </p:cNvPr>
          <p:cNvSpPr txBox="1"/>
          <p:nvPr/>
        </p:nvSpPr>
        <p:spPr>
          <a:xfrm>
            <a:off x="548432" y="2059200"/>
            <a:ext cx="8809136" cy="754053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marL="742950" lvl="1" indent="-285750" latinLnBrk="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ko-KR" altLang="en-US" sz="1300" b="1" dirty="0">
                <a:latin typeface="+mj-ea"/>
                <a:ea typeface="+mj-ea"/>
              </a:rPr>
              <a:t>신규라인업 확보를 통해 미진입 시장 지속적으로 발굴 추진</a:t>
            </a:r>
            <a:endParaRPr lang="en-US" altLang="ko-KR" sz="1300" b="1" dirty="0">
              <a:latin typeface="+mj-ea"/>
              <a:ea typeface="+mj-ea"/>
            </a:endParaRPr>
          </a:p>
          <a:p>
            <a:pPr marL="742950" lvl="1" indent="-285750" latinLnBrk="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ko-KR" altLang="en-US" sz="1300" b="1" dirty="0">
                <a:latin typeface="+mj-ea"/>
                <a:ea typeface="+mj-ea"/>
              </a:rPr>
              <a:t>중소</a:t>
            </a:r>
            <a:r>
              <a:rPr lang="en-US" altLang="ko-KR" sz="1300" b="1" dirty="0">
                <a:latin typeface="+mj-ea"/>
                <a:ea typeface="+mj-ea"/>
              </a:rPr>
              <a:t>E/L (</a:t>
            </a:r>
            <a:r>
              <a:rPr lang="ko-KR" altLang="en-US" sz="1300" b="1" dirty="0" err="1">
                <a:latin typeface="+mj-ea"/>
                <a:ea typeface="+mj-ea"/>
              </a:rPr>
              <a:t>승강로전선</a:t>
            </a:r>
            <a:r>
              <a:rPr lang="en-US" altLang="ko-KR" sz="1300" b="1" dirty="0">
                <a:latin typeface="+mj-ea"/>
                <a:ea typeface="+mj-ea"/>
              </a:rPr>
              <a:t>) </a:t>
            </a:r>
            <a:r>
              <a:rPr lang="ko-KR" altLang="en-US" sz="1300" b="1" dirty="0">
                <a:latin typeface="+mj-ea"/>
                <a:ea typeface="+mj-ea"/>
              </a:rPr>
              <a:t>시장 영업 확대를 통해 주력 납품 고객 축소에 대응</a:t>
            </a:r>
            <a:endParaRPr lang="en-US" altLang="ko-KR" sz="1300" b="1" dirty="0">
              <a:latin typeface="+mj-ea"/>
              <a:ea typeface="+mj-ea"/>
            </a:endParaRPr>
          </a:p>
          <a:p>
            <a:pPr marL="742950" lvl="1" indent="-285750" latinLnBrk="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ko-KR" altLang="en-US" sz="1300" b="1" dirty="0">
                <a:latin typeface="+mj-ea"/>
                <a:ea typeface="+mj-ea"/>
              </a:rPr>
              <a:t>우영전자</a:t>
            </a:r>
            <a:r>
              <a:rPr lang="en-US" altLang="ko-KR" sz="1300" b="1" dirty="0">
                <a:latin typeface="+mj-ea"/>
                <a:ea typeface="+mj-ea"/>
              </a:rPr>
              <a:t>(</a:t>
            </a:r>
            <a:r>
              <a:rPr lang="ko-KR" altLang="en-US" sz="1300" b="1" dirty="0">
                <a:latin typeface="+mj-ea"/>
                <a:ea typeface="+mj-ea"/>
              </a:rPr>
              <a:t>당사 협력업체 </a:t>
            </a:r>
            <a:r>
              <a:rPr lang="en-US" altLang="ko-KR" sz="1300" b="1" dirty="0">
                <a:latin typeface="+mj-ea"/>
                <a:ea typeface="+mj-ea"/>
              </a:rPr>
              <a:t>: </a:t>
            </a:r>
            <a:r>
              <a:rPr lang="ko-KR" altLang="en-US" sz="1300" b="1" dirty="0">
                <a:latin typeface="+mj-ea"/>
                <a:ea typeface="+mj-ea"/>
              </a:rPr>
              <a:t>연간매출액</a:t>
            </a:r>
            <a:r>
              <a:rPr lang="en-US" altLang="ko-KR" sz="1300" b="1" dirty="0">
                <a:latin typeface="+mj-ea"/>
                <a:ea typeface="+mj-ea"/>
              </a:rPr>
              <a:t> </a:t>
            </a:r>
            <a:r>
              <a:rPr lang="ko-KR" altLang="en-US" sz="1300" b="1" dirty="0">
                <a:latin typeface="+mj-ea"/>
                <a:ea typeface="+mj-ea"/>
              </a:rPr>
              <a:t>약 </a:t>
            </a:r>
            <a:r>
              <a:rPr lang="en-US" altLang="ko-KR" sz="1300" b="1" dirty="0">
                <a:latin typeface="+mj-ea"/>
                <a:ea typeface="+mj-ea"/>
              </a:rPr>
              <a:t>6</a:t>
            </a:r>
            <a:r>
              <a:rPr lang="ko-KR" altLang="en-US" sz="1300" b="1" dirty="0">
                <a:latin typeface="+mj-ea"/>
                <a:ea typeface="+mj-ea"/>
              </a:rPr>
              <a:t>억원</a:t>
            </a:r>
            <a:r>
              <a:rPr lang="en-US" altLang="ko-KR" sz="1300" b="1" dirty="0">
                <a:latin typeface="+mj-ea"/>
                <a:ea typeface="+mj-ea"/>
              </a:rPr>
              <a:t>)</a:t>
            </a:r>
            <a:r>
              <a:rPr lang="ko-KR" altLang="en-US" sz="1300" b="1" dirty="0">
                <a:latin typeface="+mj-ea"/>
                <a:ea typeface="+mj-ea"/>
              </a:rPr>
              <a:t> 흡수 통합에 따른 추가 매출 하락 방어 </a:t>
            </a:r>
            <a:r>
              <a:rPr lang="en-US" altLang="ko-KR" sz="1300" b="1" dirty="0">
                <a:latin typeface="+mj-ea"/>
                <a:ea typeface="+mj-ea"/>
              </a:rPr>
              <a:t>(</a:t>
            </a:r>
            <a:r>
              <a:rPr lang="ko-KR" altLang="en-US" sz="1300" b="1" dirty="0">
                <a:latin typeface="+mj-ea"/>
                <a:ea typeface="+mj-ea"/>
              </a:rPr>
              <a:t>예상</a:t>
            </a:r>
            <a:r>
              <a:rPr lang="en-US" altLang="ko-KR" sz="1300" b="1" dirty="0">
                <a:latin typeface="+mj-ea"/>
                <a:ea typeface="+mj-ea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66E8F-5DAA-4962-A34F-C5AC2749604B}"/>
              </a:ext>
            </a:extLst>
          </p:cNvPr>
          <p:cNvSpPr txBox="1"/>
          <p:nvPr/>
        </p:nvSpPr>
        <p:spPr>
          <a:xfrm>
            <a:off x="548432" y="3371937"/>
            <a:ext cx="8809136" cy="1031051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marL="742950" lvl="1" indent="-285750" latinLnBrk="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ko-KR" altLang="en-US" sz="1300" b="1" dirty="0">
                <a:latin typeface="+mj-ea"/>
                <a:ea typeface="+mj-ea"/>
              </a:rPr>
              <a:t>원청 대응 신속화 </a:t>
            </a:r>
            <a:r>
              <a:rPr lang="en-US" altLang="ko-KR" sz="1300" b="1" dirty="0">
                <a:latin typeface="+mj-ea"/>
                <a:ea typeface="+mj-ea"/>
              </a:rPr>
              <a:t>(</a:t>
            </a:r>
            <a:r>
              <a:rPr lang="ko-KR" altLang="en-US" sz="1300" b="1" dirty="0">
                <a:latin typeface="+mj-ea"/>
                <a:ea typeface="+mj-ea"/>
              </a:rPr>
              <a:t>예</a:t>
            </a:r>
            <a:r>
              <a:rPr lang="en-US" altLang="ko-KR" sz="1300" b="1" dirty="0">
                <a:latin typeface="+mj-ea"/>
                <a:ea typeface="+mj-ea"/>
              </a:rPr>
              <a:t>, </a:t>
            </a:r>
            <a:r>
              <a:rPr lang="ko-KR" altLang="en-US" sz="1300" b="1" dirty="0">
                <a:latin typeface="+mj-ea"/>
                <a:ea typeface="+mj-ea"/>
              </a:rPr>
              <a:t>납기 및 </a:t>
            </a:r>
            <a:r>
              <a:rPr lang="en-US" altLang="ko-KR" sz="1300" b="1" dirty="0">
                <a:latin typeface="+mj-ea"/>
                <a:ea typeface="+mj-ea"/>
              </a:rPr>
              <a:t>A/S </a:t>
            </a:r>
            <a:r>
              <a:rPr lang="ko-KR" altLang="en-US" sz="1300" b="1" dirty="0">
                <a:latin typeface="+mj-ea"/>
                <a:ea typeface="+mj-ea"/>
              </a:rPr>
              <a:t>등</a:t>
            </a:r>
            <a:r>
              <a:rPr lang="en-US" altLang="ko-KR" sz="1300" b="1" dirty="0">
                <a:latin typeface="+mj-ea"/>
                <a:ea typeface="+mj-ea"/>
              </a:rPr>
              <a:t>)</a:t>
            </a:r>
          </a:p>
          <a:p>
            <a:pPr marL="742950" lvl="1" indent="-285750" latinLnBrk="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ko-KR" altLang="en-US" sz="1300" b="1" dirty="0">
                <a:latin typeface="+mj-ea"/>
                <a:ea typeface="+mj-ea"/>
              </a:rPr>
              <a:t>원청업체 제품품질 향상에 의한 당사 인지도 및 신뢰도 제고</a:t>
            </a:r>
          </a:p>
          <a:p>
            <a:pPr marL="742950" lvl="1" indent="-285750" latinLnBrk="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ko-KR" altLang="en-US" sz="1300" b="1" dirty="0">
                <a:latin typeface="+mj-ea"/>
                <a:ea typeface="+mj-ea"/>
              </a:rPr>
              <a:t>내부 영업체크 활동 강화를 통해 시장 사용환경 조사 역량 강화</a:t>
            </a:r>
          </a:p>
          <a:p>
            <a:pPr marL="742950" lvl="1" indent="-285750" latinLnBrk="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ko-KR" altLang="en-US" sz="1300" b="1" dirty="0">
                <a:latin typeface="+mj-ea"/>
                <a:ea typeface="+mj-ea"/>
              </a:rPr>
              <a:t>스마트멘토링 등의 경영지원 전략 구축과 지속적 영업교육 자료 확보를 통해 고객 만족도 제고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417541-5A5C-45A3-A151-C5614BC60E31}"/>
              </a:ext>
            </a:extLst>
          </p:cNvPr>
          <p:cNvSpPr txBox="1"/>
          <p:nvPr/>
        </p:nvSpPr>
        <p:spPr>
          <a:xfrm>
            <a:off x="548432" y="4955681"/>
            <a:ext cx="8809136" cy="477054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marL="742950" lvl="1" indent="-285750" latinLnBrk="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ko-KR" altLang="en-US" sz="1300" b="1" dirty="0">
                <a:latin typeface="+mj-ea"/>
                <a:ea typeface="+mj-ea"/>
              </a:rPr>
              <a:t>제품 재고관리 지속 모니터링 및 개선 </a:t>
            </a:r>
            <a:r>
              <a:rPr lang="en-US" altLang="ko-KR" sz="1300" b="1" dirty="0">
                <a:latin typeface="+mj-ea"/>
                <a:ea typeface="+mj-ea"/>
              </a:rPr>
              <a:t>(</a:t>
            </a:r>
            <a:r>
              <a:rPr lang="ko-KR" altLang="en-US" sz="1300" b="1" dirty="0">
                <a:latin typeface="+mj-ea"/>
                <a:ea typeface="+mj-ea"/>
              </a:rPr>
              <a:t>월단위 적정 재고량 관리</a:t>
            </a:r>
            <a:r>
              <a:rPr lang="en-US" altLang="ko-KR" sz="1300" b="1" dirty="0">
                <a:latin typeface="+mj-ea"/>
                <a:ea typeface="+mj-ea"/>
              </a:rPr>
              <a:t>)</a:t>
            </a:r>
          </a:p>
          <a:p>
            <a:pPr marL="742950" lvl="1" indent="-285750" latinLnBrk="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ko-KR" sz="1300" b="1" dirty="0">
                <a:latin typeface="+mj-ea"/>
                <a:ea typeface="+mj-ea"/>
              </a:rPr>
              <a:t>A/S </a:t>
            </a:r>
            <a:r>
              <a:rPr lang="ko-KR" altLang="en-US" sz="1300" b="1" dirty="0">
                <a:latin typeface="+mj-ea"/>
                <a:ea typeface="+mj-ea"/>
              </a:rPr>
              <a:t>관리 체계화 및 우량업체 지속 모니터링 </a:t>
            </a:r>
            <a:r>
              <a:rPr lang="en-US" altLang="ko-KR" sz="1300" b="1" dirty="0">
                <a:latin typeface="+mj-ea"/>
                <a:ea typeface="+mj-ea"/>
              </a:rPr>
              <a:t>/ </a:t>
            </a:r>
            <a:r>
              <a:rPr lang="ko-KR" altLang="en-US" sz="1300" b="1" dirty="0">
                <a:latin typeface="+mj-ea"/>
                <a:ea typeface="+mj-ea"/>
              </a:rPr>
              <a:t>대응 강화</a:t>
            </a:r>
            <a:endParaRPr lang="en-US" altLang="ko-KR" sz="1300" b="1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0C26D-8E35-4BF0-8B16-AA9FB9FF1C2F}"/>
              </a:ext>
            </a:extLst>
          </p:cNvPr>
          <p:cNvSpPr txBox="1"/>
          <p:nvPr/>
        </p:nvSpPr>
        <p:spPr>
          <a:xfrm>
            <a:off x="413947" y="872716"/>
            <a:ext cx="8477001" cy="492443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354013" indent="-354013" latinLnBrk="0">
              <a:spcBef>
                <a:spcPts val="600"/>
              </a:spcBef>
              <a:buFont typeface="맑은 고딕" panose="020B0503020000020004" pitchFamily="50" charset="-127"/>
              <a:buChar char="◆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당사는 향후 지속적인 외형성장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수익성 강화를 위해 다음과 같은 중장기 운영 방안을 </a:t>
            </a:r>
            <a:b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수립하여 지속적으로 추진할 예정임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EC8111-7C65-4DCE-90EE-99A960E4D836}"/>
              </a:ext>
            </a:extLst>
          </p:cNvPr>
          <p:cNvSpPr txBox="1"/>
          <p:nvPr/>
        </p:nvSpPr>
        <p:spPr>
          <a:xfrm>
            <a:off x="548432" y="6052755"/>
            <a:ext cx="8809136" cy="200055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marL="742950" lvl="1" indent="-285750" latinLnBrk="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ko-KR" altLang="en-US" sz="1300" b="1" dirty="0">
                <a:latin typeface="+mj-ea"/>
                <a:ea typeface="+mj-ea"/>
              </a:rPr>
              <a:t>단</a:t>
            </a:r>
            <a:r>
              <a:rPr lang="en-US" altLang="ko-KR" sz="1300" b="1" dirty="0">
                <a:latin typeface="+mj-ea"/>
                <a:ea typeface="+mj-ea"/>
              </a:rPr>
              <a:t>, </a:t>
            </a:r>
            <a:r>
              <a:rPr lang="ko-KR" altLang="en-US" sz="1300" b="1" dirty="0">
                <a:latin typeface="+mj-ea"/>
                <a:ea typeface="+mj-ea"/>
              </a:rPr>
              <a:t>당사 운영 효율성 및 대내외 환경 변화에 유기적으로 대응하며 확장 이전 건을 지속 검토 </a:t>
            </a:r>
            <a:r>
              <a:rPr lang="en-US" altLang="ko-KR" sz="1300" b="1" dirty="0">
                <a:latin typeface="+mj-ea"/>
                <a:ea typeface="+mj-ea"/>
              </a:rPr>
              <a:t>/ </a:t>
            </a:r>
            <a:r>
              <a:rPr lang="ko-KR" altLang="en-US" sz="1300" b="1" dirty="0">
                <a:latin typeface="+mj-ea"/>
                <a:ea typeface="+mj-ea"/>
              </a:rPr>
              <a:t>추진할 예정</a:t>
            </a:r>
            <a:endParaRPr lang="en-US" altLang="ko-KR" sz="1300" b="1" dirty="0">
              <a:latin typeface="+mj-ea"/>
              <a:ea typeface="+mj-ea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F0685D-0555-4CA6-AB74-ADFC241769DF}"/>
              </a:ext>
            </a:extLst>
          </p:cNvPr>
          <p:cNvSpPr/>
          <p:nvPr/>
        </p:nvSpPr>
        <p:spPr>
          <a:xfrm>
            <a:off x="686240" y="1641376"/>
            <a:ext cx="288032" cy="288032"/>
          </a:xfrm>
          <a:prstGeom prst="ellipse">
            <a:avLst/>
          </a:prstGeom>
          <a:solidFill>
            <a:schemeClr val="bg1"/>
          </a:solidFill>
          <a:ln w="12700" cap="flat">
            <a:solidFill>
              <a:schemeClr val="accent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CDE20A8-34CE-4676-9DEF-F090656E9D68}"/>
              </a:ext>
            </a:extLst>
          </p:cNvPr>
          <p:cNvSpPr/>
          <p:nvPr/>
        </p:nvSpPr>
        <p:spPr>
          <a:xfrm>
            <a:off x="686240" y="2975804"/>
            <a:ext cx="288032" cy="288032"/>
          </a:xfrm>
          <a:prstGeom prst="ellipse">
            <a:avLst/>
          </a:prstGeom>
          <a:solidFill>
            <a:schemeClr val="bg1"/>
          </a:solidFill>
          <a:ln w="12700" cap="flat">
            <a:solidFill>
              <a:schemeClr val="accent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2A53C17-248A-4A8B-85DD-63756909CA05}"/>
              </a:ext>
            </a:extLst>
          </p:cNvPr>
          <p:cNvSpPr/>
          <p:nvPr/>
        </p:nvSpPr>
        <p:spPr>
          <a:xfrm>
            <a:off x="686240" y="4548752"/>
            <a:ext cx="288032" cy="288032"/>
          </a:xfrm>
          <a:prstGeom prst="ellipse">
            <a:avLst/>
          </a:prstGeom>
          <a:solidFill>
            <a:schemeClr val="bg1"/>
          </a:solidFill>
          <a:ln w="12700" cap="flat">
            <a:solidFill>
              <a:schemeClr val="accent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1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1353EF-55D9-4A46-AD68-F360CA0416D7}"/>
              </a:ext>
            </a:extLst>
          </p:cNvPr>
          <p:cNvSpPr/>
          <p:nvPr/>
        </p:nvSpPr>
        <p:spPr>
          <a:xfrm>
            <a:off x="686240" y="5612668"/>
            <a:ext cx="288032" cy="288032"/>
          </a:xfrm>
          <a:prstGeom prst="ellipse">
            <a:avLst/>
          </a:prstGeom>
          <a:solidFill>
            <a:schemeClr val="bg1"/>
          </a:solidFill>
          <a:ln w="12700" cap="flat">
            <a:solidFill>
              <a:schemeClr val="accent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9725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29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2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Y-%m-%d&lt;/m_strFormatTime&gt;&lt;/m_precDefaultDate&gt;&lt;m_precDefaultYear/&gt;&lt;m_precDefaultQuarter/&gt;&lt;m_precDefaultMonth/&gt;&lt;m_precDefaultWeek/&gt;&lt;m_precDefaultDay/&gt;&lt;m_mruColor&gt;&lt;m_vecMRU length=&quot;4&quot;&gt;&lt;elem m_fUsage=&quot;5.54575461540390080000E+000&quot;&gt;&lt;m_ppcolschidx val=&quot;0&quot;/&gt;&lt;m_rgb r=&quot;ef&quot; g=&quot;94&quot; b=&quot;94&quot;/&gt;&lt;m_nBrightness val=&quot;0&quot;/&gt;&lt;/elem&gt;&lt;elem m_fUsage=&quot;1.57744636464961020000E+000&quot;&gt;&lt;m_ppcolschidx val=&quot;0&quot;/&gt;&lt;m_rgb r=&quot;f7&quot; g=&quot;c8&quot; b=&quot;c8&quot;/&gt;&lt;m_nBrightness val=&quot;0&quot;/&gt;&lt;/elem&gt;&lt;elem m_fUsage=&quot;1.20908084997983310000E+000&quot;&gt;&lt;m_ppcolschidx val=&quot;0&quot;/&gt;&lt;m_rgb r=&quot;dc&quot; g=&quot;dc&quot; b=&quot;dc&quot;/&gt;&lt;m_nBrightness val=&quot;0&quot;/&gt;&lt;/elem&gt;&lt;elem m_fUsage=&quot;3.16866452293664890000E-001&quot;&gt;&lt;m_ppcolschidx val=&quot;0&quot;/&gt;&lt;m_rgb r=&quot;ef&quot; g=&quot;ee&quot; b=&quot;ec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tOmMswWEGAcpQcI0UHX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0AWvdllokSMgH_W9WJjs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0AWvdllokSMgH_W9WJjsw"/>
</p:tagLst>
</file>

<file path=ppt/theme/theme1.xml><?xml version="1.0" encoding="utf-8"?>
<a:theme xmlns:a="http://schemas.openxmlformats.org/drawingml/2006/main" name="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 cap="flat">
          <a:solidFill>
            <a:schemeClr val="accent3"/>
          </a:solidFill>
          <a:miter lim="800000"/>
        </a:ln>
        <a:effectLst/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400" b="1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square" lIns="0" tIns="0" rIns="0" bIns="0" rtlCol="0" anchor="t" anchorCtr="0">
        <a:spAutoFit/>
      </a:bodyPr>
      <a:lstStyle>
        <a:defPPr marL="180975" indent="-180975" latinLnBrk="0">
          <a:spcBef>
            <a:spcPts val="600"/>
          </a:spcBef>
          <a:buClr>
            <a:schemeClr val="accent1"/>
          </a:buClr>
          <a:buFont typeface="Arial" pitchFamily="34" charset="0"/>
          <a:buChar char="•"/>
          <a:defRPr sz="1600" b="1" dirty="0" err="1" smtClean="0">
            <a:latin typeface="+mj-lt"/>
            <a:ea typeface="+mn-ea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1289</Words>
  <Application>Microsoft Office PowerPoint</Application>
  <PresentationFormat>A4 Paper (210x297 mm)</PresentationFormat>
  <Paragraphs>321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HY견고딕</vt:lpstr>
      <vt:lpstr>굴림</vt:lpstr>
      <vt:lpstr>맑은 고딕</vt:lpstr>
      <vt:lpstr>Arial</vt:lpstr>
      <vt:lpstr>Calibri</vt:lpstr>
      <vt:lpstr>Wingdings</vt:lpstr>
      <vt:lpstr>Blank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2012-01-16T03:30:47Z</dcterms:created>
  <dcterms:modified xsi:type="dcterms:W3CDTF">2019-09-16T15:00:52Z</dcterms:modified>
  <cp:version>FINAL</cp:version>
</cp:coreProperties>
</file>