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3" roundtripDataSignature="AMtx7mgq6oU/M5Zdwmf85Q8JGycZr9Ku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8" name="Google Shape;38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0" name="Google Shape;43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5" name="Google Shape;46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0" name="Google Shape;50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0" name="Google Shape;54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2" name="Google Shape;59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3" name="Google Shape;60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4" name="Google Shape;61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4" name="Google Shape;62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4" name="Google Shape;63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4" name="Google Shape;64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5" name="Google Shape;65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10" Type="http://schemas.openxmlformats.org/officeDocument/2006/relationships/image" Target="../media/image32.png"/><Relationship Id="rId9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33.png"/><Relationship Id="rId13" Type="http://schemas.openxmlformats.org/officeDocument/2006/relationships/image" Target="../media/image40.png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Relationship Id="rId14" Type="http://schemas.openxmlformats.org/officeDocument/2006/relationships/image" Target="../media/image30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40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40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40.png"/><Relationship Id="rId13" Type="http://schemas.openxmlformats.org/officeDocument/2006/relationships/image" Target="../media/image33.png"/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10" Type="http://schemas.openxmlformats.org/officeDocument/2006/relationships/image" Target="../media/image12.png"/><Relationship Id="rId9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18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18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18.png"/><Relationship Id="rId7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18.png"/><Relationship Id="rId7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11" Type="http://schemas.openxmlformats.org/officeDocument/2006/relationships/image" Target="../media/image24.png"/><Relationship Id="rId10" Type="http://schemas.openxmlformats.org/officeDocument/2006/relationships/image" Target="../media/image12.png"/><Relationship Id="rId9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18.png"/><Relationship Id="rId7" Type="http://schemas.openxmlformats.org/officeDocument/2006/relationships/image" Target="../media/image1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D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86834" y="8271714"/>
            <a:ext cx="4816162" cy="381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98320" y="-686047"/>
            <a:ext cx="10083843" cy="4978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92311" y="4907976"/>
            <a:ext cx="6873159" cy="4553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933634">
            <a:off x="1635677" y="2085873"/>
            <a:ext cx="4152760" cy="31787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319086" y="3635247"/>
            <a:ext cx="11649900" cy="30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79"/>
              <a:buFont typeface="Arial"/>
              <a:buNone/>
            </a:pPr>
            <a:r>
              <a:rPr b="1" i="0" lang="en-US" sz="8479" u="none" cap="none" strike="noStrike">
                <a:solidFill>
                  <a:srgbClr val="BF7343"/>
                </a:solidFill>
                <a:latin typeface="Arial"/>
                <a:ea typeface="Arial"/>
                <a:cs typeface="Arial"/>
                <a:sym typeface="Arial"/>
              </a:rPr>
              <a:t>UVA 1257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79"/>
              <a:buFont typeface="Arial"/>
              <a:buNone/>
            </a:pPr>
            <a:r>
              <a:rPr b="1" i="0" lang="en-US" sz="8479" u="none" cap="none" strike="noStrike">
                <a:solidFill>
                  <a:srgbClr val="BF7343"/>
                </a:solidFill>
                <a:latin typeface="Arial"/>
                <a:ea typeface="Arial"/>
                <a:cs typeface="Arial"/>
                <a:sym typeface="Arial"/>
              </a:rPr>
              <a:t>Your Ways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310879" y="7713530"/>
            <a:ext cx="109158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47"/>
              <a:buFont typeface="Arial"/>
              <a:buNone/>
            </a:pPr>
            <a:r>
              <a:rPr b="1" i="0" lang="en-US" sz="5847" u="none" cap="none" strike="noStrike">
                <a:solidFill>
                  <a:srgbClr val="BF7343"/>
                </a:solidFill>
                <a:latin typeface="Calibri"/>
                <a:ea typeface="Calibri"/>
                <a:cs typeface="Calibri"/>
                <a:sym typeface="Calibri"/>
              </a:rPr>
              <a:t>資工3B  109502017 趙健宏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D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514" y="7532279"/>
            <a:ext cx="5192177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91163">
            <a:off x="3525268" y="-1461483"/>
            <a:ext cx="6851435" cy="338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95049" y="7761574"/>
            <a:ext cx="6211019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542629" y="6704507"/>
            <a:ext cx="4346285" cy="4611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00463" y="-3341922"/>
            <a:ext cx="5694585" cy="619818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0"/>
          <p:cNvSpPr txBox="1"/>
          <p:nvPr/>
        </p:nvSpPr>
        <p:spPr>
          <a:xfrm>
            <a:off x="3226602" y="1392219"/>
            <a:ext cx="11649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79"/>
              <a:buFont typeface="Arial"/>
              <a:buNone/>
            </a:pPr>
            <a:r>
              <a:rPr b="1" i="0" lang="en-US" sz="8479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想法 - 加法原理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"/>
          <p:cNvSpPr txBox="1"/>
          <p:nvPr/>
        </p:nvSpPr>
        <p:spPr>
          <a:xfrm>
            <a:off x="1961292" y="3124400"/>
            <a:ext cx="14180400" cy="6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8158" lvl="1" marL="103632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23708"/>
              </a:buClr>
              <a:buSzPts val="4800"/>
              <a:buFont typeface="Arial"/>
              <a:buChar char="•"/>
            </a:pPr>
            <a:r>
              <a:rPr b="1" i="0" lang="en-US" sz="4800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我們設到達目的地的方法數為D(i, j)，i 為該點的列，j 為該點的行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8158" lvl="1" marL="103632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23708"/>
              </a:buClr>
              <a:buSzPts val="4800"/>
              <a:buFont typeface="Arial"/>
              <a:buChar char="•"/>
            </a:pPr>
            <a:r>
              <a:rPr b="1" i="0" lang="en-US" sz="4800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因為我們僅能透過由左往右(j+1)、由下往上(i+1)的方式到達目的地，因此到達目的地的方法數為 : D(i, j) = D(i-1, j) + D(i, j-1)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8158" lvl="1" marL="103632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23708"/>
              </a:buClr>
              <a:buSzPts val="4800"/>
              <a:buFont typeface="Arial"/>
              <a:buChar char="•"/>
            </a:pPr>
            <a:r>
              <a:rPr b="1" i="0" lang="en-US" sz="4800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若有障礙物存於點(i, j)與點(i-1, j)之間，則 : D(i, j) = D(i, j-1)，反之亦同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D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514" y="7532279"/>
            <a:ext cx="5192177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91163">
            <a:off x="3525268" y="-1461483"/>
            <a:ext cx="6851435" cy="338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95049" y="7761574"/>
            <a:ext cx="6211019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542629" y="6704507"/>
            <a:ext cx="4346285" cy="4611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00463" y="-3341922"/>
            <a:ext cx="5694585" cy="6198188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1"/>
          <p:cNvSpPr txBox="1"/>
          <p:nvPr/>
        </p:nvSpPr>
        <p:spPr>
          <a:xfrm>
            <a:off x="3648328" y="1392219"/>
            <a:ext cx="11649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79"/>
              <a:buFont typeface="Arial"/>
              <a:buNone/>
            </a:pPr>
            <a:r>
              <a:rPr b="1" i="0" lang="en-US" sz="8479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想法 - 加法原理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11"/>
          <p:cNvPicPr preferRelativeResize="0"/>
          <p:nvPr/>
        </p:nvPicPr>
        <p:blipFill rotWithShape="1">
          <a:blip r:embed="rId8">
            <a:alphaModFix/>
          </a:blip>
          <a:srcRect b="9815" l="0" r="0" t="0"/>
          <a:stretch/>
        </p:blipFill>
        <p:spPr>
          <a:xfrm>
            <a:off x="4229293" y="3374644"/>
            <a:ext cx="11234094" cy="5635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25204" y="6132253"/>
            <a:ext cx="1225362" cy="122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011860" y="4099239"/>
            <a:ext cx="1301123" cy="130112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1"/>
          <p:cNvSpPr txBox="1"/>
          <p:nvPr/>
        </p:nvSpPr>
        <p:spPr>
          <a:xfrm>
            <a:off x="3394460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1"/>
          <p:cNvSpPr txBox="1"/>
          <p:nvPr/>
        </p:nvSpPr>
        <p:spPr>
          <a:xfrm>
            <a:off x="5822690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1"/>
          <p:cNvSpPr txBox="1"/>
          <p:nvPr/>
        </p:nvSpPr>
        <p:spPr>
          <a:xfrm>
            <a:off x="7810909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1"/>
          <p:cNvSpPr txBox="1"/>
          <p:nvPr/>
        </p:nvSpPr>
        <p:spPr>
          <a:xfrm>
            <a:off x="9707897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1"/>
          <p:cNvSpPr txBox="1"/>
          <p:nvPr/>
        </p:nvSpPr>
        <p:spPr>
          <a:xfrm>
            <a:off x="11604033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1"/>
          <p:cNvSpPr txBox="1"/>
          <p:nvPr/>
        </p:nvSpPr>
        <p:spPr>
          <a:xfrm>
            <a:off x="13595420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1"/>
          <p:cNvSpPr txBox="1"/>
          <p:nvPr/>
        </p:nvSpPr>
        <p:spPr>
          <a:xfrm>
            <a:off x="15704488" y="8886404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1"/>
          <p:cNvSpPr txBox="1"/>
          <p:nvPr/>
        </p:nvSpPr>
        <p:spPr>
          <a:xfrm>
            <a:off x="3394460" y="6731814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1"/>
          <p:cNvSpPr txBox="1"/>
          <p:nvPr/>
        </p:nvSpPr>
        <p:spPr>
          <a:xfrm>
            <a:off x="3394460" y="4727307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1"/>
          <p:cNvSpPr txBox="1"/>
          <p:nvPr/>
        </p:nvSpPr>
        <p:spPr>
          <a:xfrm>
            <a:off x="3394460" y="291249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1"/>
          <p:cNvSpPr txBox="1"/>
          <p:nvPr/>
        </p:nvSpPr>
        <p:spPr>
          <a:xfrm>
            <a:off x="5740074" y="6731814"/>
            <a:ext cx="442119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1"/>
          <p:cNvSpPr txBox="1"/>
          <p:nvPr/>
        </p:nvSpPr>
        <p:spPr>
          <a:xfrm>
            <a:off x="5812173" y="4727307"/>
            <a:ext cx="435240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1"/>
          <p:cNvSpPr txBox="1"/>
          <p:nvPr/>
        </p:nvSpPr>
        <p:spPr>
          <a:xfrm>
            <a:off x="5856888" y="2912498"/>
            <a:ext cx="485378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1"/>
          <p:cNvSpPr txBox="1"/>
          <p:nvPr/>
        </p:nvSpPr>
        <p:spPr>
          <a:xfrm>
            <a:off x="7731733" y="6731814"/>
            <a:ext cx="435240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"/>
          <p:cNvSpPr txBox="1"/>
          <p:nvPr/>
        </p:nvSpPr>
        <p:spPr>
          <a:xfrm>
            <a:off x="7730979" y="4822156"/>
            <a:ext cx="49794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1"/>
          <p:cNvSpPr txBox="1"/>
          <p:nvPr/>
        </p:nvSpPr>
        <p:spPr>
          <a:xfrm>
            <a:off x="7541497" y="2912498"/>
            <a:ext cx="878417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1"/>
          <p:cNvSpPr txBox="1"/>
          <p:nvPr/>
        </p:nvSpPr>
        <p:spPr>
          <a:xfrm>
            <a:off x="9712491" y="6731814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1"/>
          <p:cNvSpPr txBox="1"/>
          <p:nvPr/>
        </p:nvSpPr>
        <p:spPr>
          <a:xfrm>
            <a:off x="11541953" y="6731814"/>
            <a:ext cx="442119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1"/>
          <p:cNvSpPr txBox="1"/>
          <p:nvPr/>
        </p:nvSpPr>
        <p:spPr>
          <a:xfrm>
            <a:off x="13516243" y="6731814"/>
            <a:ext cx="435240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1"/>
          <p:cNvSpPr txBox="1"/>
          <p:nvPr/>
        </p:nvSpPr>
        <p:spPr>
          <a:xfrm>
            <a:off x="15600243" y="6731814"/>
            <a:ext cx="485378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"/>
          <p:cNvSpPr txBox="1"/>
          <p:nvPr/>
        </p:nvSpPr>
        <p:spPr>
          <a:xfrm>
            <a:off x="9639268" y="4822156"/>
            <a:ext cx="423333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1"/>
          <p:cNvSpPr txBox="1"/>
          <p:nvPr/>
        </p:nvSpPr>
        <p:spPr>
          <a:xfrm>
            <a:off x="9473242" y="2912498"/>
            <a:ext cx="755385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1"/>
          <p:cNvSpPr txBox="1"/>
          <p:nvPr/>
        </p:nvSpPr>
        <p:spPr>
          <a:xfrm>
            <a:off x="11541309" y="4822156"/>
            <a:ext cx="49622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1"/>
          <p:cNvSpPr txBox="1"/>
          <p:nvPr/>
        </p:nvSpPr>
        <p:spPr>
          <a:xfrm>
            <a:off x="11265992" y="2912498"/>
            <a:ext cx="939932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1"/>
          <p:cNvSpPr txBox="1"/>
          <p:nvPr/>
        </p:nvSpPr>
        <p:spPr>
          <a:xfrm>
            <a:off x="13516243" y="4822156"/>
            <a:ext cx="435240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1"/>
          <p:cNvSpPr txBox="1"/>
          <p:nvPr/>
        </p:nvSpPr>
        <p:spPr>
          <a:xfrm>
            <a:off x="15662287" y="4822156"/>
            <a:ext cx="423333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1"/>
          <p:cNvSpPr txBox="1"/>
          <p:nvPr/>
        </p:nvSpPr>
        <p:spPr>
          <a:xfrm>
            <a:off x="13264757" y="2912498"/>
            <a:ext cx="938212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29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1"/>
          <p:cNvSpPr txBox="1"/>
          <p:nvPr/>
        </p:nvSpPr>
        <p:spPr>
          <a:xfrm>
            <a:off x="15376339" y="2912498"/>
            <a:ext cx="933185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D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55175" y="-1028700"/>
            <a:ext cx="5192177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0149503">
            <a:off x="12241013" y="6809834"/>
            <a:ext cx="8857727" cy="5868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40914" y="-1363900"/>
            <a:ext cx="3878199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219278" y="3669264"/>
            <a:ext cx="6080045" cy="661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21500" y="3827619"/>
            <a:ext cx="14848377" cy="81854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2"/>
          <p:cNvSpPr txBox="1"/>
          <p:nvPr/>
        </p:nvSpPr>
        <p:spPr>
          <a:xfrm>
            <a:off x="3319086" y="1122154"/>
            <a:ext cx="11649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79"/>
              <a:buFont typeface="Arial"/>
              <a:buNone/>
            </a:pPr>
            <a:r>
              <a:rPr b="1" i="0" lang="en-US" sz="8479" u="none" cap="none" strike="noStrike">
                <a:solidFill>
                  <a:srgbClr val="BF7343"/>
                </a:solidFill>
                <a:latin typeface="Calibri"/>
                <a:ea typeface="Calibri"/>
                <a:cs typeface="Calibri"/>
                <a:sym typeface="Calibri"/>
              </a:rPr>
              <a:t>然而...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2"/>
          <p:cNvSpPr txBox="1"/>
          <p:nvPr/>
        </p:nvSpPr>
        <p:spPr>
          <a:xfrm>
            <a:off x="3319086" y="6165204"/>
            <a:ext cx="11649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79"/>
              <a:buFont typeface="Arial"/>
              <a:buNone/>
            </a:pPr>
            <a:r>
              <a:rPr b="1" i="0" lang="en-US" sz="8479" u="none" cap="none" strike="noStrike">
                <a:solidFill>
                  <a:srgbClr val="BF7343"/>
                </a:solidFill>
                <a:latin typeface="Calibri"/>
                <a:ea typeface="Calibri"/>
                <a:cs typeface="Calibri"/>
                <a:sym typeface="Calibri"/>
              </a:rPr>
              <a:t>因此我們需要改良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D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514" y="7532279"/>
            <a:ext cx="5192177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91163">
            <a:off x="3525268" y="-1461483"/>
            <a:ext cx="6851435" cy="338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95049" y="7761574"/>
            <a:ext cx="6211019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542629" y="6704507"/>
            <a:ext cx="4346285" cy="4611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00463" y="-3341922"/>
            <a:ext cx="5694585" cy="6198188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3"/>
          <p:cNvSpPr txBox="1"/>
          <p:nvPr/>
        </p:nvSpPr>
        <p:spPr>
          <a:xfrm>
            <a:off x="3627835" y="2071798"/>
            <a:ext cx="11032200" cy="24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22"/>
              <a:buFont typeface="Arial"/>
              <a:buNone/>
            </a:pPr>
            <a:r>
              <a:rPr b="1" i="0" lang="en-US" sz="6922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想法 - 以加法原理為基礎，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22"/>
              <a:buFont typeface="Arial"/>
              <a:buNone/>
            </a:pPr>
            <a:r>
              <a:rPr b="1" i="0" lang="en-US" sz="6922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再找出數學關係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3"/>
          <p:cNvSpPr txBox="1"/>
          <p:nvPr/>
        </p:nvSpPr>
        <p:spPr>
          <a:xfrm>
            <a:off x="1908243" y="5241702"/>
            <a:ext cx="14471400" cy="2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43494" lvl="1" marL="1286988" marR="0" rtl="0" algn="l">
              <a:lnSpc>
                <a:spcPct val="129994"/>
              </a:lnSpc>
              <a:spcBef>
                <a:spcPts val="0"/>
              </a:spcBef>
              <a:spcAft>
                <a:spcPts val="0"/>
              </a:spcAft>
              <a:buClr>
                <a:srgbClr val="823708"/>
              </a:buClr>
              <a:buSzPts val="5961"/>
              <a:buFont typeface="Arial"/>
              <a:buChar char="•"/>
            </a:pPr>
            <a:r>
              <a:rPr b="1" i="0" lang="en-US" sz="5961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先以加法原理找出沒有障礙物時的情況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43494" lvl="1" marL="1286988" marR="0" rtl="0" algn="l">
              <a:lnSpc>
                <a:spcPct val="129994"/>
              </a:lnSpc>
              <a:spcBef>
                <a:spcPts val="0"/>
              </a:spcBef>
              <a:spcAft>
                <a:spcPts val="0"/>
              </a:spcAft>
              <a:buClr>
                <a:srgbClr val="823708"/>
              </a:buClr>
              <a:buSzPts val="5961"/>
              <a:buFont typeface="Arial"/>
              <a:buChar char="•"/>
            </a:pPr>
            <a:r>
              <a:rPr b="1" i="0" lang="en-US" sz="5961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找出障礙物與方法數的關係式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D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514" y="7532279"/>
            <a:ext cx="5192177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91163">
            <a:off x="3525268" y="-1461483"/>
            <a:ext cx="6851435" cy="338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95049" y="7761574"/>
            <a:ext cx="6211019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542629" y="6704507"/>
            <a:ext cx="4346285" cy="4611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00463" y="-3341922"/>
            <a:ext cx="5694585" cy="619818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4"/>
          <p:cNvSpPr txBox="1"/>
          <p:nvPr/>
        </p:nvSpPr>
        <p:spPr>
          <a:xfrm>
            <a:off x="3887578" y="1353317"/>
            <a:ext cx="11649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79"/>
              <a:buFont typeface="Arial"/>
              <a:buNone/>
            </a:pPr>
            <a:r>
              <a:rPr b="1" i="0" lang="en-US" sz="8479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想法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8">
            <a:alphaModFix/>
          </a:blip>
          <a:srcRect b="9815" l="0" r="0" t="0"/>
          <a:stretch/>
        </p:blipFill>
        <p:spPr>
          <a:xfrm>
            <a:off x="4229293" y="3374644"/>
            <a:ext cx="11234094" cy="563558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4"/>
          <p:cNvSpPr txBox="1"/>
          <p:nvPr/>
        </p:nvSpPr>
        <p:spPr>
          <a:xfrm>
            <a:off x="3394460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4"/>
          <p:cNvSpPr txBox="1"/>
          <p:nvPr/>
        </p:nvSpPr>
        <p:spPr>
          <a:xfrm>
            <a:off x="5822690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4"/>
          <p:cNvSpPr txBox="1"/>
          <p:nvPr/>
        </p:nvSpPr>
        <p:spPr>
          <a:xfrm>
            <a:off x="7810909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4"/>
          <p:cNvSpPr txBox="1"/>
          <p:nvPr/>
        </p:nvSpPr>
        <p:spPr>
          <a:xfrm>
            <a:off x="9707897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4"/>
          <p:cNvSpPr txBox="1"/>
          <p:nvPr/>
        </p:nvSpPr>
        <p:spPr>
          <a:xfrm>
            <a:off x="11604033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4"/>
          <p:cNvSpPr txBox="1"/>
          <p:nvPr/>
        </p:nvSpPr>
        <p:spPr>
          <a:xfrm>
            <a:off x="13595420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4"/>
          <p:cNvSpPr txBox="1"/>
          <p:nvPr/>
        </p:nvSpPr>
        <p:spPr>
          <a:xfrm>
            <a:off x="15704488" y="8886404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4"/>
          <p:cNvSpPr txBox="1"/>
          <p:nvPr/>
        </p:nvSpPr>
        <p:spPr>
          <a:xfrm>
            <a:off x="3394460" y="6731814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4"/>
          <p:cNvSpPr txBox="1"/>
          <p:nvPr/>
        </p:nvSpPr>
        <p:spPr>
          <a:xfrm>
            <a:off x="3394460" y="4727307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4"/>
          <p:cNvSpPr txBox="1"/>
          <p:nvPr/>
        </p:nvSpPr>
        <p:spPr>
          <a:xfrm>
            <a:off x="3394460" y="291249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4"/>
          <p:cNvSpPr txBox="1"/>
          <p:nvPr/>
        </p:nvSpPr>
        <p:spPr>
          <a:xfrm>
            <a:off x="5740074" y="6731814"/>
            <a:ext cx="442119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4"/>
          <p:cNvSpPr txBox="1"/>
          <p:nvPr/>
        </p:nvSpPr>
        <p:spPr>
          <a:xfrm>
            <a:off x="5812173" y="4727307"/>
            <a:ext cx="435240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4"/>
          <p:cNvSpPr txBox="1"/>
          <p:nvPr/>
        </p:nvSpPr>
        <p:spPr>
          <a:xfrm>
            <a:off x="5856888" y="2912498"/>
            <a:ext cx="485378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4"/>
          <p:cNvSpPr txBox="1"/>
          <p:nvPr/>
        </p:nvSpPr>
        <p:spPr>
          <a:xfrm>
            <a:off x="7731733" y="6731814"/>
            <a:ext cx="435240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4"/>
          <p:cNvSpPr txBox="1"/>
          <p:nvPr/>
        </p:nvSpPr>
        <p:spPr>
          <a:xfrm>
            <a:off x="7730979" y="4822156"/>
            <a:ext cx="49794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4"/>
          <p:cNvSpPr txBox="1"/>
          <p:nvPr/>
        </p:nvSpPr>
        <p:spPr>
          <a:xfrm>
            <a:off x="7541497" y="2912498"/>
            <a:ext cx="878417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4"/>
          <p:cNvSpPr txBox="1"/>
          <p:nvPr/>
        </p:nvSpPr>
        <p:spPr>
          <a:xfrm>
            <a:off x="9625906" y="6731814"/>
            <a:ext cx="45005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4"/>
          <p:cNvSpPr txBox="1"/>
          <p:nvPr/>
        </p:nvSpPr>
        <p:spPr>
          <a:xfrm>
            <a:off x="11550485" y="6731814"/>
            <a:ext cx="425053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4"/>
          <p:cNvSpPr txBox="1"/>
          <p:nvPr/>
        </p:nvSpPr>
        <p:spPr>
          <a:xfrm>
            <a:off x="13484890" y="6731814"/>
            <a:ext cx="49794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15631265" y="6731814"/>
            <a:ext cx="423333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4"/>
          <p:cNvSpPr txBox="1"/>
          <p:nvPr/>
        </p:nvSpPr>
        <p:spPr>
          <a:xfrm>
            <a:off x="9411726" y="4822156"/>
            <a:ext cx="878417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4"/>
          <p:cNvSpPr txBox="1"/>
          <p:nvPr/>
        </p:nvSpPr>
        <p:spPr>
          <a:xfrm>
            <a:off x="9356759" y="2912498"/>
            <a:ext cx="988351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4"/>
          <p:cNvSpPr txBox="1"/>
          <p:nvPr/>
        </p:nvSpPr>
        <p:spPr>
          <a:xfrm>
            <a:off x="11410869" y="4822156"/>
            <a:ext cx="757105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4"/>
          <p:cNvSpPr txBox="1"/>
          <p:nvPr/>
        </p:nvSpPr>
        <p:spPr>
          <a:xfrm>
            <a:off x="11305878" y="2912498"/>
            <a:ext cx="860160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4"/>
          <p:cNvSpPr txBox="1"/>
          <p:nvPr/>
        </p:nvSpPr>
        <p:spPr>
          <a:xfrm>
            <a:off x="13346777" y="4822156"/>
            <a:ext cx="774171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4"/>
          <p:cNvSpPr txBox="1"/>
          <p:nvPr/>
        </p:nvSpPr>
        <p:spPr>
          <a:xfrm>
            <a:off x="15414240" y="4822156"/>
            <a:ext cx="919427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4"/>
          <p:cNvSpPr txBox="1"/>
          <p:nvPr/>
        </p:nvSpPr>
        <p:spPr>
          <a:xfrm>
            <a:off x="13272430" y="2912498"/>
            <a:ext cx="922867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4"/>
          <p:cNvSpPr txBox="1"/>
          <p:nvPr/>
        </p:nvSpPr>
        <p:spPr>
          <a:xfrm>
            <a:off x="15361522" y="2912498"/>
            <a:ext cx="962819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84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4"/>
          <p:cNvSpPr txBox="1"/>
          <p:nvPr/>
        </p:nvSpPr>
        <p:spPr>
          <a:xfrm>
            <a:off x="13595425" y="1759800"/>
            <a:ext cx="326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Output = 84</a:t>
            </a:r>
            <a:endParaRPr b="1"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D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514" y="7532279"/>
            <a:ext cx="5192177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91163">
            <a:off x="3525268" y="-1461483"/>
            <a:ext cx="6851435" cy="338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95049" y="7761574"/>
            <a:ext cx="6211019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542629" y="6704507"/>
            <a:ext cx="4346285" cy="4611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00463" y="-3341922"/>
            <a:ext cx="5694585" cy="6198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5"/>
          <p:cNvPicPr preferRelativeResize="0"/>
          <p:nvPr/>
        </p:nvPicPr>
        <p:blipFill rotWithShape="1">
          <a:blip r:embed="rId8">
            <a:alphaModFix/>
          </a:blip>
          <a:srcRect b="9815" l="0" r="0" t="0"/>
          <a:stretch/>
        </p:blipFill>
        <p:spPr>
          <a:xfrm>
            <a:off x="4229293" y="3374644"/>
            <a:ext cx="11234094" cy="5635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25204" y="6132253"/>
            <a:ext cx="1225362" cy="1225362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5"/>
          <p:cNvSpPr txBox="1"/>
          <p:nvPr/>
        </p:nvSpPr>
        <p:spPr>
          <a:xfrm>
            <a:off x="3887578" y="1353317"/>
            <a:ext cx="11649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79"/>
              <a:buFont typeface="Arial"/>
              <a:buNone/>
            </a:pPr>
            <a:r>
              <a:rPr b="1" i="0" lang="en-US" sz="8479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想法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5"/>
          <p:cNvSpPr txBox="1"/>
          <p:nvPr/>
        </p:nvSpPr>
        <p:spPr>
          <a:xfrm>
            <a:off x="3394460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5"/>
          <p:cNvSpPr txBox="1"/>
          <p:nvPr/>
        </p:nvSpPr>
        <p:spPr>
          <a:xfrm>
            <a:off x="5822690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5"/>
          <p:cNvSpPr txBox="1"/>
          <p:nvPr/>
        </p:nvSpPr>
        <p:spPr>
          <a:xfrm>
            <a:off x="7810909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5"/>
          <p:cNvSpPr txBox="1"/>
          <p:nvPr/>
        </p:nvSpPr>
        <p:spPr>
          <a:xfrm>
            <a:off x="9707897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5"/>
          <p:cNvSpPr txBox="1"/>
          <p:nvPr/>
        </p:nvSpPr>
        <p:spPr>
          <a:xfrm>
            <a:off x="11604033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5"/>
          <p:cNvSpPr txBox="1"/>
          <p:nvPr/>
        </p:nvSpPr>
        <p:spPr>
          <a:xfrm>
            <a:off x="13595420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5"/>
          <p:cNvSpPr txBox="1"/>
          <p:nvPr/>
        </p:nvSpPr>
        <p:spPr>
          <a:xfrm>
            <a:off x="15704488" y="8886404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5"/>
          <p:cNvSpPr txBox="1"/>
          <p:nvPr/>
        </p:nvSpPr>
        <p:spPr>
          <a:xfrm>
            <a:off x="3394460" y="6731814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5"/>
          <p:cNvSpPr txBox="1"/>
          <p:nvPr/>
        </p:nvSpPr>
        <p:spPr>
          <a:xfrm>
            <a:off x="3394460" y="4727307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5"/>
          <p:cNvSpPr txBox="1"/>
          <p:nvPr/>
        </p:nvSpPr>
        <p:spPr>
          <a:xfrm>
            <a:off x="3394460" y="291249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5"/>
          <p:cNvSpPr txBox="1"/>
          <p:nvPr/>
        </p:nvSpPr>
        <p:spPr>
          <a:xfrm>
            <a:off x="5740074" y="6731814"/>
            <a:ext cx="442119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5"/>
          <p:cNvSpPr txBox="1"/>
          <p:nvPr/>
        </p:nvSpPr>
        <p:spPr>
          <a:xfrm>
            <a:off x="5812173" y="4727307"/>
            <a:ext cx="435240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5"/>
          <p:cNvSpPr txBox="1"/>
          <p:nvPr/>
        </p:nvSpPr>
        <p:spPr>
          <a:xfrm>
            <a:off x="5856888" y="2912498"/>
            <a:ext cx="485378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5"/>
          <p:cNvSpPr txBox="1"/>
          <p:nvPr/>
        </p:nvSpPr>
        <p:spPr>
          <a:xfrm>
            <a:off x="7731733" y="6731814"/>
            <a:ext cx="435240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5"/>
          <p:cNvSpPr txBox="1"/>
          <p:nvPr/>
        </p:nvSpPr>
        <p:spPr>
          <a:xfrm>
            <a:off x="7730979" y="4822156"/>
            <a:ext cx="49794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5"/>
          <p:cNvSpPr txBox="1"/>
          <p:nvPr/>
        </p:nvSpPr>
        <p:spPr>
          <a:xfrm>
            <a:off x="7541497" y="2912498"/>
            <a:ext cx="878417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" name="Google Shape;380;p15"/>
          <p:cNvGrpSpPr/>
          <p:nvPr/>
        </p:nvGrpSpPr>
        <p:grpSpPr>
          <a:xfrm>
            <a:off x="13297875" y="2205150"/>
            <a:ext cx="4434575" cy="923400"/>
            <a:chOff x="11880925" y="2505600"/>
            <a:chExt cx="4434575" cy="923400"/>
          </a:xfrm>
        </p:grpSpPr>
        <p:sp>
          <p:nvSpPr>
            <p:cNvPr id="381" name="Google Shape;381;p15"/>
            <p:cNvSpPr txBox="1"/>
            <p:nvPr/>
          </p:nvSpPr>
          <p:spPr>
            <a:xfrm>
              <a:off x="11880925" y="2505600"/>
              <a:ext cx="32643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299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rgbClr val="823708"/>
                  </a:solidFill>
                  <a:latin typeface="Calibri"/>
                  <a:ea typeface="Calibri"/>
                  <a:cs typeface="Calibri"/>
                  <a:sym typeface="Calibri"/>
                </a:rPr>
                <a:t>Output = 84</a:t>
              </a:r>
              <a:endParaRPr b="1" sz="4800">
                <a:solidFill>
                  <a:schemeClr val="dk1"/>
                </a:solidFill>
              </a:endParaRPr>
            </a:p>
          </p:txBody>
        </p:sp>
        <p:grpSp>
          <p:nvGrpSpPr>
            <p:cNvPr id="382" name="Google Shape;382;p15"/>
            <p:cNvGrpSpPr/>
            <p:nvPr/>
          </p:nvGrpSpPr>
          <p:grpSpPr>
            <a:xfrm>
              <a:off x="14238499" y="2558279"/>
              <a:ext cx="2077001" cy="738843"/>
              <a:chOff x="0" y="-123825"/>
              <a:chExt cx="2769335" cy="985124"/>
            </a:xfrm>
          </p:grpSpPr>
          <p:pic>
            <p:nvPicPr>
              <p:cNvPr id="383" name="Google Shape;383;p15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1292741" y="275232"/>
                <a:ext cx="770903" cy="3517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4" name="Google Shape;384;p15"/>
              <p:cNvSpPr txBox="1"/>
              <p:nvPr/>
            </p:nvSpPr>
            <p:spPr>
              <a:xfrm>
                <a:off x="2248235" y="-59101"/>
                <a:ext cx="521100" cy="92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485"/>
                  <a:buFont typeface="Arial"/>
                  <a:buNone/>
                </a:pPr>
                <a:r>
                  <a:rPr b="0" i="0" lang="en-US" sz="4485" u="none" cap="none" strike="noStrike">
                    <a:solidFill>
                      <a:srgbClr val="823708"/>
                    </a:solidFill>
                    <a:latin typeface="Arial"/>
                    <a:ea typeface="Arial"/>
                    <a:cs typeface="Arial"/>
                    <a:sym typeface="Arial"/>
                  </a:rPr>
                  <a:t>?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5"/>
              <p:cNvSpPr txBox="1"/>
              <p:nvPr/>
            </p:nvSpPr>
            <p:spPr>
              <a:xfrm>
                <a:off x="0" y="-123825"/>
                <a:ext cx="1197300" cy="28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485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D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514" y="7532279"/>
            <a:ext cx="5192177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91163">
            <a:off x="3525268" y="-1461483"/>
            <a:ext cx="6851435" cy="338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95049" y="7761574"/>
            <a:ext cx="6211019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542629" y="6704507"/>
            <a:ext cx="4346285" cy="4611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00463" y="-3341922"/>
            <a:ext cx="5694585" cy="6198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6"/>
          <p:cNvPicPr preferRelativeResize="0"/>
          <p:nvPr/>
        </p:nvPicPr>
        <p:blipFill rotWithShape="1">
          <a:blip r:embed="rId8">
            <a:alphaModFix/>
          </a:blip>
          <a:srcRect b="9815" l="0" r="0" t="0"/>
          <a:stretch/>
        </p:blipFill>
        <p:spPr>
          <a:xfrm>
            <a:off x="4229293" y="3374644"/>
            <a:ext cx="11234094" cy="5635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25204" y="6132253"/>
            <a:ext cx="1225362" cy="122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-441385">
            <a:off x="8308229" y="7357616"/>
            <a:ext cx="1538111" cy="434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573709" y="7445413"/>
            <a:ext cx="838018" cy="632322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6"/>
          <p:cNvSpPr txBox="1"/>
          <p:nvPr/>
        </p:nvSpPr>
        <p:spPr>
          <a:xfrm>
            <a:off x="3394460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6"/>
          <p:cNvSpPr txBox="1"/>
          <p:nvPr/>
        </p:nvSpPr>
        <p:spPr>
          <a:xfrm>
            <a:off x="5822690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6"/>
          <p:cNvSpPr txBox="1"/>
          <p:nvPr/>
        </p:nvSpPr>
        <p:spPr>
          <a:xfrm>
            <a:off x="7810909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6"/>
          <p:cNvSpPr txBox="1"/>
          <p:nvPr/>
        </p:nvSpPr>
        <p:spPr>
          <a:xfrm>
            <a:off x="9707897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6"/>
          <p:cNvSpPr txBox="1"/>
          <p:nvPr/>
        </p:nvSpPr>
        <p:spPr>
          <a:xfrm>
            <a:off x="11604033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6"/>
          <p:cNvSpPr txBox="1"/>
          <p:nvPr/>
        </p:nvSpPr>
        <p:spPr>
          <a:xfrm>
            <a:off x="13595420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6"/>
          <p:cNvSpPr txBox="1"/>
          <p:nvPr/>
        </p:nvSpPr>
        <p:spPr>
          <a:xfrm>
            <a:off x="15704488" y="8886404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6"/>
          <p:cNvSpPr txBox="1"/>
          <p:nvPr/>
        </p:nvSpPr>
        <p:spPr>
          <a:xfrm>
            <a:off x="3394460" y="6731814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6"/>
          <p:cNvSpPr txBox="1"/>
          <p:nvPr/>
        </p:nvSpPr>
        <p:spPr>
          <a:xfrm>
            <a:off x="3394460" y="4727307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6"/>
          <p:cNvSpPr txBox="1"/>
          <p:nvPr/>
        </p:nvSpPr>
        <p:spPr>
          <a:xfrm>
            <a:off x="3394460" y="291249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6"/>
          <p:cNvSpPr txBox="1"/>
          <p:nvPr/>
        </p:nvSpPr>
        <p:spPr>
          <a:xfrm>
            <a:off x="5740074" y="6731814"/>
            <a:ext cx="442119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6"/>
          <p:cNvSpPr txBox="1"/>
          <p:nvPr/>
        </p:nvSpPr>
        <p:spPr>
          <a:xfrm>
            <a:off x="5812173" y="4727307"/>
            <a:ext cx="435240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6"/>
          <p:cNvSpPr txBox="1"/>
          <p:nvPr/>
        </p:nvSpPr>
        <p:spPr>
          <a:xfrm>
            <a:off x="5856888" y="2912498"/>
            <a:ext cx="485378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6"/>
          <p:cNvSpPr txBox="1"/>
          <p:nvPr/>
        </p:nvSpPr>
        <p:spPr>
          <a:xfrm>
            <a:off x="7204749" y="7233791"/>
            <a:ext cx="435240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6"/>
          <p:cNvSpPr txBox="1"/>
          <p:nvPr/>
        </p:nvSpPr>
        <p:spPr>
          <a:xfrm>
            <a:off x="7730979" y="4822156"/>
            <a:ext cx="49794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6"/>
          <p:cNvSpPr txBox="1"/>
          <p:nvPr/>
        </p:nvSpPr>
        <p:spPr>
          <a:xfrm>
            <a:off x="7541497" y="2912498"/>
            <a:ext cx="878417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5" name="Google Shape;415;p16"/>
          <p:cNvGrpSpPr/>
          <p:nvPr/>
        </p:nvGrpSpPr>
        <p:grpSpPr>
          <a:xfrm>
            <a:off x="15182334" y="2218270"/>
            <a:ext cx="2076966" cy="818053"/>
            <a:chOff x="0" y="-123825"/>
            <a:chExt cx="2769288" cy="1090737"/>
          </a:xfrm>
        </p:grpSpPr>
        <p:pic>
          <p:nvPicPr>
            <p:cNvPr id="416" name="Google Shape;416;p1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292741" y="275232"/>
              <a:ext cx="770903" cy="351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7" name="Google Shape;417;p16"/>
            <p:cNvSpPr txBox="1"/>
            <p:nvPr/>
          </p:nvSpPr>
          <p:spPr>
            <a:xfrm>
              <a:off x="2248235" y="-59101"/>
              <a:ext cx="521053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6"/>
            <p:cNvSpPr txBox="1"/>
            <p:nvPr/>
          </p:nvSpPr>
          <p:spPr>
            <a:xfrm>
              <a:off x="0" y="-123825"/>
              <a:ext cx="1197151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84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9" name="Google Shape;419;p16"/>
          <p:cNvGrpSpPr/>
          <p:nvPr/>
        </p:nvGrpSpPr>
        <p:grpSpPr>
          <a:xfrm>
            <a:off x="9077285" y="1313497"/>
            <a:ext cx="6833205" cy="6218782"/>
            <a:chOff x="0" y="0"/>
            <a:chExt cx="9110940" cy="8291710"/>
          </a:xfrm>
        </p:grpSpPr>
        <p:pic>
          <p:nvPicPr>
            <p:cNvPr id="420" name="Google Shape;420;p1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06827" y="7145121"/>
              <a:ext cx="1110318" cy="114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1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918665" y="2132583"/>
              <a:ext cx="1192275" cy="1231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1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flipH="1" rot="8227040">
              <a:off x="-137572" y="2472321"/>
              <a:ext cx="8403528" cy="2895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3" name="Google Shape;423;p16"/>
            <p:cNvSpPr txBox="1"/>
            <p:nvPr/>
          </p:nvSpPr>
          <p:spPr>
            <a:xfrm>
              <a:off x="733108" y="7149875"/>
              <a:ext cx="657754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1476AE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6"/>
            <p:cNvSpPr txBox="1"/>
            <p:nvPr/>
          </p:nvSpPr>
          <p:spPr>
            <a:xfrm>
              <a:off x="8164054" y="2173276"/>
              <a:ext cx="686682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1476AE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6"/>
            <p:cNvSpPr txBox="1"/>
            <p:nvPr/>
          </p:nvSpPr>
          <p:spPr>
            <a:xfrm>
              <a:off x="323909" y="755271"/>
              <a:ext cx="5934300" cy="9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1" i="0" lang="en-US" sz="4485" u="none" cap="none" strike="noStrike">
                  <a:solidFill>
                    <a:srgbClr val="1476AE"/>
                  </a:solidFill>
                  <a:latin typeface="Calibri"/>
                  <a:ea typeface="Calibri"/>
                  <a:cs typeface="Calibri"/>
                  <a:sym typeface="Calibri"/>
                </a:rPr>
                <a:t>從B至C的方法數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6" name="Google Shape;426;p16"/>
          <p:cNvSpPr txBox="1"/>
          <p:nvPr/>
        </p:nvSpPr>
        <p:spPr>
          <a:xfrm>
            <a:off x="7687613" y="6640163"/>
            <a:ext cx="465402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1476AE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1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492466" y="6672338"/>
            <a:ext cx="832738" cy="859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D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514" y="7532279"/>
            <a:ext cx="5192177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91163">
            <a:off x="3525268" y="-1461483"/>
            <a:ext cx="6851435" cy="338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95049" y="7761574"/>
            <a:ext cx="6211019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542629" y="6704507"/>
            <a:ext cx="4346285" cy="4611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00463" y="-3341922"/>
            <a:ext cx="5694585" cy="6198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17"/>
          <p:cNvPicPr preferRelativeResize="0"/>
          <p:nvPr/>
        </p:nvPicPr>
        <p:blipFill rotWithShape="1">
          <a:blip r:embed="rId8">
            <a:alphaModFix/>
          </a:blip>
          <a:srcRect b="9815" l="0" r="0" t="0"/>
          <a:stretch/>
        </p:blipFill>
        <p:spPr>
          <a:xfrm>
            <a:off x="4229293" y="3374644"/>
            <a:ext cx="11234094" cy="563558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17"/>
          <p:cNvSpPr txBox="1"/>
          <p:nvPr/>
        </p:nvSpPr>
        <p:spPr>
          <a:xfrm>
            <a:off x="3394460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7"/>
          <p:cNvSpPr txBox="1"/>
          <p:nvPr/>
        </p:nvSpPr>
        <p:spPr>
          <a:xfrm>
            <a:off x="5822690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7"/>
          <p:cNvSpPr txBox="1"/>
          <p:nvPr/>
        </p:nvSpPr>
        <p:spPr>
          <a:xfrm>
            <a:off x="7810909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7"/>
          <p:cNvSpPr txBox="1"/>
          <p:nvPr/>
        </p:nvSpPr>
        <p:spPr>
          <a:xfrm>
            <a:off x="9707897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7"/>
          <p:cNvSpPr txBox="1"/>
          <p:nvPr/>
        </p:nvSpPr>
        <p:spPr>
          <a:xfrm>
            <a:off x="11604033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7"/>
          <p:cNvSpPr txBox="1"/>
          <p:nvPr/>
        </p:nvSpPr>
        <p:spPr>
          <a:xfrm>
            <a:off x="13595420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7"/>
          <p:cNvSpPr txBox="1"/>
          <p:nvPr/>
        </p:nvSpPr>
        <p:spPr>
          <a:xfrm>
            <a:off x="15704488" y="8886404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7"/>
          <p:cNvSpPr txBox="1"/>
          <p:nvPr/>
        </p:nvSpPr>
        <p:spPr>
          <a:xfrm>
            <a:off x="3394460" y="6731814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7"/>
          <p:cNvSpPr txBox="1"/>
          <p:nvPr/>
        </p:nvSpPr>
        <p:spPr>
          <a:xfrm>
            <a:off x="3394460" y="4727307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7"/>
          <p:cNvSpPr txBox="1"/>
          <p:nvPr/>
        </p:nvSpPr>
        <p:spPr>
          <a:xfrm>
            <a:off x="3394460" y="291249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7"/>
          <p:cNvSpPr txBox="1"/>
          <p:nvPr/>
        </p:nvSpPr>
        <p:spPr>
          <a:xfrm>
            <a:off x="5740074" y="6731814"/>
            <a:ext cx="442119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7"/>
          <p:cNvSpPr txBox="1"/>
          <p:nvPr/>
        </p:nvSpPr>
        <p:spPr>
          <a:xfrm>
            <a:off x="5812173" y="4727307"/>
            <a:ext cx="435240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7"/>
          <p:cNvSpPr txBox="1"/>
          <p:nvPr/>
        </p:nvSpPr>
        <p:spPr>
          <a:xfrm>
            <a:off x="5856888" y="2912498"/>
            <a:ext cx="485378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7"/>
          <p:cNvSpPr txBox="1"/>
          <p:nvPr/>
        </p:nvSpPr>
        <p:spPr>
          <a:xfrm>
            <a:off x="7731733" y="6731814"/>
            <a:ext cx="435240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7"/>
          <p:cNvSpPr txBox="1"/>
          <p:nvPr/>
        </p:nvSpPr>
        <p:spPr>
          <a:xfrm>
            <a:off x="7730979" y="4822156"/>
            <a:ext cx="49794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7"/>
          <p:cNvSpPr txBox="1"/>
          <p:nvPr/>
        </p:nvSpPr>
        <p:spPr>
          <a:xfrm>
            <a:off x="7541497" y="2912498"/>
            <a:ext cx="878417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7"/>
          <p:cNvSpPr txBox="1"/>
          <p:nvPr/>
        </p:nvSpPr>
        <p:spPr>
          <a:xfrm>
            <a:off x="9411726" y="4822156"/>
            <a:ext cx="878417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7"/>
          <p:cNvSpPr txBox="1"/>
          <p:nvPr/>
        </p:nvSpPr>
        <p:spPr>
          <a:xfrm>
            <a:off x="9356759" y="2912498"/>
            <a:ext cx="988351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6" name="Google Shape;456;p17"/>
          <p:cNvGrpSpPr/>
          <p:nvPr/>
        </p:nvGrpSpPr>
        <p:grpSpPr>
          <a:xfrm>
            <a:off x="9077285" y="1313497"/>
            <a:ext cx="6833205" cy="6218782"/>
            <a:chOff x="0" y="0"/>
            <a:chExt cx="9110940" cy="8291710"/>
          </a:xfrm>
        </p:grpSpPr>
        <p:pic>
          <p:nvPicPr>
            <p:cNvPr id="457" name="Google Shape;457;p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06827" y="7145121"/>
              <a:ext cx="1110318" cy="114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8" name="Google Shape;458;p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918665" y="2132583"/>
              <a:ext cx="1192275" cy="1231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9" name="Google Shape;459;p1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 rot="8227040">
              <a:off x="-137572" y="2472321"/>
              <a:ext cx="8403528" cy="2895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0" name="Google Shape;460;p17"/>
            <p:cNvSpPr txBox="1"/>
            <p:nvPr/>
          </p:nvSpPr>
          <p:spPr>
            <a:xfrm>
              <a:off x="733108" y="7149875"/>
              <a:ext cx="657754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1476AE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7"/>
            <p:cNvSpPr txBox="1"/>
            <p:nvPr/>
          </p:nvSpPr>
          <p:spPr>
            <a:xfrm>
              <a:off x="8164054" y="2173276"/>
              <a:ext cx="686682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1476AE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7"/>
            <p:cNvSpPr txBox="1"/>
            <p:nvPr/>
          </p:nvSpPr>
          <p:spPr>
            <a:xfrm>
              <a:off x="323909" y="755271"/>
              <a:ext cx="5934300" cy="9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1" i="0" lang="en-US" sz="4485" u="none" cap="none" strike="noStrike">
                  <a:solidFill>
                    <a:srgbClr val="1476AE"/>
                  </a:solidFill>
                  <a:latin typeface="Calibri"/>
                  <a:ea typeface="Calibri"/>
                  <a:cs typeface="Calibri"/>
                  <a:sym typeface="Calibri"/>
                </a:rPr>
                <a:t>從B至C的方法數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D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514" y="7532279"/>
            <a:ext cx="5192177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91163">
            <a:off x="3525268" y="-1461483"/>
            <a:ext cx="6851435" cy="338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95049" y="7761574"/>
            <a:ext cx="6211019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542629" y="6704507"/>
            <a:ext cx="4346285" cy="4611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00463" y="-3341922"/>
            <a:ext cx="5694585" cy="6198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18"/>
          <p:cNvPicPr preferRelativeResize="0"/>
          <p:nvPr/>
        </p:nvPicPr>
        <p:blipFill rotWithShape="1">
          <a:blip r:embed="rId8">
            <a:alphaModFix/>
          </a:blip>
          <a:srcRect b="9815" l="0" r="0" t="0"/>
          <a:stretch/>
        </p:blipFill>
        <p:spPr>
          <a:xfrm>
            <a:off x="4229293" y="3374644"/>
            <a:ext cx="11234094" cy="563558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18"/>
          <p:cNvSpPr txBox="1"/>
          <p:nvPr/>
        </p:nvSpPr>
        <p:spPr>
          <a:xfrm>
            <a:off x="2803656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8"/>
          <p:cNvSpPr txBox="1"/>
          <p:nvPr/>
        </p:nvSpPr>
        <p:spPr>
          <a:xfrm>
            <a:off x="5822690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8"/>
          <p:cNvSpPr txBox="1"/>
          <p:nvPr/>
        </p:nvSpPr>
        <p:spPr>
          <a:xfrm>
            <a:off x="7810909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8"/>
          <p:cNvSpPr txBox="1"/>
          <p:nvPr/>
        </p:nvSpPr>
        <p:spPr>
          <a:xfrm>
            <a:off x="9707897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8"/>
          <p:cNvSpPr txBox="1"/>
          <p:nvPr/>
        </p:nvSpPr>
        <p:spPr>
          <a:xfrm>
            <a:off x="11604033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8"/>
          <p:cNvSpPr txBox="1"/>
          <p:nvPr/>
        </p:nvSpPr>
        <p:spPr>
          <a:xfrm>
            <a:off x="13595420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8"/>
          <p:cNvSpPr txBox="1"/>
          <p:nvPr/>
        </p:nvSpPr>
        <p:spPr>
          <a:xfrm>
            <a:off x="15704488" y="8886404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8"/>
          <p:cNvSpPr txBox="1"/>
          <p:nvPr/>
        </p:nvSpPr>
        <p:spPr>
          <a:xfrm>
            <a:off x="3394460" y="6731814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8"/>
          <p:cNvSpPr txBox="1"/>
          <p:nvPr/>
        </p:nvSpPr>
        <p:spPr>
          <a:xfrm>
            <a:off x="3394460" y="4727307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8"/>
          <p:cNvSpPr txBox="1"/>
          <p:nvPr/>
        </p:nvSpPr>
        <p:spPr>
          <a:xfrm>
            <a:off x="3394460" y="291249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8"/>
          <p:cNvSpPr txBox="1"/>
          <p:nvPr/>
        </p:nvSpPr>
        <p:spPr>
          <a:xfrm>
            <a:off x="5740074" y="6731814"/>
            <a:ext cx="442119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8"/>
          <p:cNvSpPr txBox="1"/>
          <p:nvPr/>
        </p:nvSpPr>
        <p:spPr>
          <a:xfrm>
            <a:off x="5812173" y="4727307"/>
            <a:ext cx="435240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8"/>
          <p:cNvSpPr txBox="1"/>
          <p:nvPr/>
        </p:nvSpPr>
        <p:spPr>
          <a:xfrm>
            <a:off x="5856888" y="2912498"/>
            <a:ext cx="485378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8"/>
          <p:cNvSpPr txBox="1"/>
          <p:nvPr/>
        </p:nvSpPr>
        <p:spPr>
          <a:xfrm>
            <a:off x="7731733" y="6731814"/>
            <a:ext cx="435240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8"/>
          <p:cNvSpPr txBox="1"/>
          <p:nvPr/>
        </p:nvSpPr>
        <p:spPr>
          <a:xfrm>
            <a:off x="7730979" y="4822156"/>
            <a:ext cx="49794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8"/>
          <p:cNvSpPr txBox="1"/>
          <p:nvPr/>
        </p:nvSpPr>
        <p:spPr>
          <a:xfrm>
            <a:off x="7541497" y="2912498"/>
            <a:ext cx="878417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8"/>
          <p:cNvSpPr txBox="1"/>
          <p:nvPr/>
        </p:nvSpPr>
        <p:spPr>
          <a:xfrm>
            <a:off x="10068303" y="4727307"/>
            <a:ext cx="878417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8"/>
          <p:cNvSpPr txBox="1"/>
          <p:nvPr/>
        </p:nvSpPr>
        <p:spPr>
          <a:xfrm>
            <a:off x="9356759" y="2912498"/>
            <a:ext cx="988351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1" name="Google Shape;491;p18"/>
          <p:cNvGrpSpPr/>
          <p:nvPr/>
        </p:nvGrpSpPr>
        <p:grpSpPr>
          <a:xfrm>
            <a:off x="3394460" y="3129767"/>
            <a:ext cx="6833205" cy="6218782"/>
            <a:chOff x="0" y="0"/>
            <a:chExt cx="9110940" cy="8291710"/>
          </a:xfrm>
        </p:grpSpPr>
        <p:pic>
          <p:nvPicPr>
            <p:cNvPr id="492" name="Google Shape;492;p1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06827" y="7145121"/>
              <a:ext cx="1110318" cy="114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1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918665" y="2132583"/>
              <a:ext cx="1192275" cy="1231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" name="Google Shape;494;p1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 rot="8227040">
              <a:off x="-137572" y="2472321"/>
              <a:ext cx="8403528" cy="2895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5" name="Google Shape;495;p18"/>
            <p:cNvSpPr txBox="1"/>
            <p:nvPr/>
          </p:nvSpPr>
          <p:spPr>
            <a:xfrm>
              <a:off x="733108" y="7149875"/>
              <a:ext cx="657754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1476AE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8"/>
            <p:cNvSpPr txBox="1"/>
            <p:nvPr/>
          </p:nvSpPr>
          <p:spPr>
            <a:xfrm>
              <a:off x="8164054" y="2173276"/>
              <a:ext cx="686682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1476AE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8"/>
            <p:cNvSpPr txBox="1"/>
            <p:nvPr/>
          </p:nvSpPr>
          <p:spPr>
            <a:xfrm>
              <a:off x="323909" y="755271"/>
              <a:ext cx="5934300" cy="9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1" i="0" lang="en-US" sz="4485" u="none" cap="none" strike="noStrike">
                  <a:solidFill>
                    <a:srgbClr val="1476AE"/>
                  </a:solidFill>
                  <a:latin typeface="Calibri"/>
                  <a:ea typeface="Calibri"/>
                  <a:cs typeface="Calibri"/>
                  <a:sym typeface="Calibri"/>
                </a:rPr>
                <a:t>從B至C的方法數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D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514" y="7532279"/>
            <a:ext cx="5192177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91163">
            <a:off x="3525268" y="-1461483"/>
            <a:ext cx="6851435" cy="338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95049" y="7761574"/>
            <a:ext cx="6211019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542629" y="6704507"/>
            <a:ext cx="4346285" cy="4611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00463" y="-3341922"/>
            <a:ext cx="5694585" cy="6198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19"/>
          <p:cNvPicPr preferRelativeResize="0"/>
          <p:nvPr/>
        </p:nvPicPr>
        <p:blipFill rotWithShape="1">
          <a:blip r:embed="rId8">
            <a:alphaModFix/>
          </a:blip>
          <a:srcRect b="9815" l="0" r="0" t="0"/>
          <a:stretch/>
        </p:blipFill>
        <p:spPr>
          <a:xfrm>
            <a:off x="4229293" y="3374644"/>
            <a:ext cx="11234094" cy="5635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25204" y="6132253"/>
            <a:ext cx="1225362" cy="1225362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19"/>
          <p:cNvSpPr txBox="1"/>
          <p:nvPr/>
        </p:nvSpPr>
        <p:spPr>
          <a:xfrm>
            <a:off x="3887578" y="1353317"/>
            <a:ext cx="11649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79"/>
              <a:buFont typeface="Arial"/>
              <a:buNone/>
            </a:pPr>
            <a:r>
              <a:rPr b="1" i="0" lang="en-US" sz="8479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想法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9"/>
          <p:cNvSpPr txBox="1"/>
          <p:nvPr/>
        </p:nvSpPr>
        <p:spPr>
          <a:xfrm>
            <a:off x="3394460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9"/>
          <p:cNvSpPr txBox="1"/>
          <p:nvPr/>
        </p:nvSpPr>
        <p:spPr>
          <a:xfrm>
            <a:off x="5822690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9"/>
          <p:cNvSpPr txBox="1"/>
          <p:nvPr/>
        </p:nvSpPr>
        <p:spPr>
          <a:xfrm>
            <a:off x="7810909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9"/>
          <p:cNvSpPr txBox="1"/>
          <p:nvPr/>
        </p:nvSpPr>
        <p:spPr>
          <a:xfrm>
            <a:off x="9707897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9"/>
          <p:cNvSpPr txBox="1"/>
          <p:nvPr/>
        </p:nvSpPr>
        <p:spPr>
          <a:xfrm>
            <a:off x="11604033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9"/>
          <p:cNvSpPr txBox="1"/>
          <p:nvPr/>
        </p:nvSpPr>
        <p:spPr>
          <a:xfrm>
            <a:off x="13595420" y="901850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9"/>
          <p:cNvSpPr txBox="1"/>
          <p:nvPr/>
        </p:nvSpPr>
        <p:spPr>
          <a:xfrm>
            <a:off x="15704488" y="8886404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9"/>
          <p:cNvSpPr txBox="1"/>
          <p:nvPr/>
        </p:nvSpPr>
        <p:spPr>
          <a:xfrm>
            <a:off x="3394460" y="6731814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19"/>
          <p:cNvSpPr txBox="1"/>
          <p:nvPr/>
        </p:nvSpPr>
        <p:spPr>
          <a:xfrm>
            <a:off x="3394460" y="4727307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9"/>
          <p:cNvSpPr txBox="1"/>
          <p:nvPr/>
        </p:nvSpPr>
        <p:spPr>
          <a:xfrm>
            <a:off x="3394460" y="2912498"/>
            <a:ext cx="27688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9"/>
          <p:cNvSpPr txBox="1"/>
          <p:nvPr/>
        </p:nvSpPr>
        <p:spPr>
          <a:xfrm>
            <a:off x="5740074" y="6731814"/>
            <a:ext cx="442119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9"/>
          <p:cNvSpPr txBox="1"/>
          <p:nvPr/>
        </p:nvSpPr>
        <p:spPr>
          <a:xfrm>
            <a:off x="5812173" y="4727307"/>
            <a:ext cx="435240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9"/>
          <p:cNvSpPr txBox="1"/>
          <p:nvPr/>
        </p:nvSpPr>
        <p:spPr>
          <a:xfrm>
            <a:off x="5856888" y="2912498"/>
            <a:ext cx="485378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9"/>
          <p:cNvSpPr txBox="1"/>
          <p:nvPr/>
        </p:nvSpPr>
        <p:spPr>
          <a:xfrm>
            <a:off x="7731733" y="6731814"/>
            <a:ext cx="435240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9"/>
          <p:cNvSpPr txBox="1"/>
          <p:nvPr/>
        </p:nvSpPr>
        <p:spPr>
          <a:xfrm>
            <a:off x="7730979" y="4822156"/>
            <a:ext cx="497946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9"/>
          <p:cNvSpPr txBox="1"/>
          <p:nvPr/>
        </p:nvSpPr>
        <p:spPr>
          <a:xfrm>
            <a:off x="7541497" y="2912498"/>
            <a:ext cx="878417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9"/>
          <p:cNvSpPr txBox="1"/>
          <p:nvPr/>
        </p:nvSpPr>
        <p:spPr>
          <a:xfrm>
            <a:off x="14295199" y="2610147"/>
            <a:ext cx="3886200" cy="14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0"/>
              <a:buFont typeface="Arial"/>
              <a:buNone/>
            </a:pPr>
            <a:r>
              <a:rPr b="1" i="0" lang="en-US" sz="3990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? = 84-3x10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0"/>
              <a:buFont typeface="Arial"/>
              <a:buNone/>
            </a:pPr>
            <a:r>
              <a:rPr b="1" i="0" lang="en-US" sz="3990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= 54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9"/>
          <p:cNvSpPr txBox="1"/>
          <p:nvPr/>
        </p:nvSpPr>
        <p:spPr>
          <a:xfrm>
            <a:off x="10068303" y="4727307"/>
            <a:ext cx="878417" cy="80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0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8" name="Google Shape;528;p19"/>
          <p:cNvGrpSpPr/>
          <p:nvPr/>
        </p:nvGrpSpPr>
        <p:grpSpPr>
          <a:xfrm>
            <a:off x="3394460" y="3129767"/>
            <a:ext cx="6833205" cy="6218782"/>
            <a:chOff x="0" y="0"/>
            <a:chExt cx="9110940" cy="8291710"/>
          </a:xfrm>
        </p:grpSpPr>
        <p:pic>
          <p:nvPicPr>
            <p:cNvPr id="529" name="Google Shape;529;p1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06827" y="7145121"/>
              <a:ext cx="1110318" cy="114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0" name="Google Shape;530;p1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918665" y="2132583"/>
              <a:ext cx="1192275" cy="1231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1" name="Google Shape;531;p1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flipH="1" rot="8227040">
              <a:off x="-137572" y="2472321"/>
              <a:ext cx="8403528" cy="2895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2" name="Google Shape;532;p19"/>
            <p:cNvSpPr txBox="1"/>
            <p:nvPr/>
          </p:nvSpPr>
          <p:spPr>
            <a:xfrm>
              <a:off x="733108" y="7149875"/>
              <a:ext cx="657754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1476AE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9"/>
            <p:cNvSpPr txBox="1"/>
            <p:nvPr/>
          </p:nvSpPr>
          <p:spPr>
            <a:xfrm>
              <a:off x="8164054" y="2173276"/>
              <a:ext cx="686682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1476AE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9"/>
            <p:cNvSpPr txBox="1"/>
            <p:nvPr/>
          </p:nvSpPr>
          <p:spPr>
            <a:xfrm>
              <a:off x="323909" y="755271"/>
              <a:ext cx="5934300" cy="9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1" i="0" lang="en-US" sz="4485" u="none" cap="none" strike="noStrike">
                  <a:solidFill>
                    <a:srgbClr val="1476AE"/>
                  </a:solidFill>
                  <a:latin typeface="Calibri"/>
                  <a:ea typeface="Calibri"/>
                  <a:cs typeface="Calibri"/>
                  <a:sym typeface="Calibri"/>
                </a:rPr>
                <a:t>從B至C的方法數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35" name="Google Shape;535;p1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573709" y="7445413"/>
            <a:ext cx="838018" cy="632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492466" y="6672338"/>
            <a:ext cx="832738" cy="85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1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441385">
            <a:off x="8308229" y="7357616"/>
            <a:ext cx="1538111" cy="434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D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541775" y="-976725"/>
            <a:ext cx="5192178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0149503">
            <a:off x="12241013" y="6809834"/>
            <a:ext cx="8857727" cy="5868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945686" y="-1311925"/>
            <a:ext cx="3878199" cy="411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219278" y="3669264"/>
            <a:ext cx="6080045" cy="66177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2"/>
          <p:cNvGrpSpPr/>
          <p:nvPr/>
        </p:nvGrpSpPr>
        <p:grpSpPr>
          <a:xfrm>
            <a:off x="8355318" y="3428997"/>
            <a:ext cx="8749659" cy="5332259"/>
            <a:chOff x="0" y="0"/>
            <a:chExt cx="11666212" cy="7109679"/>
          </a:xfrm>
        </p:grpSpPr>
        <p:pic>
          <p:nvPicPr>
            <p:cNvPr id="99" name="Google Shape;99;p2"/>
            <p:cNvPicPr preferRelativeResize="0"/>
            <p:nvPr/>
          </p:nvPicPr>
          <p:blipFill rotWithShape="1">
            <a:blip r:embed="rId7">
              <a:alphaModFix/>
            </a:blip>
            <a:srcRect b="9815" l="0" r="0" t="0"/>
            <a:stretch/>
          </p:blipFill>
          <p:spPr>
            <a:xfrm>
              <a:off x="498532" y="1560000"/>
              <a:ext cx="11062846" cy="5549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5127191"/>
              <a:ext cx="1395888" cy="16467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106212" y="0"/>
              <a:ext cx="1560000" cy="15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532006" y="4275573"/>
              <a:ext cx="1206683" cy="1206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162464" y="2273550"/>
              <a:ext cx="1281289" cy="128128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2"/>
          <p:cNvSpPr txBox="1"/>
          <p:nvPr/>
        </p:nvSpPr>
        <p:spPr>
          <a:xfrm>
            <a:off x="4831167" y="429917"/>
            <a:ext cx="8625600" cy="9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78"/>
              <a:buFont typeface="Arial"/>
              <a:buNone/>
            </a:pPr>
            <a:r>
              <a:rPr b="1" i="0" lang="en-US" sz="6278" u="none" cap="none" strike="noStrike">
                <a:solidFill>
                  <a:srgbClr val="BF7343"/>
                </a:solidFill>
                <a:latin typeface="Calibri"/>
                <a:ea typeface="Calibri"/>
                <a:cs typeface="Calibri"/>
                <a:sym typeface="Calibri"/>
              </a:rPr>
              <a:t>題意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2304372" y="1672670"/>
            <a:ext cx="1295010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BF7343"/>
                </a:solidFill>
                <a:latin typeface="Calibri"/>
                <a:ea typeface="Calibri"/>
                <a:cs typeface="Calibri"/>
                <a:sym typeface="Calibri"/>
              </a:rPr>
              <a:t>這座城市</a:t>
            </a:r>
            <a:r>
              <a:rPr b="1" i="0" lang="en-US" sz="4200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每天都會有特定路段進行施工</a:t>
            </a:r>
            <a:r>
              <a:rPr b="1" i="0" lang="en-US" sz="4200" u="none" cap="none" strike="noStrike">
                <a:solidFill>
                  <a:srgbClr val="BF7343"/>
                </a:solidFill>
                <a:latin typeface="Calibri"/>
                <a:ea typeface="Calibri"/>
                <a:cs typeface="Calibri"/>
                <a:sym typeface="Calibri"/>
              </a:rPr>
              <a:t>，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BF7343"/>
                </a:solidFill>
                <a:latin typeface="Calibri"/>
                <a:ea typeface="Calibri"/>
                <a:cs typeface="Calibri"/>
                <a:sym typeface="Calibri"/>
              </a:rPr>
              <a:t>因此，你的任務是</a:t>
            </a:r>
            <a:r>
              <a:rPr b="1" i="0" lang="en-US" sz="4200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將每天從起點到學校的所有可能路徑算出。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2304372" y="4174030"/>
            <a:ext cx="5922000" cy="45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8"/>
              <a:buFont typeface="Arial"/>
              <a:buNone/>
            </a:pPr>
            <a:r>
              <a:rPr b="1" i="0" lang="en-US" sz="3388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注意  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794" lvl="1" marL="731589" marR="0" rtl="0" algn="l">
              <a:lnSpc>
                <a:spcPct val="130017"/>
              </a:lnSpc>
              <a:spcBef>
                <a:spcPts val="0"/>
              </a:spcBef>
              <a:spcAft>
                <a:spcPts val="0"/>
              </a:spcAft>
              <a:buClr>
                <a:srgbClr val="823708"/>
              </a:buClr>
              <a:buSzPts val="3388"/>
              <a:buFont typeface="Arial"/>
              <a:buChar char="•"/>
            </a:pPr>
            <a:r>
              <a:rPr b="1" i="0" lang="en-US" sz="3388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你只能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7726" lvl="2" marL="1463178" marR="0" rtl="0" algn="l">
              <a:lnSpc>
                <a:spcPct val="130017"/>
              </a:lnSpc>
              <a:spcBef>
                <a:spcPts val="0"/>
              </a:spcBef>
              <a:spcAft>
                <a:spcPts val="0"/>
              </a:spcAft>
              <a:buClr>
                <a:srgbClr val="823708"/>
              </a:buClr>
              <a:buSzPts val="3388"/>
              <a:buFont typeface="Arial"/>
              <a:buChar char="•"/>
            </a:pPr>
            <a:r>
              <a:rPr b="1" i="0" lang="en-US" sz="3388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由左往右走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7726" lvl="2" marL="1463178" marR="0" rtl="0" algn="l">
              <a:lnSpc>
                <a:spcPct val="130017"/>
              </a:lnSpc>
              <a:spcBef>
                <a:spcPts val="0"/>
              </a:spcBef>
              <a:spcAft>
                <a:spcPts val="0"/>
              </a:spcAft>
              <a:buClr>
                <a:srgbClr val="823708"/>
              </a:buClr>
              <a:buSzPts val="3388"/>
              <a:buFont typeface="Arial"/>
              <a:buChar char="•"/>
            </a:pPr>
            <a:r>
              <a:rPr b="1" i="0" lang="en-US" sz="3388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由下往上走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794" lvl="1" marL="731589" marR="0" rtl="0" algn="l">
              <a:lnSpc>
                <a:spcPct val="130017"/>
              </a:lnSpc>
              <a:spcBef>
                <a:spcPts val="0"/>
              </a:spcBef>
              <a:spcAft>
                <a:spcPts val="0"/>
              </a:spcAft>
              <a:buClr>
                <a:srgbClr val="823708"/>
              </a:buClr>
              <a:buSzPts val="3388"/>
              <a:buFont typeface="Arial"/>
              <a:buChar char="•"/>
            </a:pPr>
            <a:r>
              <a:rPr b="1" i="0" lang="en-US" sz="3388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進行施工的路段不能經過，且該路段長度固定唯一格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794" lvl="1" marL="731589" marR="0" rtl="0" algn="l">
              <a:lnSpc>
                <a:spcPct val="130017"/>
              </a:lnSpc>
              <a:spcBef>
                <a:spcPts val="0"/>
              </a:spcBef>
              <a:spcAft>
                <a:spcPts val="0"/>
              </a:spcAft>
              <a:buClr>
                <a:srgbClr val="823708"/>
              </a:buClr>
              <a:buSzPts val="3388"/>
              <a:buFont typeface="Arial"/>
              <a:buChar char="•"/>
            </a:pPr>
            <a:r>
              <a:rPr b="1" i="0" lang="en-US" sz="3388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不同天的施工路段相互獨立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D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514" y="7532279"/>
            <a:ext cx="5192177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91163">
            <a:off x="3525268" y="-1461483"/>
            <a:ext cx="6851435" cy="338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95049" y="7761574"/>
            <a:ext cx="6211019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542629" y="6704507"/>
            <a:ext cx="4346285" cy="4611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00463" y="-3341922"/>
            <a:ext cx="5694585" cy="6198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7" name="Google Shape;547;p20"/>
          <p:cNvGrpSpPr/>
          <p:nvPr/>
        </p:nvGrpSpPr>
        <p:grpSpPr>
          <a:xfrm>
            <a:off x="3394460" y="1435081"/>
            <a:ext cx="12915064" cy="8383893"/>
            <a:chOff x="0" y="-171450"/>
            <a:chExt cx="17220085" cy="11178523"/>
          </a:xfrm>
        </p:grpSpPr>
        <p:sp>
          <p:nvSpPr>
            <p:cNvPr id="548" name="Google Shape;548;p20"/>
            <p:cNvSpPr txBox="1"/>
            <p:nvPr/>
          </p:nvSpPr>
          <p:spPr>
            <a:xfrm>
              <a:off x="338491" y="-171450"/>
              <a:ext cx="15533100" cy="17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479"/>
                <a:buFont typeface="Arial"/>
                <a:buNone/>
              </a:pPr>
              <a:r>
                <a:rPr b="1" i="0" lang="en-US" sz="8479" u="none" cap="none" strike="noStrike">
                  <a:solidFill>
                    <a:srgbClr val="823708"/>
                  </a:solidFill>
                  <a:latin typeface="Calibri"/>
                  <a:ea typeface="Calibri"/>
                  <a:cs typeface="Calibri"/>
                  <a:sym typeface="Calibri"/>
                </a:rPr>
                <a:t>注意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9" name="Google Shape;549;p20"/>
            <p:cNvPicPr preferRelativeResize="0"/>
            <p:nvPr/>
          </p:nvPicPr>
          <p:blipFill rotWithShape="1">
            <a:blip r:embed="rId8">
              <a:alphaModFix/>
            </a:blip>
            <a:srcRect b="9815" l="0" r="0" t="0"/>
            <a:stretch/>
          </p:blipFill>
          <p:spPr>
            <a:xfrm>
              <a:off x="1113110" y="2414632"/>
              <a:ext cx="14978792" cy="751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0" name="Google Shape;550;p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574325" y="6091445"/>
              <a:ext cx="1633816" cy="16338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1" name="Google Shape;551;p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489866" y="3380760"/>
              <a:ext cx="1734830" cy="17348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2" name="Google Shape;552;p20"/>
            <p:cNvSpPr txBox="1"/>
            <p:nvPr/>
          </p:nvSpPr>
          <p:spPr>
            <a:xfrm>
              <a:off x="0" y="9981060"/>
              <a:ext cx="369182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0"/>
            <p:cNvSpPr txBox="1"/>
            <p:nvPr/>
          </p:nvSpPr>
          <p:spPr>
            <a:xfrm>
              <a:off x="3237640" y="9981060"/>
              <a:ext cx="369182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0"/>
            <p:cNvSpPr txBox="1"/>
            <p:nvPr/>
          </p:nvSpPr>
          <p:spPr>
            <a:xfrm>
              <a:off x="5888598" y="9981060"/>
              <a:ext cx="369182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0"/>
            <p:cNvSpPr txBox="1"/>
            <p:nvPr/>
          </p:nvSpPr>
          <p:spPr>
            <a:xfrm>
              <a:off x="8417915" y="9981060"/>
              <a:ext cx="369182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0"/>
            <p:cNvSpPr txBox="1"/>
            <p:nvPr/>
          </p:nvSpPr>
          <p:spPr>
            <a:xfrm>
              <a:off x="10946097" y="9981060"/>
              <a:ext cx="369182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0"/>
            <p:cNvSpPr txBox="1"/>
            <p:nvPr/>
          </p:nvSpPr>
          <p:spPr>
            <a:xfrm>
              <a:off x="13601279" y="9981060"/>
              <a:ext cx="369182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0"/>
            <p:cNvSpPr txBox="1"/>
            <p:nvPr/>
          </p:nvSpPr>
          <p:spPr>
            <a:xfrm>
              <a:off x="16413371" y="9804921"/>
              <a:ext cx="369182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0"/>
            <p:cNvSpPr txBox="1"/>
            <p:nvPr/>
          </p:nvSpPr>
          <p:spPr>
            <a:xfrm>
              <a:off x="0" y="6932134"/>
              <a:ext cx="369182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0"/>
            <p:cNvSpPr txBox="1"/>
            <p:nvPr/>
          </p:nvSpPr>
          <p:spPr>
            <a:xfrm>
              <a:off x="0" y="4259458"/>
              <a:ext cx="369182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0"/>
            <p:cNvSpPr txBox="1"/>
            <p:nvPr/>
          </p:nvSpPr>
          <p:spPr>
            <a:xfrm>
              <a:off x="0" y="1839713"/>
              <a:ext cx="369182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0"/>
            <p:cNvSpPr txBox="1"/>
            <p:nvPr/>
          </p:nvSpPr>
          <p:spPr>
            <a:xfrm>
              <a:off x="3127485" y="6932134"/>
              <a:ext cx="589492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0"/>
            <p:cNvSpPr txBox="1"/>
            <p:nvPr/>
          </p:nvSpPr>
          <p:spPr>
            <a:xfrm>
              <a:off x="3223617" y="4259458"/>
              <a:ext cx="580319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0"/>
            <p:cNvSpPr txBox="1"/>
            <p:nvPr/>
          </p:nvSpPr>
          <p:spPr>
            <a:xfrm>
              <a:off x="3283237" y="1839713"/>
              <a:ext cx="647171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0"/>
            <p:cNvSpPr txBox="1"/>
            <p:nvPr/>
          </p:nvSpPr>
          <p:spPr>
            <a:xfrm>
              <a:off x="5783030" y="6932134"/>
              <a:ext cx="580319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0"/>
            <p:cNvSpPr txBox="1"/>
            <p:nvPr/>
          </p:nvSpPr>
          <p:spPr>
            <a:xfrm>
              <a:off x="5782025" y="4385923"/>
              <a:ext cx="663928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0"/>
            <p:cNvSpPr txBox="1"/>
            <p:nvPr/>
          </p:nvSpPr>
          <p:spPr>
            <a:xfrm>
              <a:off x="5529383" y="1839713"/>
              <a:ext cx="1171222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0"/>
            <p:cNvSpPr txBox="1"/>
            <p:nvPr/>
          </p:nvSpPr>
          <p:spPr>
            <a:xfrm>
              <a:off x="8424041" y="6932134"/>
              <a:ext cx="369182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0"/>
            <p:cNvSpPr txBox="1"/>
            <p:nvPr/>
          </p:nvSpPr>
          <p:spPr>
            <a:xfrm>
              <a:off x="10863323" y="6932134"/>
              <a:ext cx="589492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0"/>
            <p:cNvSpPr txBox="1"/>
            <p:nvPr/>
          </p:nvSpPr>
          <p:spPr>
            <a:xfrm>
              <a:off x="13495710" y="6932134"/>
              <a:ext cx="580319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0"/>
            <p:cNvSpPr txBox="1"/>
            <p:nvPr/>
          </p:nvSpPr>
          <p:spPr>
            <a:xfrm>
              <a:off x="16274376" y="6932134"/>
              <a:ext cx="647171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8326410" y="4385923"/>
              <a:ext cx="564444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8105042" y="1839713"/>
              <a:ext cx="1007181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0"/>
            <p:cNvSpPr txBox="1"/>
            <p:nvPr/>
          </p:nvSpPr>
          <p:spPr>
            <a:xfrm>
              <a:off x="10862465" y="4385923"/>
              <a:ext cx="661635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0"/>
            <p:cNvSpPr txBox="1"/>
            <p:nvPr/>
          </p:nvSpPr>
          <p:spPr>
            <a:xfrm>
              <a:off x="10495376" y="1839713"/>
              <a:ext cx="1253243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26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13495710" y="4385923"/>
              <a:ext cx="580319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0"/>
            <p:cNvSpPr txBox="1"/>
            <p:nvPr/>
          </p:nvSpPr>
          <p:spPr>
            <a:xfrm>
              <a:off x="16357103" y="4385923"/>
              <a:ext cx="564444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0"/>
            <p:cNvSpPr txBox="1"/>
            <p:nvPr/>
          </p:nvSpPr>
          <p:spPr>
            <a:xfrm>
              <a:off x="13160395" y="1839713"/>
              <a:ext cx="1250950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29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0"/>
            <p:cNvSpPr txBox="1"/>
            <p:nvPr/>
          </p:nvSpPr>
          <p:spPr>
            <a:xfrm>
              <a:off x="15975838" y="1839713"/>
              <a:ext cx="1244247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36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80" name="Google Shape;580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186042" y="6078737"/>
            <a:ext cx="1407561" cy="1453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960454" y="4073343"/>
            <a:ext cx="1407561" cy="1453543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20"/>
          <p:cNvSpPr txBox="1"/>
          <p:nvPr/>
        </p:nvSpPr>
        <p:spPr>
          <a:xfrm>
            <a:off x="7400463" y="7647274"/>
            <a:ext cx="3406469" cy="685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87"/>
              <a:buFont typeface="Arial"/>
              <a:buNone/>
            </a:pPr>
            <a:r>
              <a:rPr b="0" i="0" lang="en-US" sz="3787" u="none" cap="none" strike="noStrike">
                <a:solidFill>
                  <a:srgbClr val="1476AE"/>
                </a:solidFill>
                <a:latin typeface="Arial"/>
                <a:ea typeface="Arial"/>
                <a:cs typeface="Arial"/>
                <a:sym typeface="Arial"/>
              </a:rPr>
              <a:t>(1, 2)-&gt;(1, 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0"/>
          <p:cNvSpPr txBox="1"/>
          <p:nvPr/>
        </p:nvSpPr>
        <p:spPr>
          <a:xfrm>
            <a:off x="10854223" y="5577022"/>
            <a:ext cx="3620022" cy="685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87"/>
              <a:buFont typeface="Arial"/>
              <a:buNone/>
            </a:pPr>
            <a:r>
              <a:rPr b="0" i="0" lang="en-US" sz="3787" u="none" cap="none" strike="noStrike">
                <a:solidFill>
                  <a:srgbClr val="1476AE"/>
                </a:solidFill>
                <a:latin typeface="Arial"/>
                <a:ea typeface="Arial"/>
                <a:cs typeface="Arial"/>
                <a:sym typeface="Arial"/>
              </a:rPr>
              <a:t>(2, 4)-&gt;(2, 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4" name="Google Shape;584;p20"/>
          <p:cNvGrpSpPr/>
          <p:nvPr/>
        </p:nvGrpSpPr>
        <p:grpSpPr>
          <a:xfrm>
            <a:off x="8473453" y="5217577"/>
            <a:ext cx="832738" cy="861160"/>
            <a:chOff x="0" y="-1624"/>
            <a:chExt cx="1110318" cy="1148213"/>
          </a:xfrm>
        </p:grpSpPr>
        <p:pic>
          <p:nvPicPr>
            <p:cNvPr id="585" name="Google Shape;585;p2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1110318" cy="11465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6" name="Google Shape;586;p20"/>
            <p:cNvSpPr txBox="1"/>
            <p:nvPr/>
          </p:nvSpPr>
          <p:spPr>
            <a:xfrm>
              <a:off x="260197" y="-1624"/>
              <a:ext cx="620536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1476AE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7" name="Google Shape;587;p20"/>
          <p:cNvGrpSpPr/>
          <p:nvPr/>
        </p:nvGrpSpPr>
        <p:grpSpPr>
          <a:xfrm>
            <a:off x="12247865" y="3212183"/>
            <a:ext cx="832738" cy="861160"/>
            <a:chOff x="0" y="-1624"/>
            <a:chExt cx="1110318" cy="1148213"/>
          </a:xfrm>
        </p:grpSpPr>
        <p:pic>
          <p:nvPicPr>
            <p:cNvPr id="588" name="Google Shape;588;p2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1110318" cy="11465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9" name="Google Shape;589;p20"/>
            <p:cNvSpPr txBox="1"/>
            <p:nvPr/>
          </p:nvSpPr>
          <p:spPr>
            <a:xfrm>
              <a:off x="260197" y="-1624"/>
              <a:ext cx="620536" cy="102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0" i="0" lang="en-US" sz="4485" u="none" cap="none" strike="noStrike">
                  <a:solidFill>
                    <a:srgbClr val="1476AE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D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Google Shape;59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514" y="7532279"/>
            <a:ext cx="5192177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91163">
            <a:off x="3525268" y="-1461483"/>
            <a:ext cx="6851435" cy="338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95049" y="7761574"/>
            <a:ext cx="6211019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542629" y="6704507"/>
            <a:ext cx="4346285" cy="4611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00463" y="-3341922"/>
            <a:ext cx="5694585" cy="6198188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21"/>
          <p:cNvSpPr txBox="1"/>
          <p:nvPr/>
        </p:nvSpPr>
        <p:spPr>
          <a:xfrm>
            <a:off x="8067014" y="1963837"/>
            <a:ext cx="21540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80"/>
              <a:buFont typeface="Arial"/>
              <a:buNone/>
            </a:pPr>
            <a:r>
              <a:rPr b="1" i="0" lang="en-US" sz="8480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注意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1"/>
          <p:cNvSpPr txBox="1"/>
          <p:nvPr/>
        </p:nvSpPr>
        <p:spPr>
          <a:xfrm>
            <a:off x="2068013" y="3880267"/>
            <a:ext cx="14471400" cy="4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99"/>
              <a:buFont typeface="Arial"/>
              <a:buNone/>
            </a:pPr>
            <a:r>
              <a:rPr b="1" i="0" lang="en-US" sz="4799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由於障礙物A的i、j皆 &lt;= 障礙物B的i、j，因此可得知，要到達障礙物B的過程</a:t>
            </a:r>
            <a:r>
              <a:rPr b="1" lang="en-US" sz="4799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可能</a:t>
            </a:r>
            <a:r>
              <a:rPr b="1" i="0" lang="en-US" sz="4799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會經過障礙物A，所以我們</a:t>
            </a:r>
            <a:r>
              <a:rPr b="1" lang="en-US" sz="4799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一開始需要先以newDP記錄所有障礙物所在地的DP，再</a:t>
            </a:r>
            <a:r>
              <a:rPr b="1" i="0" lang="en-US" sz="4799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以同樣的方式更新障礙物B的newDP，而非使用原先加法原理塑成的DP。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D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514" y="7532279"/>
            <a:ext cx="5192177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91163">
            <a:off x="3525268" y="-1461483"/>
            <a:ext cx="6851435" cy="338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95049" y="7761574"/>
            <a:ext cx="6211019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542629" y="6704507"/>
            <a:ext cx="4346285" cy="4611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00463" y="-3341922"/>
            <a:ext cx="5694585" cy="6198188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22"/>
          <p:cNvSpPr txBox="1"/>
          <p:nvPr/>
        </p:nvSpPr>
        <p:spPr>
          <a:xfrm>
            <a:off x="5284115" y="828675"/>
            <a:ext cx="6881858" cy="1274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68"/>
              <a:buFont typeface="Arial"/>
              <a:buNone/>
            </a:pPr>
            <a:r>
              <a:rPr b="0" i="0" lang="en-US" sz="7068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PseudoCode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2"/>
          <p:cNvSpPr txBox="1"/>
          <p:nvPr/>
        </p:nvSpPr>
        <p:spPr>
          <a:xfrm>
            <a:off x="2679153" y="2103614"/>
            <a:ext cx="12929700" cy="75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8"/>
              <a:buFont typeface="Arial"/>
              <a:buNone/>
            </a:pPr>
            <a:r>
              <a:rPr b="1" i="0" lang="en-US" sz="3488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Block[]              // 儲存障礙物的起始點與終點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8"/>
              <a:buFont typeface="Arial"/>
              <a:buNone/>
            </a:pPr>
            <a:r>
              <a:rPr b="1" i="0" lang="en-US" sz="3488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Record[]           // 儲存障礙物的起始點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8"/>
              <a:buFont typeface="Arial"/>
              <a:buNone/>
            </a:pPr>
            <a:r>
              <a:rPr b="1" i="0" lang="en-US" sz="3488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Path[][]             // 儲存原始無障礙物的路徑DP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8"/>
              <a:buFont typeface="Arial"/>
              <a:buNone/>
            </a:pPr>
            <a:r>
              <a:rPr b="1" i="0" lang="en-US" sz="3488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newPath[][]     // 紀錄有障礙物後更動的路徑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8"/>
              <a:buFont typeface="Arial"/>
              <a:buNone/>
            </a:pPr>
            <a:r>
              <a:rPr b="1" i="0" lang="en-US" sz="3488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Input : cases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8"/>
              <a:buFont typeface="Arial"/>
              <a:buNone/>
            </a:pPr>
            <a:r>
              <a:rPr b="1" i="0" lang="en-US" sz="3488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while (cases--) do 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8"/>
              <a:buFont typeface="Arial"/>
              <a:buNone/>
            </a:pPr>
            <a:r>
              <a:rPr b="1" i="0" lang="en-US" sz="3488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    Input : height, width, days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8"/>
              <a:buFont typeface="Arial"/>
              <a:buNone/>
            </a:pPr>
            <a:r>
              <a:rPr b="1" i="0" lang="en-US" sz="3488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    for i &lt;-0 to height do 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8"/>
              <a:buFont typeface="Arial"/>
              <a:buNone/>
            </a:pPr>
            <a:r>
              <a:rPr b="1" i="0" lang="en-US" sz="3488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        Path[i][0] &lt;- 1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8"/>
              <a:buFont typeface="Arial"/>
              <a:buNone/>
            </a:pPr>
            <a:r>
              <a:rPr b="1" i="0" lang="en-US" sz="3488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    for i &lt;-0 to width do 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8"/>
              <a:buFont typeface="Arial"/>
              <a:buNone/>
            </a:pPr>
            <a:r>
              <a:rPr b="1" i="0" lang="en-US" sz="3488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        Path[0][i] &lt;- 1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D"/>
        </a:solid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514" y="7532279"/>
            <a:ext cx="5192177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91163">
            <a:off x="3525268" y="-1461483"/>
            <a:ext cx="6851435" cy="338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95049" y="7761574"/>
            <a:ext cx="6211019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542629" y="6704507"/>
            <a:ext cx="4346285" cy="4611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00463" y="-3341922"/>
            <a:ext cx="5694585" cy="6198188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23"/>
          <p:cNvSpPr txBox="1"/>
          <p:nvPr/>
        </p:nvSpPr>
        <p:spPr>
          <a:xfrm>
            <a:off x="415740" y="861485"/>
            <a:ext cx="17456400" cy="86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for i in range (1, height) do 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    for j in range (1, width) do 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        Path[i][j] &lt;- Path[i-1][j] + Path[i][j]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while (days--) do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    output &lt;- Path[height][width]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    Input : blockNum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    for i in blockNum do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        Point[2]    // 暫時紀錄障礙物的起點與終點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        Input : Point[0].x, Point[0].y, Point[1].x, Point[1].y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        sort(Point[2])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        Block[i]. source &lt;- Point[0], Block[i].effect &lt;- Point[1]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D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Google Shape;62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514" y="7532279"/>
            <a:ext cx="5192177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91163">
            <a:off x="3525268" y="-1461483"/>
            <a:ext cx="6851435" cy="338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95049" y="7761574"/>
            <a:ext cx="6211019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542629" y="6704507"/>
            <a:ext cx="4346285" cy="4611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00463" y="-3341922"/>
            <a:ext cx="5694585" cy="6198188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24"/>
          <p:cNvSpPr txBox="1"/>
          <p:nvPr/>
        </p:nvSpPr>
        <p:spPr>
          <a:xfrm>
            <a:off x="1028700" y="353907"/>
            <a:ext cx="16530300" cy="89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if Block[i] didn't exist in record :</a:t>
            </a:r>
            <a:endParaRPr b="1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    record.push(Block[i])</a:t>
            </a:r>
            <a:endParaRPr b="1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for i in record.size do 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    newPath[record[i].first][record[i].second] &lt;- Path[record[i].first][record[i].second]  </a:t>
            </a:r>
            <a:endParaRPr b="1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for i in blockNum do</a:t>
            </a:r>
            <a:endParaRPr b="1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    sourceX &lt;- Block[i].source.first</a:t>
            </a:r>
            <a:endParaRPr b="1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    sourceY &lt;- Block[i].source.second</a:t>
            </a:r>
            <a:endParaRPr b="1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    effectX &lt;- Block[i].effect.first</a:t>
            </a:r>
            <a:endParaRPr b="1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    effectY &lt;- Block[i].effect.second</a:t>
            </a:r>
            <a:endParaRPr b="1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    output -= newPath[sourceX][sourceY]*(Path[height-effectX][width-effectY)</a:t>
            </a:r>
            <a:endParaRPr b="1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D"/>
        </a:solid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514" y="7532279"/>
            <a:ext cx="5192177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91163">
            <a:off x="3525268" y="-1461483"/>
            <a:ext cx="6851435" cy="338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95049" y="7761574"/>
            <a:ext cx="6211019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542629" y="6704507"/>
            <a:ext cx="4346285" cy="4611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00463" y="-3341922"/>
            <a:ext cx="5694585" cy="6198188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25"/>
          <p:cNvSpPr txBox="1"/>
          <p:nvPr/>
        </p:nvSpPr>
        <p:spPr>
          <a:xfrm>
            <a:off x="833686" y="2338511"/>
            <a:ext cx="16620600" cy="53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18"/>
              <a:buFont typeface="Arial"/>
              <a:buNone/>
            </a:pPr>
            <a:r>
              <a:rPr b="1" i="0" lang="en-US" sz="3918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    for b in record :</a:t>
            </a:r>
            <a:endParaRPr b="1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18"/>
              <a:buFont typeface="Arial"/>
              <a:buNone/>
            </a:pPr>
            <a:r>
              <a:rPr b="1" i="0" lang="en-US" sz="3918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        if b.first &gt;= Block[i].effect.first &amp;&amp; b.second &gt;= Block[i].effect.second do </a:t>
            </a:r>
            <a:endParaRPr b="1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18"/>
              <a:buFont typeface="Arial"/>
              <a:buNone/>
            </a:pPr>
            <a:r>
              <a:rPr b="1" i="0" lang="en-US" sz="3918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            newPath[b.first][b.second] -= newPath[sourceX][sourceY]*(Path[b.first-effectX][b.second-effectY)</a:t>
            </a:r>
            <a:endParaRPr b="1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18"/>
              <a:buFont typeface="Arial"/>
              <a:buNone/>
            </a:pPr>
            <a:r>
              <a:t/>
            </a:r>
            <a:endParaRPr b="1" i="0" sz="3918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18"/>
              <a:buFont typeface="Arial"/>
              <a:buNone/>
            </a:pPr>
            <a:r>
              <a:rPr b="1" i="0" lang="en-US" sz="3918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print(output)</a:t>
            </a:r>
            <a:endParaRPr b="1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D"/>
        </a:soli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6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514" y="7532279"/>
            <a:ext cx="5192177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91163">
            <a:off x="3525268" y="-1461483"/>
            <a:ext cx="6851435" cy="338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95049" y="7761574"/>
            <a:ext cx="6211019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542629" y="6704507"/>
            <a:ext cx="4346285" cy="4611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00463" y="-3341922"/>
            <a:ext cx="5694585" cy="6198188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26"/>
          <p:cNvSpPr txBox="1"/>
          <p:nvPr/>
        </p:nvSpPr>
        <p:spPr>
          <a:xfrm>
            <a:off x="8066964" y="1491712"/>
            <a:ext cx="21540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80"/>
              <a:buFont typeface="Arial"/>
              <a:buNone/>
            </a:pPr>
            <a:r>
              <a:rPr b="1" i="0" lang="en-US" sz="8480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比較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6"/>
          <p:cNvSpPr txBox="1"/>
          <p:nvPr/>
        </p:nvSpPr>
        <p:spPr>
          <a:xfrm>
            <a:off x="2477103" y="2768189"/>
            <a:ext cx="13333800" cy="6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99"/>
              <a:buFont typeface="Arial"/>
              <a:buNone/>
            </a:pPr>
            <a:r>
              <a:rPr b="1" i="0" lang="en-US" sz="4199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方法一  :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0059" lvl="1" marL="1036318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823708"/>
              </a:buClr>
              <a:buSzPts val="4199"/>
              <a:buFont typeface="Arial"/>
              <a:buChar char="•"/>
            </a:pPr>
            <a:r>
              <a:rPr b="1" i="0" lang="en-US" sz="4199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耗時較長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0059" lvl="1" marL="1036318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823708"/>
              </a:buClr>
              <a:buSzPts val="4199"/>
              <a:buFont typeface="Arial"/>
              <a:buChar char="•"/>
            </a:pPr>
            <a:r>
              <a:rPr b="1" i="0" lang="en-US" sz="4199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時間複雜度  : T(天數*(障礙物數+列*行))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0059" lvl="1" marL="1036318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823708"/>
              </a:buClr>
              <a:buSzPts val="4199"/>
              <a:buFont typeface="Arial"/>
              <a:buChar char="•"/>
            </a:pPr>
            <a:r>
              <a:rPr b="1" i="0" lang="en-US" sz="4199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空間複雜度  : S(列*行)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99"/>
              <a:buFont typeface="Arial"/>
              <a:buNone/>
            </a:pPr>
            <a:r>
              <a:rPr b="1" i="0" lang="en-US" sz="4199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方法二 :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0059" lvl="1" marL="1036318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823708"/>
              </a:buClr>
              <a:buSzPts val="4199"/>
              <a:buFont typeface="Arial"/>
              <a:buChar char="•"/>
            </a:pPr>
            <a:r>
              <a:rPr b="1" i="0" lang="en-US" sz="4199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耗時較短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0059" lvl="1" marL="1036318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823708"/>
              </a:buClr>
              <a:buSzPts val="4199"/>
              <a:buFont typeface="Arial"/>
              <a:buChar char="•"/>
            </a:pPr>
            <a:r>
              <a:rPr b="1" i="0" lang="en-US" sz="4199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時間複雜度 : T(列*行+天數*障礙物數)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0059" lvl="1" marL="1036318" marR="0" rtl="0" algn="l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Clr>
                <a:srgbClr val="823708"/>
              </a:buClr>
              <a:buSzPts val="4199"/>
              <a:buFont typeface="Arial"/>
              <a:buChar char="•"/>
            </a:pPr>
            <a:r>
              <a:rPr b="1" i="0" lang="en-US" sz="4199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空間複雜度 : S(列*行+障礙物數)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D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433040">
            <a:off x="-2230082" y="-318995"/>
            <a:ext cx="5879362" cy="4659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7433040">
            <a:off x="-184550" y="-2576890"/>
            <a:ext cx="5379976" cy="570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7227470">
            <a:off x="14219278" y="6296267"/>
            <a:ext cx="6080045" cy="661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9751477">
            <a:off x="15653115" y="5613008"/>
            <a:ext cx="5269769" cy="3491222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27"/>
          <p:cNvSpPr/>
          <p:nvPr/>
        </p:nvSpPr>
        <p:spPr>
          <a:xfrm rot="10800000">
            <a:off x="3210502" y="2417861"/>
            <a:ext cx="11866996" cy="5451277"/>
          </a:xfrm>
          <a:custGeom>
            <a:rect b="b" l="l" r="r" t="t"/>
            <a:pathLst>
              <a:path extrusionOk="0" h="9414259" w="20494092">
                <a:moveTo>
                  <a:pt x="20189292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9109459"/>
                </a:lnTo>
                <a:cubicBezTo>
                  <a:pt x="0" y="9278369"/>
                  <a:pt x="135890" y="9414259"/>
                  <a:pt x="304800" y="9414259"/>
                </a:cubicBezTo>
                <a:lnTo>
                  <a:pt x="20189292" y="9414259"/>
                </a:lnTo>
                <a:cubicBezTo>
                  <a:pt x="20358202" y="9414259"/>
                  <a:pt x="20494092" y="9278369"/>
                  <a:pt x="20494092" y="9109459"/>
                </a:cubicBezTo>
                <a:lnTo>
                  <a:pt x="20494092" y="304800"/>
                </a:lnTo>
                <a:cubicBezTo>
                  <a:pt x="20494092" y="135890"/>
                  <a:pt x="20358202" y="0"/>
                  <a:pt x="2018929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27"/>
          <p:cNvSpPr txBox="1"/>
          <p:nvPr/>
        </p:nvSpPr>
        <p:spPr>
          <a:xfrm>
            <a:off x="3319086" y="3635247"/>
            <a:ext cx="11649900" cy="30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79"/>
              <a:buFont typeface="Arial"/>
              <a:buNone/>
            </a:pPr>
            <a:r>
              <a:rPr b="1" i="0" lang="en-US" sz="8479" u="none" cap="none" strike="noStrike">
                <a:solidFill>
                  <a:srgbClr val="BF7343"/>
                </a:solidFill>
                <a:latin typeface="Arial"/>
                <a:ea typeface="Arial"/>
                <a:cs typeface="Arial"/>
                <a:sym typeface="Arial"/>
              </a:rPr>
              <a:t>Thank You for Listening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3" name="Google Shape;663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8337289">
            <a:off x="7801292" y="1390080"/>
            <a:ext cx="2685416" cy="205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D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252897">
            <a:off x="11778153" y="6168364"/>
            <a:ext cx="9318202" cy="460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9740303">
            <a:off x="12979774" y="-874680"/>
            <a:ext cx="7621369" cy="603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017538">
            <a:off x="15874869" y="3436804"/>
            <a:ext cx="6281801" cy="497832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/>
          <p:nvPr/>
        </p:nvSpPr>
        <p:spPr>
          <a:xfrm rot="-5400000">
            <a:off x="931834" y="2829781"/>
            <a:ext cx="7073095" cy="5839005"/>
          </a:xfrm>
          <a:custGeom>
            <a:rect b="b" l="l" r="r" t="t"/>
            <a:pathLst>
              <a:path extrusionOk="0" h="8816162" w="10679482">
                <a:moveTo>
                  <a:pt x="10374682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8511362"/>
                </a:lnTo>
                <a:cubicBezTo>
                  <a:pt x="0" y="8680272"/>
                  <a:pt x="135890" y="8816162"/>
                  <a:pt x="304800" y="8816162"/>
                </a:cubicBezTo>
                <a:lnTo>
                  <a:pt x="10374682" y="8816162"/>
                </a:lnTo>
                <a:cubicBezTo>
                  <a:pt x="10543593" y="8816162"/>
                  <a:pt x="10679482" y="8680272"/>
                  <a:pt x="10679482" y="8511362"/>
                </a:cubicBezTo>
                <a:lnTo>
                  <a:pt x="10679482" y="304800"/>
                </a:lnTo>
                <a:cubicBezTo>
                  <a:pt x="10679482" y="135890"/>
                  <a:pt x="10543593" y="0"/>
                  <a:pt x="103746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 rot="-5400000">
            <a:off x="8079947" y="2863866"/>
            <a:ext cx="7073095" cy="5839005"/>
          </a:xfrm>
          <a:custGeom>
            <a:rect b="b" l="l" r="r" t="t"/>
            <a:pathLst>
              <a:path extrusionOk="0" h="8816162" w="10679482">
                <a:moveTo>
                  <a:pt x="10374682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8511362"/>
                </a:lnTo>
                <a:cubicBezTo>
                  <a:pt x="0" y="8680272"/>
                  <a:pt x="135890" y="8816162"/>
                  <a:pt x="304800" y="8816162"/>
                </a:cubicBezTo>
                <a:lnTo>
                  <a:pt x="10374682" y="8816162"/>
                </a:lnTo>
                <a:cubicBezTo>
                  <a:pt x="10543593" y="8816162"/>
                  <a:pt x="10679482" y="8680272"/>
                  <a:pt x="10679482" y="8511362"/>
                </a:cubicBezTo>
                <a:lnTo>
                  <a:pt x="10679482" y="304800"/>
                </a:lnTo>
                <a:cubicBezTo>
                  <a:pt x="10679482" y="135890"/>
                  <a:pt x="10543593" y="0"/>
                  <a:pt x="103746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1770821" y="2486118"/>
            <a:ext cx="5395200" cy="5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2 2 3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1 0 0 0 1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2 1 0 2 0 0 2 1 2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1 1 1 2 1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653420" y="715365"/>
            <a:ext cx="76299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73"/>
              <a:buFont typeface="Arial"/>
              <a:buNone/>
            </a:pPr>
            <a:r>
              <a:rPr b="1" i="0" lang="en-US" sz="6173" u="none" cap="none" strike="noStrike">
                <a:solidFill>
                  <a:srgbClr val="BF7343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8370102" y="694921"/>
            <a:ext cx="6492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7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94"/>
              <a:buFont typeface="Arial"/>
              <a:buNone/>
            </a:pPr>
            <a:r>
              <a:rPr b="1" i="0" lang="en-US" sz="6394" u="none" cap="none" strike="noStrike">
                <a:solidFill>
                  <a:srgbClr val="BF7343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8888148" y="2617792"/>
            <a:ext cx="5395200" cy="3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D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252897">
            <a:off x="11778153" y="6168364"/>
            <a:ext cx="9318202" cy="460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9740303">
            <a:off x="12979774" y="-874680"/>
            <a:ext cx="7621369" cy="603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017538">
            <a:off x="15874869" y="3436804"/>
            <a:ext cx="6281801" cy="497832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 rot="-5400000">
            <a:off x="931834" y="2829781"/>
            <a:ext cx="7073095" cy="5839005"/>
          </a:xfrm>
          <a:custGeom>
            <a:rect b="b" l="l" r="r" t="t"/>
            <a:pathLst>
              <a:path extrusionOk="0" h="8816162" w="10679482">
                <a:moveTo>
                  <a:pt x="10374682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8511362"/>
                </a:lnTo>
                <a:cubicBezTo>
                  <a:pt x="0" y="8680272"/>
                  <a:pt x="135890" y="8816162"/>
                  <a:pt x="304800" y="8816162"/>
                </a:cubicBezTo>
                <a:lnTo>
                  <a:pt x="10374682" y="8816162"/>
                </a:lnTo>
                <a:cubicBezTo>
                  <a:pt x="10543593" y="8816162"/>
                  <a:pt x="10679482" y="8680272"/>
                  <a:pt x="10679482" y="8511362"/>
                </a:cubicBezTo>
                <a:lnTo>
                  <a:pt x="10679482" y="304800"/>
                </a:lnTo>
                <a:cubicBezTo>
                  <a:pt x="10679482" y="135890"/>
                  <a:pt x="10543593" y="0"/>
                  <a:pt x="103746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 rot="-5400000">
            <a:off x="8079947" y="2863866"/>
            <a:ext cx="7073095" cy="5839005"/>
          </a:xfrm>
          <a:custGeom>
            <a:rect b="b" l="l" r="r" t="t"/>
            <a:pathLst>
              <a:path extrusionOk="0" h="8816162" w="10679482">
                <a:moveTo>
                  <a:pt x="10374682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8511362"/>
                </a:lnTo>
                <a:cubicBezTo>
                  <a:pt x="0" y="8680272"/>
                  <a:pt x="135890" y="8816162"/>
                  <a:pt x="304800" y="8816162"/>
                </a:cubicBezTo>
                <a:lnTo>
                  <a:pt x="10374682" y="8816162"/>
                </a:lnTo>
                <a:cubicBezTo>
                  <a:pt x="10543593" y="8816162"/>
                  <a:pt x="10679482" y="8680272"/>
                  <a:pt x="10679482" y="8511362"/>
                </a:cubicBezTo>
                <a:lnTo>
                  <a:pt x="10679482" y="304800"/>
                </a:lnTo>
                <a:cubicBezTo>
                  <a:pt x="10679482" y="135890"/>
                  <a:pt x="10543593" y="0"/>
                  <a:pt x="103746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1770821" y="2486118"/>
            <a:ext cx="5395200" cy="5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2 2 3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1 0 0 0 1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2 1 0 2 0 0 2 1 2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1 1 1 2 1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48880" y="2246820"/>
            <a:ext cx="895460" cy="924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6389">
            <a:off x="2477596" y="2232083"/>
            <a:ext cx="1137493" cy="51083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653420" y="715365"/>
            <a:ext cx="76299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73"/>
              <a:buFont typeface="Arial"/>
              <a:buNone/>
            </a:pPr>
            <a:r>
              <a:rPr b="1" i="0" lang="en-US" sz="6173" u="none" cap="none" strike="noStrike">
                <a:solidFill>
                  <a:srgbClr val="BF7343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8370102" y="694921"/>
            <a:ext cx="6492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7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94"/>
              <a:buFont typeface="Arial"/>
              <a:buNone/>
            </a:pPr>
            <a:r>
              <a:rPr b="1" i="0" lang="en-US" sz="6394" u="none" cap="none" strike="noStrike">
                <a:solidFill>
                  <a:srgbClr val="BF7343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8888148" y="2617792"/>
            <a:ext cx="5395200" cy="3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3860150" y="2021450"/>
            <a:ext cx="28488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測資數量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D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252897">
            <a:off x="11778153" y="6168364"/>
            <a:ext cx="9318202" cy="460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9740303">
            <a:off x="12979774" y="-874680"/>
            <a:ext cx="7621369" cy="603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017538">
            <a:off x="15874869" y="3436804"/>
            <a:ext cx="6281801" cy="497832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/>
          <p:nvPr/>
        </p:nvSpPr>
        <p:spPr>
          <a:xfrm rot="-5400000">
            <a:off x="931834" y="2829781"/>
            <a:ext cx="7073095" cy="5839005"/>
          </a:xfrm>
          <a:custGeom>
            <a:rect b="b" l="l" r="r" t="t"/>
            <a:pathLst>
              <a:path extrusionOk="0" h="8816162" w="10679482">
                <a:moveTo>
                  <a:pt x="10374682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8511362"/>
                </a:lnTo>
                <a:cubicBezTo>
                  <a:pt x="0" y="8680272"/>
                  <a:pt x="135890" y="8816162"/>
                  <a:pt x="304800" y="8816162"/>
                </a:cubicBezTo>
                <a:lnTo>
                  <a:pt x="10374682" y="8816162"/>
                </a:lnTo>
                <a:cubicBezTo>
                  <a:pt x="10543593" y="8816162"/>
                  <a:pt x="10679482" y="8680272"/>
                  <a:pt x="10679482" y="8511362"/>
                </a:cubicBezTo>
                <a:lnTo>
                  <a:pt x="10679482" y="304800"/>
                </a:lnTo>
                <a:cubicBezTo>
                  <a:pt x="10679482" y="135890"/>
                  <a:pt x="10543593" y="0"/>
                  <a:pt x="103746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/>
          <p:nvPr/>
        </p:nvSpPr>
        <p:spPr>
          <a:xfrm rot="-5400000">
            <a:off x="8079947" y="2863866"/>
            <a:ext cx="7073095" cy="5839005"/>
          </a:xfrm>
          <a:custGeom>
            <a:rect b="b" l="l" r="r" t="t"/>
            <a:pathLst>
              <a:path extrusionOk="0" h="8816162" w="10679482">
                <a:moveTo>
                  <a:pt x="10374682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8511362"/>
                </a:lnTo>
                <a:cubicBezTo>
                  <a:pt x="0" y="8680272"/>
                  <a:pt x="135890" y="8816162"/>
                  <a:pt x="304800" y="8816162"/>
                </a:cubicBezTo>
                <a:lnTo>
                  <a:pt x="10374682" y="8816162"/>
                </a:lnTo>
                <a:cubicBezTo>
                  <a:pt x="10543593" y="8816162"/>
                  <a:pt x="10679482" y="8680272"/>
                  <a:pt x="10679482" y="8511362"/>
                </a:cubicBezTo>
                <a:lnTo>
                  <a:pt x="10679482" y="304800"/>
                </a:lnTo>
                <a:cubicBezTo>
                  <a:pt x="10679482" y="135890"/>
                  <a:pt x="10543593" y="0"/>
                  <a:pt x="103746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1770821" y="2486118"/>
            <a:ext cx="5395200" cy="5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2 2 3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1 0 0 0 1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2 1 0 2 0 0 2 1 2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1 1 1 2 1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358670">
            <a:off x="2146144" y="2987378"/>
            <a:ext cx="1137493" cy="51083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/>
          <p:nvPr/>
        </p:nvSpPr>
        <p:spPr>
          <a:xfrm>
            <a:off x="653420" y="715365"/>
            <a:ext cx="76299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73"/>
              <a:buFont typeface="Arial"/>
              <a:buNone/>
            </a:pPr>
            <a:r>
              <a:rPr b="1" i="0" lang="en-US" sz="6173" u="none" cap="none" strike="noStrike">
                <a:solidFill>
                  <a:srgbClr val="BF7343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8370102" y="694921"/>
            <a:ext cx="6492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7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94"/>
              <a:buFont typeface="Arial"/>
              <a:buNone/>
            </a:pPr>
            <a:r>
              <a:rPr b="1" i="0" lang="en-US" sz="6394" u="none" cap="none" strike="noStrike">
                <a:solidFill>
                  <a:srgbClr val="BF7343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8888148" y="2617792"/>
            <a:ext cx="5395200" cy="3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3239198" y="2486135"/>
            <a:ext cx="51309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(N+1)條南北向的路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48880" y="3553258"/>
            <a:ext cx="832737" cy="859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D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252897">
            <a:off x="11778153" y="6168364"/>
            <a:ext cx="9318202" cy="460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9740303">
            <a:off x="12979774" y="-874680"/>
            <a:ext cx="7621369" cy="603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017538">
            <a:off x="15874869" y="3436804"/>
            <a:ext cx="6281801" cy="497832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/>
          <p:nvPr/>
        </p:nvSpPr>
        <p:spPr>
          <a:xfrm rot="-5400000">
            <a:off x="931834" y="2829781"/>
            <a:ext cx="7073095" cy="5839005"/>
          </a:xfrm>
          <a:custGeom>
            <a:rect b="b" l="l" r="r" t="t"/>
            <a:pathLst>
              <a:path extrusionOk="0" h="8816162" w="10679482">
                <a:moveTo>
                  <a:pt x="10374682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8511362"/>
                </a:lnTo>
                <a:cubicBezTo>
                  <a:pt x="0" y="8680272"/>
                  <a:pt x="135890" y="8816162"/>
                  <a:pt x="304800" y="8816162"/>
                </a:cubicBezTo>
                <a:lnTo>
                  <a:pt x="10374682" y="8816162"/>
                </a:lnTo>
                <a:cubicBezTo>
                  <a:pt x="10543593" y="8816162"/>
                  <a:pt x="10679482" y="8680272"/>
                  <a:pt x="10679482" y="8511362"/>
                </a:cubicBezTo>
                <a:lnTo>
                  <a:pt x="10679482" y="304800"/>
                </a:lnTo>
                <a:cubicBezTo>
                  <a:pt x="10679482" y="135890"/>
                  <a:pt x="10543593" y="0"/>
                  <a:pt x="103746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 rot="-5400000">
            <a:off x="8079768" y="2861984"/>
            <a:ext cx="7075157" cy="5840707"/>
          </a:xfrm>
          <a:custGeom>
            <a:rect b="b" l="l" r="r" t="t"/>
            <a:pathLst>
              <a:path extrusionOk="0" h="8816162" w="10679482">
                <a:moveTo>
                  <a:pt x="10374682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8511362"/>
                </a:lnTo>
                <a:cubicBezTo>
                  <a:pt x="0" y="8680272"/>
                  <a:pt x="135890" y="8816162"/>
                  <a:pt x="304800" y="8816162"/>
                </a:cubicBezTo>
                <a:lnTo>
                  <a:pt x="10374682" y="8816162"/>
                </a:lnTo>
                <a:cubicBezTo>
                  <a:pt x="10543593" y="8816162"/>
                  <a:pt x="10679482" y="8680272"/>
                  <a:pt x="10679482" y="8511362"/>
                </a:cubicBezTo>
                <a:lnTo>
                  <a:pt x="10679482" y="304800"/>
                </a:lnTo>
                <a:cubicBezTo>
                  <a:pt x="10679482" y="135890"/>
                  <a:pt x="10543593" y="0"/>
                  <a:pt x="103746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1770821" y="2486118"/>
            <a:ext cx="5395200" cy="5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2 2 3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1 0 0 0 1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2 1 0 2 0 0 2 1 2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1 1 1 2 1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653420" y="715365"/>
            <a:ext cx="76299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73"/>
              <a:buFont typeface="Arial"/>
              <a:buNone/>
            </a:pPr>
            <a:r>
              <a:rPr b="1" i="0" lang="en-US" sz="6173" u="none" cap="none" strike="noStrike">
                <a:solidFill>
                  <a:srgbClr val="BF7343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8370102" y="694921"/>
            <a:ext cx="6492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7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94"/>
              <a:buFont typeface="Arial"/>
              <a:buNone/>
            </a:pPr>
            <a:r>
              <a:rPr b="1" i="0" lang="en-US" sz="6394" u="none" cap="none" strike="noStrike">
                <a:solidFill>
                  <a:srgbClr val="BF7343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8888148" y="2617792"/>
            <a:ext cx="5395200" cy="3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6"/>
          <p:cNvGrpSpPr/>
          <p:nvPr/>
        </p:nvGrpSpPr>
        <p:grpSpPr>
          <a:xfrm>
            <a:off x="1900498" y="2474757"/>
            <a:ext cx="6796495" cy="1908481"/>
            <a:chOff x="1900498" y="2474758"/>
            <a:chExt cx="6796495" cy="1908481"/>
          </a:xfrm>
        </p:grpSpPr>
        <p:pic>
          <p:nvPicPr>
            <p:cNvPr id="166" name="Google Shape;166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1358670">
              <a:off x="2371363" y="2985721"/>
              <a:ext cx="1137493" cy="510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6"/>
            <p:cNvSpPr txBox="1"/>
            <p:nvPr/>
          </p:nvSpPr>
          <p:spPr>
            <a:xfrm>
              <a:off x="3566093" y="2474758"/>
              <a:ext cx="5130900" cy="6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85"/>
                <a:buFont typeface="Arial"/>
                <a:buNone/>
              </a:pPr>
              <a:r>
                <a:rPr b="1" i="0" lang="en-US" sz="4485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(N+1)條東西向的路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8" name="Google Shape;168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00498" y="3523296"/>
              <a:ext cx="832737" cy="8599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D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252897">
            <a:off x="11778153" y="6168364"/>
            <a:ext cx="9318202" cy="460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9740303">
            <a:off x="12979774" y="-874680"/>
            <a:ext cx="7621369" cy="603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017538">
            <a:off x="15874869" y="3436804"/>
            <a:ext cx="6281801" cy="49783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7"/>
          <p:cNvSpPr/>
          <p:nvPr/>
        </p:nvSpPr>
        <p:spPr>
          <a:xfrm rot="-5400000">
            <a:off x="931834" y="2829781"/>
            <a:ext cx="7073095" cy="5839005"/>
          </a:xfrm>
          <a:custGeom>
            <a:rect b="b" l="l" r="r" t="t"/>
            <a:pathLst>
              <a:path extrusionOk="0" h="8816162" w="10679482">
                <a:moveTo>
                  <a:pt x="10374682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8511362"/>
                </a:lnTo>
                <a:cubicBezTo>
                  <a:pt x="0" y="8680272"/>
                  <a:pt x="135890" y="8816162"/>
                  <a:pt x="304800" y="8816162"/>
                </a:cubicBezTo>
                <a:lnTo>
                  <a:pt x="10374682" y="8816162"/>
                </a:lnTo>
                <a:cubicBezTo>
                  <a:pt x="10543593" y="8816162"/>
                  <a:pt x="10679482" y="8680272"/>
                  <a:pt x="10679482" y="8511362"/>
                </a:cubicBezTo>
                <a:lnTo>
                  <a:pt x="10679482" y="304800"/>
                </a:lnTo>
                <a:cubicBezTo>
                  <a:pt x="10679482" y="135890"/>
                  <a:pt x="10543593" y="0"/>
                  <a:pt x="103746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/>
          <p:nvPr/>
        </p:nvSpPr>
        <p:spPr>
          <a:xfrm rot="-5400000">
            <a:off x="8079947" y="2863866"/>
            <a:ext cx="7073095" cy="5839005"/>
          </a:xfrm>
          <a:custGeom>
            <a:rect b="b" l="l" r="r" t="t"/>
            <a:pathLst>
              <a:path extrusionOk="0" h="8816162" w="10679482">
                <a:moveTo>
                  <a:pt x="10374682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8511362"/>
                </a:lnTo>
                <a:cubicBezTo>
                  <a:pt x="0" y="8680272"/>
                  <a:pt x="135890" y="8816162"/>
                  <a:pt x="304800" y="8816162"/>
                </a:cubicBezTo>
                <a:lnTo>
                  <a:pt x="10374682" y="8816162"/>
                </a:lnTo>
                <a:cubicBezTo>
                  <a:pt x="10543593" y="8816162"/>
                  <a:pt x="10679482" y="8680272"/>
                  <a:pt x="10679482" y="8511362"/>
                </a:cubicBezTo>
                <a:lnTo>
                  <a:pt x="10679482" y="304800"/>
                </a:lnTo>
                <a:cubicBezTo>
                  <a:pt x="10679482" y="135890"/>
                  <a:pt x="10543593" y="0"/>
                  <a:pt x="103746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1770821" y="2486118"/>
            <a:ext cx="5395200" cy="5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2 2 3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1 0 0 0 1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2 1 0 2 0 0 2 1 2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1 1 1 2 1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358670">
            <a:off x="2955905" y="2746593"/>
            <a:ext cx="1137493" cy="51083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 txBox="1"/>
          <p:nvPr/>
        </p:nvSpPr>
        <p:spPr>
          <a:xfrm>
            <a:off x="653420" y="715365"/>
            <a:ext cx="76299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73"/>
              <a:buFont typeface="Arial"/>
              <a:buNone/>
            </a:pPr>
            <a:r>
              <a:rPr b="1" i="0" lang="en-US" sz="6173" u="none" cap="none" strike="noStrike">
                <a:solidFill>
                  <a:srgbClr val="BF7343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8370102" y="694921"/>
            <a:ext cx="6492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7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94"/>
              <a:buFont typeface="Arial"/>
              <a:buNone/>
            </a:pPr>
            <a:r>
              <a:rPr b="1" i="0" lang="en-US" sz="6394" u="none" cap="none" strike="noStrike">
                <a:solidFill>
                  <a:srgbClr val="BF7343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8888148" y="2617792"/>
            <a:ext cx="5395200" cy="3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4031006" y="2434625"/>
            <a:ext cx="17088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天數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85041" y="3450767"/>
            <a:ext cx="832737" cy="85994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7"/>
          <p:cNvSpPr txBox="1"/>
          <p:nvPr/>
        </p:nvSpPr>
        <p:spPr>
          <a:xfrm>
            <a:off x="-496950" y="4882075"/>
            <a:ext cx="24852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84"/>
              <a:buFont typeface="Arial"/>
              <a:buNone/>
            </a:pPr>
            <a:r>
              <a:rPr b="1" i="0" lang="en-US" sz="3984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第一天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-384900" y="6080050"/>
            <a:ext cx="22611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84"/>
              <a:buFont typeface="Arial"/>
              <a:buNone/>
            </a:pPr>
            <a:r>
              <a:rPr b="1" i="0" lang="en-US" sz="3984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第二天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-384900" y="7278025"/>
            <a:ext cx="22611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84"/>
              <a:buFont typeface="Arial"/>
              <a:buNone/>
            </a:pPr>
            <a:r>
              <a:rPr b="1" i="0" lang="en-US" sz="3984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第三天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 txBox="1"/>
          <p:nvPr/>
        </p:nvSpPr>
        <p:spPr>
          <a:xfrm>
            <a:off x="6987950" y="2611225"/>
            <a:ext cx="19002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84"/>
              <a:buFont typeface="Arial"/>
              <a:buNone/>
            </a:pPr>
            <a:r>
              <a:rPr b="1" i="0" lang="en-US" sz="3984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第一天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 txBox="1"/>
          <p:nvPr/>
        </p:nvSpPr>
        <p:spPr>
          <a:xfrm>
            <a:off x="6807511" y="3805975"/>
            <a:ext cx="22611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84"/>
              <a:buFont typeface="Arial"/>
              <a:buNone/>
            </a:pPr>
            <a:r>
              <a:rPr b="1" i="0" lang="en-US" sz="3984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第二天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6807499" y="5007300"/>
            <a:ext cx="22611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84"/>
              <a:buFont typeface="Arial"/>
              <a:buNone/>
            </a:pPr>
            <a:r>
              <a:rPr b="1" i="0" lang="en-US" sz="3984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第三天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D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252897">
            <a:off x="11778153" y="6168364"/>
            <a:ext cx="9318202" cy="460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9740303">
            <a:off x="12979774" y="-874680"/>
            <a:ext cx="7621369" cy="603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017538">
            <a:off x="15874869" y="3436804"/>
            <a:ext cx="6281801" cy="497832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8"/>
          <p:cNvSpPr/>
          <p:nvPr/>
        </p:nvSpPr>
        <p:spPr>
          <a:xfrm rot="-5400000">
            <a:off x="931834" y="2829781"/>
            <a:ext cx="7073095" cy="5839005"/>
          </a:xfrm>
          <a:custGeom>
            <a:rect b="b" l="l" r="r" t="t"/>
            <a:pathLst>
              <a:path extrusionOk="0" h="8816162" w="10679482">
                <a:moveTo>
                  <a:pt x="10374682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8511362"/>
                </a:lnTo>
                <a:cubicBezTo>
                  <a:pt x="0" y="8680272"/>
                  <a:pt x="135890" y="8816162"/>
                  <a:pt x="304800" y="8816162"/>
                </a:cubicBezTo>
                <a:lnTo>
                  <a:pt x="10374682" y="8816162"/>
                </a:lnTo>
                <a:cubicBezTo>
                  <a:pt x="10543593" y="8816162"/>
                  <a:pt x="10679482" y="8680272"/>
                  <a:pt x="10679482" y="8511362"/>
                </a:cubicBezTo>
                <a:lnTo>
                  <a:pt x="10679482" y="304800"/>
                </a:lnTo>
                <a:cubicBezTo>
                  <a:pt x="10679482" y="135890"/>
                  <a:pt x="10543593" y="0"/>
                  <a:pt x="103746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8"/>
          <p:cNvSpPr/>
          <p:nvPr/>
        </p:nvSpPr>
        <p:spPr>
          <a:xfrm rot="-5400000">
            <a:off x="8079947" y="2863866"/>
            <a:ext cx="7073095" cy="5839005"/>
          </a:xfrm>
          <a:custGeom>
            <a:rect b="b" l="l" r="r" t="t"/>
            <a:pathLst>
              <a:path extrusionOk="0" h="8816162" w="10679482">
                <a:moveTo>
                  <a:pt x="10374682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8511362"/>
                </a:lnTo>
                <a:cubicBezTo>
                  <a:pt x="0" y="8680272"/>
                  <a:pt x="135890" y="8816162"/>
                  <a:pt x="304800" y="8816162"/>
                </a:cubicBezTo>
                <a:lnTo>
                  <a:pt x="10374682" y="8816162"/>
                </a:lnTo>
                <a:cubicBezTo>
                  <a:pt x="10543593" y="8816162"/>
                  <a:pt x="10679482" y="8680272"/>
                  <a:pt x="10679482" y="8511362"/>
                </a:cubicBezTo>
                <a:lnTo>
                  <a:pt x="10679482" y="304800"/>
                </a:lnTo>
                <a:cubicBezTo>
                  <a:pt x="10679482" y="135890"/>
                  <a:pt x="10543593" y="0"/>
                  <a:pt x="103746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 txBox="1"/>
          <p:nvPr/>
        </p:nvSpPr>
        <p:spPr>
          <a:xfrm>
            <a:off x="1770821" y="2486118"/>
            <a:ext cx="5395200" cy="5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2 2 3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1 0 0 0 1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2 1 0 2 0 0 2 1 2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1 1 1 2 1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-2527699">
            <a:off x="608933" y="5536706"/>
            <a:ext cx="1137493" cy="51083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8"/>
          <p:cNvSpPr txBox="1"/>
          <p:nvPr/>
        </p:nvSpPr>
        <p:spPr>
          <a:xfrm>
            <a:off x="653420" y="715365"/>
            <a:ext cx="76299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73"/>
              <a:buFont typeface="Arial"/>
              <a:buNone/>
            </a:pPr>
            <a:r>
              <a:rPr b="1" i="0" lang="en-US" sz="6173" u="none" cap="none" strike="noStrike">
                <a:solidFill>
                  <a:srgbClr val="BF7343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 txBox="1"/>
          <p:nvPr/>
        </p:nvSpPr>
        <p:spPr>
          <a:xfrm>
            <a:off x="8370102" y="694921"/>
            <a:ext cx="6492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7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94"/>
              <a:buFont typeface="Arial"/>
              <a:buNone/>
            </a:pPr>
            <a:r>
              <a:rPr b="1" i="0" lang="en-US" sz="6394" u="none" cap="none" strike="noStrike">
                <a:solidFill>
                  <a:srgbClr val="BF7343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 txBox="1"/>
          <p:nvPr/>
        </p:nvSpPr>
        <p:spPr>
          <a:xfrm>
            <a:off x="8888148" y="2617792"/>
            <a:ext cx="5395200" cy="3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0" y="6348793"/>
            <a:ext cx="1958400" cy="1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障礙物數量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48880" y="4699562"/>
            <a:ext cx="832737" cy="85994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8"/>
          <p:cNvSpPr txBox="1"/>
          <p:nvPr/>
        </p:nvSpPr>
        <p:spPr>
          <a:xfrm>
            <a:off x="9" y="4852479"/>
            <a:ext cx="177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第一天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 txBox="1"/>
          <p:nvPr/>
        </p:nvSpPr>
        <p:spPr>
          <a:xfrm>
            <a:off x="7341260" y="2617792"/>
            <a:ext cx="137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第一天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ED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252897">
            <a:off x="11778153" y="6168364"/>
            <a:ext cx="9318202" cy="460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9740303">
            <a:off x="12979774" y="-874680"/>
            <a:ext cx="7621369" cy="603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017538">
            <a:off x="15874869" y="3436804"/>
            <a:ext cx="6281801" cy="497832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9"/>
          <p:cNvSpPr/>
          <p:nvPr/>
        </p:nvSpPr>
        <p:spPr>
          <a:xfrm rot="-5400000">
            <a:off x="931834" y="2829781"/>
            <a:ext cx="7073095" cy="5839005"/>
          </a:xfrm>
          <a:custGeom>
            <a:rect b="b" l="l" r="r" t="t"/>
            <a:pathLst>
              <a:path extrusionOk="0" h="8816162" w="10679482">
                <a:moveTo>
                  <a:pt x="10374682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8511362"/>
                </a:lnTo>
                <a:cubicBezTo>
                  <a:pt x="0" y="8680272"/>
                  <a:pt x="135890" y="8816162"/>
                  <a:pt x="304800" y="8816162"/>
                </a:cubicBezTo>
                <a:lnTo>
                  <a:pt x="10374682" y="8816162"/>
                </a:lnTo>
                <a:cubicBezTo>
                  <a:pt x="10543593" y="8816162"/>
                  <a:pt x="10679482" y="8680272"/>
                  <a:pt x="10679482" y="8511362"/>
                </a:cubicBezTo>
                <a:lnTo>
                  <a:pt x="10679482" y="304800"/>
                </a:lnTo>
                <a:cubicBezTo>
                  <a:pt x="10679482" y="135890"/>
                  <a:pt x="10543593" y="0"/>
                  <a:pt x="103746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9"/>
          <p:cNvSpPr/>
          <p:nvPr/>
        </p:nvSpPr>
        <p:spPr>
          <a:xfrm rot="-5400000">
            <a:off x="8079947" y="2863866"/>
            <a:ext cx="7073095" cy="5839005"/>
          </a:xfrm>
          <a:custGeom>
            <a:rect b="b" l="l" r="r" t="t"/>
            <a:pathLst>
              <a:path extrusionOk="0" h="8816162" w="10679482">
                <a:moveTo>
                  <a:pt x="10374682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8511362"/>
                </a:lnTo>
                <a:cubicBezTo>
                  <a:pt x="0" y="8680272"/>
                  <a:pt x="135890" y="8816162"/>
                  <a:pt x="304800" y="8816162"/>
                </a:cubicBezTo>
                <a:lnTo>
                  <a:pt x="10374682" y="8816162"/>
                </a:lnTo>
                <a:cubicBezTo>
                  <a:pt x="10543593" y="8816162"/>
                  <a:pt x="10679482" y="8680272"/>
                  <a:pt x="10679482" y="8511362"/>
                </a:cubicBezTo>
                <a:lnTo>
                  <a:pt x="10679482" y="304800"/>
                </a:lnTo>
                <a:cubicBezTo>
                  <a:pt x="10679482" y="135890"/>
                  <a:pt x="10543593" y="0"/>
                  <a:pt x="103746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-2527699">
            <a:off x="904019" y="5493856"/>
            <a:ext cx="1137493" cy="51083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9"/>
          <p:cNvSpPr txBox="1"/>
          <p:nvPr/>
        </p:nvSpPr>
        <p:spPr>
          <a:xfrm>
            <a:off x="8888148" y="2617792"/>
            <a:ext cx="5395200" cy="3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9"/>
          <p:cNvGrpSpPr/>
          <p:nvPr/>
        </p:nvGrpSpPr>
        <p:grpSpPr>
          <a:xfrm>
            <a:off x="8537497" y="3666427"/>
            <a:ext cx="6157996" cy="6507079"/>
            <a:chOff x="0" y="0"/>
            <a:chExt cx="8210661" cy="8676104"/>
          </a:xfrm>
        </p:grpSpPr>
        <p:pic>
          <p:nvPicPr>
            <p:cNvPr id="221" name="Google Shape;221;p9"/>
            <p:cNvPicPr preferRelativeResize="0"/>
            <p:nvPr/>
          </p:nvPicPr>
          <p:blipFill rotWithShape="1">
            <a:blip r:embed="rId7">
              <a:alphaModFix/>
            </a:blip>
            <a:srcRect b="9815" l="0" r="64363" t="26279"/>
            <a:stretch/>
          </p:blipFill>
          <p:spPr>
            <a:xfrm>
              <a:off x="2417986" y="2179321"/>
              <a:ext cx="5574533" cy="55604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713071" y="4936593"/>
              <a:ext cx="1973758" cy="2328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004853" y="0"/>
              <a:ext cx="2205808" cy="22058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941248" y="6685869"/>
              <a:ext cx="1256907" cy="12569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9"/>
            <p:cNvSpPr txBox="1"/>
            <p:nvPr/>
          </p:nvSpPr>
          <p:spPr>
            <a:xfrm>
              <a:off x="0" y="7828476"/>
              <a:ext cx="2319600" cy="7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96"/>
                <a:buFont typeface="Arial"/>
                <a:buNone/>
              </a:pPr>
              <a:r>
                <a:rPr b="1" i="0" lang="en-US" sz="3896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(0, 0)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9"/>
            <p:cNvSpPr txBox="1"/>
            <p:nvPr/>
          </p:nvSpPr>
          <p:spPr>
            <a:xfrm>
              <a:off x="3933119" y="7876604"/>
              <a:ext cx="2071800" cy="7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96"/>
                <a:buFont typeface="Arial"/>
                <a:buNone/>
              </a:pPr>
              <a:r>
                <a:rPr b="1" i="0" lang="en-US" sz="3896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(0, 1)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9"/>
            <p:cNvSpPr txBox="1"/>
            <p:nvPr/>
          </p:nvSpPr>
          <p:spPr>
            <a:xfrm>
              <a:off x="127139" y="4679873"/>
              <a:ext cx="2071800" cy="7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96"/>
                <a:buFont typeface="Arial"/>
                <a:buNone/>
              </a:pPr>
              <a:r>
                <a:rPr b="1" i="0" lang="en-US" sz="3896" u="none" cap="none" strike="noStrike">
                  <a:solidFill>
                    <a:srgbClr val="823708"/>
                  </a:solidFill>
                  <a:latin typeface="Arial"/>
                  <a:ea typeface="Arial"/>
                  <a:cs typeface="Arial"/>
                  <a:sym typeface="Arial"/>
                </a:rPr>
                <a:t>(1, 0)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9"/>
          <p:cNvSpPr txBox="1"/>
          <p:nvPr/>
        </p:nvSpPr>
        <p:spPr>
          <a:xfrm>
            <a:off x="1770821" y="2486118"/>
            <a:ext cx="5395200" cy="5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2 2 3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1 0 0 0 1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2 1 0 2 0 0 2 1 2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t/>
            </a:r>
            <a:endParaRPr b="1" i="0" sz="4485" u="none" cap="none" strike="noStrike">
              <a:solidFill>
                <a:srgbClr val="8237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Arial"/>
                <a:ea typeface="Arial"/>
                <a:cs typeface="Arial"/>
                <a:sym typeface="Arial"/>
              </a:rPr>
              <a:t>1 1 1 2 1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65900" y="4789035"/>
            <a:ext cx="1222275" cy="70893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9"/>
          <p:cNvSpPr txBox="1"/>
          <p:nvPr/>
        </p:nvSpPr>
        <p:spPr>
          <a:xfrm>
            <a:off x="653420" y="715365"/>
            <a:ext cx="76299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73"/>
              <a:buFont typeface="Arial"/>
              <a:buNone/>
            </a:pPr>
            <a:r>
              <a:rPr b="1" i="0" lang="en-US" sz="6173" u="none" cap="none" strike="noStrike">
                <a:solidFill>
                  <a:srgbClr val="BF7343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8370102" y="694921"/>
            <a:ext cx="6492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7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94"/>
              <a:buFont typeface="Arial"/>
              <a:buNone/>
            </a:pPr>
            <a:r>
              <a:rPr b="1" i="0" lang="en-US" sz="6394" u="none" cap="none" strike="noStrike">
                <a:solidFill>
                  <a:srgbClr val="BF7343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0" y="6320218"/>
            <a:ext cx="1958400" cy="15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85"/>
              <a:buFont typeface="Arial"/>
              <a:buNone/>
            </a:pPr>
            <a:r>
              <a:rPr b="1" i="0" lang="en-US" sz="4185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障礙物起始點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9"/>
          <p:cNvSpPr txBox="1"/>
          <p:nvPr/>
        </p:nvSpPr>
        <p:spPr>
          <a:xfrm>
            <a:off x="9" y="4911766"/>
            <a:ext cx="177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第一天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9"/>
          <p:cNvSpPr txBox="1"/>
          <p:nvPr/>
        </p:nvSpPr>
        <p:spPr>
          <a:xfrm>
            <a:off x="7341298" y="2617792"/>
            <a:ext cx="137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第一天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052699" y="4789042"/>
            <a:ext cx="1222275" cy="708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135986">
            <a:off x="3598898" y="4120611"/>
            <a:ext cx="1137493" cy="51083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9"/>
          <p:cNvSpPr txBox="1"/>
          <p:nvPr/>
        </p:nvSpPr>
        <p:spPr>
          <a:xfrm>
            <a:off x="4655062" y="2996150"/>
            <a:ext cx="2697300" cy="1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障礙物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85"/>
              <a:buFont typeface="Arial"/>
              <a:buNone/>
            </a:pPr>
            <a:r>
              <a:rPr b="1" i="0" lang="en-US" sz="4485" u="none" cap="none" strike="noStrike">
                <a:solidFill>
                  <a:srgbClr val="823708"/>
                </a:solidFill>
                <a:latin typeface="Calibri"/>
                <a:ea typeface="Calibri"/>
                <a:cs typeface="Calibri"/>
                <a:sym typeface="Calibri"/>
              </a:rPr>
              <a:t>終點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