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3"/>
  </p:notesMasterIdLst>
  <p:handoutMasterIdLst>
    <p:handoutMasterId r:id="rId34"/>
  </p:handoutMasterIdLst>
  <p:sldIdLst>
    <p:sldId id="256" r:id="rId2"/>
    <p:sldId id="559" r:id="rId3"/>
    <p:sldId id="399" r:id="rId4"/>
    <p:sldId id="260" r:id="rId5"/>
    <p:sldId id="416" r:id="rId6"/>
    <p:sldId id="274" r:id="rId7"/>
    <p:sldId id="545" r:id="rId8"/>
    <p:sldId id="544" r:id="rId9"/>
    <p:sldId id="282" r:id="rId10"/>
    <p:sldId id="422" r:id="rId11"/>
    <p:sldId id="543" r:id="rId12"/>
    <p:sldId id="289" r:id="rId13"/>
    <p:sldId id="435" r:id="rId14"/>
    <p:sldId id="436" r:id="rId15"/>
    <p:sldId id="542" r:id="rId16"/>
    <p:sldId id="491" r:id="rId17"/>
    <p:sldId id="298" r:id="rId18"/>
    <p:sldId id="500" r:id="rId19"/>
    <p:sldId id="504" r:id="rId20"/>
    <p:sldId id="533" r:id="rId21"/>
    <p:sldId id="527" r:id="rId22"/>
    <p:sldId id="506" r:id="rId23"/>
    <p:sldId id="557" r:id="rId24"/>
    <p:sldId id="556" r:id="rId25"/>
    <p:sldId id="540" r:id="rId26"/>
    <p:sldId id="541" r:id="rId27"/>
    <p:sldId id="537" r:id="rId28"/>
    <p:sldId id="558" r:id="rId29"/>
    <p:sldId id="555" r:id="rId30"/>
    <p:sldId id="552" r:id="rId31"/>
    <p:sldId id="553" r:id="rId32"/>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00"/>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996" autoAdjust="0"/>
    <p:restoredTop sz="90612" autoAdjust="0"/>
  </p:normalViewPr>
  <p:slideViewPr>
    <p:cSldViewPr>
      <p:cViewPr varScale="1">
        <p:scale>
          <a:sx n="110" d="100"/>
          <a:sy n="110" d="100"/>
        </p:scale>
        <p:origin x="1541"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zh-TW" altLang="en-US"/>
          </a:p>
        </p:txBody>
      </p:sp>
      <p:sp>
        <p:nvSpPr>
          <p:cNvPr id="3" name="日期版面配置區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vl1pPr>
          </a:lstStyle>
          <a:p>
            <a:fld id="{824BCB31-4BFC-44E6-8737-40FBD5B3890A}" type="datetimeFigureOut">
              <a:rPr lang="zh-TW" altLang="en-US" smtClean="0"/>
              <a:pPr/>
              <a:t>2022/3/8</a:t>
            </a:fld>
            <a:endParaRPr lang="zh-TW" altLang="en-US"/>
          </a:p>
        </p:txBody>
      </p:sp>
      <p:sp>
        <p:nvSpPr>
          <p:cNvPr id="4" name="頁尾版面配置區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vl1pPr>
          </a:lstStyle>
          <a:p>
            <a:endParaRPr lang="zh-TW" altLang="en-US"/>
          </a:p>
        </p:txBody>
      </p:sp>
      <p:sp>
        <p:nvSpPr>
          <p:cNvPr id="5" name="投影片編號版面配置區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vl1pPr>
          </a:lstStyle>
          <a:p>
            <a:fld id="{20AA1743-2DCC-414E-8351-4FDC1DAC8429}" type="slidenum">
              <a:rPr lang="zh-TW" altLang="en-US" smtClean="0"/>
              <a:pPr/>
              <a:t>‹#›</a:t>
            </a:fld>
            <a:endParaRPr lang="zh-TW" altLang="en-US"/>
          </a:p>
        </p:txBody>
      </p:sp>
    </p:spTree>
    <p:extLst>
      <p:ext uri="{BB962C8B-B14F-4D97-AF65-F5344CB8AC3E}">
        <p14:creationId xmlns:p14="http://schemas.microsoft.com/office/powerpoint/2010/main" val="21989153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wrap="square" lIns="99075" tIns="49538" rIns="99075" bIns="49538" numCol="1" anchor="t" anchorCtr="0" compatLnSpc="1">
            <a:prstTxWarp prst="textNoShape">
              <a:avLst/>
            </a:prstTxWarp>
          </a:bodyPr>
          <a:lstStyle>
            <a:lvl1pPr>
              <a:defRPr sz="1300">
                <a:latin typeface="Calibri" pitchFamily="34" charset="0"/>
              </a:defRPr>
            </a:lvl1pPr>
          </a:lstStyle>
          <a:p>
            <a:pPr>
              <a:defRPr/>
            </a:pPr>
            <a:endParaRPr lang="zh-TW" altLang="zh-TW"/>
          </a:p>
        </p:txBody>
      </p:sp>
      <p:sp>
        <p:nvSpPr>
          <p:cNvPr id="3" name="Date Placeholder 2"/>
          <p:cNvSpPr>
            <a:spLocks noGrp="1"/>
          </p:cNvSpPr>
          <p:nvPr>
            <p:ph type="dt" idx="1"/>
          </p:nvPr>
        </p:nvSpPr>
        <p:spPr>
          <a:xfrm>
            <a:off x="4023992" y="0"/>
            <a:ext cx="3078427" cy="511731"/>
          </a:xfrm>
          <a:prstGeom prst="rect">
            <a:avLst/>
          </a:prstGeom>
        </p:spPr>
        <p:txBody>
          <a:bodyPr vert="horz" wrap="square" lIns="99075" tIns="49538" rIns="99075" bIns="49538" numCol="1" anchor="t" anchorCtr="0" compatLnSpc="1">
            <a:prstTxWarp prst="textNoShape">
              <a:avLst/>
            </a:prstTxWarp>
          </a:bodyPr>
          <a:lstStyle>
            <a:lvl1pPr algn="r">
              <a:defRPr sz="1300">
                <a:latin typeface="Calibri" pitchFamily="34" charset="0"/>
              </a:defRPr>
            </a:lvl1pPr>
          </a:lstStyle>
          <a:p>
            <a:pPr>
              <a:defRPr/>
            </a:pPr>
            <a:fld id="{3C093F73-A5BA-40DF-9FF6-1C123095B4AD}" type="datetimeFigureOut">
              <a:rPr lang="en-US" altLang="zh-TW"/>
              <a:pPr>
                <a:defRPr/>
              </a:pPr>
              <a:t>3/8/2022</a:t>
            </a:fld>
            <a:endParaRPr lang="en-US" altLang="zh-TW"/>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en-US" noProof="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wrap="square" lIns="99075" tIns="49538" rIns="99075" bIns="49538" numCol="1" anchor="b" anchorCtr="0" compatLnSpc="1">
            <a:prstTxWarp prst="textNoShape">
              <a:avLst/>
            </a:prstTxWarp>
          </a:bodyPr>
          <a:lstStyle>
            <a:lvl1pPr>
              <a:defRPr sz="1300">
                <a:latin typeface="Calibri" pitchFamily="34" charset="0"/>
              </a:defRPr>
            </a:lvl1pPr>
          </a:lstStyle>
          <a:p>
            <a:pPr>
              <a:defRPr/>
            </a:pPr>
            <a:endParaRPr lang="zh-TW" altLang="zh-TW"/>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wrap="square" lIns="99075" tIns="49538" rIns="99075" bIns="49538" numCol="1" anchor="b" anchorCtr="0" compatLnSpc="1">
            <a:prstTxWarp prst="textNoShape">
              <a:avLst/>
            </a:prstTxWarp>
          </a:bodyPr>
          <a:lstStyle>
            <a:lvl1pPr algn="r">
              <a:defRPr sz="1300">
                <a:latin typeface="Calibri" pitchFamily="34" charset="0"/>
              </a:defRPr>
            </a:lvl1pPr>
          </a:lstStyle>
          <a:p>
            <a:pPr>
              <a:defRPr/>
            </a:pPr>
            <a:fld id="{BB745125-F4EE-4543-8B8E-8220E8F4AD1C}" type="slidenum">
              <a:rPr lang="en-US" altLang="zh-TW"/>
              <a:pPr>
                <a:defRPr/>
              </a:pPr>
              <a:t>‹#›</a:t>
            </a:fld>
            <a:endParaRPr lang="en-US" altLang="zh-TW"/>
          </a:p>
        </p:txBody>
      </p:sp>
    </p:spTree>
    <p:extLst>
      <p:ext uri="{BB962C8B-B14F-4D97-AF65-F5344CB8AC3E}">
        <p14:creationId xmlns:p14="http://schemas.microsoft.com/office/powerpoint/2010/main" val="9012491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zh-TW"/>
          </a:p>
        </p:txBody>
      </p:sp>
      <p:sp>
        <p:nvSpPr>
          <p:cNvPr id="81924" name="Slide Number Placeholder 3"/>
          <p:cNvSpPr>
            <a:spLocks noGrp="1"/>
          </p:cNvSpPr>
          <p:nvPr>
            <p:ph type="sldNum" sz="quarter" idx="5"/>
          </p:nvPr>
        </p:nvSpPr>
        <p:spPr bwMode="auto">
          <a:noFill/>
          <a:ln>
            <a:miter lim="800000"/>
            <a:headEnd/>
            <a:tailEnd/>
          </a:ln>
        </p:spPr>
        <p:txBody>
          <a:bodyPr/>
          <a:lstStyle/>
          <a:p>
            <a:fld id="{1E730F8C-A7B7-4456-A87A-85E00DF1941B}" type="slidenum">
              <a:rPr lang="en-US" altLang="zh-TW" smtClean="0"/>
              <a:pPr/>
              <a:t>1</a:t>
            </a:fld>
            <a:endParaRPr lang="en-US" altLang="zh-TW"/>
          </a:p>
        </p:txBody>
      </p:sp>
    </p:spTree>
    <p:extLst>
      <p:ext uri="{BB962C8B-B14F-4D97-AF65-F5344CB8AC3E}">
        <p14:creationId xmlns:p14="http://schemas.microsoft.com/office/powerpoint/2010/main" val="3880267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65" tIns="49533" rIns="99065" bIns="49533" numCol="1" anchor="t" anchorCtr="0" compatLnSpc="1">
            <a:prstTxWarp prst="textNoShape">
              <a:avLst/>
            </a:prstTxWarp>
          </a:bodyPr>
          <a:lstStyle/>
          <a:p>
            <a:pPr eaLnBrk="1" hangingPunct="1"/>
            <a:endParaRPr lang="zh-TW" altLang="en-US"/>
          </a:p>
        </p:txBody>
      </p:sp>
    </p:spTree>
    <p:extLst>
      <p:ext uri="{BB962C8B-B14F-4D97-AF65-F5344CB8AC3E}">
        <p14:creationId xmlns:p14="http://schemas.microsoft.com/office/powerpoint/2010/main" val="490863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65" tIns="49533" rIns="99065" bIns="49533" numCol="1" anchor="t" anchorCtr="0" compatLnSpc="1">
            <a:prstTxWarp prst="textNoShape">
              <a:avLst/>
            </a:prstTxWarp>
          </a:bodyPr>
          <a:lstStyle/>
          <a:p>
            <a:pPr eaLnBrk="1" hangingPunct="1"/>
            <a:endParaRPr lang="zh-TW" altLang="en-US"/>
          </a:p>
        </p:txBody>
      </p:sp>
    </p:spTree>
    <p:extLst>
      <p:ext uri="{BB962C8B-B14F-4D97-AF65-F5344CB8AC3E}">
        <p14:creationId xmlns:p14="http://schemas.microsoft.com/office/powerpoint/2010/main" val="1457137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65" tIns="49533" rIns="99065" bIns="49533" numCol="1" anchor="t" anchorCtr="0" compatLnSpc="1">
            <a:prstTxWarp prst="textNoShape">
              <a:avLst/>
            </a:prstTxWarp>
          </a:bodyPr>
          <a:lstStyle/>
          <a:p>
            <a:pPr eaLnBrk="1" hangingPunct="1"/>
            <a:endParaRPr lang="zh-TW" altLang="en-US"/>
          </a:p>
        </p:txBody>
      </p:sp>
    </p:spTree>
    <p:extLst>
      <p:ext uri="{BB962C8B-B14F-4D97-AF65-F5344CB8AC3E}">
        <p14:creationId xmlns:p14="http://schemas.microsoft.com/office/powerpoint/2010/main" val="837912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65" tIns="49533" rIns="99065" bIns="49533" numCol="1" anchor="t" anchorCtr="0" compatLnSpc="1">
            <a:prstTxWarp prst="textNoShape">
              <a:avLst/>
            </a:prstTxWarp>
          </a:bodyPr>
          <a:lstStyle/>
          <a:p>
            <a:pPr eaLnBrk="1" hangingPunct="1"/>
            <a:endParaRPr lang="zh-TW" altLang="en-US"/>
          </a:p>
        </p:txBody>
      </p:sp>
    </p:spTree>
    <p:extLst>
      <p:ext uri="{BB962C8B-B14F-4D97-AF65-F5344CB8AC3E}">
        <p14:creationId xmlns:p14="http://schemas.microsoft.com/office/powerpoint/2010/main" val="2602854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65" tIns="49533" rIns="99065" bIns="49533" numCol="1" anchor="t" anchorCtr="0" compatLnSpc="1">
            <a:prstTxWarp prst="textNoShape">
              <a:avLst/>
            </a:prstTxWarp>
          </a:bodyPr>
          <a:lstStyle/>
          <a:p>
            <a:pPr eaLnBrk="1" hangingPunct="1"/>
            <a:endParaRPr lang="zh-TW" altLang="en-US"/>
          </a:p>
        </p:txBody>
      </p:sp>
    </p:spTree>
    <p:extLst>
      <p:ext uri="{BB962C8B-B14F-4D97-AF65-F5344CB8AC3E}">
        <p14:creationId xmlns:p14="http://schemas.microsoft.com/office/powerpoint/2010/main" val="458671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65" tIns="49533" rIns="99065" bIns="49533" numCol="1" anchor="t" anchorCtr="0" compatLnSpc="1">
            <a:prstTxWarp prst="textNoShape">
              <a:avLst/>
            </a:prstTxWarp>
          </a:bodyPr>
          <a:lstStyle/>
          <a:p>
            <a:pPr eaLnBrk="1" hangingPunct="1"/>
            <a:endParaRPr lang="zh-TW" altLang="en-US"/>
          </a:p>
        </p:txBody>
      </p:sp>
    </p:spTree>
    <p:extLst>
      <p:ext uri="{BB962C8B-B14F-4D97-AF65-F5344CB8AC3E}">
        <p14:creationId xmlns:p14="http://schemas.microsoft.com/office/powerpoint/2010/main" val="3126223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BB745125-F4EE-4543-8B8E-8220E8F4AD1C}" type="slidenum">
              <a:rPr lang="en-US" altLang="zh-TW" smtClean="0"/>
              <a:pPr>
                <a:defRPr/>
              </a:pPr>
              <a:t>29</a:t>
            </a:fld>
            <a:endParaRPr lang="en-US" altLang="zh-TW"/>
          </a:p>
        </p:txBody>
      </p:sp>
    </p:spTree>
    <p:extLst>
      <p:ext uri="{BB962C8B-B14F-4D97-AF65-F5344CB8AC3E}">
        <p14:creationId xmlns:p14="http://schemas.microsoft.com/office/powerpoint/2010/main" val="177918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zh-TW"/>
          </a:p>
        </p:txBody>
      </p:sp>
      <p:sp>
        <p:nvSpPr>
          <p:cNvPr id="144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04986" indent="-309610" eaLnBrk="0" hangingPunct="0">
              <a:defRPr>
                <a:solidFill>
                  <a:schemeClr val="tx1"/>
                </a:solidFill>
                <a:latin typeface="Arial" panose="020B0604020202020204" pitchFamily="34" charset="0"/>
                <a:cs typeface="Arial" panose="020B0604020202020204" pitchFamily="34" charset="0"/>
              </a:defRPr>
            </a:lvl2pPr>
            <a:lvl3pPr marL="1238441" indent="-247688" eaLnBrk="0" hangingPunct="0">
              <a:defRPr>
                <a:solidFill>
                  <a:schemeClr val="tx1"/>
                </a:solidFill>
                <a:latin typeface="Arial" panose="020B0604020202020204" pitchFamily="34" charset="0"/>
                <a:cs typeface="Arial" panose="020B0604020202020204" pitchFamily="34" charset="0"/>
              </a:defRPr>
            </a:lvl3pPr>
            <a:lvl4pPr marL="1733817" indent="-247688" eaLnBrk="0" hangingPunct="0">
              <a:defRPr>
                <a:solidFill>
                  <a:schemeClr val="tx1"/>
                </a:solidFill>
                <a:latin typeface="Arial" panose="020B0604020202020204" pitchFamily="34" charset="0"/>
                <a:cs typeface="Arial" panose="020B0604020202020204" pitchFamily="34" charset="0"/>
              </a:defRPr>
            </a:lvl4pPr>
            <a:lvl5pPr marL="2229193" indent="-247688" eaLnBrk="0" hangingPunct="0">
              <a:defRPr>
                <a:solidFill>
                  <a:schemeClr val="tx1"/>
                </a:solidFill>
                <a:latin typeface="Arial" panose="020B0604020202020204" pitchFamily="34" charset="0"/>
                <a:cs typeface="Arial" panose="020B0604020202020204" pitchFamily="34" charset="0"/>
              </a:defRPr>
            </a:lvl5pPr>
            <a:lvl6pPr marL="2724569" indent="-247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219945" indent="-247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715322" indent="-247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10698" indent="-247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9AF113-D596-43EB-A3BE-D0AD90A72D89}" type="slidenum">
              <a:rPr lang="en-US" altLang="zh-TW">
                <a:latin typeface="Calibri" panose="020F0502020204030204" pitchFamily="34" charset="0"/>
              </a:rPr>
              <a:pPr eaLnBrk="1" hangingPunct="1"/>
              <a:t>30</a:t>
            </a:fld>
            <a:endParaRPr lang="en-US" altLang="zh-TW">
              <a:latin typeface="Calibri" panose="020F0502020204030204" pitchFamily="34" charset="0"/>
            </a:endParaRPr>
          </a:p>
        </p:txBody>
      </p:sp>
    </p:spTree>
    <p:extLst>
      <p:ext uri="{BB962C8B-B14F-4D97-AF65-F5344CB8AC3E}">
        <p14:creationId xmlns:p14="http://schemas.microsoft.com/office/powerpoint/2010/main" val="1128596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zh-TW"/>
          </a:p>
        </p:txBody>
      </p:sp>
      <p:sp>
        <p:nvSpPr>
          <p:cNvPr id="86020" name="Slide Number Placeholder 3"/>
          <p:cNvSpPr>
            <a:spLocks noGrp="1"/>
          </p:cNvSpPr>
          <p:nvPr>
            <p:ph type="sldNum" sz="quarter" idx="5"/>
          </p:nvPr>
        </p:nvSpPr>
        <p:spPr bwMode="auto">
          <a:noFill/>
          <a:ln>
            <a:miter lim="800000"/>
            <a:headEnd/>
            <a:tailEnd/>
          </a:ln>
        </p:spPr>
        <p:txBody>
          <a:bodyPr/>
          <a:lstStyle/>
          <a:p>
            <a:fld id="{B5151829-FBB0-402B-AB90-87C8B4AC43E5}" type="slidenum">
              <a:rPr lang="en-US" altLang="zh-TW" smtClean="0"/>
              <a:pPr/>
              <a:t>4</a:t>
            </a:fld>
            <a:endParaRPr lang="en-US" altLang="zh-TW"/>
          </a:p>
        </p:txBody>
      </p:sp>
    </p:spTree>
    <p:extLst>
      <p:ext uri="{BB962C8B-B14F-4D97-AF65-F5344CB8AC3E}">
        <p14:creationId xmlns:p14="http://schemas.microsoft.com/office/powerpoint/2010/main" val="327955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zh-TW"/>
          </a:p>
        </p:txBody>
      </p:sp>
      <p:sp>
        <p:nvSpPr>
          <p:cNvPr id="91140" name="Slide Number Placeholder 3"/>
          <p:cNvSpPr>
            <a:spLocks noGrp="1"/>
          </p:cNvSpPr>
          <p:nvPr>
            <p:ph type="sldNum" sz="quarter" idx="5"/>
          </p:nvPr>
        </p:nvSpPr>
        <p:spPr bwMode="auto">
          <a:noFill/>
          <a:ln>
            <a:miter lim="800000"/>
            <a:headEnd/>
            <a:tailEnd/>
          </a:ln>
        </p:spPr>
        <p:txBody>
          <a:bodyPr/>
          <a:lstStyle/>
          <a:p>
            <a:fld id="{4DAAE7CC-0B96-4220-875F-9375675BF08A}" type="slidenum">
              <a:rPr lang="en-US" altLang="zh-TW" smtClean="0"/>
              <a:pPr/>
              <a:t>6</a:t>
            </a:fld>
            <a:endParaRPr lang="en-US" altLang="zh-TW"/>
          </a:p>
        </p:txBody>
      </p:sp>
    </p:spTree>
    <p:extLst>
      <p:ext uri="{BB962C8B-B14F-4D97-AF65-F5344CB8AC3E}">
        <p14:creationId xmlns:p14="http://schemas.microsoft.com/office/powerpoint/2010/main" val="921180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spcBef>
                <a:spcPts val="650"/>
              </a:spcBef>
              <a:spcAft>
                <a:spcPts val="650"/>
              </a:spcAft>
            </a:pPr>
            <a:r>
              <a:rPr lang="en-US" altLang="zh-TW" sz="1300" dirty="0">
                <a:solidFill>
                  <a:srgbClr val="000000"/>
                </a:solidFill>
                <a:latin typeface="Lucida Console" pitchFamily="49" charset="0"/>
                <a:ea typeface="新細明體" charset="-120"/>
              </a:rPr>
              <a:t>%20s</a:t>
            </a:r>
            <a:r>
              <a:rPr lang="en-US" altLang="zh-TW" sz="1300" dirty="0">
                <a:solidFill>
                  <a:srgbClr val="000000"/>
                </a:solidFill>
                <a:latin typeface="Times New Roman" pitchFamily="18" charset="0"/>
                <a:ea typeface="新細明體" charset="-120"/>
              </a:rPr>
              <a:t>, the string output should be displayed with a </a:t>
            </a:r>
            <a:r>
              <a:rPr lang="en-US" altLang="zh-TW" sz="1300" b="1" dirty="0">
                <a:solidFill>
                  <a:srgbClr val="0000FF"/>
                </a:solidFill>
                <a:latin typeface="Times New Roman" pitchFamily="18" charset="0"/>
                <a:ea typeface="新細明體" charset="-120"/>
                <a:cs typeface="Times New Roman" pitchFamily="18" charset="0"/>
              </a:rPr>
              <a:t>field width</a:t>
            </a:r>
            <a:r>
              <a:rPr lang="en-US" altLang="zh-TW" sz="1300" b="1" dirty="0">
                <a:solidFill>
                  <a:srgbClr val="000000"/>
                </a:solidFill>
                <a:latin typeface="Times New Roman" pitchFamily="18" charset="0"/>
                <a:ea typeface="新細明體" charset="-120"/>
                <a:cs typeface="Times New Roman" pitchFamily="18" charset="0"/>
              </a:rPr>
              <a:t> </a:t>
            </a:r>
            <a:r>
              <a:rPr lang="en-US" altLang="zh-TW" sz="1300" dirty="0">
                <a:solidFill>
                  <a:srgbClr val="000000"/>
                </a:solidFill>
                <a:latin typeface="Times New Roman" pitchFamily="18" charset="0"/>
                <a:ea typeface="新細明體" charset="-120"/>
                <a:cs typeface="Times New Roman" pitchFamily="18" charset="0"/>
              </a:rPr>
              <a:t>of 20 </a:t>
            </a:r>
          </a:p>
          <a:p>
            <a:pPr eaLnBrk="1" hangingPunct="1">
              <a:spcBef>
                <a:spcPts val="650"/>
              </a:spcBef>
              <a:spcAft>
                <a:spcPts val="650"/>
              </a:spcAft>
            </a:pPr>
            <a:r>
              <a:rPr lang="en-US" altLang="zh-TW" sz="1300" dirty="0">
                <a:solidFill>
                  <a:srgbClr val="000000"/>
                </a:solidFill>
                <a:latin typeface="Times New Roman" pitchFamily="18" charset="0"/>
                <a:ea typeface="新細明體" charset="-120"/>
              </a:rPr>
              <a:t>To indicate that values should be output </a:t>
            </a:r>
            <a:r>
              <a:rPr lang="en-US" altLang="zh-TW" sz="1300" b="1" dirty="0">
                <a:solidFill>
                  <a:srgbClr val="0000FF"/>
                </a:solidFill>
                <a:latin typeface="Times New Roman" pitchFamily="18" charset="0"/>
                <a:ea typeface="新細明體" charset="-120"/>
              </a:rPr>
              <a:t>left-justified</a:t>
            </a:r>
            <a:r>
              <a:rPr lang="en-US" altLang="zh-TW" sz="1300" dirty="0">
                <a:solidFill>
                  <a:srgbClr val="000000"/>
                </a:solidFill>
                <a:latin typeface="Times New Roman" pitchFamily="18" charset="0"/>
                <a:ea typeface="新細明體" charset="-120"/>
              </a:rPr>
              <a:t>, precede the field width with the </a:t>
            </a:r>
            <a:r>
              <a:rPr lang="en-US" altLang="zh-TW" sz="1300" b="1" dirty="0">
                <a:solidFill>
                  <a:srgbClr val="0000FF"/>
                </a:solidFill>
                <a:latin typeface="Times New Roman" pitchFamily="18" charset="0"/>
                <a:ea typeface="新細明體" charset="-120"/>
              </a:rPr>
              <a:t>minus-sign (</a:t>
            </a:r>
            <a:r>
              <a:rPr lang="en-US" altLang="zh-TW" sz="1300" b="1" dirty="0">
                <a:solidFill>
                  <a:srgbClr val="0000FF"/>
                </a:solidFill>
                <a:latin typeface="LucidaSansTypewriter" pitchFamily="49" charset="0"/>
                <a:ea typeface="新細明體" charset="-120"/>
              </a:rPr>
              <a:t>–</a:t>
            </a:r>
            <a:r>
              <a:rPr lang="en-US" altLang="zh-TW" sz="1300" b="1" dirty="0">
                <a:solidFill>
                  <a:srgbClr val="0000FF"/>
                </a:solidFill>
                <a:latin typeface="Times New Roman" pitchFamily="18" charset="0"/>
                <a:ea typeface="新細明體" charset="-120"/>
              </a:rPr>
              <a:t>) formatting flag</a:t>
            </a:r>
            <a:r>
              <a:rPr lang="en-US" altLang="zh-TW" sz="1300" dirty="0">
                <a:solidFill>
                  <a:srgbClr val="000000"/>
                </a:solidFill>
                <a:latin typeface="Times New Roman" pitchFamily="18" charset="0"/>
                <a:ea typeface="新細明體" charset="-120"/>
              </a:rPr>
              <a:t> (e.g., </a:t>
            </a:r>
            <a:r>
              <a:rPr lang="en-US" altLang="zh-TW" sz="1300" dirty="0">
                <a:solidFill>
                  <a:srgbClr val="000000"/>
                </a:solidFill>
                <a:latin typeface="Lucida Console" pitchFamily="49" charset="0"/>
                <a:ea typeface="新細明體" charset="-120"/>
              </a:rPr>
              <a:t>%-20s</a:t>
            </a:r>
            <a:r>
              <a:rPr lang="en-US" altLang="zh-TW" sz="1300" dirty="0">
                <a:solidFill>
                  <a:srgbClr val="000000"/>
                </a:solidFill>
                <a:latin typeface="Times New Roman" pitchFamily="18" charset="0"/>
                <a:ea typeface="新細明體" charset="-120"/>
              </a:rPr>
              <a:t>).</a:t>
            </a:r>
          </a:p>
          <a:p>
            <a:pPr eaLnBrk="1" hangingPunct="1">
              <a:spcBef>
                <a:spcPts val="650"/>
              </a:spcBef>
              <a:spcAft>
                <a:spcPts val="650"/>
              </a:spcAft>
            </a:pPr>
            <a:r>
              <a:rPr lang="en-US" altLang="zh-TW" sz="1300" dirty="0">
                <a:solidFill>
                  <a:srgbClr val="000000"/>
                </a:solidFill>
                <a:latin typeface="Times New Roman" pitchFamily="18" charset="0"/>
                <a:ea typeface="新細明體" charset="-120"/>
              </a:rPr>
              <a:t>If the value to be output is less than 20 character positions wide, the value is </a:t>
            </a:r>
            <a:r>
              <a:rPr lang="en-US" altLang="zh-TW" sz="1300" b="1" dirty="0">
                <a:solidFill>
                  <a:srgbClr val="0000FF"/>
                </a:solidFill>
                <a:latin typeface="Times New Roman" pitchFamily="18" charset="0"/>
                <a:ea typeface="新細明體" charset="-120"/>
              </a:rPr>
              <a:t>right-justified</a:t>
            </a:r>
            <a:r>
              <a:rPr lang="en-US" altLang="zh-TW" sz="1300" dirty="0">
                <a:solidFill>
                  <a:srgbClr val="000000"/>
                </a:solidFill>
                <a:latin typeface="Times New Roman" pitchFamily="18" charset="0"/>
                <a:ea typeface="新細明體" charset="-120"/>
              </a:rPr>
              <a:t> in the field by default. </a:t>
            </a:r>
          </a:p>
          <a:p>
            <a:endParaRPr lang="zh-TW" altLang="en-US" dirty="0"/>
          </a:p>
        </p:txBody>
      </p:sp>
      <p:sp>
        <p:nvSpPr>
          <p:cNvPr id="4" name="投影片編號版面配置區 3"/>
          <p:cNvSpPr>
            <a:spLocks noGrp="1"/>
          </p:cNvSpPr>
          <p:nvPr>
            <p:ph type="sldNum" sz="quarter" idx="10"/>
          </p:nvPr>
        </p:nvSpPr>
        <p:spPr/>
        <p:txBody>
          <a:bodyPr/>
          <a:lstStyle/>
          <a:p>
            <a:pPr>
              <a:defRPr/>
            </a:pPr>
            <a:fld id="{BB745125-F4EE-4543-8B8E-8220E8F4AD1C}" type="slidenum">
              <a:rPr lang="en-US" altLang="zh-TW" smtClean="0"/>
              <a:pPr>
                <a:defRPr/>
              </a:pPr>
              <a:t>7</a:t>
            </a:fld>
            <a:endParaRPr lang="en-US" altLang="zh-TW"/>
          </a:p>
        </p:txBody>
      </p:sp>
    </p:spTree>
    <p:extLst>
      <p:ext uri="{BB962C8B-B14F-4D97-AF65-F5344CB8AC3E}">
        <p14:creationId xmlns:p14="http://schemas.microsoft.com/office/powerpoint/2010/main" val="3705762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zh-TW"/>
          </a:p>
        </p:txBody>
      </p:sp>
      <p:sp>
        <p:nvSpPr>
          <p:cNvPr id="99332" name="Slide Number Placeholder 3"/>
          <p:cNvSpPr>
            <a:spLocks noGrp="1"/>
          </p:cNvSpPr>
          <p:nvPr>
            <p:ph type="sldNum" sz="quarter" idx="5"/>
          </p:nvPr>
        </p:nvSpPr>
        <p:spPr bwMode="auto">
          <a:noFill/>
          <a:ln>
            <a:miter lim="800000"/>
            <a:headEnd/>
            <a:tailEnd/>
          </a:ln>
        </p:spPr>
        <p:txBody>
          <a:bodyPr/>
          <a:lstStyle/>
          <a:p>
            <a:fld id="{F27796C7-5958-4DFB-AB11-C8E90724237D}" type="slidenum">
              <a:rPr lang="en-US" altLang="zh-TW" smtClean="0"/>
              <a:pPr/>
              <a:t>9</a:t>
            </a:fld>
            <a:endParaRPr lang="en-US" altLang="zh-TW"/>
          </a:p>
        </p:txBody>
      </p:sp>
    </p:spTree>
    <p:extLst>
      <p:ext uri="{BB962C8B-B14F-4D97-AF65-F5344CB8AC3E}">
        <p14:creationId xmlns:p14="http://schemas.microsoft.com/office/powerpoint/2010/main" val="2339028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zh-TW"/>
          </a:p>
        </p:txBody>
      </p:sp>
      <p:sp>
        <p:nvSpPr>
          <p:cNvPr id="110596" name="Slide Number Placeholder 3"/>
          <p:cNvSpPr>
            <a:spLocks noGrp="1"/>
          </p:cNvSpPr>
          <p:nvPr>
            <p:ph type="sldNum" sz="quarter" idx="5"/>
          </p:nvPr>
        </p:nvSpPr>
        <p:spPr bwMode="auto">
          <a:noFill/>
          <a:ln>
            <a:miter lim="800000"/>
            <a:headEnd/>
            <a:tailEnd/>
          </a:ln>
        </p:spPr>
        <p:txBody>
          <a:bodyPr/>
          <a:lstStyle/>
          <a:p>
            <a:fld id="{95E4D76F-7910-40C5-8B16-F06B866973ED}" type="slidenum">
              <a:rPr lang="en-US" altLang="zh-TW" smtClean="0"/>
              <a:pPr/>
              <a:t>12</a:t>
            </a:fld>
            <a:endParaRPr lang="en-US" altLang="zh-TW"/>
          </a:p>
        </p:txBody>
      </p:sp>
    </p:spTree>
    <p:extLst>
      <p:ext uri="{BB962C8B-B14F-4D97-AF65-F5344CB8AC3E}">
        <p14:creationId xmlns:p14="http://schemas.microsoft.com/office/powerpoint/2010/main" val="750697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a:latin typeface="Arial" charset="0"/>
            </a:endParaRPr>
          </a:p>
        </p:txBody>
      </p:sp>
    </p:spTree>
    <p:extLst>
      <p:ext uri="{BB962C8B-B14F-4D97-AF65-F5344CB8AC3E}">
        <p14:creationId xmlns:p14="http://schemas.microsoft.com/office/powerpoint/2010/main" val="3737163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a:latin typeface="Arial" charset="0"/>
            </a:endParaRPr>
          </a:p>
        </p:txBody>
      </p:sp>
    </p:spTree>
    <p:extLst>
      <p:ext uri="{BB962C8B-B14F-4D97-AF65-F5344CB8AC3E}">
        <p14:creationId xmlns:p14="http://schemas.microsoft.com/office/powerpoint/2010/main" val="249704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zh-TW"/>
          </a:p>
        </p:txBody>
      </p:sp>
      <p:sp>
        <p:nvSpPr>
          <p:cNvPr id="120836" name="Slide Number Placeholder 3"/>
          <p:cNvSpPr>
            <a:spLocks noGrp="1"/>
          </p:cNvSpPr>
          <p:nvPr>
            <p:ph type="sldNum" sz="quarter" idx="5"/>
          </p:nvPr>
        </p:nvSpPr>
        <p:spPr bwMode="auto">
          <a:noFill/>
          <a:ln>
            <a:miter lim="800000"/>
            <a:headEnd/>
            <a:tailEnd/>
          </a:ln>
        </p:spPr>
        <p:txBody>
          <a:bodyPr/>
          <a:lstStyle/>
          <a:p>
            <a:fld id="{89C1C91D-7ECB-4556-90D3-04697E2AD545}" type="slidenum">
              <a:rPr lang="en-US" altLang="zh-TW" smtClean="0"/>
              <a:pPr/>
              <a:t>17</a:t>
            </a:fld>
            <a:endParaRPr lang="en-US" altLang="zh-TW"/>
          </a:p>
        </p:txBody>
      </p:sp>
    </p:spTree>
    <p:extLst>
      <p:ext uri="{BB962C8B-B14F-4D97-AF65-F5344CB8AC3E}">
        <p14:creationId xmlns:p14="http://schemas.microsoft.com/office/powerpoint/2010/main" val="2606631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16"/>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TW" altLang="zh-TW">
              <a:solidFill>
                <a:srgbClr val="FFFFFF"/>
              </a:solidFill>
            </a:endParaRPr>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19"/>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pPr>
                <a:defRPr/>
              </a:pPr>
              <a:endParaRPr lang="zh-TW" altLang="en-US"/>
            </a:p>
          </p:txBody>
        </p:sp>
        <p:sp>
          <p:nvSpPr>
            <p:cNvPr id="8" name="Freeform 22"/>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defRPr/>
              </a:pPr>
              <a:endParaRPr lang="zh-TW" altLang="zh-TW">
                <a:solidFill>
                  <a:srgbClr val="FFFFFF"/>
                </a:solidFill>
              </a:endParaRPr>
            </a:p>
          </p:txBody>
        </p:sp>
        <p:cxnSp>
          <p:nvCxnSpPr>
            <p:cNvPr id="10" name="Straight Connector 23"/>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Action Button: Forward or Next 24">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TW" altLang="zh-TW">
              <a:solidFill>
                <a:srgbClr val="000000"/>
              </a:solidFill>
            </a:endParaRPr>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p:cNvSpPr>
            <a:spLocks noGrp="1"/>
          </p:cNvSpPr>
          <p:nvPr>
            <p:ph type="dt" sz="half" idx="10"/>
          </p:nvPr>
        </p:nvSpPr>
        <p:spPr/>
        <p:txBody>
          <a:bodyPr/>
          <a:lstStyle>
            <a:lvl1pPr>
              <a:defRPr>
                <a:solidFill>
                  <a:srgbClr val="FFFFFF"/>
                </a:solidFill>
              </a:defRPr>
            </a:lvl1pPr>
          </a:lstStyle>
          <a:p>
            <a:pPr>
              <a:defRPr/>
            </a:pPr>
            <a:fld id="{B5672374-CCD9-4BDF-B9AD-4D652126E87D}" type="datetime1">
              <a:rPr lang="en-US" altLang="zh-TW"/>
              <a:pPr>
                <a:defRPr/>
              </a:pPr>
              <a:t>3/8/2022</a:t>
            </a:fld>
            <a:endParaRPr lang="en-US" altLang="zh-TW"/>
          </a:p>
        </p:txBody>
      </p:sp>
      <p:sp>
        <p:nvSpPr>
          <p:cNvPr id="13" name="Slide Number Placeholder 26"/>
          <p:cNvSpPr>
            <a:spLocks noGrp="1"/>
          </p:cNvSpPr>
          <p:nvPr>
            <p:ph type="sldNum" sz="quarter" idx="11"/>
          </p:nvPr>
        </p:nvSpPr>
        <p:spPr/>
        <p:txBody>
          <a:bodyPr/>
          <a:lstStyle>
            <a:lvl1pPr>
              <a:defRPr>
                <a:solidFill>
                  <a:srgbClr val="FFFFFF"/>
                </a:solidFill>
              </a:defRPr>
            </a:lvl1pPr>
          </a:lstStyle>
          <a:p>
            <a:pPr>
              <a:defRPr/>
            </a:pPr>
            <a:fld id="{B74A2186-FDEF-42A7-9DA2-FA40B0A7D93F}" type="slidenum">
              <a:rPr lang="en-US" altLang="zh-TW"/>
              <a:pPr>
                <a:defRPr/>
              </a:pPr>
              <a:t>‹#›</a:t>
            </a:fld>
            <a:endParaRPr lang="en-US" altLang="zh-TW"/>
          </a:p>
        </p:txBody>
      </p:sp>
      <p:sp>
        <p:nvSpPr>
          <p:cNvPr id="14" name="Footer Placeholder 18"/>
          <p:cNvSpPr>
            <a:spLocks noGrp="1"/>
          </p:cNvSpPr>
          <p:nvPr>
            <p:ph type="ftr" sz="quarter" idx="12"/>
          </p:nvPr>
        </p:nvSpPr>
        <p:spPr>
          <a:xfrm>
            <a:off x="2743200" y="6408738"/>
            <a:ext cx="3987800" cy="365125"/>
          </a:xfrm>
        </p:spPr>
        <p:txBody>
          <a:bodyPr/>
          <a:lstStyle>
            <a:lvl1pPr>
              <a:defRPr>
                <a:solidFill>
                  <a:schemeClr val="accent1">
                    <a:tint val="20000"/>
                  </a:schemeClr>
                </a:solidFill>
              </a:defRPr>
            </a:lvl1pPr>
            <a:extLst/>
          </a:lstStyle>
          <a:p>
            <a:pPr>
              <a:defRPr/>
            </a:pPr>
            <a:r>
              <a:rPr lang="en-US"/>
              <a:t>© 1992-2010 by Pearson Education, Inc.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3FB9DB63-90EE-494D-840F-EA9067423E19}" type="datetime1">
              <a:rPr lang="en-US" altLang="zh-TW"/>
              <a:pPr>
                <a:defRPr/>
              </a:pPr>
              <a:t>3/8/2022</a:t>
            </a:fld>
            <a:endParaRPr lang="en-US" altLang="zh-TW"/>
          </a:p>
        </p:txBody>
      </p:sp>
      <p:sp>
        <p:nvSpPr>
          <p:cNvPr id="5" name="Footer Placeholder 21"/>
          <p:cNvSpPr>
            <a:spLocks noGrp="1"/>
          </p:cNvSpPr>
          <p:nvPr>
            <p:ph type="ftr" sz="quarter" idx="11"/>
          </p:nvPr>
        </p:nvSpPr>
        <p:spPr/>
        <p:txBody>
          <a:bodyPr/>
          <a:lstStyle>
            <a:lvl1pPr>
              <a:defRPr/>
            </a:lvl1pPr>
          </a:lstStyle>
          <a:p>
            <a:pPr>
              <a:defRPr/>
            </a:pPr>
            <a:r>
              <a:rPr lang="en-US"/>
              <a:t>© 1992-2010 by Pearson Education, Inc. All Rights Reserved.</a:t>
            </a:r>
          </a:p>
        </p:txBody>
      </p:sp>
      <p:sp>
        <p:nvSpPr>
          <p:cNvPr id="6" name="Slide Number Placeholder 17"/>
          <p:cNvSpPr>
            <a:spLocks noGrp="1"/>
          </p:cNvSpPr>
          <p:nvPr>
            <p:ph type="sldNum" sz="quarter" idx="12"/>
          </p:nvPr>
        </p:nvSpPr>
        <p:spPr/>
        <p:txBody>
          <a:bodyPr/>
          <a:lstStyle>
            <a:lvl1pPr>
              <a:defRPr/>
            </a:lvl1pPr>
          </a:lstStyle>
          <a:p>
            <a:pPr>
              <a:defRPr/>
            </a:pPr>
            <a:fld id="{F00C95BC-3D40-44C9-8F94-DFFBB0D9C0AB}" type="slidenum">
              <a:rPr lang="en-US" altLang="zh-TW"/>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3732D24E-827C-4EE0-9869-E26BA22E51CE}" type="datetime1">
              <a:rPr lang="en-US" altLang="zh-TW"/>
              <a:pPr>
                <a:defRPr/>
              </a:pPr>
              <a:t>3/8/2022</a:t>
            </a:fld>
            <a:endParaRPr lang="en-US" altLang="zh-TW"/>
          </a:p>
        </p:txBody>
      </p:sp>
      <p:sp>
        <p:nvSpPr>
          <p:cNvPr id="5" name="Footer Placeholder 21"/>
          <p:cNvSpPr>
            <a:spLocks noGrp="1"/>
          </p:cNvSpPr>
          <p:nvPr>
            <p:ph type="ftr" sz="quarter" idx="11"/>
          </p:nvPr>
        </p:nvSpPr>
        <p:spPr/>
        <p:txBody>
          <a:bodyPr/>
          <a:lstStyle>
            <a:lvl1pPr>
              <a:defRPr/>
            </a:lvl1pPr>
          </a:lstStyle>
          <a:p>
            <a:pPr>
              <a:defRPr/>
            </a:pPr>
            <a:r>
              <a:rPr lang="en-US"/>
              <a:t>© 1992-2010 by Pearson Education, Inc. All Rights Reserved.</a:t>
            </a:r>
          </a:p>
        </p:txBody>
      </p:sp>
      <p:sp>
        <p:nvSpPr>
          <p:cNvPr id="6" name="Slide Number Placeholder 17"/>
          <p:cNvSpPr>
            <a:spLocks noGrp="1"/>
          </p:cNvSpPr>
          <p:nvPr>
            <p:ph type="sldNum" sz="quarter" idx="12"/>
          </p:nvPr>
        </p:nvSpPr>
        <p:spPr/>
        <p:txBody>
          <a:bodyPr/>
          <a:lstStyle>
            <a:lvl1pPr>
              <a:defRPr/>
            </a:lvl1pPr>
          </a:lstStyle>
          <a:p>
            <a:pPr>
              <a:defRPr/>
            </a:pPr>
            <a:fld id="{19C8D1E1-33DD-40CF-9799-5BBFE4405D24}" type="slidenum">
              <a:rPr lang="en-US" altLang="zh-TW"/>
              <a:pPr>
                <a:defRPr/>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508AB50E-1830-4F5F-9827-E0B0C6535811}" type="datetime1">
              <a:rPr lang="en-US" altLang="zh-TW"/>
              <a:pPr>
                <a:defRPr/>
              </a:pPr>
              <a:t>3/8/2022</a:t>
            </a:fld>
            <a:endParaRPr lang="en-US" altLang="zh-TW"/>
          </a:p>
        </p:txBody>
      </p:sp>
      <p:sp>
        <p:nvSpPr>
          <p:cNvPr id="5" name="Footer Placeholder 21"/>
          <p:cNvSpPr>
            <a:spLocks noGrp="1"/>
          </p:cNvSpPr>
          <p:nvPr>
            <p:ph type="ftr" sz="quarter" idx="11"/>
          </p:nvPr>
        </p:nvSpPr>
        <p:spPr/>
        <p:txBody>
          <a:bodyPr/>
          <a:lstStyle>
            <a:lvl1pPr>
              <a:defRPr/>
            </a:lvl1pPr>
          </a:lstStyle>
          <a:p>
            <a:pPr>
              <a:defRPr/>
            </a:pPr>
            <a:r>
              <a:rPr lang="en-US"/>
              <a:t>© 1992-2010 by Pearson Education, Inc. All Rights Reserved.</a:t>
            </a:r>
          </a:p>
        </p:txBody>
      </p:sp>
      <p:sp>
        <p:nvSpPr>
          <p:cNvPr id="6" name="Slide Number Placeholder 17"/>
          <p:cNvSpPr>
            <a:spLocks noGrp="1"/>
          </p:cNvSpPr>
          <p:nvPr>
            <p:ph type="sldNum" sz="quarter" idx="12"/>
          </p:nvPr>
        </p:nvSpPr>
        <p:spPr/>
        <p:txBody>
          <a:bodyPr/>
          <a:lstStyle>
            <a:lvl1pPr>
              <a:defRPr/>
            </a:lvl1pPr>
          </a:lstStyle>
          <a:p>
            <a:pPr>
              <a:defRPr/>
            </a:pPr>
            <a:fld id="{3EE0CB34-74D7-4D9F-AFAB-F4058A9717BE}" type="slidenum">
              <a:rPr lang="en-US" altLang="zh-TW"/>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ction Button: Back or Previous 16">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TW" altLang="zh-TW">
              <a:solidFill>
                <a:srgbClr val="000000"/>
              </a:solidFill>
            </a:endParaRPr>
          </a:p>
        </p:txBody>
      </p:sp>
      <p:sp>
        <p:nvSpPr>
          <p:cNvPr id="5" name="Action Button: Forward or Next 18">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TW" altLang="zh-TW">
              <a:solidFill>
                <a:srgbClr val="000000"/>
              </a:solidFill>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a:lvl1pPr>
          </a:lstStyle>
          <a:p>
            <a:pPr>
              <a:defRPr/>
            </a:pPr>
            <a:fld id="{19547920-D052-480B-9095-E25D10EAA124}" type="datetime1">
              <a:rPr lang="en-US" altLang="zh-TW"/>
              <a:pPr>
                <a:defRPr/>
              </a:pPr>
              <a:t>3/8/2022</a:t>
            </a:fld>
            <a:endParaRPr lang="en-US" altLang="zh-TW"/>
          </a:p>
        </p:txBody>
      </p:sp>
      <p:sp>
        <p:nvSpPr>
          <p:cNvPr id="8" name="Footer Placeholder 4"/>
          <p:cNvSpPr>
            <a:spLocks noGrp="1"/>
          </p:cNvSpPr>
          <p:nvPr>
            <p:ph type="ftr" sz="quarter" idx="11"/>
          </p:nvPr>
        </p:nvSpPr>
        <p:spPr>
          <a:xfrm>
            <a:off x="4114800" y="6408738"/>
            <a:ext cx="2616200" cy="365125"/>
          </a:xfrm>
        </p:spPr>
        <p:txBody>
          <a:bodyPr/>
          <a:lstStyle>
            <a:lvl1pPr>
              <a:defRPr/>
            </a:lvl1pPr>
            <a:extLst/>
          </a:lstStyle>
          <a:p>
            <a:pPr>
              <a:defRPr/>
            </a:pPr>
            <a:r>
              <a:rPr lang="en-US"/>
              <a:t>© 1992-2010 by Pearson Education, Inc. All Rights Reserved.</a:t>
            </a:r>
          </a:p>
        </p:txBody>
      </p:sp>
      <p:sp>
        <p:nvSpPr>
          <p:cNvPr id="9" name="Slide Number Placeholder 5"/>
          <p:cNvSpPr>
            <a:spLocks noGrp="1"/>
          </p:cNvSpPr>
          <p:nvPr>
            <p:ph type="sldNum" sz="quarter" idx="12"/>
          </p:nvPr>
        </p:nvSpPr>
        <p:spPr/>
        <p:txBody>
          <a:bodyPr/>
          <a:lstStyle>
            <a:lvl1pPr>
              <a:defRPr/>
            </a:lvl1pPr>
          </a:lstStyle>
          <a:p>
            <a:pPr>
              <a:defRPr/>
            </a:pPr>
            <a:fld id="{383A89B2-7EA7-452B-884E-C899E4CEAA75}" type="slidenum">
              <a:rPr lang="en-US" altLang="zh-TW"/>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1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zh-TW" altLang="zh-TW">
              <a:solidFill>
                <a:srgbClr val="FFFFFF"/>
              </a:solidFill>
            </a:endParaRPr>
          </a:p>
        </p:txBody>
      </p:sp>
      <p:sp>
        <p:nvSpPr>
          <p:cNvPr id="5" name="Chevron 18"/>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zh-TW" altLang="zh-TW">
              <a:solidFill>
                <a:srgbClr val="FFFFFF"/>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fld id="{46F40641-9E4D-47EF-8C01-64EAE3798258}" type="datetime1">
              <a:rPr lang="en-US" altLang="zh-TW"/>
              <a:pPr>
                <a:defRPr/>
              </a:pPr>
              <a:t>3/8/2022</a:t>
            </a:fld>
            <a:endParaRPr lang="en-US" altLang="zh-TW"/>
          </a:p>
        </p:txBody>
      </p:sp>
      <p:sp>
        <p:nvSpPr>
          <p:cNvPr id="7" name="Footer Placeholder 4"/>
          <p:cNvSpPr>
            <a:spLocks noGrp="1"/>
          </p:cNvSpPr>
          <p:nvPr>
            <p:ph type="ftr" sz="quarter" idx="11"/>
          </p:nvPr>
        </p:nvSpPr>
        <p:spPr/>
        <p:txBody>
          <a:bodyPr/>
          <a:lstStyle>
            <a:lvl1pPr>
              <a:defRPr/>
            </a:lvl1pPr>
            <a:extLst/>
          </a:lstStyle>
          <a:p>
            <a:pPr>
              <a:defRPr/>
            </a:pPr>
            <a:r>
              <a:rPr lang="en-US"/>
              <a:t>© 1992-2010 by Pearson Education, Inc. All Rights Reserved.</a:t>
            </a:r>
          </a:p>
        </p:txBody>
      </p:sp>
      <p:sp>
        <p:nvSpPr>
          <p:cNvPr id="8" name="Slide Number Placeholder 5"/>
          <p:cNvSpPr>
            <a:spLocks noGrp="1"/>
          </p:cNvSpPr>
          <p:nvPr>
            <p:ph type="sldNum" sz="quarter" idx="12"/>
          </p:nvPr>
        </p:nvSpPr>
        <p:spPr/>
        <p:txBody>
          <a:bodyPr/>
          <a:lstStyle>
            <a:lvl1pPr>
              <a:defRPr/>
            </a:lvl1pPr>
          </a:lstStyle>
          <a:p>
            <a:pPr>
              <a:defRPr/>
            </a:pPr>
            <a:fld id="{292DF7E4-0971-4A76-830C-BEA199F8EBDC}" type="slidenum">
              <a:rPr lang="en-US" altLang="zh-TW"/>
              <a:pPr>
                <a:defRPr/>
              </a:pPr>
              <a:t>‹#›</a:t>
            </a:fld>
            <a:endParaRPr lang="en-US" altLang="zh-TW"/>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fld id="{9EA32675-AF99-475C-A6E6-42472D2AA6F6}" type="datetime1">
              <a:rPr lang="en-US" altLang="zh-TW"/>
              <a:pPr>
                <a:defRPr/>
              </a:pPr>
              <a:t>3/8/2022</a:t>
            </a:fld>
            <a:endParaRPr lang="en-US" altLang="zh-TW"/>
          </a:p>
        </p:txBody>
      </p:sp>
      <p:sp>
        <p:nvSpPr>
          <p:cNvPr id="6" name="Footer Placeholder 5"/>
          <p:cNvSpPr>
            <a:spLocks noGrp="1"/>
          </p:cNvSpPr>
          <p:nvPr>
            <p:ph type="ftr" sz="quarter" idx="11"/>
          </p:nvPr>
        </p:nvSpPr>
        <p:spPr/>
        <p:txBody>
          <a:bodyPr/>
          <a:lstStyle>
            <a:lvl1pPr>
              <a:defRPr/>
            </a:lvl1pPr>
            <a:extLst/>
          </a:lstStyle>
          <a:p>
            <a:pPr>
              <a:defRPr/>
            </a:pPr>
            <a:r>
              <a:rPr lang="en-US"/>
              <a:t>© 1992-2010 by Pearson Education, Inc. All Rights Reserved.</a:t>
            </a:r>
          </a:p>
        </p:txBody>
      </p:sp>
      <p:sp>
        <p:nvSpPr>
          <p:cNvPr id="7" name="Slide Number Placeholder 6"/>
          <p:cNvSpPr>
            <a:spLocks noGrp="1"/>
          </p:cNvSpPr>
          <p:nvPr>
            <p:ph type="sldNum" sz="quarter" idx="12"/>
          </p:nvPr>
        </p:nvSpPr>
        <p:spPr/>
        <p:txBody>
          <a:bodyPr/>
          <a:lstStyle>
            <a:lvl1pPr>
              <a:defRPr/>
            </a:lvl1pPr>
          </a:lstStyle>
          <a:p>
            <a:pPr>
              <a:defRPr/>
            </a:pPr>
            <a:fld id="{A39FE5D1-171D-487B-9277-0BEE0C78E775}" type="slidenum">
              <a:rPr lang="en-US" altLang="zh-TW"/>
              <a:pPr>
                <a:defRPr/>
              </a:pPr>
              <a:t>‹#›</a:t>
            </a:fld>
            <a:endParaRPr lang="en-US" altLang="zh-TW"/>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E5E23AA6-95AF-4B1A-A301-C9DB0B57F0FD}" type="datetime1">
              <a:rPr lang="en-US" altLang="zh-TW"/>
              <a:pPr>
                <a:defRPr/>
              </a:pPr>
              <a:t>3/8/2022</a:t>
            </a:fld>
            <a:endParaRPr lang="en-US" altLang="zh-TW"/>
          </a:p>
        </p:txBody>
      </p:sp>
      <p:sp>
        <p:nvSpPr>
          <p:cNvPr id="8" name="Footer Placeholder 7"/>
          <p:cNvSpPr>
            <a:spLocks noGrp="1"/>
          </p:cNvSpPr>
          <p:nvPr>
            <p:ph type="ftr" sz="quarter" idx="11"/>
          </p:nvPr>
        </p:nvSpPr>
        <p:spPr/>
        <p:txBody>
          <a:bodyPr/>
          <a:lstStyle>
            <a:lvl1pPr>
              <a:defRPr/>
            </a:lvl1pPr>
            <a:extLst/>
          </a:lstStyle>
          <a:p>
            <a:pPr>
              <a:defRPr/>
            </a:pPr>
            <a:r>
              <a:rPr lang="en-US"/>
              <a:t>© 1992-2010 by Pearson Education, Inc. All Rights Reserved.</a:t>
            </a:r>
          </a:p>
        </p:txBody>
      </p:sp>
      <p:sp>
        <p:nvSpPr>
          <p:cNvPr id="9" name="Slide Number Placeholder 8"/>
          <p:cNvSpPr>
            <a:spLocks noGrp="1"/>
          </p:cNvSpPr>
          <p:nvPr>
            <p:ph type="sldNum" sz="quarter" idx="12"/>
          </p:nvPr>
        </p:nvSpPr>
        <p:spPr/>
        <p:txBody>
          <a:bodyPr/>
          <a:lstStyle>
            <a:lvl1pPr>
              <a:defRPr/>
            </a:lvl1pPr>
          </a:lstStyle>
          <a:p>
            <a:pPr>
              <a:defRPr/>
            </a:pPr>
            <a:fld id="{DF335773-82C0-4E70-8137-AD8136F791E8}" type="slidenum">
              <a:rPr lang="en-US" altLang="zh-TW"/>
              <a:pPr>
                <a:defRPr/>
              </a:pPr>
              <a:t>‹#›</a:t>
            </a:fld>
            <a:endParaRPr lang="en-US" altLang="zh-TW"/>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591A1783-1123-412B-B4D3-C8F257D7C40B}" type="datetime1">
              <a:rPr lang="en-US" altLang="zh-TW"/>
              <a:pPr>
                <a:defRPr/>
              </a:pPr>
              <a:t>3/8/2022</a:t>
            </a:fld>
            <a:endParaRPr lang="en-US" altLang="zh-TW"/>
          </a:p>
        </p:txBody>
      </p:sp>
      <p:sp>
        <p:nvSpPr>
          <p:cNvPr id="4" name="Footer Placeholder 3"/>
          <p:cNvSpPr>
            <a:spLocks noGrp="1"/>
          </p:cNvSpPr>
          <p:nvPr>
            <p:ph type="ftr" sz="quarter" idx="11"/>
          </p:nvPr>
        </p:nvSpPr>
        <p:spPr/>
        <p:txBody>
          <a:bodyPr/>
          <a:lstStyle>
            <a:lvl1pPr>
              <a:defRPr/>
            </a:lvl1pPr>
            <a:extLst/>
          </a:lstStyle>
          <a:p>
            <a:pPr>
              <a:defRPr/>
            </a:pPr>
            <a:r>
              <a:rPr lang="en-US"/>
              <a:t>© 1992-2010 by Pearson Education, Inc. All Rights Reserved.</a:t>
            </a:r>
          </a:p>
        </p:txBody>
      </p:sp>
      <p:sp>
        <p:nvSpPr>
          <p:cNvPr id="5" name="Slide Number Placeholder 4"/>
          <p:cNvSpPr>
            <a:spLocks noGrp="1"/>
          </p:cNvSpPr>
          <p:nvPr>
            <p:ph type="sldNum" sz="quarter" idx="12"/>
          </p:nvPr>
        </p:nvSpPr>
        <p:spPr/>
        <p:txBody>
          <a:bodyPr/>
          <a:lstStyle>
            <a:lvl1pPr>
              <a:defRPr/>
            </a:lvl1pPr>
          </a:lstStyle>
          <a:p>
            <a:pPr>
              <a:defRPr/>
            </a:pPr>
            <a:fld id="{D3D92E10-9E25-4443-A44E-0F047E212E61}" type="slidenum">
              <a:rPr lang="en-US" altLang="zh-TW"/>
              <a:pPr>
                <a:defRPr/>
              </a:pPr>
              <a:t>‹#›</a:t>
            </a:fld>
            <a:endParaRPr lang="en-US" altLang="zh-TW"/>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37BD265-E0E1-4D39-8E03-13B9C91CC972}" type="datetime1">
              <a:rPr lang="en-US" altLang="zh-TW"/>
              <a:pPr>
                <a:defRPr/>
              </a:pPr>
              <a:t>3/8/2022</a:t>
            </a:fld>
            <a:endParaRPr lang="en-US" altLang="zh-TW"/>
          </a:p>
        </p:txBody>
      </p:sp>
      <p:sp>
        <p:nvSpPr>
          <p:cNvPr id="3" name="Footer Placeholder 21"/>
          <p:cNvSpPr>
            <a:spLocks noGrp="1"/>
          </p:cNvSpPr>
          <p:nvPr>
            <p:ph type="ftr" sz="quarter" idx="11"/>
          </p:nvPr>
        </p:nvSpPr>
        <p:spPr/>
        <p:txBody>
          <a:bodyPr/>
          <a:lstStyle>
            <a:lvl1pPr>
              <a:defRPr/>
            </a:lvl1pPr>
          </a:lstStyle>
          <a:p>
            <a:pPr>
              <a:defRPr/>
            </a:pPr>
            <a:r>
              <a:rPr lang="en-US"/>
              <a:t>© 1992-2010 by Pearson Education, Inc. All Rights Reserved.</a:t>
            </a:r>
          </a:p>
        </p:txBody>
      </p:sp>
      <p:sp>
        <p:nvSpPr>
          <p:cNvPr id="4" name="Slide Number Placeholder 17"/>
          <p:cNvSpPr>
            <a:spLocks noGrp="1"/>
          </p:cNvSpPr>
          <p:nvPr>
            <p:ph type="sldNum" sz="quarter" idx="12"/>
          </p:nvPr>
        </p:nvSpPr>
        <p:spPr/>
        <p:txBody>
          <a:bodyPr/>
          <a:lstStyle>
            <a:lvl1pPr>
              <a:defRPr/>
            </a:lvl1pPr>
          </a:lstStyle>
          <a:p>
            <a:pPr>
              <a:defRPr/>
            </a:pPr>
            <a:fld id="{4C399C56-9E2A-4D27-A49E-0132B5C41076}" type="slidenum">
              <a:rPr lang="en-US" altLang="zh-TW"/>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pPr>
              <a:defRPr/>
            </a:pPr>
            <a:fld id="{665D0874-602D-4C46-88B2-85771183CF4E}" type="datetime1">
              <a:rPr lang="en-US" altLang="zh-TW"/>
              <a:pPr>
                <a:defRPr/>
              </a:pPr>
              <a:t>3/8/2022</a:t>
            </a:fld>
            <a:endParaRPr lang="en-US" altLang="zh-TW"/>
          </a:p>
        </p:txBody>
      </p:sp>
      <p:sp>
        <p:nvSpPr>
          <p:cNvPr id="6" name="Footer Placeholder 5"/>
          <p:cNvSpPr>
            <a:spLocks noGrp="1"/>
          </p:cNvSpPr>
          <p:nvPr>
            <p:ph type="ftr" sz="quarter" idx="11"/>
          </p:nvPr>
        </p:nvSpPr>
        <p:spPr/>
        <p:txBody>
          <a:bodyPr/>
          <a:lstStyle>
            <a:lvl1pPr>
              <a:defRPr/>
            </a:lvl1pPr>
            <a:extLst/>
          </a:lstStyle>
          <a:p>
            <a:pPr>
              <a:defRPr/>
            </a:pPr>
            <a:r>
              <a:rPr lang="en-US"/>
              <a:t>© 1992-2010 by Pearson Education, Inc. All Rights Reserved.</a:t>
            </a:r>
          </a:p>
        </p:txBody>
      </p:sp>
      <p:sp>
        <p:nvSpPr>
          <p:cNvPr id="7" name="Slide Number Placeholder 6"/>
          <p:cNvSpPr>
            <a:spLocks noGrp="1"/>
          </p:cNvSpPr>
          <p:nvPr>
            <p:ph type="sldNum" sz="quarter" idx="12"/>
          </p:nvPr>
        </p:nvSpPr>
        <p:spPr/>
        <p:txBody>
          <a:bodyPr/>
          <a:lstStyle>
            <a:lvl1pPr>
              <a:defRPr/>
            </a:lvl1pPr>
          </a:lstStyle>
          <a:p>
            <a:pPr>
              <a:defRPr/>
            </a:pPr>
            <a:fld id="{E3C8F9E5-D252-41B2-8E33-17FD0585DFC6}" type="slidenum">
              <a:rPr lang="en-US" altLang="zh-TW"/>
              <a:pPr>
                <a:defRPr/>
              </a:pPr>
              <a:t>‹#›</a:t>
            </a:fld>
            <a:endParaRPr lang="en-US" altLang="zh-TW"/>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16"/>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18"/>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pPr>
              <a:defRPr/>
            </a:pPr>
            <a:endParaRPr lang="zh-TW" altLang="en-US"/>
          </a:p>
        </p:txBody>
      </p:sp>
      <p:sp>
        <p:nvSpPr>
          <p:cNvPr id="7" name="Right Triangle 1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defRPr/>
            </a:pPr>
            <a:endParaRPr lang="zh-TW" altLang="zh-TW">
              <a:solidFill>
                <a:srgbClr val="FFFFFF"/>
              </a:solidFill>
            </a:endParaRPr>
          </a:p>
        </p:txBody>
      </p:sp>
      <p:cxnSp>
        <p:nvCxnSpPr>
          <p:cNvPr id="8" name="Straight Connector 2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22"/>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zh-TW" altLang="zh-TW">
              <a:solidFill>
                <a:srgbClr val="FFFFFF"/>
              </a:solidFill>
            </a:endParaRPr>
          </a:p>
        </p:txBody>
      </p:sp>
      <p:sp>
        <p:nvSpPr>
          <p:cNvPr id="10" name="Chevron 23"/>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zh-TW" altLang="zh-TW">
              <a:solidFill>
                <a:srgbClr val="FFFFFF"/>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pPr>
              <a:defRPr/>
            </a:pPr>
            <a:fld id="{CA7DCC3C-9F39-42D5-B7AD-FB750DA26255}" type="datetime1">
              <a:rPr lang="en-US" altLang="zh-TW"/>
              <a:pPr>
                <a:defRPr/>
              </a:pPr>
              <a:t>3/8/2022</a:t>
            </a:fld>
            <a:endParaRPr lang="en-US" altLang="zh-TW"/>
          </a:p>
        </p:txBody>
      </p:sp>
      <p:sp>
        <p:nvSpPr>
          <p:cNvPr id="12" name="Footer Placeholder 5"/>
          <p:cNvSpPr>
            <a:spLocks noGrp="1"/>
          </p:cNvSpPr>
          <p:nvPr>
            <p:ph type="ftr" sz="quarter" idx="11"/>
          </p:nvPr>
        </p:nvSpPr>
        <p:spPr>
          <a:xfrm>
            <a:off x="4379913" y="6408738"/>
            <a:ext cx="2351087" cy="365125"/>
          </a:xfrm>
        </p:spPr>
        <p:txBody>
          <a:bodyPr/>
          <a:lstStyle>
            <a:lvl1pPr>
              <a:defRPr>
                <a:solidFill>
                  <a:schemeClr val="tx1"/>
                </a:solidFill>
              </a:defRPr>
            </a:lvl1pPr>
            <a:extLst/>
          </a:lstStyle>
          <a:p>
            <a:pPr>
              <a:defRPr/>
            </a:pPr>
            <a:r>
              <a:rPr lang="en-US"/>
              <a:t>© 1992-2010 by Pearson Education, Inc. All Rights Reserved.</a:t>
            </a:r>
          </a:p>
        </p:txBody>
      </p:sp>
      <p:sp>
        <p:nvSpPr>
          <p:cNvPr id="13" name="Slide Number Placeholder 6"/>
          <p:cNvSpPr>
            <a:spLocks noGrp="1"/>
          </p:cNvSpPr>
          <p:nvPr>
            <p:ph type="sldNum" sz="quarter" idx="12"/>
          </p:nvPr>
        </p:nvSpPr>
        <p:spPr/>
        <p:txBody>
          <a:bodyPr/>
          <a:lstStyle>
            <a:lvl1pPr>
              <a:defRPr/>
            </a:lvl1pPr>
          </a:lstStyle>
          <a:p>
            <a:pPr>
              <a:defRPr/>
            </a:pPr>
            <a:fld id="{15CDCE6C-EEC5-42FB-A24E-E3CA4E215E99}" type="slidenum">
              <a:rPr lang="en-US" altLang="zh-TW"/>
              <a:pPr>
                <a:defRPr/>
              </a:pPr>
              <a:t>‹#›</a:t>
            </a:fld>
            <a:endParaRPr lang="en-US" altLang="zh-TW"/>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7" name="Freeform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pPr>
              <a:defRPr/>
            </a:pPr>
            <a:endParaRPr lang="zh-TW" alt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defRPr/>
            </a:pPr>
            <a:endParaRPr lang="zh-TW" altLang="zh-TW">
              <a:solidFill>
                <a:srgbClr val="FFFFFF"/>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itchFamily="34" charset="0"/>
                <a:ea typeface="新細明體" charset="-120"/>
              </a:defRPr>
            </a:lvl1pPr>
          </a:lstStyle>
          <a:p>
            <a:pPr>
              <a:defRPr/>
            </a:pPr>
            <a:fld id="{7B75BDC8-4EF2-4334-B568-9207B729B403}" type="datetime1">
              <a:rPr lang="en-US" altLang="zh-TW"/>
              <a:pPr>
                <a:defRPr/>
              </a:pPr>
              <a:t>3/8/2022</a:t>
            </a:fld>
            <a:endParaRPr lang="en-US" altLang="zh-TW"/>
          </a:p>
        </p:txBody>
      </p:sp>
      <p:sp>
        <p:nvSpPr>
          <p:cNvPr id="22" name="Footer Placeholder 21"/>
          <p:cNvSpPr>
            <a:spLocks noGrp="1"/>
          </p:cNvSpPr>
          <p:nvPr>
            <p:ph type="ftr" sz="quarter" idx="3"/>
          </p:nvPr>
        </p:nvSpPr>
        <p:spPr>
          <a:xfrm>
            <a:off x="3962400" y="6408738"/>
            <a:ext cx="2768600"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r>
              <a:rPr lang="en-US"/>
              <a:t>© 1992-2010 by Pearson Education, Inc. All Rights Reserved.</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itchFamily="34" charset="0"/>
                <a:ea typeface="新細明體" charset="-120"/>
              </a:defRPr>
            </a:lvl1pPr>
          </a:lstStyle>
          <a:p>
            <a:pPr>
              <a:defRPr/>
            </a:pPr>
            <a:fld id="{65AE0E75-0325-43B6-BD11-CE533BBE2AD9}" type="slidenum">
              <a:rPr lang="en-US" altLang="zh-TW"/>
              <a:pPr>
                <a:defRPr/>
              </a:pPr>
              <a:t>‹#›</a:t>
            </a:fld>
            <a:endParaRPr lang="en-US" altLang="zh-TW"/>
          </a:p>
        </p:txBody>
      </p:sp>
      <p:sp>
        <p:nvSpPr>
          <p:cNvPr id="11" name="Action Button: Back or Previous 10">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TW" altLang="zh-TW">
              <a:solidFill>
                <a:srgbClr val="000000"/>
              </a:solidFill>
            </a:endParaRPr>
          </a:p>
        </p:txBody>
      </p:sp>
      <p:sp>
        <p:nvSpPr>
          <p:cNvPr id="16" name="Action Button: Forward or Next 15">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TW" altLang="zh-TW">
              <a:solidFill>
                <a:srgbClr val="000000"/>
              </a:solidFill>
            </a:endParaRP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22" r:id="rId7"/>
    <p:sldLayoutId id="2147483732" r:id="rId8"/>
    <p:sldLayoutId id="2147483733" r:id="rId9"/>
    <p:sldLayoutId id="2147483723" r:id="rId10"/>
    <p:sldLayoutId id="2147483724" r:id="rId11"/>
    <p:sldLayoutId id="2147483725" r:id="rId12"/>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Wingdings" pitchFamily="2" charset="2"/>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image" Target="../media/image28.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752601"/>
            <a:ext cx="8077200" cy="1829761"/>
          </a:xfrm>
        </p:spPr>
        <p:txBody>
          <a:bodyPr>
            <a:normAutofit/>
          </a:bodyPr>
          <a:lstStyle/>
          <a:p>
            <a:pPr eaLnBrk="1" fontAlgn="auto" hangingPunct="1">
              <a:spcAft>
                <a:spcPts val="0"/>
              </a:spcAft>
              <a:defRPr/>
            </a:pPr>
            <a:r>
              <a:rPr lang="en-US" altLang="zh-TW" sz="4000" dirty="0">
                <a:solidFill>
                  <a:schemeClr val="tx1"/>
                </a:solidFill>
                <a:effectLst/>
                <a:latin typeface="Arial" panose="020B0604020202020204" pitchFamily="34" charset="0"/>
                <a:cs typeface="Arial" panose="020B0604020202020204" pitchFamily="34" charset="0"/>
              </a:rPr>
              <a:t>Lecture 3:</a:t>
            </a:r>
            <a:br>
              <a:rPr lang="en-US" altLang="zh-TW" sz="4000" dirty="0">
                <a:solidFill>
                  <a:srgbClr val="3380E6"/>
                </a:solidFill>
                <a:effectLst/>
                <a:latin typeface="Arial" panose="020B0604020202020204" pitchFamily="34" charset="0"/>
                <a:cs typeface="Arial" panose="020B0604020202020204" pitchFamily="34" charset="0"/>
              </a:rPr>
            </a:br>
            <a:r>
              <a:rPr lang="en-US" altLang="zh-TW" dirty="0">
                <a:solidFill>
                  <a:srgbClr val="3380E6"/>
                </a:solidFill>
                <a:effectLst/>
                <a:latin typeface="Arial" panose="020B0604020202020204" pitchFamily="34" charset="0"/>
                <a:cs typeface="Arial" panose="020B0604020202020204" pitchFamily="34" charset="0"/>
              </a:rPr>
              <a:t>Control Statements: Part II</a:t>
            </a:r>
            <a:endParaRPr lang="en-US" dirty="0">
              <a:solidFill>
                <a:srgbClr val="3380E6"/>
              </a:solidFill>
              <a:effectLst/>
              <a:latin typeface="Arial" panose="020B0604020202020204" pitchFamily="34" charset="0"/>
              <a:cs typeface="Arial" panose="020B0604020202020204" pitchFamily="34" charset="0"/>
            </a:endParaRPr>
          </a:p>
        </p:txBody>
      </p:sp>
      <p:sp>
        <p:nvSpPr>
          <p:cNvPr id="4" name="文字方塊 2"/>
          <p:cNvSpPr txBox="1">
            <a:spLocks noChangeArrowheads="1"/>
          </p:cNvSpPr>
          <p:nvPr/>
        </p:nvSpPr>
        <p:spPr bwMode="auto">
          <a:xfrm>
            <a:off x="6245225" y="6253163"/>
            <a:ext cx="2364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TW" dirty="0"/>
              <a:t>Reference book: Ch4</a:t>
            </a:r>
            <a:endParaRPr lang="zh-TW" altLang="en-US" dirty="0"/>
          </a:p>
        </p:txBody>
      </p:sp>
      <p:sp>
        <p:nvSpPr>
          <p:cNvPr id="5" name="文字方塊 2"/>
          <p:cNvSpPr txBox="1">
            <a:spLocks noChangeArrowheads="1"/>
          </p:cNvSpPr>
          <p:nvPr/>
        </p:nvSpPr>
        <p:spPr bwMode="auto">
          <a:xfrm>
            <a:off x="6465888" y="3886200"/>
            <a:ext cx="1924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Wingdings" panose="05000000000000000000" pitchFamily="2" charset="2"/>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defRPr sz="1900">
                <a:solidFill>
                  <a:schemeClr val="tx1"/>
                </a:solidFill>
                <a:latin typeface="Lucida Sans Unicode" panose="020B0602030504020204" pitchFamily="34" charset="0"/>
              </a:defRPr>
            </a:lvl4pPr>
            <a:lvl5pPr marL="2057400" indent="-228600">
              <a:spcBef>
                <a:spcPts val="350"/>
              </a:spcBef>
              <a:buClr>
                <a:schemeClr val="accent2"/>
              </a:buClr>
              <a:defRPr sz="19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defRPr sz="19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defRPr sz="19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defRPr sz="19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defRPr sz="1900">
                <a:solidFill>
                  <a:schemeClr val="tx1"/>
                </a:solidFill>
                <a:latin typeface="Lucida Sans Unicode" panose="020B0602030504020204" pitchFamily="34" charset="0"/>
              </a:defRPr>
            </a:lvl9pPr>
          </a:lstStyle>
          <a:p>
            <a:pPr algn="r" eaLnBrk="1" hangingPunct="1">
              <a:spcBef>
                <a:spcPct val="0"/>
              </a:spcBef>
              <a:buClrTx/>
              <a:buSzTx/>
              <a:buFontTx/>
              <a:buNone/>
            </a:pPr>
            <a:r>
              <a:rPr lang="en-US" altLang="zh-TW" sz="1800" dirty="0">
                <a:latin typeface="Arial" panose="020B0604020202020204" pitchFamily="34" charset="0"/>
              </a:rPr>
              <a:t>C.Y. Chen,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 descr="ch04images_Page_26.png"/>
          <p:cNvPicPr>
            <a:picLocks noGrp="1" noChangeAspect="1"/>
          </p:cNvPicPr>
          <p:nvPr isPhoto="1"/>
        </p:nvPicPr>
        <p:blipFill rotWithShape="1">
          <a:blip r:embed="rId2" cstate="print"/>
          <a:srcRect t="3345" r="18230" b="20353"/>
          <a:stretch/>
        </p:blipFill>
        <p:spPr bwMode="auto">
          <a:xfrm>
            <a:off x="212725" y="762000"/>
            <a:ext cx="8474075" cy="4800600"/>
          </a:xfrm>
          <a:prstGeom prst="rect">
            <a:avLst/>
          </a:prstGeom>
          <a:noFill/>
          <a:ln w="9525">
            <a:noFill/>
            <a:miter lim="800000"/>
            <a:headEnd/>
            <a:tailEnd/>
          </a:ln>
        </p:spPr>
      </p:pic>
      <p:sp>
        <p:nvSpPr>
          <p:cNvPr id="2" name="文字方塊 1"/>
          <p:cNvSpPr txBox="1"/>
          <p:nvPr/>
        </p:nvSpPr>
        <p:spPr>
          <a:xfrm>
            <a:off x="457200" y="152400"/>
            <a:ext cx="1877437" cy="646331"/>
          </a:xfrm>
          <a:prstGeom prst="rect">
            <a:avLst/>
          </a:prstGeom>
          <a:noFill/>
        </p:spPr>
        <p:txBody>
          <a:bodyPr wrap="none" rtlCol="0">
            <a:spAutoFit/>
          </a:bodyPr>
          <a:lstStyle/>
          <a:p>
            <a:pPr eaLnBrk="1" fontAlgn="auto" hangingPunct="1">
              <a:spcAft>
                <a:spcPts val="0"/>
              </a:spcAft>
              <a:defRPr/>
            </a:pPr>
            <a:r>
              <a:rPr lang="en-US" altLang="zh-TW" sz="3600" b="1" i="1" dirty="0">
                <a:solidFill>
                  <a:srgbClr val="006600"/>
                </a:solidFill>
                <a:latin typeface="Times New Roman" panose="02020603050405020304" pitchFamily="18" charset="0"/>
                <a:cs typeface="Times New Roman" panose="02020603050405020304" pitchFamily="18" charset="0"/>
              </a:rPr>
              <a:t>Example</a:t>
            </a:r>
            <a:endParaRPr lang="en-US" altLang="zh-TW"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457200" y="1481138"/>
            <a:ext cx="7848600" cy="4525962"/>
          </a:xfrm>
        </p:spPr>
        <p:txBody>
          <a:bodyPr/>
          <a:lstStyle/>
          <a:p>
            <a:r>
              <a:rPr lang="zh-TW" altLang="en-US" dirty="0"/>
              <a:t>繼續線上測驗題，現在改用</a:t>
            </a:r>
            <a:r>
              <a:rPr lang="zh-TW" altLang="en-US" b="1" dirty="0"/>
              <a:t> </a:t>
            </a:r>
            <a:r>
              <a:rPr lang="en-US" altLang="zh-TW" b="1" dirty="0">
                <a:solidFill>
                  <a:srgbClr val="0000CC"/>
                </a:solidFill>
                <a:latin typeface="Arial" panose="020B0604020202020204" pitchFamily="34" charset="0"/>
                <a:cs typeface="Arial" panose="020B0604020202020204" pitchFamily="34" charset="0"/>
              </a:rPr>
              <a:t>do </a:t>
            </a:r>
            <a:r>
              <a:rPr lang="zh-TW" altLang="en-US" dirty="0"/>
              <a:t>迴圈來實作程式 </a:t>
            </a:r>
            <a:r>
              <a:rPr lang="en-US" altLang="zh-TW" dirty="0"/>
              <a:t>(</a:t>
            </a:r>
            <a:r>
              <a:rPr lang="zh-TW" altLang="en-US" dirty="0"/>
              <a:t>寫一支連續</a:t>
            </a:r>
            <a:r>
              <a:rPr lang="en-US" altLang="zh-TW" dirty="0"/>
              <a:t>5</a:t>
            </a:r>
            <a:r>
              <a:rPr lang="zh-TW" altLang="en-US" dirty="0"/>
              <a:t>題九九乘法線上隨機出題測驗程式</a:t>
            </a:r>
            <a:r>
              <a:rPr lang="en-US" altLang="zh-TW" dirty="0"/>
              <a:t>)</a:t>
            </a:r>
          </a:p>
          <a:p>
            <a:pPr lvl="1"/>
            <a:r>
              <a:rPr lang="zh-TW" altLang="en-US" sz="2400" dirty="0"/>
              <a:t>答對</a:t>
            </a:r>
            <a:r>
              <a:rPr lang="en-US" altLang="zh-TW" sz="2400" dirty="0"/>
              <a:t>4</a:t>
            </a:r>
            <a:r>
              <a:rPr lang="zh-TW" altLang="en-US" sz="2400" dirty="0"/>
              <a:t>題</a:t>
            </a:r>
            <a:r>
              <a:rPr lang="en-US" altLang="zh-TW" sz="2400" dirty="0"/>
              <a:t>(</a:t>
            </a:r>
            <a:r>
              <a:rPr lang="zh-TW" altLang="en-US" sz="2400" dirty="0"/>
              <a:t>含</a:t>
            </a:r>
            <a:r>
              <a:rPr lang="en-US" altLang="zh-TW" sz="2400" dirty="0"/>
              <a:t>)</a:t>
            </a:r>
            <a:r>
              <a:rPr lang="zh-TW" altLang="en-US" sz="2400" dirty="0"/>
              <a:t>以上者，呈現：數學資優生</a:t>
            </a:r>
            <a:endParaRPr lang="en-US" altLang="zh-TW" sz="2400" dirty="0"/>
          </a:p>
          <a:p>
            <a:pPr lvl="1"/>
            <a:r>
              <a:rPr lang="zh-TW" altLang="en-US" sz="2400" dirty="0"/>
              <a:t>答對少於</a:t>
            </a:r>
            <a:r>
              <a:rPr lang="en-US" altLang="zh-TW" sz="2400" dirty="0"/>
              <a:t>4</a:t>
            </a:r>
            <a:r>
              <a:rPr lang="zh-TW" altLang="en-US" sz="2400" dirty="0"/>
              <a:t>題者，呈現：要再加油！</a:t>
            </a:r>
            <a:endParaRPr lang="en-US" altLang="zh-TW" sz="2400" dirty="0"/>
          </a:p>
          <a:p>
            <a:endParaRPr lang="en-US" altLang="zh-TW" dirty="0"/>
          </a:p>
          <a:p>
            <a:r>
              <a:rPr lang="zh-TW" altLang="en-US" sz="2400" dirty="0"/>
              <a:t>自行計時</a:t>
            </a:r>
            <a:r>
              <a:rPr lang="en-US" altLang="zh-TW" sz="2400" dirty="0"/>
              <a:t>5</a:t>
            </a:r>
            <a:r>
              <a:rPr lang="zh-TW" altLang="en-US" sz="2400" dirty="0"/>
              <a:t>分鐘</a:t>
            </a:r>
            <a:endParaRPr lang="en-US" altLang="zh-TW" sz="2400" dirty="0"/>
          </a:p>
        </p:txBody>
      </p:sp>
      <p:sp>
        <p:nvSpPr>
          <p:cNvPr id="3" name="標題 2"/>
          <p:cNvSpPr>
            <a:spLocks noGrp="1"/>
          </p:cNvSpPr>
          <p:nvPr>
            <p:ph type="title"/>
          </p:nvPr>
        </p:nvSpPr>
        <p:spPr/>
        <p:txBody>
          <a:bodyPr>
            <a:normAutofit/>
          </a:bodyPr>
          <a:lstStyle/>
          <a:p>
            <a:r>
              <a:rPr lang="en-US" altLang="zh-TW" sz="3600" i="1" dirty="0">
                <a:solidFill>
                  <a:srgbClr val="FF0000"/>
                </a:solidFill>
                <a:effectLst/>
                <a:latin typeface="Arial" panose="020B0604020202020204" pitchFamily="34" charset="0"/>
                <a:cs typeface="Arial" panose="020B0604020202020204" pitchFamily="34" charset="0"/>
              </a:rPr>
              <a:t>EXE</a:t>
            </a:r>
            <a:r>
              <a:rPr lang="zh-TW" altLang="en-US" sz="3600" i="1" dirty="0">
                <a:solidFill>
                  <a:srgbClr val="FF0000"/>
                </a:solidFill>
                <a:effectLst/>
                <a:latin typeface="Arial" panose="020B0604020202020204" pitchFamily="34" charset="0"/>
                <a:cs typeface="Arial" panose="020B0604020202020204" pitchFamily="34" charset="0"/>
              </a:rPr>
              <a:t> </a:t>
            </a:r>
            <a:r>
              <a:rPr lang="en-US" altLang="zh-TW" sz="3600" i="1" dirty="0">
                <a:solidFill>
                  <a:srgbClr val="FF0000"/>
                </a:solidFill>
                <a:effectLst/>
                <a:latin typeface="Arial" panose="020B0604020202020204" pitchFamily="34" charset="0"/>
                <a:cs typeface="Arial" panose="020B0604020202020204" pitchFamily="34" charset="0"/>
              </a:rPr>
              <a:t>3_2</a:t>
            </a:r>
            <a:endParaRPr lang="zh-TW" altLang="en-US" sz="3600" i="1" dirty="0">
              <a:solidFill>
                <a:srgbClr val="FF0000"/>
              </a:solidFill>
              <a:effectLst/>
              <a:latin typeface="Arial" panose="020B0604020202020204" pitchFamily="34" charset="0"/>
              <a:cs typeface="Arial" panose="020B0604020202020204" pitchFamily="34" charset="0"/>
            </a:endParaRPr>
          </a:p>
        </p:txBody>
      </p:sp>
      <p:pic>
        <p:nvPicPr>
          <p:cNvPr id="5" name="圖片 6"/>
          <p:cNvPicPr>
            <a:picLocks noChangeAspect="1"/>
          </p:cNvPicPr>
          <p:nvPr/>
        </p:nvPicPr>
        <p:blipFill>
          <a:blip r:embed="rId2">
            <a:extLst>
              <a:ext uri="{28A0092B-C50C-407E-A947-70E740481C1C}">
                <a14:useLocalDpi xmlns:a14="http://schemas.microsoft.com/office/drawing/2010/main" val="0"/>
              </a:ext>
            </a:extLst>
          </a:blip>
          <a:srcRect r="15993"/>
          <a:stretch>
            <a:fillRect/>
          </a:stretch>
        </p:blipFill>
        <p:spPr bwMode="auto">
          <a:xfrm>
            <a:off x="5410200" y="3200400"/>
            <a:ext cx="2801938"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4507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Placeholder 2"/>
          <p:cNvSpPr>
            <a:spLocks noGrp="1"/>
          </p:cNvSpPr>
          <p:nvPr>
            <p:ph type="body" idx="1"/>
          </p:nvPr>
        </p:nvSpPr>
        <p:spPr>
          <a:xfrm>
            <a:off x="106016" y="1219200"/>
            <a:ext cx="8656983" cy="5148262"/>
          </a:xfrm>
        </p:spPr>
        <p:txBody>
          <a:bodyPr/>
          <a:lstStyle/>
          <a:p>
            <a:pPr eaLnBrk="1" hangingPunct="1">
              <a:lnSpc>
                <a:spcPct val="90000"/>
              </a:lnSpc>
              <a:spcBef>
                <a:spcPts val="1200"/>
              </a:spcBef>
              <a:spcAft>
                <a:spcPts val="600"/>
              </a:spcAft>
            </a:pPr>
            <a:r>
              <a:rPr lang="en-US" altLang="zh-TW" sz="2400" dirty="0">
                <a:solidFill>
                  <a:srgbClr val="000000"/>
                </a:solidFill>
                <a:latin typeface="Times New Roman" pitchFamily="18" charset="0"/>
                <a:ea typeface="新細明體" charset="-120"/>
              </a:rPr>
              <a:t>The _______</a:t>
            </a:r>
            <a:r>
              <a:rPr lang="zh-TW" altLang="en-US" sz="2400" dirty="0">
                <a:solidFill>
                  <a:srgbClr val="000000"/>
                </a:solidFill>
                <a:latin typeface="Times New Roman" pitchFamily="18" charset="0"/>
                <a:ea typeface="新細明體" charset="-120"/>
              </a:rPr>
              <a:t> </a:t>
            </a:r>
            <a:r>
              <a:rPr lang="en-US" altLang="zh-TW" sz="2400" dirty="0">
                <a:solidFill>
                  <a:srgbClr val="000000"/>
                </a:solidFill>
                <a:latin typeface="Times New Roman" pitchFamily="18" charset="0"/>
                <a:ea typeface="新細明體" charset="-120"/>
              </a:rPr>
              <a:t>statement causes immediate exit from a </a:t>
            </a:r>
            <a:r>
              <a:rPr lang="en-US" altLang="zh-TW" sz="2400" dirty="0">
                <a:solidFill>
                  <a:srgbClr val="000000"/>
                </a:solidFill>
                <a:latin typeface="Lucida Console" pitchFamily="49" charset="0"/>
                <a:ea typeface="新細明體" charset="-120"/>
              </a:rPr>
              <a:t>while</a:t>
            </a:r>
            <a:r>
              <a:rPr lang="en-US" altLang="zh-TW" sz="2400" dirty="0">
                <a:solidFill>
                  <a:srgbClr val="000000"/>
                </a:solidFill>
                <a:latin typeface="Times New Roman" pitchFamily="18" charset="0"/>
                <a:ea typeface="新細明體" charset="-120"/>
              </a:rPr>
              <a:t>, </a:t>
            </a:r>
            <a:r>
              <a:rPr lang="en-US" altLang="zh-TW" sz="2400" dirty="0">
                <a:solidFill>
                  <a:srgbClr val="000000"/>
                </a:solidFill>
                <a:latin typeface="Lucida Console" pitchFamily="49" charset="0"/>
                <a:ea typeface="新細明體" charset="-120"/>
              </a:rPr>
              <a:t>for</a:t>
            </a:r>
            <a:r>
              <a:rPr lang="en-US" altLang="zh-TW" sz="2400" dirty="0">
                <a:solidFill>
                  <a:srgbClr val="000000"/>
                </a:solidFill>
                <a:latin typeface="Times New Roman" pitchFamily="18" charset="0"/>
                <a:ea typeface="新細明體" charset="-120"/>
              </a:rPr>
              <a:t>, </a:t>
            </a:r>
            <a:r>
              <a:rPr lang="en-US" altLang="zh-TW" sz="2400" dirty="0">
                <a:solidFill>
                  <a:srgbClr val="000000"/>
                </a:solidFill>
                <a:latin typeface="Lucida Console" pitchFamily="49" charset="0"/>
                <a:ea typeface="新細明體" charset="-120"/>
              </a:rPr>
              <a:t>do</a:t>
            </a:r>
            <a:r>
              <a:rPr lang="en-US" altLang="zh-TW" sz="2400" dirty="0">
                <a:solidFill>
                  <a:srgbClr val="000000"/>
                </a:solidFill>
                <a:latin typeface="Times New Roman" pitchFamily="18" charset="0"/>
                <a:ea typeface="新細明體" charset="-120"/>
              </a:rPr>
              <a:t>…</a:t>
            </a:r>
            <a:r>
              <a:rPr lang="en-US" altLang="zh-TW" sz="2400" dirty="0">
                <a:solidFill>
                  <a:srgbClr val="000000"/>
                </a:solidFill>
                <a:latin typeface="Lucida Console" pitchFamily="49" charset="0"/>
                <a:ea typeface="新細明體" charset="-120"/>
              </a:rPr>
              <a:t>while</a:t>
            </a:r>
            <a:r>
              <a:rPr lang="en-US" altLang="zh-TW" sz="2400" dirty="0">
                <a:solidFill>
                  <a:srgbClr val="000000"/>
                </a:solidFill>
                <a:latin typeface="Times New Roman" pitchFamily="18" charset="0"/>
                <a:ea typeface="新細明體" charset="-120"/>
              </a:rPr>
              <a:t> or </a:t>
            </a:r>
            <a:r>
              <a:rPr lang="en-US" altLang="zh-TW" sz="2400" dirty="0">
                <a:solidFill>
                  <a:srgbClr val="000000"/>
                </a:solidFill>
                <a:latin typeface="Lucida Console" pitchFamily="49" charset="0"/>
                <a:ea typeface="新細明體" charset="-120"/>
              </a:rPr>
              <a:t>switch </a:t>
            </a:r>
            <a:r>
              <a:rPr lang="en-US" altLang="zh-TW" sz="2400" dirty="0">
                <a:solidFill>
                  <a:srgbClr val="000000"/>
                </a:solidFill>
                <a:latin typeface="Times New Roman" pitchFamily="18" charset="0"/>
                <a:ea typeface="新細明體" charset="-120"/>
                <a:cs typeface="Times New Roman" pitchFamily="18" charset="0"/>
              </a:rPr>
              <a:t>construct</a:t>
            </a:r>
            <a:r>
              <a:rPr lang="en-US" altLang="zh-TW" sz="2400" dirty="0">
                <a:solidFill>
                  <a:srgbClr val="000000"/>
                </a:solidFill>
                <a:latin typeface="Times New Roman" pitchFamily="18" charset="0"/>
                <a:ea typeface="新細明體" charset="-120"/>
              </a:rPr>
              <a:t>. </a:t>
            </a:r>
          </a:p>
          <a:p>
            <a:pPr lvl="1" eaLnBrk="1" hangingPunct="1">
              <a:lnSpc>
                <a:spcPct val="90000"/>
              </a:lnSpc>
              <a:spcBef>
                <a:spcPts val="600"/>
              </a:spcBef>
              <a:spcAft>
                <a:spcPts val="600"/>
              </a:spcAft>
            </a:pPr>
            <a:r>
              <a:rPr lang="zh-TW" altLang="en-US" sz="2400" dirty="0">
                <a:solidFill>
                  <a:srgbClr val="000000"/>
                </a:solidFill>
                <a:latin typeface="Times New Roman" pitchFamily="18" charset="0"/>
                <a:ea typeface="新細明體" charset="-120"/>
              </a:rPr>
              <a:t>注意：</a:t>
            </a:r>
            <a:r>
              <a:rPr lang="en-US" altLang="zh-TW" sz="2400" dirty="0">
                <a:solidFill>
                  <a:srgbClr val="000000"/>
                </a:solidFill>
                <a:latin typeface="Times New Roman" pitchFamily="18" charset="0"/>
                <a:ea typeface="新細明體" charset="-120"/>
              </a:rPr>
              <a:t>To a select structure, without </a:t>
            </a:r>
            <a:r>
              <a:rPr lang="en-US" altLang="zh-TW" sz="2400" dirty="0">
                <a:solidFill>
                  <a:srgbClr val="000000"/>
                </a:solidFill>
                <a:latin typeface="Lucida Console" pitchFamily="49" charset="0"/>
                <a:ea typeface="新細明體" charset="-120"/>
              </a:rPr>
              <a:t>break</a:t>
            </a:r>
            <a:r>
              <a:rPr lang="en-US" altLang="zh-TW" sz="2400" dirty="0">
                <a:solidFill>
                  <a:srgbClr val="000000"/>
                </a:solidFill>
                <a:latin typeface="Times New Roman" pitchFamily="18" charset="0"/>
                <a:ea typeface="新細明體" charset="-120"/>
              </a:rPr>
              <a:t>, the statements for a matching case and subsequent cases execute.</a:t>
            </a:r>
          </a:p>
          <a:p>
            <a:pPr eaLnBrk="1" hangingPunct="1">
              <a:spcBef>
                <a:spcPts val="1200"/>
              </a:spcBef>
              <a:spcAft>
                <a:spcPts val="600"/>
              </a:spcAft>
            </a:pPr>
            <a:r>
              <a:rPr lang="en-US" altLang="zh-TW" sz="2400" dirty="0">
                <a:solidFill>
                  <a:srgbClr val="000000"/>
                </a:solidFill>
                <a:latin typeface="Times New Roman" pitchFamily="18" charset="0"/>
                <a:ea typeface="新細明體" charset="-120"/>
              </a:rPr>
              <a:t>The ___________</a:t>
            </a:r>
            <a:r>
              <a:rPr lang="zh-TW" altLang="en-US" sz="2400" dirty="0">
                <a:solidFill>
                  <a:srgbClr val="000000"/>
                </a:solidFill>
                <a:latin typeface="Times New Roman" pitchFamily="18" charset="0"/>
                <a:ea typeface="新細明體" charset="-120"/>
              </a:rPr>
              <a:t> </a:t>
            </a:r>
            <a:r>
              <a:rPr lang="en-US" altLang="zh-TW" sz="2400" dirty="0">
                <a:solidFill>
                  <a:srgbClr val="000000"/>
                </a:solidFill>
                <a:latin typeface="Times New Roman" pitchFamily="18" charset="0"/>
                <a:ea typeface="新細明體" charset="-120"/>
              </a:rPr>
              <a:t>statement skips the remaining statements in the loop body and jump to the next iteration of the loop @</a:t>
            </a:r>
          </a:p>
        </p:txBody>
      </p:sp>
      <p:sp>
        <p:nvSpPr>
          <p:cNvPr id="6" name="Title 1"/>
          <p:cNvSpPr>
            <a:spLocks noGrp="1"/>
          </p:cNvSpPr>
          <p:nvPr>
            <p:ph type="title"/>
          </p:nvPr>
        </p:nvSpPr>
        <p:spPr>
          <a:xfrm>
            <a:off x="76200" y="152400"/>
            <a:ext cx="8686800" cy="990600"/>
          </a:xfrm>
        </p:spPr>
        <p:txBody>
          <a:bodyPr>
            <a:normAutofit/>
          </a:bodyPr>
          <a:lstStyle/>
          <a:p>
            <a:pPr eaLnBrk="1" fontAlgn="auto" hangingPunct="1">
              <a:spcAft>
                <a:spcPts val="0"/>
              </a:spcAft>
              <a:defRPr/>
            </a:pPr>
            <a:r>
              <a:rPr lang="en-US" altLang="zh-TW" dirty="0">
                <a:solidFill>
                  <a:srgbClr val="24B5A1"/>
                </a:solidFill>
                <a:latin typeface="Arial"/>
              </a:rPr>
              <a:t>L3-4 </a:t>
            </a:r>
            <a:r>
              <a:rPr lang="en-US" altLang="zh-TW" i="1" dirty="0">
                <a:solidFill>
                  <a:srgbClr val="0000CC"/>
                </a:solidFill>
                <a:latin typeface="Arial" panose="020B0604020202020204" pitchFamily="34" charset="0"/>
                <a:cs typeface="Arial" panose="020B0604020202020204" pitchFamily="34" charset="0"/>
              </a:rPr>
              <a:t>break</a:t>
            </a:r>
            <a:r>
              <a:rPr lang="en-US" altLang="zh-TW" i="1" dirty="0">
                <a:solidFill>
                  <a:schemeClr val="tx1"/>
                </a:solidFill>
                <a:latin typeface="Times New Roman" panose="02020603050405020304" pitchFamily="18" charset="0"/>
                <a:cs typeface="Times New Roman" panose="02020603050405020304" pitchFamily="18" charset="0"/>
              </a:rPr>
              <a:t> vs. </a:t>
            </a:r>
            <a:r>
              <a:rPr lang="en-US" altLang="zh-TW" i="1" dirty="0">
                <a:solidFill>
                  <a:srgbClr val="0000CC"/>
                </a:solidFill>
                <a:latin typeface="Arial" panose="020B0604020202020204" pitchFamily="34" charset="0"/>
                <a:cs typeface="Arial" panose="020B0604020202020204" pitchFamily="34" charset="0"/>
              </a:rPr>
              <a:t>continue</a:t>
            </a:r>
            <a:endParaRPr lang="en-US" b="0" dirty="0">
              <a:solidFill>
                <a:srgbClr val="0000CC"/>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3250">
                                            <p:txEl>
                                              <p:pRg st="1" end="1"/>
                                            </p:txEl>
                                          </p:spTgt>
                                        </p:tgtEl>
                                        <p:attrNameLst>
                                          <p:attrName>style.visibility</p:attrName>
                                        </p:attrNameLst>
                                      </p:cBhvr>
                                      <p:to>
                                        <p:strVal val="visible"/>
                                      </p:to>
                                    </p:set>
                                    <p:animEffect transition="in" filter="fade">
                                      <p:cBhvr>
                                        <p:cTn id="11" dur="500"/>
                                        <p:tgtEl>
                                          <p:spTgt spid="53250">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32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1" descr="ch04images_Page_39.png"/>
          <p:cNvPicPr>
            <a:picLocks noGrp="1" noChangeAspect="1"/>
          </p:cNvPicPr>
          <p:nvPr isPhoto="1"/>
        </p:nvPicPr>
        <p:blipFill rotWithShape="1">
          <a:blip r:embed="rId2" cstate="print"/>
          <a:srcRect l="1666" t="3946" r="18124" b="14090"/>
          <a:stretch/>
        </p:blipFill>
        <p:spPr bwMode="auto">
          <a:xfrm>
            <a:off x="457200" y="838201"/>
            <a:ext cx="7615238" cy="4724400"/>
          </a:xfrm>
          <a:prstGeom prst="rect">
            <a:avLst/>
          </a:prstGeom>
          <a:noFill/>
          <a:ln w="9525">
            <a:noFill/>
            <a:miter lim="800000"/>
            <a:headEnd/>
            <a:tailEnd/>
          </a:ln>
        </p:spPr>
      </p:pic>
      <p:sp>
        <p:nvSpPr>
          <p:cNvPr id="3" name="文字方塊 2"/>
          <p:cNvSpPr txBox="1"/>
          <p:nvPr/>
        </p:nvSpPr>
        <p:spPr>
          <a:xfrm>
            <a:off x="457200" y="152400"/>
            <a:ext cx="2531462" cy="646331"/>
          </a:xfrm>
          <a:prstGeom prst="rect">
            <a:avLst/>
          </a:prstGeom>
          <a:noFill/>
        </p:spPr>
        <p:txBody>
          <a:bodyPr wrap="none" rtlCol="0">
            <a:spAutoFit/>
          </a:bodyPr>
          <a:lstStyle/>
          <a:p>
            <a:pPr eaLnBrk="1" fontAlgn="auto" hangingPunct="1">
              <a:spcAft>
                <a:spcPts val="0"/>
              </a:spcAft>
              <a:defRPr/>
            </a:pPr>
            <a:r>
              <a:rPr lang="en-US" altLang="zh-TW" sz="3600" b="1" i="1" dirty="0">
                <a:solidFill>
                  <a:srgbClr val="006600"/>
                </a:solidFill>
                <a:latin typeface="Times New Roman" panose="02020603050405020304" pitchFamily="18" charset="0"/>
                <a:cs typeface="Times New Roman" panose="02020603050405020304" pitchFamily="18" charset="0"/>
              </a:rPr>
              <a:t>Example</a:t>
            </a:r>
            <a:r>
              <a:rPr lang="zh-TW" altLang="en-US" sz="3600" b="1" i="1" dirty="0">
                <a:solidFill>
                  <a:srgbClr val="006600"/>
                </a:solidFill>
                <a:latin typeface="Times New Roman" panose="02020603050405020304" pitchFamily="18" charset="0"/>
                <a:cs typeface="Times New Roman" panose="02020603050405020304" pitchFamily="18" charset="0"/>
              </a:rPr>
              <a:t> </a:t>
            </a:r>
            <a:r>
              <a:rPr lang="en-US" altLang="zh-TW" sz="3600" b="1" i="1" dirty="0">
                <a:solidFill>
                  <a:srgbClr val="006600"/>
                </a:solidFill>
                <a:latin typeface="Times New Roman" panose="02020603050405020304" pitchFamily="18" charset="0"/>
                <a:cs typeface="Times New Roman" panose="02020603050405020304" pitchFamily="18" charset="0"/>
              </a:rPr>
              <a:t>(1)</a:t>
            </a:r>
            <a:endParaRPr lang="en-US" altLang="zh-TW"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1" descr="ch04images_Page_40.png"/>
          <p:cNvPicPr>
            <a:picLocks noGrp="1" noChangeAspect="1"/>
          </p:cNvPicPr>
          <p:nvPr isPhoto="1"/>
        </p:nvPicPr>
        <p:blipFill rotWithShape="1">
          <a:blip r:embed="rId2" cstate="print"/>
          <a:srcRect r="17917" b="20546"/>
          <a:stretch/>
        </p:blipFill>
        <p:spPr bwMode="auto">
          <a:xfrm>
            <a:off x="228600" y="609600"/>
            <a:ext cx="8297863" cy="4876800"/>
          </a:xfrm>
          <a:prstGeom prst="rect">
            <a:avLst/>
          </a:prstGeom>
          <a:noFill/>
          <a:ln w="9525">
            <a:noFill/>
            <a:miter lim="800000"/>
            <a:headEnd/>
            <a:tailEnd/>
          </a:ln>
        </p:spPr>
      </p:pic>
      <p:sp>
        <p:nvSpPr>
          <p:cNvPr id="3" name="文字方塊 2"/>
          <p:cNvSpPr txBox="1"/>
          <p:nvPr/>
        </p:nvSpPr>
        <p:spPr>
          <a:xfrm>
            <a:off x="457200" y="152400"/>
            <a:ext cx="2531462" cy="646331"/>
          </a:xfrm>
          <a:prstGeom prst="rect">
            <a:avLst/>
          </a:prstGeom>
          <a:noFill/>
        </p:spPr>
        <p:txBody>
          <a:bodyPr wrap="none" rtlCol="0">
            <a:spAutoFit/>
          </a:bodyPr>
          <a:lstStyle/>
          <a:p>
            <a:pPr eaLnBrk="1" fontAlgn="auto" hangingPunct="1">
              <a:spcAft>
                <a:spcPts val="0"/>
              </a:spcAft>
              <a:defRPr/>
            </a:pPr>
            <a:r>
              <a:rPr lang="en-US" altLang="zh-TW" sz="3600" b="1" i="1" dirty="0">
                <a:solidFill>
                  <a:srgbClr val="006600"/>
                </a:solidFill>
                <a:latin typeface="Times New Roman" panose="02020603050405020304" pitchFamily="18" charset="0"/>
                <a:cs typeface="Times New Roman" panose="02020603050405020304" pitchFamily="18" charset="0"/>
              </a:rPr>
              <a:t>Example</a:t>
            </a:r>
            <a:r>
              <a:rPr lang="zh-TW" altLang="en-US" sz="3600" b="1" i="1" dirty="0">
                <a:solidFill>
                  <a:srgbClr val="006600"/>
                </a:solidFill>
                <a:latin typeface="Times New Roman" panose="02020603050405020304" pitchFamily="18" charset="0"/>
                <a:cs typeface="Times New Roman" panose="02020603050405020304" pitchFamily="18" charset="0"/>
              </a:rPr>
              <a:t> </a:t>
            </a:r>
            <a:r>
              <a:rPr lang="en-US" altLang="zh-TW" sz="3600" b="1" i="1" dirty="0">
                <a:solidFill>
                  <a:srgbClr val="006600"/>
                </a:solidFill>
                <a:latin typeface="Times New Roman" panose="02020603050405020304" pitchFamily="18" charset="0"/>
                <a:cs typeface="Times New Roman" panose="02020603050405020304" pitchFamily="18" charset="0"/>
              </a:rPr>
              <a:t>(2)</a:t>
            </a:r>
            <a:endParaRPr lang="en-US" altLang="zh-TW"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bwMode="auto">
          <a:xfrm>
            <a:off x="468313" y="228600"/>
            <a:ext cx="8229600" cy="746125"/>
          </a:xfrm>
        </p:spPr>
        <p:txBody>
          <a:bodyPr wrap="square" lIns="91440" tIns="45720" rIns="91440" bIns="45720" numCol="1" anchor="t" anchorCtr="0" compatLnSpc="1">
            <a:prstTxWarp prst="textNoShape">
              <a:avLst/>
            </a:prstTxWarp>
            <a:normAutofit/>
          </a:bodyPr>
          <a:lstStyle/>
          <a:p>
            <a:pPr eaLnBrk="1" hangingPunct="1">
              <a:defRPr/>
            </a:pPr>
            <a:r>
              <a:rPr lang="en-US" altLang="zh-TW" sz="3600" dirty="0">
                <a:solidFill>
                  <a:srgbClr val="24B5A1"/>
                </a:solidFill>
                <a:latin typeface="Arial"/>
              </a:rPr>
              <a:t>L3-5  </a:t>
            </a:r>
            <a:r>
              <a:rPr lang="en-US" altLang="zh-TW" sz="3600" dirty="0">
                <a:solidFill>
                  <a:schemeClr val="tx1"/>
                </a:solidFill>
                <a:latin typeface="Times New Roman" panose="02020603050405020304" pitchFamily="18" charset="0"/>
                <a:cs typeface="Times New Roman" panose="02020603050405020304" pitchFamily="18" charset="0"/>
              </a:rPr>
              <a:t>Logical operators </a:t>
            </a:r>
            <a:r>
              <a:rPr lang="zh-TW" altLang="en-US" sz="3600" dirty="0">
                <a:solidFill>
                  <a:schemeClr val="tx1"/>
                </a:solidFill>
                <a:latin typeface="Times New Roman" panose="02020603050405020304" pitchFamily="18" charset="0"/>
                <a:cs typeface="Times New Roman" panose="02020603050405020304" pitchFamily="18" charset="0"/>
              </a:rPr>
              <a:t>邏輯運算子</a:t>
            </a:r>
            <a:endParaRPr lang="en-US" altLang="zh-TW" sz="3600" dirty="0">
              <a:solidFill>
                <a:schemeClr val="tx1"/>
              </a:solidFill>
              <a:latin typeface="Times New Roman" panose="02020603050405020304" pitchFamily="18" charset="0"/>
              <a:cs typeface="Times New Roman" panose="02020603050405020304" pitchFamily="18" charset="0"/>
            </a:endParaRPr>
          </a:p>
        </p:txBody>
      </p:sp>
      <p:sp>
        <p:nvSpPr>
          <p:cNvPr id="12291" name="Rectangle 3"/>
          <p:cNvSpPr>
            <a:spLocks noGrp="1" noChangeArrowheads="1"/>
          </p:cNvSpPr>
          <p:nvPr>
            <p:ph sz="quarter" idx="1"/>
          </p:nvPr>
        </p:nvSpPr>
        <p:spPr>
          <a:xfrm>
            <a:off x="152400" y="1066801"/>
            <a:ext cx="8839200" cy="2286000"/>
          </a:xfrm>
        </p:spPr>
        <p:txBody>
          <a:bodyPr/>
          <a:lstStyle/>
          <a:p>
            <a:pPr eaLnBrk="1" hangingPunct="1"/>
            <a:r>
              <a:rPr lang="zh-TW" altLang="en-US" sz="2800" dirty="0">
                <a:ea typeface="標楷體" pitchFamily="65" charset="-120"/>
              </a:rPr>
              <a:t>當選擇</a:t>
            </a:r>
            <a:r>
              <a:rPr lang="en-US" altLang="zh-TW" sz="2800" dirty="0">
                <a:ea typeface="標楷體" pitchFamily="65" charset="-120"/>
              </a:rPr>
              <a:t>/</a:t>
            </a:r>
            <a:r>
              <a:rPr lang="zh-TW" altLang="en-US" sz="2800" dirty="0">
                <a:ea typeface="標楷體" pitchFamily="65" charset="-120"/>
              </a:rPr>
              <a:t>迴圈結構有多個條件時：</a:t>
            </a:r>
            <a:r>
              <a:rPr lang="en-US" altLang="zh-TW" dirty="0">
                <a:ea typeface="標楷體" pitchFamily="65" charset="-120"/>
              </a:rPr>
              <a:t> </a:t>
            </a:r>
            <a:endParaRPr lang="en-US" altLang="zh-TW" sz="2400" dirty="0">
              <a:ea typeface="標楷體" pitchFamily="65" charset="-120"/>
            </a:endParaRPr>
          </a:p>
          <a:p>
            <a:pPr lvl="1" eaLnBrk="1" hangingPunct="1"/>
            <a:r>
              <a:rPr lang="en-US" altLang="zh-TW" sz="2400" dirty="0">
                <a:latin typeface="Times New Roman" panose="02020603050405020304" pitchFamily="18" charset="0"/>
                <a:ea typeface="標楷體" pitchFamily="65" charset="-120"/>
                <a:cs typeface="Times New Roman" panose="02020603050405020304" pitchFamily="18" charset="0"/>
              </a:rPr>
              <a:t>And:</a:t>
            </a:r>
            <a:r>
              <a:rPr lang="zh-TW" altLang="en-US" sz="2400" b="1" dirty="0">
                <a:solidFill>
                  <a:srgbClr val="0000CC"/>
                </a:solidFill>
                <a:ea typeface="標楷體" pitchFamily="65" charset="-120"/>
              </a:rPr>
              <a:t> </a:t>
            </a:r>
            <a:r>
              <a:rPr lang="en-US" altLang="zh-TW" sz="2400" b="1" dirty="0">
                <a:solidFill>
                  <a:srgbClr val="0000CC"/>
                </a:solidFill>
                <a:ea typeface="標楷體" pitchFamily="65" charset="-120"/>
              </a:rPr>
              <a:t>&amp;&amp;</a:t>
            </a:r>
            <a:r>
              <a:rPr lang="en-US" altLang="zh-TW" sz="2400" b="1" dirty="0">
                <a:solidFill>
                  <a:srgbClr val="FF0000"/>
                </a:solidFill>
                <a:ea typeface="標楷體" pitchFamily="65" charset="-120"/>
              </a:rPr>
              <a:t> </a:t>
            </a:r>
            <a:r>
              <a:rPr lang="en-US" altLang="zh-TW" sz="2400" dirty="0">
                <a:latin typeface="Times New Roman" panose="02020603050405020304" pitchFamily="18" charset="0"/>
                <a:ea typeface="標楷體" pitchFamily="65" charset="-120"/>
                <a:cs typeface="Times New Roman" panose="02020603050405020304" pitchFamily="18" charset="0"/>
                <a:sym typeface="Wingdings" panose="05000000000000000000" pitchFamily="2" charset="2"/>
              </a:rPr>
              <a:t></a:t>
            </a:r>
            <a:r>
              <a:rPr lang="zh-TW" altLang="en-US" sz="2400" dirty="0">
                <a:ea typeface="標楷體" pitchFamily="65" charset="-120"/>
              </a:rPr>
              <a:t>須全為</a:t>
            </a:r>
            <a:r>
              <a:rPr lang="en-US" altLang="zh-TW" sz="2400" dirty="0">
                <a:ea typeface="標楷體" pitchFamily="65" charset="-120"/>
              </a:rPr>
              <a:t>true</a:t>
            </a:r>
            <a:r>
              <a:rPr lang="zh-TW" altLang="en-US" sz="2400" dirty="0">
                <a:ea typeface="標楷體" pitchFamily="65" charset="-120"/>
              </a:rPr>
              <a:t>結果才會為</a:t>
            </a:r>
            <a:r>
              <a:rPr lang="en-US" altLang="zh-TW" sz="2400" dirty="0">
                <a:ea typeface="標楷體" pitchFamily="65" charset="-120"/>
              </a:rPr>
              <a:t>true</a:t>
            </a:r>
            <a:r>
              <a:rPr lang="zh-TW" altLang="en-US" sz="2400" dirty="0">
                <a:ea typeface="標楷體" pitchFamily="65" charset="-120"/>
              </a:rPr>
              <a:t>，否則結果為</a:t>
            </a:r>
            <a:r>
              <a:rPr lang="en-US" altLang="zh-TW" sz="2400" dirty="0">
                <a:ea typeface="標楷體" pitchFamily="65" charset="-120"/>
              </a:rPr>
              <a:t>false</a:t>
            </a:r>
            <a:r>
              <a:rPr lang="zh-TW" altLang="en-US" sz="2400" dirty="0">
                <a:ea typeface="標楷體" pitchFamily="65" charset="-120"/>
              </a:rPr>
              <a:t>。</a:t>
            </a:r>
          </a:p>
          <a:p>
            <a:pPr lvl="1" eaLnBrk="1" hangingPunct="1"/>
            <a:r>
              <a:rPr lang="en-US" altLang="zh-TW" sz="2400" dirty="0">
                <a:latin typeface="Times New Roman" panose="02020603050405020304" pitchFamily="18" charset="0"/>
                <a:ea typeface="標楷體" pitchFamily="65" charset="-120"/>
                <a:cs typeface="Times New Roman" panose="02020603050405020304" pitchFamily="18" charset="0"/>
              </a:rPr>
              <a:t>Or:</a:t>
            </a:r>
            <a:r>
              <a:rPr lang="zh-TW" altLang="en-US" sz="2400" b="1" dirty="0">
                <a:latin typeface="Times New Roman" panose="02020603050405020304" pitchFamily="18" charset="0"/>
                <a:ea typeface="標楷體" pitchFamily="65" charset="-120"/>
                <a:cs typeface="Times New Roman" panose="02020603050405020304" pitchFamily="18" charset="0"/>
              </a:rPr>
              <a:t> </a:t>
            </a:r>
            <a:r>
              <a:rPr lang="en-US" altLang="zh-TW" sz="2400" b="1" dirty="0">
                <a:solidFill>
                  <a:srgbClr val="0000CC"/>
                </a:solidFill>
                <a:ea typeface="標楷體" pitchFamily="65" charset="-120"/>
              </a:rPr>
              <a:t>||</a:t>
            </a:r>
            <a:r>
              <a:rPr lang="en-US" altLang="zh-TW" sz="2400" b="1" dirty="0">
                <a:solidFill>
                  <a:srgbClr val="FF0000"/>
                </a:solidFill>
                <a:ea typeface="標楷體" pitchFamily="65" charset="-120"/>
              </a:rPr>
              <a:t> </a:t>
            </a:r>
            <a:r>
              <a:rPr lang="en-US" altLang="zh-TW" sz="2400" dirty="0">
                <a:latin typeface="Times New Roman" panose="02020603050405020304" pitchFamily="18" charset="0"/>
                <a:ea typeface="標楷體" pitchFamily="65" charset="-120"/>
                <a:cs typeface="Times New Roman" panose="02020603050405020304" pitchFamily="18" charset="0"/>
                <a:sym typeface="Wingdings" panose="05000000000000000000" pitchFamily="2" charset="2"/>
              </a:rPr>
              <a:t></a:t>
            </a:r>
            <a:r>
              <a:rPr lang="zh-TW" altLang="en-US" sz="2400" dirty="0">
                <a:ea typeface="標楷體" pitchFamily="65" charset="-120"/>
              </a:rPr>
              <a:t>只要有一為</a:t>
            </a:r>
            <a:r>
              <a:rPr lang="en-US" altLang="zh-TW" sz="2400" dirty="0">
                <a:ea typeface="標楷體" pitchFamily="65" charset="-120"/>
              </a:rPr>
              <a:t>true</a:t>
            </a:r>
            <a:r>
              <a:rPr lang="zh-TW" altLang="en-US" sz="2400" dirty="0">
                <a:ea typeface="標楷體" pitchFamily="65" charset="-120"/>
              </a:rPr>
              <a:t>結果就為</a:t>
            </a:r>
            <a:r>
              <a:rPr lang="en-US" altLang="zh-TW" sz="2400" dirty="0">
                <a:ea typeface="標楷體" pitchFamily="65" charset="-120"/>
              </a:rPr>
              <a:t>true</a:t>
            </a:r>
          </a:p>
          <a:p>
            <a:pPr lvl="1" eaLnBrk="1" hangingPunct="1"/>
            <a:r>
              <a:rPr lang="en-US" altLang="zh-TW" sz="2400" dirty="0">
                <a:latin typeface="Times New Roman" panose="02020603050405020304" pitchFamily="18" charset="0"/>
                <a:ea typeface="標楷體" pitchFamily="65" charset="-120"/>
                <a:cs typeface="Times New Roman" panose="02020603050405020304" pitchFamily="18" charset="0"/>
              </a:rPr>
              <a:t>Not:</a:t>
            </a:r>
            <a:r>
              <a:rPr lang="en-US" altLang="zh-TW" sz="2400" b="1" dirty="0">
                <a:solidFill>
                  <a:srgbClr val="0000CC"/>
                </a:solidFill>
                <a:ea typeface="標楷體" pitchFamily="65" charset="-120"/>
              </a:rPr>
              <a:t> ! </a:t>
            </a:r>
            <a:r>
              <a:rPr lang="en-US" altLang="zh-TW" sz="2400" dirty="0">
                <a:latin typeface="Times New Roman" panose="02020603050405020304" pitchFamily="18" charset="0"/>
                <a:ea typeface="標楷體" pitchFamily="65" charset="-120"/>
                <a:cs typeface="Times New Roman" panose="02020603050405020304" pitchFamily="18" charset="0"/>
                <a:sym typeface="Wingdings" panose="05000000000000000000" pitchFamily="2" charset="2"/>
              </a:rPr>
              <a:t></a:t>
            </a:r>
            <a:r>
              <a:rPr lang="zh-TW" altLang="en-US" sz="2400" dirty="0">
                <a:ea typeface="標楷體" pitchFamily="65" charset="-120"/>
              </a:rPr>
              <a:t>將</a:t>
            </a:r>
            <a:r>
              <a:rPr lang="en-US" altLang="zh-TW" sz="2400" dirty="0">
                <a:ea typeface="標楷體" pitchFamily="65" charset="-120"/>
              </a:rPr>
              <a:t>true</a:t>
            </a:r>
            <a:r>
              <a:rPr lang="zh-TW" altLang="en-US" sz="2400" dirty="0">
                <a:ea typeface="標楷體" pitchFamily="65" charset="-120"/>
              </a:rPr>
              <a:t>變成</a:t>
            </a:r>
            <a:r>
              <a:rPr lang="en-US" altLang="zh-TW" sz="2400" dirty="0">
                <a:ea typeface="標楷體" pitchFamily="65" charset="-120"/>
              </a:rPr>
              <a:t>false, vice versa!</a:t>
            </a:r>
          </a:p>
          <a:p>
            <a:pPr lvl="1" eaLnBrk="1" hangingPunct="1"/>
            <a:r>
              <a:rPr lang="en-US" altLang="zh-TW" sz="2400" dirty="0">
                <a:latin typeface="Times New Roman" pitchFamily="18" charset="0"/>
                <a:ea typeface="新細明體" charset="-120"/>
                <a:cs typeface="Times New Roman" pitchFamily="18" charset="0"/>
              </a:rPr>
              <a:t>Exclusive or:</a:t>
            </a:r>
            <a:r>
              <a:rPr lang="en-US" altLang="zh-TW" sz="2400" dirty="0">
                <a:solidFill>
                  <a:srgbClr val="0000CC"/>
                </a:solidFill>
                <a:latin typeface="AGaramond Bold" pitchFamily="50" charset="0"/>
                <a:ea typeface="新細明體" charset="-120"/>
              </a:rPr>
              <a:t> </a:t>
            </a:r>
            <a:r>
              <a:rPr lang="en-US" altLang="zh-TW" sz="2400" b="1" dirty="0">
                <a:solidFill>
                  <a:srgbClr val="0000CC"/>
                </a:solidFill>
                <a:latin typeface="LucidaSansTypewriter" pitchFamily="49" charset="0"/>
                <a:ea typeface="新細明體" charset="-120"/>
              </a:rPr>
              <a:t>^ </a:t>
            </a:r>
            <a:r>
              <a:rPr lang="en-US" altLang="zh-TW" sz="2400" dirty="0">
                <a:latin typeface="Times New Roman" panose="02020603050405020304" pitchFamily="18" charset="0"/>
                <a:ea typeface="新細明體" charset="-120"/>
                <a:cs typeface="Times New Roman" panose="02020603050405020304" pitchFamily="18" charset="0"/>
                <a:sym typeface="Wingdings" panose="05000000000000000000" pitchFamily="2" charset="2"/>
              </a:rPr>
              <a:t></a:t>
            </a:r>
            <a:r>
              <a:rPr lang="zh-TW" altLang="en-US" sz="2400" dirty="0">
                <a:latin typeface="標楷體" panose="03000509000000000000" pitchFamily="65" charset="-120"/>
                <a:ea typeface="標楷體" panose="03000509000000000000" pitchFamily="65" charset="-120"/>
              </a:rPr>
              <a:t>一個為真且一個為假時 </a:t>
            </a:r>
            <a:r>
              <a:rPr lang="en-US" altLang="zh-TW" sz="2400" dirty="0">
                <a:latin typeface="標楷體" panose="03000509000000000000" pitchFamily="65" charset="-120"/>
                <a:ea typeface="標楷體" panose="03000509000000000000" pitchFamily="65" charset="-120"/>
                <a:sym typeface="Wingdings" panose="05000000000000000000" pitchFamily="2" charset="2"/>
              </a:rPr>
              <a:t></a:t>
            </a:r>
            <a:r>
              <a:rPr lang="zh-TW" altLang="en-US" sz="2400" dirty="0">
                <a:latin typeface="標楷體" panose="03000509000000000000" pitchFamily="65" charset="-120"/>
                <a:ea typeface="標楷體" panose="03000509000000000000" pitchFamily="65" charset="-120"/>
              </a:rPr>
              <a:t>結果為真</a:t>
            </a:r>
            <a:endParaRPr lang="en-US" altLang="zh-TW" sz="2400" dirty="0">
              <a:latin typeface="標楷體" panose="03000509000000000000" pitchFamily="65" charset="-120"/>
              <a:ea typeface="標楷體" panose="03000509000000000000" pitchFamily="65" charset="-120"/>
            </a:endParaRPr>
          </a:p>
        </p:txBody>
      </p:sp>
      <p:graphicFrame>
        <p:nvGraphicFramePr>
          <p:cNvPr id="15" name="Group 44"/>
          <p:cNvGraphicFramePr>
            <a:graphicFrameLocks noGrp="1"/>
          </p:cNvGraphicFramePr>
          <p:nvPr>
            <p:extLst>
              <p:ext uri="{D42A27DB-BD31-4B8C-83A1-F6EECF244321}">
                <p14:modId xmlns:p14="http://schemas.microsoft.com/office/powerpoint/2010/main" val="2892555726"/>
              </p:ext>
            </p:extLst>
          </p:nvPr>
        </p:nvGraphicFramePr>
        <p:xfrm>
          <a:off x="990600" y="3429000"/>
          <a:ext cx="6781800" cy="2073423"/>
        </p:xfrm>
        <a:graphic>
          <a:graphicData uri="http://schemas.openxmlformats.org/drawingml/2006/table">
            <a:tbl>
              <a:tblPr/>
              <a:tblGrid>
                <a:gridCol w="990600">
                  <a:extLst>
                    <a:ext uri="{9D8B030D-6E8A-4147-A177-3AD203B41FA5}">
                      <a16:colId xmlns:a16="http://schemas.microsoft.com/office/drawing/2014/main" val="20000"/>
                    </a:ext>
                  </a:extLst>
                </a:gridCol>
                <a:gridCol w="1136073">
                  <a:extLst>
                    <a:ext uri="{9D8B030D-6E8A-4147-A177-3AD203B41FA5}">
                      <a16:colId xmlns:a16="http://schemas.microsoft.com/office/drawing/2014/main" val="20001"/>
                    </a:ext>
                  </a:extLst>
                </a:gridCol>
                <a:gridCol w="1163781">
                  <a:extLst>
                    <a:ext uri="{9D8B030D-6E8A-4147-A177-3AD203B41FA5}">
                      <a16:colId xmlns:a16="http://schemas.microsoft.com/office/drawing/2014/main" val="20002"/>
                    </a:ext>
                  </a:extLst>
                </a:gridCol>
                <a:gridCol w="1163782">
                  <a:extLst>
                    <a:ext uri="{9D8B030D-6E8A-4147-A177-3AD203B41FA5}">
                      <a16:colId xmlns:a16="http://schemas.microsoft.com/office/drawing/2014/main" val="20003"/>
                    </a:ext>
                  </a:extLst>
                </a:gridCol>
                <a:gridCol w="1163782">
                  <a:extLst>
                    <a:ext uri="{9D8B030D-6E8A-4147-A177-3AD203B41FA5}">
                      <a16:colId xmlns:a16="http://schemas.microsoft.com/office/drawing/2014/main" val="20004"/>
                    </a:ext>
                  </a:extLst>
                </a:gridCol>
                <a:gridCol w="1163782">
                  <a:extLst>
                    <a:ext uri="{9D8B030D-6E8A-4147-A177-3AD203B41FA5}">
                      <a16:colId xmlns:a16="http://schemas.microsoft.com/office/drawing/2014/main" val="20005"/>
                    </a:ext>
                  </a:extLst>
                </a:gridCol>
              </a:tblGrid>
              <a:tr h="5181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dirty="0">
                          <a:ln>
                            <a:noFill/>
                          </a:ln>
                          <a:solidFill>
                            <a:schemeClr val="tx1"/>
                          </a:solidFill>
                          <a:effectLst/>
                          <a:latin typeface="Courier New" pitchFamily="49" charset="0"/>
                          <a:ea typeface="新細明體" pitchFamily="18" charset="-120"/>
                        </a:rPr>
                        <a:t>a</a:t>
                      </a:r>
                    </a:p>
                  </a:txBody>
                  <a:tcPr marT="45710" marB="4571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dirty="0">
                          <a:ln>
                            <a:noFill/>
                          </a:ln>
                          <a:solidFill>
                            <a:schemeClr val="tx1"/>
                          </a:solidFill>
                          <a:effectLst/>
                          <a:latin typeface="Courier New" pitchFamily="49" charset="0"/>
                          <a:ea typeface="新細明體" pitchFamily="18" charset="-120"/>
                        </a:rPr>
                        <a:t>b</a:t>
                      </a:r>
                    </a:p>
                  </a:txBody>
                  <a:tcPr marT="45710" marB="4571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dirty="0">
                          <a:ln>
                            <a:noFill/>
                          </a:ln>
                          <a:solidFill>
                            <a:schemeClr val="tx1"/>
                          </a:solidFill>
                          <a:effectLst/>
                          <a:latin typeface="Courier New" pitchFamily="49" charset="0"/>
                          <a:ea typeface="新細明體" pitchFamily="18" charset="-120"/>
                        </a:rPr>
                        <a:t>a</a:t>
                      </a:r>
                      <a:r>
                        <a:rPr kumimoji="1" lang="en-US" altLang="zh-TW" sz="2800" b="1" i="0" u="none" strike="noStrike" cap="none" normalizeH="0" baseline="0" dirty="0">
                          <a:ln>
                            <a:noFill/>
                          </a:ln>
                          <a:solidFill>
                            <a:schemeClr val="tx1"/>
                          </a:solidFill>
                          <a:effectLst/>
                          <a:latin typeface="Courier New" pitchFamily="49" charset="0"/>
                          <a:ea typeface="新細明體" pitchFamily="18" charset="-120"/>
                        </a:rPr>
                        <a:t>&amp;&amp;</a:t>
                      </a:r>
                      <a:r>
                        <a:rPr kumimoji="1" lang="en-US" altLang="zh-TW" sz="2800" b="0" i="0" u="none" strike="noStrike" cap="none" normalizeH="0" baseline="0" dirty="0">
                          <a:ln>
                            <a:noFill/>
                          </a:ln>
                          <a:solidFill>
                            <a:schemeClr val="tx1"/>
                          </a:solidFill>
                          <a:effectLst/>
                          <a:latin typeface="Courier New" pitchFamily="49" charset="0"/>
                          <a:ea typeface="新細明體" pitchFamily="18" charset="-120"/>
                        </a:rPr>
                        <a:t>b</a:t>
                      </a:r>
                    </a:p>
                  </a:txBody>
                  <a:tcPr marT="45710" marB="4571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dirty="0">
                          <a:ln>
                            <a:noFill/>
                          </a:ln>
                          <a:solidFill>
                            <a:schemeClr val="tx1"/>
                          </a:solidFill>
                          <a:effectLst/>
                          <a:latin typeface="Courier New" pitchFamily="49" charset="0"/>
                          <a:ea typeface="新細明體" pitchFamily="18" charset="-120"/>
                        </a:rPr>
                        <a:t>a</a:t>
                      </a:r>
                      <a:r>
                        <a:rPr kumimoji="1" lang="en-US" altLang="zh-TW" sz="2800" b="1" i="0" u="none" strike="noStrike" cap="none" normalizeH="0" baseline="0" dirty="0">
                          <a:ln>
                            <a:noFill/>
                          </a:ln>
                          <a:solidFill>
                            <a:schemeClr val="tx1"/>
                          </a:solidFill>
                          <a:effectLst/>
                          <a:latin typeface="Courier New" pitchFamily="49" charset="0"/>
                          <a:ea typeface="新細明體" pitchFamily="18" charset="-120"/>
                        </a:rPr>
                        <a:t>||</a:t>
                      </a:r>
                      <a:r>
                        <a:rPr kumimoji="1" lang="en-US" altLang="zh-TW" sz="2800" b="0" i="0" u="none" strike="noStrike" cap="none" normalizeH="0" baseline="0" dirty="0">
                          <a:ln>
                            <a:noFill/>
                          </a:ln>
                          <a:solidFill>
                            <a:schemeClr val="tx1"/>
                          </a:solidFill>
                          <a:effectLst/>
                          <a:latin typeface="Courier New" pitchFamily="49" charset="0"/>
                          <a:ea typeface="新細明體" pitchFamily="18" charset="-120"/>
                        </a:rPr>
                        <a:t>b</a:t>
                      </a:r>
                    </a:p>
                  </a:txBody>
                  <a:tcPr marT="45710" marB="4571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1" i="0" u="none" strike="noStrike" cap="none" normalizeH="0" baseline="0" dirty="0">
                          <a:ln>
                            <a:noFill/>
                          </a:ln>
                          <a:solidFill>
                            <a:schemeClr val="tx1"/>
                          </a:solidFill>
                          <a:effectLst/>
                          <a:latin typeface="Courier New" pitchFamily="49" charset="0"/>
                          <a:ea typeface="新細明體" pitchFamily="18" charset="-120"/>
                        </a:rPr>
                        <a:t>!</a:t>
                      </a:r>
                      <a:r>
                        <a:rPr kumimoji="1" lang="en-US" altLang="zh-TW" sz="2800" b="0" i="0" u="none" strike="noStrike" cap="none" normalizeH="0" baseline="0" dirty="0">
                          <a:ln>
                            <a:noFill/>
                          </a:ln>
                          <a:solidFill>
                            <a:schemeClr val="tx1"/>
                          </a:solidFill>
                          <a:effectLst/>
                          <a:latin typeface="Courier New" pitchFamily="49" charset="0"/>
                          <a:ea typeface="新細明體" pitchFamily="18" charset="-120"/>
                        </a:rPr>
                        <a:t>a</a:t>
                      </a:r>
                    </a:p>
                  </a:txBody>
                  <a:tcPr marT="45710" marB="4571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en-US" altLang="zh-TW" sz="2800" b="0" i="0" u="none" strike="noStrike" cap="none" normalizeH="0" baseline="0" dirty="0" err="1">
                          <a:ln>
                            <a:noFill/>
                          </a:ln>
                          <a:solidFill>
                            <a:schemeClr val="tx1"/>
                          </a:solidFill>
                          <a:effectLst/>
                          <a:latin typeface="Courier New" pitchFamily="49" charset="0"/>
                          <a:ea typeface="新細明體" pitchFamily="18" charset="-120"/>
                        </a:rPr>
                        <a:t>a</a:t>
                      </a:r>
                      <a:r>
                        <a:rPr lang="en-US" altLang="zh-TW" sz="2800" b="1" dirty="0" err="1">
                          <a:solidFill>
                            <a:schemeClr val="tx1"/>
                          </a:solidFill>
                          <a:latin typeface="LucidaSansTypewriter" pitchFamily="49" charset="0"/>
                          <a:ea typeface="新細明體" charset="-120"/>
                        </a:rPr>
                        <a:t>^</a:t>
                      </a:r>
                      <a:r>
                        <a:rPr kumimoji="1" lang="en-US" altLang="zh-TW" sz="2800" b="0" i="0" u="none" strike="noStrike" cap="none" normalizeH="0" baseline="0" dirty="0" err="1">
                          <a:ln>
                            <a:noFill/>
                          </a:ln>
                          <a:solidFill>
                            <a:schemeClr val="tx1"/>
                          </a:solidFill>
                          <a:effectLst/>
                          <a:latin typeface="Courier New" pitchFamily="49" charset="0"/>
                          <a:ea typeface="新細明體" pitchFamily="18" charset="-120"/>
                        </a:rPr>
                        <a:t>b</a:t>
                      </a:r>
                      <a:endParaRPr kumimoji="1" lang="en-US" altLang="zh-TW" sz="2800" b="0" i="0" u="none" strike="noStrike" cap="none" normalizeH="0" baseline="0" dirty="0">
                        <a:ln>
                          <a:noFill/>
                        </a:ln>
                        <a:solidFill>
                          <a:schemeClr val="tx1"/>
                        </a:solidFill>
                        <a:effectLst/>
                        <a:latin typeface="Courier New" pitchFamily="49" charset="0"/>
                        <a:ea typeface="新細明體" pitchFamily="18" charset="-120"/>
                      </a:endParaRPr>
                    </a:p>
                  </a:txBody>
                  <a:tcPr marT="45710" marB="4571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1900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a:ln>
                            <a:noFill/>
                          </a:ln>
                          <a:solidFill>
                            <a:schemeClr val="tx1"/>
                          </a:solidFill>
                          <a:effectLst/>
                          <a:latin typeface="Times New Roman" pitchFamily="18" charset="0"/>
                          <a:ea typeface="新細明體" pitchFamily="18" charset="-120"/>
                        </a:rPr>
                        <a:t>true</a:t>
                      </a:r>
                    </a:p>
                  </a:txBody>
                  <a:tcPr marT="45710" marB="4571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dirty="0">
                          <a:ln>
                            <a:noFill/>
                          </a:ln>
                          <a:solidFill>
                            <a:schemeClr val="tx1"/>
                          </a:solidFill>
                          <a:effectLst/>
                          <a:latin typeface="Times New Roman" pitchFamily="18" charset="0"/>
                          <a:ea typeface="新細明體" pitchFamily="18" charset="-120"/>
                        </a:rPr>
                        <a:t>true</a:t>
                      </a:r>
                    </a:p>
                  </a:txBody>
                  <a:tcPr marT="45710" marB="4571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800" b="0" i="0" u="none" strike="noStrike" cap="none" normalizeH="0" baseline="0">
                        <a:ln>
                          <a:noFill/>
                        </a:ln>
                        <a:solidFill>
                          <a:srgbClr val="000099"/>
                        </a:solidFill>
                        <a:effectLst/>
                        <a:latin typeface="Times New Roman" pitchFamily="18" charset="0"/>
                        <a:ea typeface="新細明體" pitchFamily="18" charset="-120"/>
                      </a:endParaRPr>
                    </a:p>
                  </a:txBody>
                  <a:tcPr marT="45710" marB="4571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800" b="0" i="0" u="none" strike="noStrike" cap="none" normalizeH="0" baseline="0" dirty="0">
                        <a:ln>
                          <a:noFill/>
                        </a:ln>
                        <a:solidFill>
                          <a:srgbClr val="000099"/>
                        </a:solidFill>
                        <a:effectLst/>
                        <a:latin typeface="Times New Roman" pitchFamily="18" charset="0"/>
                        <a:ea typeface="新細明體" pitchFamily="18" charset="-120"/>
                      </a:endParaRPr>
                    </a:p>
                  </a:txBody>
                  <a:tcPr marT="45710" marB="4571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800" b="0" i="0" u="none" strike="noStrike" cap="none" normalizeH="0" baseline="0" dirty="0">
                        <a:ln>
                          <a:noFill/>
                        </a:ln>
                        <a:solidFill>
                          <a:srgbClr val="000099"/>
                        </a:solidFill>
                        <a:effectLst/>
                        <a:latin typeface="Times New Roman" pitchFamily="18" charset="0"/>
                        <a:ea typeface="新細明體" pitchFamily="18" charset="-120"/>
                      </a:endParaRPr>
                    </a:p>
                  </a:txBody>
                  <a:tcPr marT="45710" marB="4571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800" b="0" i="0" u="none" strike="noStrike" cap="none" normalizeH="0" baseline="0" dirty="0">
                        <a:ln>
                          <a:noFill/>
                        </a:ln>
                        <a:solidFill>
                          <a:srgbClr val="000099"/>
                        </a:solidFill>
                        <a:effectLst/>
                        <a:latin typeface="Times New Roman" pitchFamily="18" charset="0"/>
                        <a:ea typeface="新細明體" pitchFamily="18" charset="-120"/>
                      </a:endParaRPr>
                    </a:p>
                  </a:txBody>
                  <a:tcPr marT="45710" marB="4571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181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a:ln>
                            <a:noFill/>
                          </a:ln>
                          <a:solidFill>
                            <a:schemeClr val="tx1"/>
                          </a:solidFill>
                          <a:effectLst/>
                          <a:latin typeface="Times New Roman" pitchFamily="18" charset="0"/>
                          <a:ea typeface="新細明體" pitchFamily="18" charset="-120"/>
                        </a:rPr>
                        <a:t>true</a:t>
                      </a:r>
                    </a:p>
                  </a:txBody>
                  <a:tcPr marT="45710" marB="4571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dirty="0">
                          <a:ln>
                            <a:noFill/>
                          </a:ln>
                          <a:solidFill>
                            <a:schemeClr val="tx1"/>
                          </a:solidFill>
                          <a:effectLst/>
                          <a:latin typeface="Times New Roman" pitchFamily="18" charset="0"/>
                          <a:ea typeface="新細明體" pitchFamily="18" charset="-120"/>
                        </a:rPr>
                        <a:t>false</a:t>
                      </a:r>
                    </a:p>
                  </a:txBody>
                  <a:tcPr marT="45710" marB="4571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800" b="0" i="0" u="none" strike="noStrike" cap="none" normalizeH="0" baseline="0">
                        <a:ln>
                          <a:noFill/>
                        </a:ln>
                        <a:solidFill>
                          <a:srgbClr val="000099"/>
                        </a:solidFill>
                        <a:effectLst/>
                        <a:latin typeface="Times New Roman" pitchFamily="18" charset="0"/>
                        <a:ea typeface="新細明體" pitchFamily="18" charset="-120"/>
                      </a:endParaRPr>
                    </a:p>
                  </a:txBody>
                  <a:tcPr marT="45710" marB="4571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800" b="0" i="0" u="none" strike="noStrike" cap="none" normalizeH="0" baseline="0" dirty="0">
                        <a:ln>
                          <a:noFill/>
                        </a:ln>
                        <a:solidFill>
                          <a:srgbClr val="000099"/>
                        </a:solidFill>
                        <a:effectLst/>
                        <a:latin typeface="Times New Roman" pitchFamily="18" charset="0"/>
                        <a:ea typeface="新細明體" pitchFamily="18" charset="-120"/>
                      </a:endParaRPr>
                    </a:p>
                  </a:txBody>
                  <a:tcPr marT="45710" marB="4571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800" b="0" i="0" u="none" strike="noStrike" cap="none" normalizeH="0" baseline="0" dirty="0">
                        <a:ln>
                          <a:noFill/>
                        </a:ln>
                        <a:solidFill>
                          <a:srgbClr val="000099"/>
                        </a:solidFill>
                        <a:effectLst/>
                        <a:latin typeface="Times New Roman" pitchFamily="18" charset="0"/>
                        <a:ea typeface="新細明體" pitchFamily="18" charset="-120"/>
                      </a:endParaRPr>
                    </a:p>
                  </a:txBody>
                  <a:tcPr marT="45710" marB="4571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800" b="0" i="0" u="none" strike="noStrike" cap="none" normalizeH="0" baseline="0" dirty="0">
                        <a:ln>
                          <a:noFill/>
                        </a:ln>
                        <a:solidFill>
                          <a:srgbClr val="000099"/>
                        </a:solidFill>
                        <a:effectLst/>
                        <a:latin typeface="Times New Roman" pitchFamily="18" charset="0"/>
                        <a:ea typeface="新細明體" pitchFamily="18" charset="-120"/>
                      </a:endParaRPr>
                    </a:p>
                  </a:txBody>
                  <a:tcPr marT="45710" marB="4571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181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dirty="0">
                          <a:ln>
                            <a:noFill/>
                          </a:ln>
                          <a:solidFill>
                            <a:schemeClr val="tx1"/>
                          </a:solidFill>
                          <a:effectLst/>
                          <a:latin typeface="Times New Roman" pitchFamily="18" charset="0"/>
                          <a:ea typeface="新細明體" pitchFamily="18" charset="-120"/>
                        </a:rPr>
                        <a:t>false</a:t>
                      </a:r>
                    </a:p>
                  </a:txBody>
                  <a:tcPr marT="45710" marB="4571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a:ln>
                            <a:noFill/>
                          </a:ln>
                          <a:solidFill>
                            <a:schemeClr val="tx1"/>
                          </a:solidFill>
                          <a:effectLst/>
                          <a:latin typeface="Times New Roman" pitchFamily="18" charset="0"/>
                          <a:ea typeface="新細明體" pitchFamily="18" charset="-120"/>
                        </a:rPr>
                        <a:t>false</a:t>
                      </a:r>
                    </a:p>
                  </a:txBody>
                  <a:tcPr marT="45710" marB="4571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800" b="0" i="0" u="none" strike="noStrike" cap="none" normalizeH="0" baseline="0">
                        <a:ln>
                          <a:noFill/>
                        </a:ln>
                        <a:solidFill>
                          <a:srgbClr val="000099"/>
                        </a:solidFill>
                        <a:effectLst/>
                        <a:latin typeface="Times New Roman" pitchFamily="18" charset="0"/>
                        <a:ea typeface="新細明體" pitchFamily="18" charset="-120"/>
                      </a:endParaRPr>
                    </a:p>
                  </a:txBody>
                  <a:tcPr marT="45710" marB="4571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800" b="0" i="0" u="none" strike="noStrike" cap="none" normalizeH="0" baseline="0" dirty="0">
                        <a:ln>
                          <a:noFill/>
                        </a:ln>
                        <a:solidFill>
                          <a:srgbClr val="000099"/>
                        </a:solidFill>
                        <a:effectLst/>
                        <a:latin typeface="Times New Roman" pitchFamily="18" charset="0"/>
                        <a:ea typeface="新細明體" pitchFamily="18" charset="-120"/>
                      </a:endParaRPr>
                    </a:p>
                  </a:txBody>
                  <a:tcPr marT="45710" marB="4571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800" b="0" i="0" u="none" strike="noStrike" cap="none" normalizeH="0" baseline="0" dirty="0">
                        <a:ln>
                          <a:noFill/>
                        </a:ln>
                        <a:solidFill>
                          <a:srgbClr val="000099"/>
                        </a:solidFill>
                        <a:effectLst/>
                        <a:latin typeface="Times New Roman" pitchFamily="18" charset="0"/>
                        <a:ea typeface="新細明體" pitchFamily="18" charset="-120"/>
                      </a:endParaRPr>
                    </a:p>
                  </a:txBody>
                  <a:tcPr marT="45710" marB="4571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800" b="0" i="0" u="none" strike="noStrike" cap="none" normalizeH="0" baseline="0" dirty="0">
                        <a:ln>
                          <a:noFill/>
                        </a:ln>
                        <a:solidFill>
                          <a:srgbClr val="000099"/>
                        </a:solidFill>
                        <a:effectLst/>
                        <a:latin typeface="Times New Roman" pitchFamily="18" charset="0"/>
                        <a:ea typeface="新細明體" pitchFamily="18" charset="-120"/>
                      </a:endParaRPr>
                    </a:p>
                  </a:txBody>
                  <a:tcPr marT="45710" marB="4571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51555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sz="quarter" idx="1"/>
          </p:nvPr>
        </p:nvSpPr>
        <p:spPr>
          <a:xfrm>
            <a:off x="368080" y="541338"/>
            <a:ext cx="8229600" cy="4800600"/>
          </a:xfrm>
        </p:spPr>
        <p:txBody>
          <a:bodyPr/>
          <a:lstStyle/>
          <a:p>
            <a:pPr eaLnBrk="1" hangingPunct="1"/>
            <a:r>
              <a:rPr lang="en-US" altLang="zh-TW" sz="2800" b="1" i="1" dirty="0">
                <a:solidFill>
                  <a:srgbClr val="006600"/>
                </a:solidFill>
                <a:latin typeface="Times New Roman" panose="02020603050405020304" pitchFamily="18" charset="0"/>
                <a:ea typeface="標楷體" pitchFamily="65" charset="-120"/>
                <a:cs typeface="Times New Roman" panose="02020603050405020304" pitchFamily="18" charset="0"/>
              </a:rPr>
              <a:t>Example</a:t>
            </a:r>
            <a:r>
              <a:rPr lang="zh-TW" altLang="en-US" sz="2800" b="1" i="1" dirty="0">
                <a:solidFill>
                  <a:srgbClr val="006600"/>
                </a:solidFill>
                <a:latin typeface="Times New Roman" panose="02020603050405020304" pitchFamily="18" charset="0"/>
                <a:ea typeface="標楷體" pitchFamily="65" charset="-120"/>
                <a:cs typeface="Times New Roman" panose="02020603050405020304" pitchFamily="18" charset="0"/>
              </a:rPr>
              <a:t> </a:t>
            </a:r>
            <a:r>
              <a:rPr lang="en-US" altLang="zh-TW" sz="2800" b="1" i="1" dirty="0">
                <a:solidFill>
                  <a:srgbClr val="006600"/>
                </a:solidFill>
                <a:latin typeface="Times New Roman" panose="02020603050405020304" pitchFamily="18" charset="0"/>
                <a:ea typeface="標楷體" pitchFamily="65" charset="-120"/>
                <a:cs typeface="Times New Roman" panose="02020603050405020304" pitchFamily="18" charset="0"/>
              </a:rPr>
              <a:t>(1)</a:t>
            </a:r>
            <a:r>
              <a:rPr lang="en-US" altLang="zh-TW" b="1" i="1" dirty="0">
                <a:solidFill>
                  <a:srgbClr val="006600"/>
                </a:solidFill>
                <a:ea typeface="標楷體" pitchFamily="65" charset="-120"/>
              </a:rPr>
              <a:t>: </a:t>
            </a:r>
            <a:r>
              <a:rPr lang="zh-TW" altLang="en-US" dirty="0">
                <a:ea typeface="標楷體" pitchFamily="65" charset="-120"/>
              </a:rPr>
              <a:t>判斷下列的執行結果：</a:t>
            </a:r>
            <a:endParaRPr lang="en-US" altLang="zh-TW" dirty="0">
              <a:ea typeface="標楷體" pitchFamily="65" charset="-120"/>
            </a:endParaRPr>
          </a:p>
          <a:p>
            <a:pPr eaLnBrk="1" hangingPunct="1"/>
            <a:endParaRPr lang="en-US" altLang="zh-TW" dirty="0">
              <a:ea typeface="標楷體" pitchFamily="65" charset="-120"/>
            </a:endParaRPr>
          </a:p>
          <a:p>
            <a:pPr eaLnBrk="1" hangingPunct="1"/>
            <a:endParaRPr lang="en-US" altLang="zh-TW" dirty="0">
              <a:ea typeface="標楷體" pitchFamily="65" charset="-120"/>
            </a:endParaRPr>
          </a:p>
          <a:p>
            <a:pPr eaLnBrk="1" hangingPunct="1"/>
            <a:endParaRPr lang="en-US" altLang="zh-TW" dirty="0">
              <a:ea typeface="標楷體" pitchFamily="65" charset="-120"/>
            </a:endParaRPr>
          </a:p>
          <a:p>
            <a:pPr eaLnBrk="1" hangingPunct="1"/>
            <a:endParaRPr lang="en-US" altLang="zh-TW" sz="900" dirty="0">
              <a:ea typeface="標楷體" pitchFamily="65" charset="-120"/>
            </a:endParaRPr>
          </a:p>
          <a:p>
            <a:pPr marL="365125" lvl="1" indent="-255588" eaLnBrk="1" hangingPunct="1">
              <a:lnSpc>
                <a:spcPct val="125000"/>
              </a:lnSpc>
              <a:spcBef>
                <a:spcPts val="600"/>
              </a:spcBef>
              <a:buSzPct val="68000"/>
              <a:buFont typeface="Wingdings 3" pitchFamily="18" charset="2"/>
              <a:buChar char=""/>
            </a:pPr>
            <a:r>
              <a:rPr lang="zh-TW" altLang="en-US" sz="2400" b="1" dirty="0">
                <a:latin typeface="Times New Roman" pitchFamily="18" charset="0"/>
                <a:ea typeface="新細明體" charset="-120"/>
                <a:cs typeface="Times New Roman" pitchFamily="18" charset="0"/>
              </a:rPr>
              <a:t>其實，上述例子並非兩個條件都執行過                                 </a:t>
            </a:r>
            <a:r>
              <a:rPr lang="en-US" altLang="zh-TW" sz="2400" b="1" dirty="0">
                <a:latin typeface="Times New Roman" pitchFamily="18" charset="0"/>
                <a:ea typeface="新細明體" charset="-120"/>
                <a:cs typeface="Times New Roman" pitchFamily="18" charset="0"/>
                <a:sym typeface="Wingdings" panose="05000000000000000000" pitchFamily="2" charset="2"/>
              </a:rPr>
              <a:t></a:t>
            </a:r>
            <a:r>
              <a:rPr lang="zh-TW" altLang="en-US" sz="2400" b="1" dirty="0">
                <a:latin typeface="Times New Roman" pitchFamily="18" charset="0"/>
                <a:ea typeface="新細明體" charset="-120"/>
                <a:cs typeface="Times New Roman" pitchFamily="18" charset="0"/>
                <a:sym typeface="Wingdings" panose="05000000000000000000" pitchFamily="2" charset="2"/>
              </a:rPr>
              <a:t>此現象稱為 </a:t>
            </a:r>
            <a:r>
              <a:rPr lang="en-US" altLang="zh-TW" sz="2400" b="1" dirty="0">
                <a:latin typeface="Times New Roman" pitchFamily="18" charset="0"/>
                <a:ea typeface="新細明體" charset="-120"/>
                <a:cs typeface="Times New Roman" pitchFamily="18" charset="0"/>
                <a:sym typeface="Wingdings" panose="05000000000000000000" pitchFamily="2" charset="2"/>
              </a:rPr>
              <a:t>___________________________</a:t>
            </a:r>
            <a:r>
              <a:rPr lang="en-US" altLang="zh-TW" sz="2400" dirty="0">
                <a:latin typeface="Times New Roman" pitchFamily="18" charset="0"/>
                <a:ea typeface="新細明體" charset="-120"/>
                <a:cs typeface="Times New Roman" pitchFamily="18" charset="0"/>
              </a:rPr>
              <a:t>, which </a:t>
            </a:r>
            <a:r>
              <a:rPr lang="en-US" altLang="zh-TW" sz="2400" dirty="0">
                <a:solidFill>
                  <a:srgbClr val="000000"/>
                </a:solidFill>
                <a:latin typeface="Times New Roman" pitchFamily="18" charset="0"/>
                <a:ea typeface="新細明體" charset="-120"/>
              </a:rPr>
              <a:t>often occurs when using </a:t>
            </a:r>
            <a:r>
              <a:rPr lang="en-US" altLang="zh-TW" sz="2400" b="1" dirty="0">
                <a:solidFill>
                  <a:srgbClr val="0000CC"/>
                </a:solidFill>
                <a:latin typeface="Arial" panose="020B0604020202020204" pitchFamily="34" charset="0"/>
                <a:ea typeface="標楷體" pitchFamily="65" charset="-120"/>
                <a:cs typeface="Arial" panose="020B0604020202020204" pitchFamily="34" charset="0"/>
              </a:rPr>
              <a:t>||</a:t>
            </a:r>
            <a:r>
              <a:rPr lang="en-US" altLang="zh-TW" sz="2400" dirty="0">
                <a:solidFill>
                  <a:srgbClr val="000000"/>
                </a:solidFill>
                <a:latin typeface="Times New Roman" pitchFamily="18" charset="0"/>
                <a:ea typeface="新細明體" charset="-120"/>
              </a:rPr>
              <a:t> and </a:t>
            </a:r>
            <a:r>
              <a:rPr lang="en-US" altLang="zh-TW" sz="2400" b="1" dirty="0">
                <a:solidFill>
                  <a:srgbClr val="0000CC"/>
                </a:solidFill>
                <a:latin typeface="Arial" panose="020B0604020202020204" pitchFamily="34" charset="0"/>
                <a:cs typeface="Arial" panose="020B0604020202020204" pitchFamily="34" charset="0"/>
              </a:rPr>
              <a:t>&amp;&amp;</a:t>
            </a:r>
            <a:r>
              <a:rPr lang="en-US" altLang="zh-TW" sz="2400" dirty="0">
                <a:solidFill>
                  <a:srgbClr val="000000"/>
                </a:solidFill>
                <a:latin typeface="Times New Roman" pitchFamily="18" charset="0"/>
                <a:ea typeface="新細明體" charset="-120"/>
                <a:cs typeface="Times New Roman" pitchFamily="18" charset="0"/>
              </a:rPr>
              <a:t>. </a:t>
            </a:r>
          </a:p>
          <a:p>
            <a:pPr marL="365125" lvl="1" indent="-255588" eaLnBrk="1" hangingPunct="1">
              <a:lnSpc>
                <a:spcPct val="125000"/>
              </a:lnSpc>
              <a:spcBef>
                <a:spcPts val="600"/>
              </a:spcBef>
              <a:buSzPct val="68000"/>
              <a:buFont typeface="Wingdings 3" pitchFamily="18" charset="2"/>
              <a:buChar char=""/>
            </a:pPr>
            <a:r>
              <a:rPr lang="en-US" altLang="zh-TW" sz="2800" b="1" i="1" dirty="0">
                <a:solidFill>
                  <a:srgbClr val="006600"/>
                </a:solidFill>
                <a:latin typeface="Times New Roman" panose="02020603050405020304" pitchFamily="18" charset="0"/>
                <a:ea typeface="標楷體" pitchFamily="65" charset="-120"/>
                <a:cs typeface="Times New Roman" panose="02020603050405020304" pitchFamily="18" charset="0"/>
              </a:rPr>
              <a:t>Example</a:t>
            </a:r>
            <a:r>
              <a:rPr lang="zh-TW" altLang="en-US" sz="2800" b="1" i="1" dirty="0">
                <a:solidFill>
                  <a:srgbClr val="006600"/>
                </a:solidFill>
                <a:latin typeface="Times New Roman" panose="02020603050405020304" pitchFamily="18" charset="0"/>
                <a:ea typeface="標楷體" pitchFamily="65" charset="-120"/>
                <a:cs typeface="Times New Roman" panose="02020603050405020304" pitchFamily="18" charset="0"/>
              </a:rPr>
              <a:t> </a:t>
            </a:r>
            <a:r>
              <a:rPr lang="en-US" altLang="zh-TW" sz="2800" b="1" i="1" dirty="0">
                <a:solidFill>
                  <a:srgbClr val="006600"/>
                </a:solidFill>
                <a:latin typeface="Times New Roman" panose="02020603050405020304" pitchFamily="18" charset="0"/>
                <a:ea typeface="標楷體" pitchFamily="65" charset="-120"/>
                <a:cs typeface="Times New Roman" panose="02020603050405020304" pitchFamily="18" charset="0"/>
              </a:rPr>
              <a:t>(2)</a:t>
            </a:r>
            <a:r>
              <a:rPr lang="en-US" altLang="zh-TW" sz="2800" b="1" i="1" dirty="0">
                <a:solidFill>
                  <a:srgbClr val="006600"/>
                </a:solidFill>
                <a:latin typeface="Times New Roman" panose="02020603050405020304" pitchFamily="18" charset="0"/>
                <a:ea typeface="新細明體" charset="-120"/>
                <a:cs typeface="Times New Roman" panose="02020603050405020304" pitchFamily="18" charset="0"/>
              </a:rPr>
              <a:t> :</a:t>
            </a:r>
            <a:endParaRPr lang="en-US" altLang="zh-TW" sz="2800" dirty="0">
              <a:solidFill>
                <a:srgbClr val="000000"/>
              </a:solidFill>
              <a:latin typeface="Times New Roman" panose="02020603050405020304" pitchFamily="18" charset="0"/>
              <a:ea typeface="新細明體" charset="-120"/>
              <a:cs typeface="Times New Roman" panose="02020603050405020304" pitchFamily="18" charset="0"/>
            </a:endParaRPr>
          </a:p>
        </p:txBody>
      </p:sp>
      <p:sp>
        <p:nvSpPr>
          <p:cNvPr id="51221" name="投影片編號版面配置區 7"/>
          <p:cNvSpPr>
            <a:spLocks noGrp="1"/>
          </p:cNvSpPr>
          <p:nvPr>
            <p:ph type="sldNum" sz="quarter" idx="12"/>
          </p:nvPr>
        </p:nvSpPr>
        <p:spPr bwMode="auto">
          <a:xfrm>
            <a:off x="3962400" y="6408738"/>
            <a:ext cx="27686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fontAlgn="auto" hangingPunct="1">
              <a:spcBef>
                <a:spcPts val="0"/>
              </a:spcBef>
              <a:spcAft>
                <a:spcPts val="0"/>
              </a:spcAft>
              <a:defRPr/>
            </a:pPr>
            <a:fld id="{3DC4DE00-B4F2-4EA2-BDDC-E23B27B0AF65}" type="slidenum">
              <a:rPr kumimoji="0" lang="en-US" altLang="zh-TW" sz="1400" smtClean="0">
                <a:solidFill>
                  <a:srgbClr val="FFFFFF"/>
                </a:solidFill>
                <a:cs typeface="+mn-cs"/>
              </a:rPr>
              <a:pPr eaLnBrk="1" fontAlgn="auto" hangingPunct="1">
                <a:spcBef>
                  <a:spcPts val="0"/>
                </a:spcBef>
                <a:spcAft>
                  <a:spcPts val="0"/>
                </a:spcAft>
                <a:defRPr/>
              </a:pPr>
              <a:t>16</a:t>
            </a:fld>
            <a:endParaRPr kumimoji="0" lang="en-US" altLang="zh-TW" sz="1400" dirty="0">
              <a:solidFill>
                <a:srgbClr val="FFFFFF"/>
              </a:solidFill>
              <a:cs typeface="+mn-cs"/>
            </a:endParaRPr>
          </a:p>
        </p:txBody>
      </p:sp>
      <p:sp>
        <p:nvSpPr>
          <p:cNvPr id="2" name="文字方塊 1"/>
          <p:cNvSpPr txBox="1"/>
          <p:nvPr/>
        </p:nvSpPr>
        <p:spPr>
          <a:xfrm>
            <a:off x="809624" y="1143000"/>
            <a:ext cx="7496175" cy="1446550"/>
          </a:xfrm>
          <a:prstGeom prst="rect">
            <a:avLst/>
          </a:prstGeom>
          <a:solidFill>
            <a:srgbClr val="FFFF00"/>
          </a:solidFill>
        </p:spPr>
        <p:txBody>
          <a:bodyPr wrap="square" rtlCol="0">
            <a:spAutoFit/>
          </a:bodyPr>
          <a:lstStyle/>
          <a:p>
            <a:r>
              <a:rPr lang="en-US" altLang="zh-TW" sz="2200" dirty="0" err="1"/>
              <a:t>int</a:t>
            </a:r>
            <a:r>
              <a:rPr lang="en-US" altLang="zh-TW" sz="2200" dirty="0"/>
              <a:t> a = 5, b = 5;</a:t>
            </a:r>
          </a:p>
          <a:p>
            <a:r>
              <a:rPr lang="en-US" altLang="zh-TW" sz="2200" dirty="0" err="1"/>
              <a:t>boolean</a:t>
            </a:r>
            <a:r>
              <a:rPr lang="en-US" altLang="zh-TW" sz="2200" dirty="0"/>
              <a:t> c = true;</a:t>
            </a:r>
          </a:p>
          <a:p>
            <a:r>
              <a:rPr lang="en-US" altLang="zh-TW" sz="2200" dirty="0"/>
              <a:t>if(a++ &gt; b &amp;&amp; !c) { </a:t>
            </a:r>
            <a:r>
              <a:rPr lang="en-US" altLang="zh-TW" sz="2200" dirty="0" err="1"/>
              <a:t>System.out.println</a:t>
            </a:r>
            <a:r>
              <a:rPr lang="en-US" altLang="zh-TW" sz="2200" dirty="0"/>
              <a:t>(c); }</a:t>
            </a:r>
          </a:p>
          <a:p>
            <a:r>
              <a:rPr lang="en-US" altLang="zh-TW" sz="2200" dirty="0"/>
              <a:t>else { </a:t>
            </a:r>
            <a:r>
              <a:rPr lang="en-US" altLang="zh-TW" sz="2200" dirty="0" err="1"/>
              <a:t>System.out.println</a:t>
            </a:r>
            <a:r>
              <a:rPr lang="en-US" altLang="zh-TW" sz="2200" dirty="0"/>
              <a:t>(a); }</a:t>
            </a:r>
          </a:p>
        </p:txBody>
      </p:sp>
      <p:sp>
        <p:nvSpPr>
          <p:cNvPr id="3" name="文字方塊 2"/>
          <p:cNvSpPr txBox="1"/>
          <p:nvPr/>
        </p:nvSpPr>
        <p:spPr>
          <a:xfrm>
            <a:off x="809625" y="4603274"/>
            <a:ext cx="7496174" cy="1107996"/>
          </a:xfrm>
          <a:prstGeom prst="rect">
            <a:avLst/>
          </a:prstGeom>
          <a:solidFill>
            <a:srgbClr val="FFFF00"/>
          </a:solidFill>
        </p:spPr>
        <p:txBody>
          <a:bodyPr wrap="square" rtlCol="0">
            <a:spAutoFit/>
          </a:bodyPr>
          <a:lstStyle/>
          <a:p>
            <a:pPr marL="0" lvl="1"/>
            <a:r>
              <a:rPr lang="en-US" altLang="zh-TW" sz="2200" dirty="0" err="1">
                <a:solidFill>
                  <a:srgbClr val="000000"/>
                </a:solidFill>
                <a:latin typeface="Arial" panose="020B0604020202020204" pitchFamily="34" charset="0"/>
                <a:ea typeface="新細明體" charset="-120"/>
                <a:cs typeface="Arial" panose="020B0604020202020204" pitchFamily="34" charset="0"/>
              </a:rPr>
              <a:t>boolean</a:t>
            </a:r>
            <a:r>
              <a:rPr lang="en-US" altLang="zh-TW" sz="2200" dirty="0">
                <a:solidFill>
                  <a:srgbClr val="000000"/>
                </a:solidFill>
                <a:latin typeface="Arial" panose="020B0604020202020204" pitchFamily="34" charset="0"/>
                <a:ea typeface="新細明體" charset="-120"/>
                <a:cs typeface="Arial" panose="020B0604020202020204" pitchFamily="34" charset="0"/>
              </a:rPr>
              <a:t> a = true;</a:t>
            </a:r>
          </a:p>
          <a:p>
            <a:pPr marL="0" lvl="1"/>
            <a:r>
              <a:rPr lang="en-US" altLang="zh-TW" sz="2200" dirty="0" err="1">
                <a:solidFill>
                  <a:srgbClr val="000000"/>
                </a:solidFill>
                <a:latin typeface="Arial" panose="020B0604020202020204" pitchFamily="34" charset="0"/>
                <a:ea typeface="新細明體" charset="-120"/>
                <a:cs typeface="Arial" panose="020B0604020202020204" pitchFamily="34" charset="0"/>
              </a:rPr>
              <a:t>int</a:t>
            </a:r>
            <a:r>
              <a:rPr lang="en-US" altLang="zh-TW" sz="2200" dirty="0">
                <a:solidFill>
                  <a:srgbClr val="000000"/>
                </a:solidFill>
                <a:latin typeface="Arial" panose="020B0604020202020204" pitchFamily="34" charset="0"/>
                <a:ea typeface="新細明體" charset="-120"/>
                <a:cs typeface="Arial" panose="020B0604020202020204" pitchFamily="34" charset="0"/>
              </a:rPr>
              <a:t> b = 65;</a:t>
            </a:r>
          </a:p>
          <a:p>
            <a:pPr marL="0" lvl="1"/>
            <a:r>
              <a:rPr lang="en-US" altLang="zh-TW" sz="2200" dirty="0">
                <a:solidFill>
                  <a:srgbClr val="000000"/>
                </a:solidFill>
                <a:latin typeface="Arial" panose="020B0604020202020204" pitchFamily="34" charset="0"/>
                <a:ea typeface="新細明體" charset="-120"/>
                <a:cs typeface="Arial" panose="020B0604020202020204" pitchFamily="34" charset="0"/>
              </a:rPr>
              <a:t>if (a == true || ++b &gt;65){</a:t>
            </a:r>
            <a:r>
              <a:rPr lang="en-US" altLang="zh-TW" sz="2200" dirty="0" err="1"/>
              <a:t>System.out.println</a:t>
            </a:r>
            <a:r>
              <a:rPr lang="en-US" altLang="zh-TW" sz="2200" dirty="0"/>
              <a:t>(b); }</a:t>
            </a:r>
            <a:endParaRPr lang="en-US" altLang="zh-TW" sz="2200" dirty="0">
              <a:solidFill>
                <a:srgbClr val="000000"/>
              </a:solidFill>
              <a:latin typeface="Arial" panose="020B0604020202020204" pitchFamily="34" charset="0"/>
              <a:ea typeface="新細明體" charset="-120"/>
              <a:cs typeface="Arial" panose="020B0604020202020204" pitchFamily="34" charset="0"/>
            </a:endParaRPr>
          </a:p>
        </p:txBody>
      </p:sp>
    </p:spTree>
    <p:extLst>
      <p:ext uri="{BB962C8B-B14F-4D97-AF65-F5344CB8AC3E}">
        <p14:creationId xmlns:p14="http://schemas.microsoft.com/office/powerpoint/2010/main" val="2876451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eaLnBrk="1" fontAlgn="auto" hangingPunct="1">
              <a:spcAft>
                <a:spcPts val="0"/>
              </a:spcAft>
              <a:defRPr/>
            </a:pPr>
            <a:r>
              <a:rPr lang="en-US" altLang="zh-TW" dirty="0">
                <a:solidFill>
                  <a:schemeClr val="tx1">
                    <a:lumMod val="50000"/>
                    <a:lumOff val="50000"/>
                  </a:schemeClr>
                </a:solidFill>
                <a:effectLst/>
                <a:latin typeface="Arial"/>
              </a:rPr>
              <a:t>L3-5</a:t>
            </a:r>
            <a:r>
              <a:rPr lang="en-US" dirty="0">
                <a:solidFill>
                  <a:schemeClr val="tx1">
                    <a:lumMod val="50000"/>
                    <a:lumOff val="50000"/>
                  </a:schemeClr>
                </a:solidFill>
                <a:effectLst/>
                <a:latin typeface="Arial"/>
              </a:rPr>
              <a:t> </a:t>
            </a:r>
            <a:r>
              <a:rPr lang="en-US" dirty="0">
                <a:solidFill>
                  <a:schemeClr val="tx1">
                    <a:lumMod val="50000"/>
                    <a:lumOff val="50000"/>
                  </a:schemeClr>
                </a:solidFill>
                <a:effectLst/>
                <a:latin typeface="Times New Roman" panose="02020603050405020304" pitchFamily="18" charset="0"/>
                <a:cs typeface="Times New Roman" panose="02020603050405020304" pitchFamily="18" charset="0"/>
              </a:rPr>
              <a:t> Logical </a:t>
            </a:r>
            <a:r>
              <a:rPr lang="en-US" altLang="zh-TW" dirty="0">
                <a:solidFill>
                  <a:schemeClr val="tx1">
                    <a:lumMod val="50000"/>
                    <a:lumOff val="50000"/>
                  </a:schemeClr>
                </a:solidFill>
                <a:effectLst/>
                <a:latin typeface="Times New Roman" panose="02020603050405020304" pitchFamily="18" charset="0"/>
                <a:cs typeface="Times New Roman" panose="02020603050405020304" pitchFamily="18" charset="0"/>
              </a:rPr>
              <a:t>o</a:t>
            </a:r>
            <a:r>
              <a:rPr lang="en-US" dirty="0">
                <a:solidFill>
                  <a:schemeClr val="tx1">
                    <a:lumMod val="50000"/>
                    <a:lumOff val="50000"/>
                  </a:schemeClr>
                </a:solidFill>
                <a:effectLst/>
                <a:latin typeface="Times New Roman" panose="02020603050405020304" pitchFamily="18" charset="0"/>
                <a:cs typeface="Times New Roman" panose="02020603050405020304" pitchFamily="18" charset="0"/>
              </a:rPr>
              <a:t>perators (Cont’d)</a:t>
            </a:r>
          </a:p>
        </p:txBody>
      </p:sp>
      <p:sp>
        <p:nvSpPr>
          <p:cNvPr id="67587" name="Text Placeholder 2"/>
          <p:cNvSpPr>
            <a:spLocks noGrp="1"/>
          </p:cNvSpPr>
          <p:nvPr>
            <p:ph type="body" idx="1"/>
          </p:nvPr>
        </p:nvSpPr>
        <p:spPr>
          <a:xfrm>
            <a:off x="304800" y="1143000"/>
            <a:ext cx="8686800" cy="2590800"/>
          </a:xfrm>
        </p:spPr>
        <p:txBody>
          <a:bodyPr/>
          <a:lstStyle/>
          <a:p>
            <a:pPr eaLnBrk="1" hangingPunct="1"/>
            <a:r>
              <a:rPr lang="en-US" altLang="zh-TW" sz="2400" dirty="0">
                <a:latin typeface="Times New Roman" pitchFamily="18" charset="0"/>
                <a:ea typeface="新細明體" charset="-120"/>
              </a:rPr>
              <a:t>The </a:t>
            </a:r>
            <a:r>
              <a:rPr lang="en-US" altLang="zh-TW" sz="2400" dirty="0">
                <a:latin typeface="Times New Roman" pitchFamily="18" charset="0"/>
                <a:ea typeface="新細明體" charset="-120"/>
                <a:cs typeface="Times New Roman" pitchFamily="18" charset="0"/>
              </a:rPr>
              <a:t>logical operators: </a:t>
            </a:r>
            <a:r>
              <a:rPr lang="en-US" altLang="zh-TW" sz="2400" b="1" dirty="0">
                <a:solidFill>
                  <a:srgbClr val="0000CC"/>
                </a:solidFill>
                <a:latin typeface="Arial" panose="020B0604020202020204" pitchFamily="34" charset="0"/>
                <a:ea typeface="標楷體" pitchFamily="65" charset="-120"/>
                <a:cs typeface="Arial" panose="020B0604020202020204" pitchFamily="34" charset="0"/>
              </a:rPr>
              <a:t>&amp;</a:t>
            </a:r>
            <a:r>
              <a:rPr lang="en-US" altLang="zh-TW" sz="2400" dirty="0">
                <a:solidFill>
                  <a:srgbClr val="000000"/>
                </a:solidFill>
                <a:latin typeface="Times New Roman" pitchFamily="18" charset="0"/>
                <a:ea typeface="新細明體" charset="-120"/>
              </a:rPr>
              <a:t> </a:t>
            </a:r>
            <a:r>
              <a:rPr lang="en-US" altLang="zh-TW" sz="2400" dirty="0">
                <a:latin typeface="Times New Roman" pitchFamily="18" charset="0"/>
                <a:ea typeface="新細明體" charset="-120"/>
              </a:rPr>
              <a:t>,</a:t>
            </a:r>
            <a:r>
              <a:rPr lang="en-US" altLang="zh-TW" sz="2400" b="1" dirty="0">
                <a:solidFill>
                  <a:srgbClr val="0000CC"/>
                </a:solidFill>
                <a:latin typeface="Times New Roman" pitchFamily="18" charset="0"/>
                <a:ea typeface="新細明體" charset="-120"/>
              </a:rPr>
              <a:t> </a:t>
            </a:r>
            <a:r>
              <a:rPr lang="en-US" altLang="zh-TW" sz="2400" b="1" dirty="0">
                <a:solidFill>
                  <a:srgbClr val="0000CC"/>
                </a:solidFill>
                <a:latin typeface="Arial" panose="020B0604020202020204" pitchFamily="34" charset="0"/>
                <a:ea typeface="標楷體" pitchFamily="65" charset="-120"/>
                <a:cs typeface="Arial" panose="020B0604020202020204" pitchFamily="34" charset="0"/>
              </a:rPr>
              <a:t>|</a:t>
            </a:r>
            <a:r>
              <a:rPr lang="en-US" altLang="zh-TW" sz="2400" b="1" dirty="0">
                <a:solidFill>
                  <a:srgbClr val="0000CC"/>
                </a:solidFill>
                <a:latin typeface="Arial" panose="020B0604020202020204" pitchFamily="34" charset="0"/>
                <a:ea typeface="新細明體" charset="-120"/>
                <a:cs typeface="Arial" panose="020B0604020202020204" pitchFamily="34" charset="0"/>
              </a:rPr>
              <a:t> </a:t>
            </a:r>
            <a:r>
              <a:rPr lang="zh-TW" altLang="en-US" sz="2400" b="1" dirty="0">
                <a:solidFill>
                  <a:srgbClr val="0000CC"/>
                </a:solidFill>
                <a:latin typeface="Times New Roman" pitchFamily="18" charset="0"/>
                <a:ea typeface="新細明體" charset="-120"/>
              </a:rPr>
              <a:t> </a:t>
            </a:r>
            <a:r>
              <a:rPr lang="en-US" altLang="zh-TW" sz="2800" dirty="0">
                <a:solidFill>
                  <a:srgbClr val="FF0000"/>
                </a:solidFill>
                <a:latin typeface="Times New Roman" pitchFamily="18" charset="0"/>
                <a:ea typeface="新細明體" charset="-120"/>
              </a:rPr>
              <a:t>_________</a:t>
            </a:r>
            <a:r>
              <a:rPr lang="en-US" altLang="zh-TW" sz="4000" b="1" i="1" dirty="0">
                <a:latin typeface="Times New Roman" pitchFamily="18" charset="0"/>
                <a:ea typeface="新細明體" charset="-120"/>
              </a:rPr>
              <a:t> </a:t>
            </a:r>
            <a:r>
              <a:rPr lang="en-US" altLang="zh-TW" sz="2400" dirty="0">
                <a:solidFill>
                  <a:srgbClr val="000000"/>
                </a:solidFill>
                <a:latin typeface="Times New Roman" pitchFamily="18" charset="0"/>
                <a:ea typeface="新細明體" charset="-120"/>
              </a:rPr>
              <a:t>evaluate both of their operands (</a:t>
            </a:r>
            <a:r>
              <a:rPr lang="en-US" altLang="zh-TW" sz="2400" dirty="0">
                <a:solidFill>
                  <a:srgbClr val="000000"/>
                </a:solidFill>
                <a:latin typeface="Times New Roman" pitchFamily="18" charset="0"/>
                <a:ea typeface="新細明體" charset="-120"/>
                <a:sym typeface="Wingdings" panose="05000000000000000000" pitchFamily="2" charset="2"/>
              </a:rPr>
              <a:t></a:t>
            </a:r>
            <a:r>
              <a:rPr lang="en-US" altLang="zh-TW" sz="2400" dirty="0">
                <a:solidFill>
                  <a:srgbClr val="000000"/>
                </a:solidFill>
                <a:latin typeface="Times New Roman" pitchFamily="18" charset="0"/>
                <a:ea typeface="新細明體" charset="-120"/>
              </a:rPr>
              <a:t> NO short-circuit situation). </a:t>
            </a:r>
          </a:p>
          <a:p>
            <a:pPr eaLnBrk="1" hangingPunct="1"/>
            <a:r>
              <a:rPr lang="en-US" altLang="zh-TW" dirty="0">
                <a:solidFill>
                  <a:srgbClr val="000000"/>
                </a:solidFill>
                <a:latin typeface="Times New Roman" pitchFamily="18" charset="0"/>
                <a:ea typeface="新細明體" charset="-120"/>
              </a:rPr>
              <a:t>This is useful if the rest operand(s) is required to execute. </a:t>
            </a:r>
          </a:p>
          <a:p>
            <a:pPr marL="392113" lvl="1" indent="0" eaLnBrk="1" hangingPunct="1">
              <a:spcBef>
                <a:spcPts val="1200"/>
              </a:spcBef>
              <a:buNone/>
            </a:pPr>
            <a:r>
              <a:rPr lang="en-US" altLang="zh-TW" sz="2800" b="1" i="1" dirty="0">
                <a:solidFill>
                  <a:srgbClr val="006600"/>
                </a:solidFill>
                <a:latin typeface="Times New Roman" pitchFamily="18" charset="0"/>
                <a:ea typeface="新細明體" charset="-120"/>
              </a:rPr>
              <a:t>Example (3)</a:t>
            </a:r>
            <a:r>
              <a:rPr lang="en-US" altLang="zh-TW" sz="2800" dirty="0">
                <a:solidFill>
                  <a:srgbClr val="006600"/>
                </a:solidFill>
                <a:latin typeface="Times New Roman" pitchFamily="18" charset="0"/>
                <a:ea typeface="新細明體" charset="-120"/>
              </a:rPr>
              <a:t>: </a:t>
            </a:r>
          </a:p>
          <a:p>
            <a:pPr marL="522287" lvl="4" indent="0"/>
            <a:endParaRPr lang="en-US" altLang="zh-TW" sz="2400" dirty="0">
              <a:solidFill>
                <a:srgbClr val="0000CC"/>
              </a:solidFill>
              <a:latin typeface="Arial" panose="020B0604020202020204" pitchFamily="34" charset="0"/>
              <a:ea typeface="新細明體" charset="-120"/>
              <a:cs typeface="Arial" panose="020B0604020202020204" pitchFamily="34" charset="0"/>
            </a:endParaRPr>
          </a:p>
        </p:txBody>
      </p:sp>
      <p:sp>
        <p:nvSpPr>
          <p:cNvPr id="4" name="文字方塊 3"/>
          <p:cNvSpPr txBox="1"/>
          <p:nvPr/>
        </p:nvSpPr>
        <p:spPr>
          <a:xfrm>
            <a:off x="823912" y="3352800"/>
            <a:ext cx="7710487" cy="1107996"/>
          </a:xfrm>
          <a:prstGeom prst="rect">
            <a:avLst/>
          </a:prstGeom>
          <a:solidFill>
            <a:srgbClr val="FFFF00"/>
          </a:solidFill>
        </p:spPr>
        <p:txBody>
          <a:bodyPr wrap="square" rtlCol="0">
            <a:spAutoFit/>
          </a:bodyPr>
          <a:lstStyle/>
          <a:p>
            <a:pPr marL="0" lvl="1"/>
            <a:r>
              <a:rPr lang="en-US" altLang="zh-TW" sz="2200" dirty="0" err="1">
                <a:solidFill>
                  <a:srgbClr val="000000"/>
                </a:solidFill>
                <a:latin typeface="Arial" panose="020B0604020202020204" pitchFamily="34" charset="0"/>
                <a:ea typeface="新細明體" charset="-120"/>
                <a:cs typeface="Arial" panose="020B0604020202020204" pitchFamily="34" charset="0"/>
              </a:rPr>
              <a:t>boolean</a:t>
            </a:r>
            <a:r>
              <a:rPr lang="en-US" altLang="zh-TW" sz="2200" dirty="0">
                <a:solidFill>
                  <a:srgbClr val="000000"/>
                </a:solidFill>
                <a:latin typeface="Arial" panose="020B0604020202020204" pitchFamily="34" charset="0"/>
                <a:ea typeface="新細明體" charset="-120"/>
                <a:cs typeface="Arial" panose="020B0604020202020204" pitchFamily="34" charset="0"/>
              </a:rPr>
              <a:t> a = true;</a:t>
            </a:r>
          </a:p>
          <a:p>
            <a:pPr marL="0" lvl="1"/>
            <a:r>
              <a:rPr lang="en-US" altLang="zh-TW" sz="2200" dirty="0" err="1">
                <a:solidFill>
                  <a:srgbClr val="000000"/>
                </a:solidFill>
                <a:latin typeface="Arial" panose="020B0604020202020204" pitchFamily="34" charset="0"/>
                <a:ea typeface="新細明體" charset="-120"/>
                <a:cs typeface="Arial" panose="020B0604020202020204" pitchFamily="34" charset="0"/>
              </a:rPr>
              <a:t>int</a:t>
            </a:r>
            <a:r>
              <a:rPr lang="en-US" altLang="zh-TW" sz="2200" dirty="0">
                <a:solidFill>
                  <a:srgbClr val="000000"/>
                </a:solidFill>
                <a:latin typeface="Arial" panose="020B0604020202020204" pitchFamily="34" charset="0"/>
                <a:ea typeface="新細明體" charset="-120"/>
                <a:cs typeface="Arial" panose="020B0604020202020204" pitchFamily="34" charset="0"/>
              </a:rPr>
              <a:t> b = 65;</a:t>
            </a:r>
          </a:p>
          <a:p>
            <a:pPr marL="0" lvl="1"/>
            <a:r>
              <a:rPr lang="en-US" altLang="zh-TW" sz="2200" dirty="0">
                <a:solidFill>
                  <a:srgbClr val="000000"/>
                </a:solidFill>
                <a:latin typeface="Arial" panose="020B0604020202020204" pitchFamily="34" charset="0"/>
                <a:ea typeface="新細明體" charset="-120"/>
                <a:cs typeface="Arial" panose="020B0604020202020204" pitchFamily="34" charset="0"/>
              </a:rPr>
              <a:t>if (a == true | ++b &gt;65){</a:t>
            </a:r>
            <a:r>
              <a:rPr lang="en-US" altLang="zh-TW" sz="2200" dirty="0" err="1"/>
              <a:t>System.out.println</a:t>
            </a:r>
            <a:r>
              <a:rPr lang="en-US" altLang="zh-TW" sz="2200" dirty="0"/>
              <a:t>(b); }</a:t>
            </a:r>
            <a:endParaRPr lang="en-US" altLang="zh-TW" sz="2200" dirty="0">
              <a:solidFill>
                <a:srgbClr val="000000"/>
              </a:solidFill>
              <a:latin typeface="Arial" panose="020B0604020202020204" pitchFamily="34" charset="0"/>
              <a:ea typeface="新細明體" charset="-12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投影片編號版面配置區 8"/>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34A004F8-5464-4069-9C13-2EBB3A53E4E5}" type="slidenum">
              <a:rPr lang="en-US" altLang="zh-TW" sz="1400" b="1">
                <a:solidFill>
                  <a:srgbClr val="FFFFFF"/>
                </a:solidFill>
                <a:latin typeface="Times New Roman" panose="02020603050405020304" pitchFamily="18" charset="0"/>
                <a:ea typeface="新細明體" panose="02020500000000000000" pitchFamily="18" charset="-120"/>
              </a:rPr>
              <a:pPr algn="ctr" eaLnBrk="1" hangingPunct="1"/>
              <a:t>18</a:t>
            </a:fld>
            <a:endParaRPr lang="en-US" altLang="zh-TW" sz="1400" b="1">
              <a:solidFill>
                <a:srgbClr val="FFFFFF"/>
              </a:solidFill>
              <a:latin typeface="Times New Roman" panose="02020603050405020304" pitchFamily="18" charset="0"/>
              <a:ea typeface="新細明體" panose="02020500000000000000" pitchFamily="18" charset="-120"/>
            </a:endParaRPr>
          </a:p>
        </p:txBody>
      </p:sp>
      <p:sp>
        <p:nvSpPr>
          <p:cNvPr id="29699" name="Rectangle 2"/>
          <p:cNvSpPr>
            <a:spLocks noGrp="1" noChangeArrowheads="1"/>
          </p:cNvSpPr>
          <p:nvPr>
            <p:ph type="title" idx="4294967295"/>
          </p:nvPr>
        </p:nvSpPr>
        <p:spPr>
          <a:xfrm>
            <a:off x="381000" y="304800"/>
            <a:ext cx="8229600" cy="685800"/>
          </a:xfrm>
        </p:spPr>
        <p:txBody>
          <a:bodyPr wrap="square" lIns="91440" tIns="45720" rIns="91440" bIns="45720" numCol="1" anchor="t" anchorCtr="0" compatLnSpc="1">
            <a:prstTxWarp prst="textNoShape">
              <a:avLst/>
            </a:prstTxWarp>
            <a:normAutofit fontScale="90000"/>
          </a:bodyPr>
          <a:lstStyle/>
          <a:p>
            <a:pPr eaLnBrk="1" hangingPunct="1">
              <a:defRPr/>
            </a:pPr>
            <a:r>
              <a:rPr lang="en-US" altLang="zh-TW" sz="4000" dirty="0">
                <a:solidFill>
                  <a:srgbClr val="24B5A1"/>
                </a:solidFill>
                <a:latin typeface="Arial"/>
              </a:rPr>
              <a:t>L3-6 </a:t>
            </a:r>
            <a:r>
              <a:rPr lang="zh-TW" altLang="en-US" sz="3700" dirty="0">
                <a:solidFill>
                  <a:schemeClr val="tx1"/>
                </a:solidFill>
                <a:effectLst/>
                <a:ea typeface="新細明體" pitchFamily="18" charset="-120"/>
              </a:rPr>
              <a:t>迴圈的巢狀結構</a:t>
            </a:r>
            <a:r>
              <a:rPr lang="en-US" altLang="zh-TW" sz="3700" i="1" dirty="0">
                <a:solidFill>
                  <a:srgbClr val="0000FF"/>
                </a:solidFill>
                <a:effectLst/>
                <a:ea typeface="新細明體" pitchFamily="18" charset="-120"/>
              </a:rPr>
              <a:t>Nested Loops</a:t>
            </a:r>
          </a:p>
        </p:txBody>
      </p:sp>
      <p:sp>
        <p:nvSpPr>
          <p:cNvPr id="57348" name="Rectangle 3"/>
          <p:cNvSpPr>
            <a:spLocks noGrp="1" noChangeArrowheads="1"/>
          </p:cNvSpPr>
          <p:nvPr>
            <p:ph sz="quarter" idx="4294967295"/>
          </p:nvPr>
        </p:nvSpPr>
        <p:spPr>
          <a:xfrm>
            <a:off x="304800" y="1066800"/>
            <a:ext cx="8382000" cy="1905000"/>
          </a:xfrm>
        </p:spPr>
        <p:txBody>
          <a:bodyPr/>
          <a:lstStyle/>
          <a:p>
            <a:pPr eaLnBrk="1" hangingPunct="1">
              <a:spcBef>
                <a:spcPct val="50000"/>
              </a:spcBef>
            </a:pPr>
            <a:r>
              <a:rPr lang="en-US" altLang="zh-TW" sz="2400" dirty="0">
                <a:ea typeface="新細明體" panose="02020500000000000000" pitchFamily="18" charset="-120"/>
              </a:rPr>
              <a:t>The body of a loop (called</a:t>
            </a:r>
            <a:r>
              <a:rPr lang="en-US" altLang="zh-TW" sz="2400" dirty="0">
                <a:latin typeface="Arial" panose="020B0604020202020204" pitchFamily="34" charset="0"/>
                <a:ea typeface="新細明體" panose="02020500000000000000" pitchFamily="18" charset="-120"/>
                <a:cs typeface="Arial" panose="020B0604020202020204" pitchFamily="34" charset="0"/>
              </a:rPr>
              <a:t>________________</a:t>
            </a:r>
            <a:r>
              <a:rPr lang="en-US" altLang="zh-TW" sz="2400" dirty="0">
                <a:ea typeface="新細明體" panose="02020500000000000000" pitchFamily="18" charset="-120"/>
              </a:rPr>
              <a:t>) can contain another loop (called</a:t>
            </a:r>
            <a:r>
              <a:rPr lang="en-US" altLang="zh-TW" sz="2400" dirty="0">
                <a:latin typeface="Arial" panose="020B0604020202020204" pitchFamily="34" charset="0"/>
                <a:ea typeface="新細明體" panose="02020500000000000000" pitchFamily="18" charset="-120"/>
                <a:cs typeface="Arial" panose="020B0604020202020204" pitchFamily="34" charset="0"/>
              </a:rPr>
              <a:t>_________________</a:t>
            </a:r>
            <a:r>
              <a:rPr lang="en-US" altLang="zh-TW" sz="2400" dirty="0">
                <a:ea typeface="新細明體" panose="02020500000000000000" pitchFamily="18" charset="-120"/>
              </a:rPr>
              <a:t>).</a:t>
            </a:r>
          </a:p>
          <a:p>
            <a:pPr marL="109537" indent="0" eaLnBrk="1" hangingPunct="1">
              <a:spcBef>
                <a:spcPts val="2400"/>
              </a:spcBef>
              <a:buNone/>
            </a:pPr>
            <a:r>
              <a:rPr lang="en-US" altLang="zh-TW" sz="3200" b="1" i="1" dirty="0">
                <a:solidFill>
                  <a:srgbClr val="FF0000"/>
                </a:solidFill>
                <a:latin typeface="Arial" panose="020B0604020202020204" pitchFamily="34" charset="0"/>
                <a:ea typeface="新細明體" panose="02020500000000000000" pitchFamily="18" charset="-120"/>
                <a:cs typeface="Arial" panose="020B0604020202020204" pitchFamily="34" charset="0"/>
              </a:rPr>
              <a:t>EXE 3_3:</a:t>
            </a:r>
            <a:r>
              <a:rPr lang="zh-TW" altLang="en-US" sz="3200" b="1" i="1" dirty="0">
                <a:solidFill>
                  <a:srgbClr val="FF0000"/>
                </a:solidFill>
                <a:latin typeface="Arial" panose="020B0604020202020204" pitchFamily="34" charset="0"/>
                <a:ea typeface="新細明體" panose="02020500000000000000" pitchFamily="18" charset="-120"/>
                <a:cs typeface="Arial" panose="020B0604020202020204" pitchFamily="34" charset="0"/>
              </a:rPr>
              <a:t> </a:t>
            </a:r>
            <a:r>
              <a:rPr lang="en-US" altLang="zh-TW" sz="2400" b="1" i="1" dirty="0">
                <a:latin typeface="Arial" panose="020B0604020202020204" pitchFamily="34" charset="0"/>
                <a:ea typeface="新細明體" panose="02020500000000000000" pitchFamily="18" charset="-120"/>
                <a:cs typeface="Arial" panose="020B0604020202020204" pitchFamily="34" charset="0"/>
              </a:rPr>
              <a:t>(</a:t>
            </a:r>
            <a:r>
              <a:rPr lang="zh-TW" altLang="en-US" sz="2400" b="1" i="1" dirty="0">
                <a:latin typeface="Arial" panose="020B0604020202020204" pitchFamily="34" charset="0"/>
                <a:ea typeface="新細明體" panose="02020500000000000000" pitchFamily="18" charset="-120"/>
                <a:cs typeface="Arial" panose="020B0604020202020204" pitchFamily="34" charset="0"/>
              </a:rPr>
              <a:t>先</a:t>
            </a:r>
            <a:r>
              <a:rPr lang="en-US" altLang="zh-TW" sz="2400" b="1" i="1" dirty="0">
                <a:latin typeface="Arial" panose="020B0604020202020204" pitchFamily="34" charset="0"/>
                <a:ea typeface="新細明體" panose="02020500000000000000" pitchFamily="18" charset="-120"/>
                <a:cs typeface="Arial" panose="020B0604020202020204" pitchFamily="34" charset="0"/>
              </a:rPr>
              <a:t>5</a:t>
            </a:r>
            <a:r>
              <a:rPr lang="zh-TW" altLang="en-US" sz="2400" b="1" i="1" dirty="0">
                <a:latin typeface="Arial" panose="020B0604020202020204" pitchFamily="34" charset="0"/>
                <a:ea typeface="新細明體" panose="02020500000000000000" pitchFamily="18" charset="-120"/>
                <a:cs typeface="Arial" panose="020B0604020202020204" pitchFamily="34" charset="0"/>
              </a:rPr>
              <a:t>分鐘自行試試</a:t>
            </a:r>
            <a:r>
              <a:rPr lang="en-US" altLang="zh-TW" sz="2400" b="1" i="1" dirty="0">
                <a:latin typeface="Arial" panose="020B0604020202020204" pitchFamily="34" charset="0"/>
                <a:ea typeface="新細明體" panose="02020500000000000000" pitchFamily="18" charset="-120"/>
                <a:cs typeface="Arial" panose="020B0604020202020204" pitchFamily="34" charset="0"/>
              </a:rPr>
              <a:t>)</a:t>
            </a:r>
          </a:p>
        </p:txBody>
      </p:sp>
      <p:sp>
        <p:nvSpPr>
          <p:cNvPr id="57349" name="投影片編號版面配置區 3"/>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806ADB22-932A-4526-9BFA-DCEE77508DE4}" type="slidenum">
              <a:rPr lang="en-US" altLang="zh-TW" sz="1400" b="1">
                <a:solidFill>
                  <a:srgbClr val="FFFFFF"/>
                </a:solidFill>
                <a:latin typeface="Times New Roman" panose="02020603050405020304" pitchFamily="18" charset="0"/>
                <a:ea typeface="新細明體" panose="02020500000000000000" pitchFamily="18" charset="-120"/>
              </a:rPr>
              <a:pPr algn="ctr" eaLnBrk="1" hangingPunct="1"/>
              <a:t>18</a:t>
            </a:fld>
            <a:endParaRPr lang="en-US" altLang="zh-TW" sz="1400" b="1">
              <a:solidFill>
                <a:srgbClr val="FFFFFF"/>
              </a:solidFill>
              <a:latin typeface="Times New Roman" panose="02020603050405020304" pitchFamily="18" charset="0"/>
              <a:ea typeface="新細明體" panose="02020500000000000000" pitchFamily="18" charset="-120"/>
            </a:endParaRPr>
          </a:p>
        </p:txBody>
      </p:sp>
      <p:sp>
        <p:nvSpPr>
          <p:cNvPr id="7" name="矩形 6"/>
          <p:cNvSpPr/>
          <p:nvPr/>
        </p:nvSpPr>
        <p:spPr>
          <a:xfrm>
            <a:off x="685800" y="2744390"/>
            <a:ext cx="6972300" cy="3970318"/>
          </a:xfrm>
          <a:prstGeom prst="rect">
            <a:avLst/>
          </a:prstGeom>
          <a:solidFill>
            <a:srgbClr val="FFFF00"/>
          </a:solidFill>
        </p:spPr>
        <p:txBody>
          <a:bodyPr wrap="square">
            <a:spAutoFit/>
          </a:bodyPr>
          <a:lstStyle/>
          <a:p>
            <a:r>
              <a:rPr lang="en-US" altLang="zh-TW" b="1" dirty="0"/>
              <a:t>import </a:t>
            </a:r>
            <a:r>
              <a:rPr lang="en-US" altLang="zh-TW" b="1" dirty="0" err="1"/>
              <a:t>java.util.Scanner</a:t>
            </a:r>
            <a:r>
              <a:rPr lang="en-US" altLang="zh-TW" b="1" dirty="0"/>
              <a:t>;</a:t>
            </a:r>
          </a:p>
          <a:p>
            <a:r>
              <a:rPr lang="en-US" altLang="zh-TW" b="1" dirty="0"/>
              <a:t>  public class Exercise3_3{</a:t>
            </a:r>
          </a:p>
          <a:p>
            <a:r>
              <a:rPr lang="en-US" altLang="zh-TW" b="1" dirty="0"/>
              <a:t>    public static void main(String </a:t>
            </a:r>
            <a:r>
              <a:rPr lang="en-US" altLang="zh-TW" b="1" dirty="0" err="1"/>
              <a:t>args</a:t>
            </a:r>
            <a:r>
              <a:rPr lang="en-US" altLang="zh-TW" b="1" dirty="0"/>
              <a:t>[]){</a:t>
            </a:r>
          </a:p>
          <a:p>
            <a:r>
              <a:rPr lang="en-US" altLang="zh-TW" b="1" dirty="0"/>
              <a:t>       </a:t>
            </a:r>
            <a:r>
              <a:rPr lang="en-US" altLang="zh-TW" b="1" dirty="0" err="1"/>
              <a:t>int</a:t>
            </a:r>
            <a:r>
              <a:rPr lang="en-US" altLang="zh-TW" b="1" dirty="0"/>
              <a:t> row;</a:t>
            </a:r>
          </a:p>
          <a:p>
            <a:r>
              <a:rPr lang="en-US" altLang="zh-TW" b="1" dirty="0"/>
              <a:t>       Scanner input = new Scanner(System.in);</a:t>
            </a:r>
          </a:p>
          <a:p>
            <a:r>
              <a:rPr lang="en-US" altLang="zh-TW" b="1" dirty="0"/>
              <a:t>       </a:t>
            </a:r>
            <a:r>
              <a:rPr lang="en-US" altLang="zh-TW" b="1" dirty="0" err="1"/>
              <a:t>System.out.print</a:t>
            </a:r>
            <a:r>
              <a:rPr lang="en-US" altLang="zh-TW" b="1" dirty="0"/>
              <a:t>(“</a:t>
            </a:r>
            <a:r>
              <a:rPr lang="zh-TW" altLang="en-US" b="1" dirty="0"/>
              <a:t>請問要印幾列的三角形星星</a:t>
            </a:r>
            <a:r>
              <a:rPr lang="en-US" altLang="zh-TW" b="1" dirty="0"/>
              <a:t>?");</a:t>
            </a:r>
          </a:p>
          <a:p>
            <a:r>
              <a:rPr lang="en-US" altLang="zh-TW" b="1" dirty="0"/>
              <a:t>       row = </a:t>
            </a:r>
            <a:r>
              <a:rPr lang="en-US" altLang="zh-TW" b="1" dirty="0" err="1"/>
              <a:t>input.nextInt</a:t>
            </a:r>
            <a:r>
              <a:rPr lang="en-US" altLang="zh-TW" b="1" dirty="0"/>
              <a:t>();</a:t>
            </a:r>
          </a:p>
          <a:p>
            <a:r>
              <a:rPr lang="en-US" altLang="zh-TW" b="1" dirty="0">
                <a:solidFill>
                  <a:srgbClr val="FF0000"/>
                </a:solidFill>
              </a:rPr>
              <a:t>       </a:t>
            </a:r>
            <a:r>
              <a:rPr lang="en-US" altLang="zh-TW" b="1" dirty="0">
                <a:solidFill>
                  <a:srgbClr val="0000CC"/>
                </a:solidFill>
              </a:rPr>
              <a:t>for(</a:t>
            </a:r>
            <a:r>
              <a:rPr lang="en-US" altLang="zh-TW" b="1" dirty="0" err="1">
                <a:solidFill>
                  <a:srgbClr val="0000CC"/>
                </a:solidFill>
              </a:rPr>
              <a:t>int</a:t>
            </a:r>
            <a:r>
              <a:rPr lang="en-US" altLang="zh-TW" b="1" dirty="0">
                <a:solidFill>
                  <a:srgbClr val="0000CC"/>
                </a:solidFill>
              </a:rPr>
              <a:t> </a:t>
            </a:r>
            <a:r>
              <a:rPr lang="en-US" altLang="zh-TW" b="1" dirty="0" err="1">
                <a:solidFill>
                  <a:srgbClr val="0000CC"/>
                </a:solidFill>
              </a:rPr>
              <a:t>i</a:t>
            </a:r>
            <a:r>
              <a:rPr lang="en-US" altLang="zh-TW" b="1" dirty="0">
                <a:solidFill>
                  <a:srgbClr val="0000CC"/>
                </a:solidFill>
              </a:rPr>
              <a:t>=1; </a:t>
            </a:r>
            <a:r>
              <a:rPr lang="en-US" altLang="zh-TW" b="1" dirty="0" err="1">
                <a:solidFill>
                  <a:srgbClr val="0000CC"/>
                </a:solidFill>
              </a:rPr>
              <a:t>i</a:t>
            </a:r>
            <a:r>
              <a:rPr lang="en-US" altLang="zh-TW" b="1" dirty="0">
                <a:solidFill>
                  <a:srgbClr val="0000CC"/>
                </a:solidFill>
              </a:rPr>
              <a:t>&lt;= row; </a:t>
            </a:r>
            <a:r>
              <a:rPr lang="en-US" altLang="zh-TW" b="1" dirty="0" err="1">
                <a:solidFill>
                  <a:srgbClr val="0000CC"/>
                </a:solidFill>
              </a:rPr>
              <a:t>i</a:t>
            </a:r>
            <a:r>
              <a:rPr lang="en-US" altLang="zh-TW" b="1" dirty="0">
                <a:solidFill>
                  <a:srgbClr val="0000CC"/>
                </a:solidFill>
              </a:rPr>
              <a:t>++){</a:t>
            </a:r>
          </a:p>
          <a:p>
            <a:endParaRPr lang="en-US" altLang="zh-TW" b="1" dirty="0">
              <a:solidFill>
                <a:srgbClr val="0000CC"/>
              </a:solidFill>
            </a:endParaRPr>
          </a:p>
          <a:p>
            <a:endParaRPr lang="en-US" altLang="zh-TW" b="1" dirty="0">
              <a:solidFill>
                <a:srgbClr val="0000CC"/>
              </a:solidFill>
            </a:endParaRPr>
          </a:p>
          <a:p>
            <a:endParaRPr lang="en-US" altLang="zh-TW" b="1" dirty="0">
              <a:solidFill>
                <a:srgbClr val="0000CC"/>
              </a:solidFill>
            </a:endParaRPr>
          </a:p>
          <a:p>
            <a:r>
              <a:rPr lang="en-US" altLang="zh-TW" b="1" dirty="0">
                <a:solidFill>
                  <a:srgbClr val="0000CC"/>
                </a:solidFill>
              </a:rPr>
              <a:t>       }   </a:t>
            </a:r>
          </a:p>
          <a:p>
            <a:r>
              <a:rPr lang="en-US" altLang="zh-TW" b="1" dirty="0"/>
              <a:t>   }</a:t>
            </a:r>
          </a:p>
          <a:p>
            <a:r>
              <a:rPr lang="en-US" altLang="zh-TW" b="1" dirty="0"/>
              <a:t>}</a:t>
            </a:r>
            <a:endParaRPr lang="zh-TW" altLang="en-US" b="1"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168" t="16964" r="18595" b="14732"/>
          <a:stretch/>
        </p:blipFill>
        <p:spPr bwMode="auto">
          <a:xfrm>
            <a:off x="5398247" y="1981200"/>
            <a:ext cx="3288553"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9977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文字方塊 2"/>
          <p:cNvSpPr txBox="1">
            <a:spLocks noChangeArrowheads="1"/>
          </p:cNvSpPr>
          <p:nvPr/>
        </p:nvSpPr>
        <p:spPr bwMode="auto">
          <a:xfrm>
            <a:off x="609600" y="381000"/>
            <a:ext cx="292900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600"/>
              </a:spcBef>
            </a:pPr>
            <a:r>
              <a:rPr lang="en-US" altLang="zh-TW" sz="3600" b="1" i="1" dirty="0">
                <a:solidFill>
                  <a:srgbClr val="006600"/>
                </a:solidFill>
                <a:ea typeface="新細明體" panose="02020500000000000000" pitchFamily="18" charset="-120"/>
              </a:rPr>
              <a:t>Example (1):</a:t>
            </a:r>
            <a:endParaRPr lang="en-US" altLang="zh-TW" sz="2400" b="1" i="1" dirty="0">
              <a:solidFill>
                <a:srgbClr val="006600"/>
              </a:solidFill>
              <a:ea typeface="新細明體" panose="02020500000000000000" pitchFamily="18" charset="-120"/>
            </a:endParaRPr>
          </a:p>
        </p:txBody>
      </p:sp>
      <p:sp>
        <p:nvSpPr>
          <p:cNvPr id="65540" name="矩形 3"/>
          <p:cNvSpPr>
            <a:spLocks noChangeArrowheads="1"/>
          </p:cNvSpPr>
          <p:nvPr/>
        </p:nvSpPr>
        <p:spPr bwMode="auto">
          <a:xfrm>
            <a:off x="1371600" y="3276600"/>
            <a:ext cx="6093311" cy="1938992"/>
          </a:xfrm>
          <a:prstGeom prst="rect">
            <a:avLst/>
          </a:prstGeom>
          <a:solidFill>
            <a:srgbClr val="FFFF00"/>
          </a:solidFill>
          <a:ln w="9525">
            <a:solidFill>
              <a:schemeClr val="bg1"/>
            </a:solidFill>
            <a:miter lim="800000"/>
            <a:headEnd/>
            <a:tailEnd/>
          </a:ln>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TW" sz="2000" b="1" dirty="0">
                <a:latin typeface="Calibri" panose="020F0502020204030204" pitchFamily="34" charset="0"/>
              </a:rPr>
              <a:t>……</a:t>
            </a:r>
          </a:p>
          <a:p>
            <a:pPr eaLnBrk="1" hangingPunct="1"/>
            <a:r>
              <a:rPr lang="en-US" altLang="zh-TW" sz="2000" b="1" dirty="0">
                <a:latin typeface="Calibri" panose="020F0502020204030204" pitchFamily="34" charset="0"/>
              </a:rPr>
              <a:t>for(</a:t>
            </a:r>
            <a:r>
              <a:rPr lang="en-US" altLang="zh-TW" sz="2000" b="1" dirty="0" err="1">
                <a:latin typeface="Calibri" panose="020F0502020204030204" pitchFamily="34" charset="0"/>
              </a:rPr>
              <a:t>int</a:t>
            </a:r>
            <a:r>
              <a:rPr lang="en-US" altLang="zh-TW" sz="2000" b="1" dirty="0">
                <a:latin typeface="Calibri" panose="020F0502020204030204" pitchFamily="34" charset="0"/>
              </a:rPr>
              <a:t> </a:t>
            </a:r>
            <a:r>
              <a:rPr lang="en-US" altLang="zh-TW" sz="2000" b="1" dirty="0" err="1">
                <a:latin typeface="Calibri" panose="020F0502020204030204" pitchFamily="34" charset="0"/>
              </a:rPr>
              <a:t>i</a:t>
            </a:r>
            <a:r>
              <a:rPr lang="en-US" altLang="zh-TW" sz="2000" b="1" dirty="0">
                <a:latin typeface="Calibri" panose="020F0502020204030204" pitchFamily="34" charset="0"/>
              </a:rPr>
              <a:t>=row; </a:t>
            </a:r>
            <a:r>
              <a:rPr lang="en-US" altLang="zh-TW" sz="2000" b="1" dirty="0" err="1">
                <a:latin typeface="Calibri" panose="020F0502020204030204" pitchFamily="34" charset="0"/>
              </a:rPr>
              <a:t>i</a:t>
            </a:r>
            <a:r>
              <a:rPr lang="en-US" altLang="zh-TW" sz="2000" b="1" dirty="0">
                <a:latin typeface="Calibri" panose="020F0502020204030204" pitchFamily="34" charset="0"/>
              </a:rPr>
              <a:t>&gt;= 1; </a:t>
            </a:r>
            <a:r>
              <a:rPr lang="en-US" altLang="zh-TW" sz="2000" b="1" dirty="0" err="1">
                <a:latin typeface="Calibri" panose="020F0502020204030204" pitchFamily="34" charset="0"/>
              </a:rPr>
              <a:t>i</a:t>
            </a:r>
            <a:r>
              <a:rPr lang="en-US" altLang="zh-TW" sz="2000" b="1" dirty="0">
                <a:latin typeface="Calibri" panose="020F0502020204030204" pitchFamily="34" charset="0"/>
              </a:rPr>
              <a:t>--){</a:t>
            </a:r>
          </a:p>
          <a:p>
            <a:pPr eaLnBrk="1" hangingPunct="1"/>
            <a:r>
              <a:rPr lang="en-US" altLang="zh-TW" sz="2000" b="1" dirty="0">
                <a:latin typeface="Calibri" panose="020F0502020204030204" pitchFamily="34" charset="0"/>
              </a:rPr>
              <a:t>        for (</a:t>
            </a:r>
            <a:r>
              <a:rPr lang="en-US" altLang="zh-TW" sz="2000" b="1" dirty="0" err="1">
                <a:latin typeface="Calibri" panose="020F0502020204030204" pitchFamily="34" charset="0"/>
              </a:rPr>
              <a:t>int</a:t>
            </a:r>
            <a:r>
              <a:rPr lang="en-US" altLang="zh-TW" sz="2000" b="1" dirty="0">
                <a:latin typeface="Calibri" panose="020F0502020204030204" pitchFamily="34" charset="0"/>
              </a:rPr>
              <a:t> j = 1; j &lt;= </a:t>
            </a:r>
            <a:r>
              <a:rPr lang="en-US" altLang="zh-TW" sz="2000" b="1" dirty="0" err="1">
                <a:latin typeface="Calibri" panose="020F0502020204030204" pitchFamily="34" charset="0"/>
              </a:rPr>
              <a:t>i</a:t>
            </a:r>
            <a:r>
              <a:rPr lang="en-US" altLang="zh-TW" sz="2000" b="1" dirty="0">
                <a:latin typeface="Calibri" panose="020F0502020204030204" pitchFamily="34" charset="0"/>
              </a:rPr>
              <a:t>; j++){  </a:t>
            </a:r>
            <a:r>
              <a:rPr lang="en-US" altLang="zh-TW" sz="2000" b="1" dirty="0" err="1">
                <a:latin typeface="Calibri" panose="020F0502020204030204" pitchFamily="34" charset="0"/>
              </a:rPr>
              <a:t>System.out.print</a:t>
            </a:r>
            <a:r>
              <a:rPr lang="en-US" altLang="zh-TW" sz="2000" b="1" dirty="0">
                <a:latin typeface="Calibri" panose="020F0502020204030204" pitchFamily="34" charset="0"/>
              </a:rPr>
              <a:t>("*"); }</a:t>
            </a:r>
          </a:p>
          <a:p>
            <a:pPr eaLnBrk="1" hangingPunct="1"/>
            <a:r>
              <a:rPr lang="en-US" altLang="zh-TW" sz="2000" b="1" dirty="0">
                <a:latin typeface="Calibri" panose="020F0502020204030204" pitchFamily="34" charset="0"/>
              </a:rPr>
              <a:t>        </a:t>
            </a:r>
            <a:r>
              <a:rPr lang="en-US" altLang="zh-TW" sz="2000" b="1" dirty="0" err="1">
                <a:latin typeface="Calibri" panose="020F0502020204030204" pitchFamily="34" charset="0"/>
              </a:rPr>
              <a:t>System.out.println</a:t>
            </a:r>
            <a:r>
              <a:rPr lang="en-US" altLang="zh-TW" sz="2000" b="1" dirty="0">
                <a:latin typeface="Calibri" panose="020F0502020204030204" pitchFamily="34" charset="0"/>
              </a:rPr>
              <a:t>();</a:t>
            </a:r>
          </a:p>
          <a:p>
            <a:pPr eaLnBrk="1" hangingPunct="1"/>
            <a:r>
              <a:rPr lang="en-US" altLang="zh-TW" sz="2000" b="1" dirty="0">
                <a:latin typeface="Calibri" panose="020F0502020204030204" pitchFamily="34" charset="0"/>
              </a:rPr>
              <a:t>      }</a:t>
            </a:r>
          </a:p>
          <a:p>
            <a:pPr eaLnBrk="1" hangingPunct="1"/>
            <a:r>
              <a:rPr lang="en-US" altLang="zh-TW" sz="2000" b="1" dirty="0">
                <a:latin typeface="Calibri" panose="020F0502020204030204" pitchFamily="34" charset="0"/>
              </a:rPr>
              <a:t>……</a:t>
            </a:r>
            <a:endParaRPr lang="zh-TW" altLang="en-US" sz="2000" b="1" dirty="0">
              <a:latin typeface="Calibri" panose="020F0502020204030204" pitchFamily="34" charset="0"/>
            </a:endParaRPr>
          </a:p>
        </p:txBody>
      </p:sp>
      <p:pic>
        <p:nvPicPr>
          <p:cNvPr id="2" name="圖片 1"/>
          <p:cNvPicPr>
            <a:picLocks noChangeAspect="1"/>
          </p:cNvPicPr>
          <p:nvPr/>
        </p:nvPicPr>
        <p:blipFill rotWithShape="1">
          <a:blip r:embed="rId2"/>
          <a:srcRect t="24875" r="25362" b="16383"/>
          <a:stretch/>
        </p:blipFill>
        <p:spPr>
          <a:xfrm>
            <a:off x="2438400" y="1447800"/>
            <a:ext cx="3752850" cy="1600200"/>
          </a:xfrm>
          <a:prstGeom prst="rect">
            <a:avLst/>
          </a:prstGeom>
        </p:spPr>
      </p:pic>
    </p:spTree>
    <p:extLst>
      <p:ext uri="{BB962C8B-B14F-4D97-AF65-F5344CB8AC3E}">
        <p14:creationId xmlns:p14="http://schemas.microsoft.com/office/powerpoint/2010/main" val="360140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6EA24AEE-4A77-403C-A7F0-7D8A22432E41}"/>
              </a:ext>
            </a:extLst>
          </p:cNvPr>
          <p:cNvSpPr>
            <a:spLocks noGrp="1"/>
          </p:cNvSpPr>
          <p:nvPr>
            <p:ph type="title"/>
          </p:nvPr>
        </p:nvSpPr>
        <p:spPr>
          <a:xfrm>
            <a:off x="381000" y="304800"/>
            <a:ext cx="8229600" cy="1143000"/>
          </a:xfrm>
        </p:spPr>
        <p:txBody>
          <a:bodyPr/>
          <a:lstStyle/>
          <a:p>
            <a:r>
              <a:rPr lang="zh-TW" altLang="en-US" dirty="0">
                <a:solidFill>
                  <a:srgbClr val="0000CC"/>
                </a:solidFill>
                <a:effectLst/>
              </a:rPr>
              <a:t>公告事項</a:t>
            </a:r>
          </a:p>
        </p:txBody>
      </p:sp>
      <p:sp>
        <p:nvSpPr>
          <p:cNvPr id="4" name="內容版面配置區 3">
            <a:extLst>
              <a:ext uri="{FF2B5EF4-FFF2-40B4-BE49-F238E27FC236}">
                <a16:creationId xmlns:a16="http://schemas.microsoft.com/office/drawing/2014/main" id="{B8345D2D-5026-4946-9CA1-63B5D18DC391}"/>
              </a:ext>
            </a:extLst>
          </p:cNvPr>
          <p:cNvSpPr>
            <a:spLocks noGrp="1"/>
          </p:cNvSpPr>
          <p:nvPr>
            <p:ph idx="1"/>
          </p:nvPr>
        </p:nvSpPr>
        <p:spPr>
          <a:xfrm>
            <a:off x="381000" y="1447800"/>
            <a:ext cx="8458200" cy="4525962"/>
          </a:xfrm>
        </p:spPr>
        <p:txBody>
          <a:bodyPr/>
          <a:lstStyle/>
          <a:p>
            <a:r>
              <a:rPr lang="en-US" altLang="zh-TW" dirty="0"/>
              <a:t>3/15 Exam 1. </a:t>
            </a:r>
            <a:r>
              <a:rPr lang="zh-TW" altLang="en-US" dirty="0"/>
              <a:t>座位表將於</a:t>
            </a:r>
            <a:r>
              <a:rPr lang="en-US" altLang="zh-TW" dirty="0"/>
              <a:t>3/14</a:t>
            </a:r>
            <a:r>
              <a:rPr lang="zh-TW" altLang="en-US" dirty="0"/>
              <a:t>公布於課程網站</a:t>
            </a:r>
            <a:endParaRPr lang="en-US" altLang="zh-TW" dirty="0"/>
          </a:p>
        </p:txBody>
      </p:sp>
    </p:spTree>
    <p:extLst>
      <p:ext uri="{BB962C8B-B14F-4D97-AF65-F5344CB8AC3E}">
        <p14:creationId xmlns:p14="http://schemas.microsoft.com/office/powerpoint/2010/main" val="1325025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38200" y="1331655"/>
            <a:ext cx="4990698" cy="2554545"/>
          </a:xfrm>
          <a:prstGeom prst="rect">
            <a:avLst/>
          </a:prstGeom>
          <a:solidFill>
            <a:srgbClr val="FFFF00"/>
          </a:solidFill>
        </p:spPr>
        <p:txBody>
          <a:bodyPr wrap="square">
            <a:spAutoFit/>
          </a:bodyPr>
          <a:lstStyle/>
          <a:p>
            <a:r>
              <a:rPr lang="en-US" altLang="zh-TW" sz="2000" b="1" dirty="0"/>
              <a:t>……     </a:t>
            </a:r>
          </a:p>
          <a:p>
            <a:r>
              <a:rPr lang="en-US" altLang="zh-TW" sz="2000" b="1" dirty="0"/>
              <a:t>for(</a:t>
            </a:r>
            <a:r>
              <a:rPr lang="en-US" altLang="zh-TW" sz="2000" b="1" dirty="0" err="1"/>
              <a:t>int</a:t>
            </a:r>
            <a:r>
              <a:rPr lang="en-US" altLang="zh-TW" sz="2000" b="1" dirty="0"/>
              <a:t> </a:t>
            </a:r>
            <a:r>
              <a:rPr lang="en-US" altLang="zh-TW" sz="2000" b="1" dirty="0" err="1"/>
              <a:t>i</a:t>
            </a:r>
            <a:r>
              <a:rPr lang="en-US" altLang="zh-TW" sz="2000" b="1" dirty="0"/>
              <a:t>=0; </a:t>
            </a:r>
            <a:r>
              <a:rPr lang="en-US" altLang="zh-TW" sz="2000" b="1" dirty="0" err="1"/>
              <a:t>i</a:t>
            </a:r>
            <a:r>
              <a:rPr lang="en-US" altLang="zh-TW" sz="2000" b="1" dirty="0"/>
              <a:t>&lt;row; </a:t>
            </a:r>
            <a:r>
              <a:rPr lang="en-US" altLang="zh-TW" sz="2000" b="1" dirty="0" err="1"/>
              <a:t>i</a:t>
            </a:r>
            <a:r>
              <a:rPr lang="en-US" altLang="zh-TW" sz="2000" b="1" dirty="0"/>
              <a:t>++){</a:t>
            </a:r>
          </a:p>
          <a:p>
            <a:r>
              <a:rPr lang="en-US" altLang="zh-TW" sz="2000" b="1" dirty="0"/>
              <a:t>      for(</a:t>
            </a:r>
            <a:r>
              <a:rPr lang="en-US" altLang="zh-TW" sz="2000" b="1" dirty="0" err="1"/>
              <a:t>int</a:t>
            </a:r>
            <a:r>
              <a:rPr lang="en-US" altLang="zh-TW" sz="2000" b="1" dirty="0"/>
              <a:t> j=1; j&lt;=row; j++) {  </a:t>
            </a:r>
          </a:p>
          <a:p>
            <a:r>
              <a:rPr lang="en-US" altLang="zh-TW" sz="2000" b="1" dirty="0"/>
              <a:t>            </a:t>
            </a:r>
            <a:r>
              <a:rPr lang="en-US" altLang="zh-TW" sz="2000" b="1" dirty="0" err="1"/>
              <a:t>System.out.print</a:t>
            </a:r>
            <a:r>
              <a:rPr lang="en-US" altLang="zh-TW" sz="2000" b="1" dirty="0"/>
              <a:t>(j&lt;=</a:t>
            </a:r>
            <a:r>
              <a:rPr lang="en-US" altLang="zh-TW" sz="2000" b="1" dirty="0" err="1"/>
              <a:t>i</a:t>
            </a:r>
            <a:r>
              <a:rPr lang="en-US" altLang="zh-TW" sz="2000" b="1" dirty="0"/>
              <a:t> ? " " : "*"); </a:t>
            </a:r>
          </a:p>
          <a:p>
            <a:r>
              <a:rPr lang="en-US" altLang="zh-TW" sz="2000" b="1" dirty="0"/>
              <a:t>      }</a:t>
            </a:r>
          </a:p>
          <a:p>
            <a:r>
              <a:rPr lang="en-US" altLang="zh-TW" sz="2000" b="1" dirty="0"/>
              <a:t>      </a:t>
            </a:r>
            <a:r>
              <a:rPr lang="en-US" altLang="zh-TW" sz="2000" b="1" dirty="0" err="1"/>
              <a:t>System.out.println</a:t>
            </a:r>
            <a:r>
              <a:rPr lang="en-US" altLang="zh-TW" sz="2000" b="1" dirty="0"/>
              <a:t>();</a:t>
            </a:r>
          </a:p>
          <a:p>
            <a:r>
              <a:rPr lang="en-US" altLang="zh-TW" sz="2000" b="1" dirty="0"/>
              <a:t>}</a:t>
            </a:r>
          </a:p>
          <a:p>
            <a:r>
              <a:rPr lang="en-US" altLang="zh-TW" sz="2000" b="1" dirty="0"/>
              <a:t>……</a:t>
            </a:r>
            <a:endParaRPr lang="zh-TW" altLang="en-US" sz="2000" b="1" dirty="0"/>
          </a:p>
        </p:txBody>
      </p:sp>
      <p:sp>
        <p:nvSpPr>
          <p:cNvPr id="7" name="文字方塊 2"/>
          <p:cNvSpPr txBox="1">
            <a:spLocks noChangeArrowheads="1"/>
          </p:cNvSpPr>
          <p:nvPr/>
        </p:nvSpPr>
        <p:spPr bwMode="auto">
          <a:xfrm>
            <a:off x="703115" y="381000"/>
            <a:ext cx="53166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600"/>
              </a:spcBef>
            </a:pPr>
            <a:r>
              <a:rPr lang="en-US" altLang="zh-TW" sz="3600" b="1" i="1" dirty="0">
                <a:solidFill>
                  <a:srgbClr val="006600"/>
                </a:solidFill>
                <a:ea typeface="新細明體" panose="02020500000000000000" pitchFamily="18" charset="-120"/>
              </a:rPr>
              <a:t>More Example (2):</a:t>
            </a:r>
            <a:endParaRPr lang="en-US" altLang="zh-TW" sz="2400" b="1" i="1" dirty="0">
              <a:solidFill>
                <a:srgbClr val="006600"/>
              </a:solidFill>
              <a:ea typeface="新細明體" panose="02020500000000000000" pitchFamily="18" charset="-120"/>
            </a:endParaRPr>
          </a:p>
        </p:txBody>
      </p:sp>
      <p:pic>
        <p:nvPicPr>
          <p:cNvPr id="2" name="圖片 1"/>
          <p:cNvPicPr>
            <a:picLocks noChangeAspect="1"/>
          </p:cNvPicPr>
          <p:nvPr/>
        </p:nvPicPr>
        <p:blipFill rotWithShape="1">
          <a:blip r:embed="rId2"/>
          <a:srcRect t="24636" r="25195" b="15682"/>
          <a:stretch/>
        </p:blipFill>
        <p:spPr>
          <a:xfrm>
            <a:off x="4343400" y="3200400"/>
            <a:ext cx="3790112" cy="1638300"/>
          </a:xfrm>
          <a:prstGeom prst="rect">
            <a:avLst/>
          </a:prstGeom>
        </p:spPr>
      </p:pic>
    </p:spTree>
    <p:extLst>
      <p:ext uri="{BB962C8B-B14F-4D97-AF65-F5344CB8AC3E}">
        <p14:creationId xmlns:p14="http://schemas.microsoft.com/office/powerpoint/2010/main" val="32200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p:cNvSpPr>
          <p:nvPr>
            <p:ph type="body" idx="4294967295"/>
          </p:nvPr>
        </p:nvSpPr>
        <p:spPr/>
        <p:txBody>
          <a:bodyPr/>
          <a:lstStyle/>
          <a:p>
            <a:pPr marL="623888" indent="-514350" eaLnBrk="1" hangingPunct="1"/>
            <a:endParaRPr lang="en-US" altLang="zh-TW" dirty="0">
              <a:ea typeface="新細明體" panose="02020500000000000000" pitchFamily="18" charset="-120"/>
            </a:endParaRPr>
          </a:p>
          <a:p>
            <a:pPr marL="623888" indent="-514350" eaLnBrk="1" hangingPunct="1">
              <a:buFont typeface="Wingdings 3" panose="05040102010807070707" pitchFamily="18" charset="2"/>
              <a:buNone/>
            </a:pPr>
            <a:endParaRPr lang="en-US" altLang="zh-TW" dirty="0">
              <a:ea typeface="新細明體" panose="02020500000000000000" pitchFamily="18" charset="-120"/>
            </a:endParaRPr>
          </a:p>
        </p:txBody>
      </p:sp>
      <p:sp>
        <p:nvSpPr>
          <p:cNvPr id="4" name="矩形 3"/>
          <p:cNvSpPr/>
          <p:nvPr/>
        </p:nvSpPr>
        <p:spPr>
          <a:xfrm>
            <a:off x="814317" y="1371600"/>
            <a:ext cx="4900683" cy="2554545"/>
          </a:xfrm>
          <a:prstGeom prst="rect">
            <a:avLst/>
          </a:prstGeom>
          <a:solidFill>
            <a:srgbClr val="FFFF00"/>
          </a:solidFill>
        </p:spPr>
        <p:txBody>
          <a:bodyPr wrap="square">
            <a:spAutoFit/>
          </a:bodyPr>
          <a:lstStyle/>
          <a:p>
            <a:r>
              <a:rPr lang="en-US" altLang="zh-TW" sz="2000" b="1" dirty="0"/>
              <a:t>……</a:t>
            </a:r>
          </a:p>
          <a:p>
            <a:r>
              <a:rPr lang="en-US" altLang="zh-TW" sz="2000" b="1" dirty="0"/>
              <a:t>for(</a:t>
            </a:r>
            <a:r>
              <a:rPr lang="en-US" altLang="zh-TW" sz="2000" b="1" dirty="0" err="1"/>
              <a:t>int</a:t>
            </a:r>
            <a:r>
              <a:rPr lang="en-US" altLang="zh-TW" sz="2000" b="1" dirty="0"/>
              <a:t> </a:t>
            </a:r>
            <a:r>
              <a:rPr lang="en-US" altLang="zh-TW" sz="2000" b="1" dirty="0" err="1"/>
              <a:t>i</a:t>
            </a:r>
            <a:r>
              <a:rPr lang="en-US" altLang="zh-TW" sz="2000" b="1" dirty="0"/>
              <a:t>=row; </a:t>
            </a:r>
            <a:r>
              <a:rPr lang="en-US" altLang="zh-TW" sz="2000" b="1" dirty="0" err="1"/>
              <a:t>i</a:t>
            </a:r>
            <a:r>
              <a:rPr lang="en-US" altLang="zh-TW" sz="2000" b="1" dirty="0"/>
              <a:t>&gt;0; </a:t>
            </a:r>
            <a:r>
              <a:rPr lang="en-US" altLang="zh-TW" sz="2000" b="1" dirty="0" err="1"/>
              <a:t>i</a:t>
            </a:r>
            <a:r>
              <a:rPr lang="en-US" altLang="zh-TW" sz="2000" b="1" dirty="0"/>
              <a:t>--){</a:t>
            </a:r>
          </a:p>
          <a:p>
            <a:r>
              <a:rPr lang="en-US" altLang="zh-TW" sz="2000" b="1" dirty="0"/>
              <a:t>      for(</a:t>
            </a:r>
            <a:r>
              <a:rPr lang="en-US" altLang="zh-TW" sz="2000" b="1" dirty="0" err="1"/>
              <a:t>int</a:t>
            </a:r>
            <a:r>
              <a:rPr lang="en-US" altLang="zh-TW" sz="2000" b="1" dirty="0"/>
              <a:t> j=1; j&lt;=row; j++){			</a:t>
            </a:r>
            <a:r>
              <a:rPr lang="en-US" altLang="zh-TW" sz="2000" b="1" dirty="0" err="1"/>
              <a:t>System.out.print</a:t>
            </a:r>
            <a:r>
              <a:rPr lang="en-US" altLang="zh-TW" sz="2000" b="1" dirty="0"/>
              <a:t>(j&lt;</a:t>
            </a:r>
            <a:r>
              <a:rPr lang="en-US" altLang="zh-TW" sz="2000" b="1" dirty="0" err="1"/>
              <a:t>i</a:t>
            </a:r>
            <a:r>
              <a:rPr lang="en-US" altLang="zh-TW" sz="2000" b="1" dirty="0"/>
              <a:t> ? " " : "*");</a:t>
            </a:r>
          </a:p>
          <a:p>
            <a:r>
              <a:rPr lang="en-US" altLang="zh-TW" sz="2000" b="1" dirty="0"/>
              <a:t>      }		</a:t>
            </a:r>
          </a:p>
          <a:p>
            <a:r>
              <a:rPr lang="en-US" altLang="zh-TW" sz="2000" b="1" dirty="0"/>
              <a:t>      </a:t>
            </a:r>
            <a:r>
              <a:rPr lang="en-US" altLang="zh-TW" sz="2000" b="1" dirty="0" err="1"/>
              <a:t>System.out.println</a:t>
            </a:r>
            <a:r>
              <a:rPr lang="en-US" altLang="zh-TW" sz="2000" b="1" dirty="0"/>
              <a:t>();</a:t>
            </a:r>
          </a:p>
          <a:p>
            <a:r>
              <a:rPr lang="en-US" altLang="zh-TW" sz="2000" b="1" dirty="0"/>
              <a:t>}</a:t>
            </a:r>
          </a:p>
          <a:p>
            <a:r>
              <a:rPr lang="en-US" altLang="zh-TW" sz="2000" b="1" dirty="0"/>
              <a:t>……</a:t>
            </a:r>
            <a:endParaRPr lang="zh-TW" altLang="en-US" sz="2000" b="1" dirty="0"/>
          </a:p>
        </p:txBody>
      </p:sp>
      <p:sp>
        <p:nvSpPr>
          <p:cNvPr id="6" name="文字方塊 2"/>
          <p:cNvSpPr txBox="1">
            <a:spLocks noChangeArrowheads="1"/>
          </p:cNvSpPr>
          <p:nvPr/>
        </p:nvSpPr>
        <p:spPr bwMode="auto">
          <a:xfrm>
            <a:off x="703115" y="381000"/>
            <a:ext cx="41601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600"/>
              </a:spcBef>
            </a:pPr>
            <a:r>
              <a:rPr lang="en-US" altLang="zh-TW" sz="3600" b="1" i="1" dirty="0">
                <a:solidFill>
                  <a:srgbClr val="006600"/>
                </a:solidFill>
                <a:ea typeface="新細明體" panose="02020500000000000000" pitchFamily="18" charset="-120"/>
              </a:rPr>
              <a:t>More Example (3):</a:t>
            </a:r>
            <a:endParaRPr lang="en-US" altLang="zh-TW" sz="2400" b="1" i="1" dirty="0">
              <a:solidFill>
                <a:srgbClr val="006600"/>
              </a:solidFill>
              <a:ea typeface="新細明體" panose="02020500000000000000" pitchFamily="18" charset="-120"/>
            </a:endParaRPr>
          </a:p>
        </p:txBody>
      </p:sp>
      <p:pic>
        <p:nvPicPr>
          <p:cNvPr id="2" name="圖片 1"/>
          <p:cNvPicPr>
            <a:picLocks noChangeAspect="1"/>
          </p:cNvPicPr>
          <p:nvPr/>
        </p:nvPicPr>
        <p:blipFill rotWithShape="1">
          <a:blip r:embed="rId2"/>
          <a:srcRect t="24902" r="19586" b="16237"/>
          <a:stretch/>
        </p:blipFill>
        <p:spPr>
          <a:xfrm>
            <a:off x="4038600" y="3200400"/>
            <a:ext cx="4179231" cy="1657350"/>
          </a:xfrm>
          <a:prstGeom prst="rect">
            <a:avLst/>
          </a:prstGeom>
        </p:spPr>
      </p:pic>
    </p:spTree>
    <p:extLst>
      <p:ext uri="{BB962C8B-B14F-4D97-AF65-F5344CB8AC3E}">
        <p14:creationId xmlns:p14="http://schemas.microsoft.com/office/powerpoint/2010/main" val="9101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2"/>
          <p:cNvSpPr>
            <a:spLocks noGrp="1" noChangeArrowheads="1"/>
          </p:cNvSpPr>
          <p:nvPr>
            <p:ph type="title" idx="4294967295"/>
          </p:nvPr>
        </p:nvSpPr>
        <p:spPr bwMode="auto">
          <a:xfrm>
            <a:off x="457200" y="469900"/>
            <a:ext cx="8229600" cy="15113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normAutofit/>
          </a:bodyPr>
          <a:lstStyle/>
          <a:p>
            <a:pPr eaLnBrk="1" hangingPunct="1">
              <a:defRPr/>
            </a:pPr>
            <a:r>
              <a:rPr lang="en-US" altLang="zh-TW" sz="3600" dirty="0">
                <a:solidFill>
                  <a:srgbClr val="24B5A1"/>
                </a:solidFill>
                <a:latin typeface="Arial"/>
              </a:rPr>
              <a:t>L3-7 </a:t>
            </a:r>
            <a:r>
              <a:rPr lang="en-US" altLang="zh-TW" sz="3600" dirty="0">
                <a:effectLst/>
                <a:latin typeface="Arial" charset="0"/>
                <a:ea typeface="標楷體" pitchFamily="65" charset="-120"/>
              </a:rPr>
              <a:t>Java GUI programming:</a:t>
            </a:r>
            <a:br>
              <a:rPr lang="en-US" altLang="zh-TW" sz="3600" dirty="0">
                <a:solidFill>
                  <a:srgbClr val="006600"/>
                </a:solidFill>
                <a:effectLst/>
                <a:latin typeface="Arial" charset="0"/>
                <a:ea typeface="標楷體" pitchFamily="65" charset="-120"/>
              </a:rPr>
            </a:br>
            <a:r>
              <a:rPr lang="zh-TW" altLang="en-US" sz="3600" dirty="0">
                <a:solidFill>
                  <a:srgbClr val="006600"/>
                </a:solidFill>
                <a:effectLst/>
                <a:latin typeface="Arial" charset="0"/>
                <a:ea typeface="標楷體" pitchFamily="65" charset="-120"/>
              </a:rPr>
              <a:t>        </a:t>
            </a:r>
            <a:r>
              <a:rPr lang="zh-TW" altLang="en-US" sz="3600" dirty="0">
                <a:solidFill>
                  <a:srgbClr val="000099"/>
                </a:solidFill>
                <a:effectLst/>
                <a:latin typeface="Arial" charset="0"/>
                <a:ea typeface="標楷體" pitchFamily="65" charset="-120"/>
              </a:rPr>
              <a:t>圖像化互動的程式運作</a:t>
            </a:r>
            <a:endParaRPr lang="en-US" altLang="zh-TW" sz="3600" i="1" dirty="0">
              <a:solidFill>
                <a:srgbClr val="000099"/>
              </a:solidFill>
              <a:effectLst/>
              <a:latin typeface="Arial" charset="0"/>
              <a:ea typeface="標楷體" pitchFamily="65" charset="-120"/>
            </a:endParaRPr>
          </a:p>
        </p:txBody>
      </p:sp>
      <p:sp>
        <p:nvSpPr>
          <p:cNvPr id="63491" name="Rectangle 3"/>
          <p:cNvSpPr>
            <a:spLocks noGrp="1" noChangeArrowheads="1"/>
          </p:cNvSpPr>
          <p:nvPr>
            <p:ph sz="quarter" idx="4294967295"/>
          </p:nvPr>
        </p:nvSpPr>
        <p:spPr>
          <a:xfrm>
            <a:off x="304800" y="1934293"/>
            <a:ext cx="8066088" cy="3816350"/>
          </a:xfrm>
        </p:spPr>
        <p:txBody>
          <a:bodyPr/>
          <a:lstStyle/>
          <a:p>
            <a:pPr eaLnBrk="1" hangingPunct="1">
              <a:lnSpc>
                <a:spcPct val="90000"/>
              </a:lnSpc>
            </a:pPr>
            <a:r>
              <a:rPr lang="zh-TW" altLang="en-US" sz="2400" dirty="0">
                <a:latin typeface="Arial" panose="020B0604020202020204" pitchFamily="34" charset="0"/>
                <a:ea typeface="標楷體" panose="03000509000000000000" pitchFamily="65" charset="-120"/>
              </a:rPr>
              <a:t>應用程式的執行是一連串與使用者互動的過程</a:t>
            </a:r>
            <a:endParaRPr lang="en-US" altLang="zh-TW" sz="2400" dirty="0">
              <a:latin typeface="Arial" panose="020B0604020202020204" pitchFamily="34" charset="0"/>
              <a:ea typeface="標楷體" panose="03000509000000000000" pitchFamily="65" charset="-120"/>
            </a:endParaRPr>
          </a:p>
          <a:p>
            <a:pPr lvl="1" eaLnBrk="1" hangingPunct="1">
              <a:lnSpc>
                <a:spcPct val="90000"/>
              </a:lnSpc>
            </a:pPr>
            <a:r>
              <a:rPr lang="zh-TW" altLang="en-US" sz="2000" dirty="0">
                <a:latin typeface="Arial" panose="020B0604020202020204" pitchFamily="34" charset="0"/>
                <a:ea typeface="標楷體" panose="03000509000000000000" pitchFamily="65" charset="-120"/>
              </a:rPr>
              <a:t>我們已學過如何在純文字的作業環境</a:t>
            </a:r>
            <a:r>
              <a:rPr lang="en-US" altLang="zh-TW" sz="2000" dirty="0">
                <a:latin typeface="Arial" panose="020B0604020202020204" pitchFamily="34" charset="0"/>
                <a:ea typeface="標楷體" panose="03000509000000000000" pitchFamily="65" charset="-120"/>
              </a:rPr>
              <a:t>(DOS)</a:t>
            </a:r>
            <a:r>
              <a:rPr lang="zh-TW" altLang="en-US" sz="2000" dirty="0">
                <a:latin typeface="Arial" panose="020B0604020202020204" pitchFamily="34" charset="0"/>
                <a:ea typeface="標楷體" panose="03000509000000000000" pitchFamily="65" charset="-120"/>
              </a:rPr>
              <a:t>上進行人機互動</a:t>
            </a:r>
            <a:endParaRPr lang="en-US" altLang="zh-TW" sz="2000" dirty="0">
              <a:latin typeface="Arial" panose="020B0604020202020204" pitchFamily="34" charset="0"/>
              <a:ea typeface="標楷體" panose="03000509000000000000" pitchFamily="65" charset="-120"/>
            </a:endParaRPr>
          </a:p>
          <a:p>
            <a:pPr eaLnBrk="1" hangingPunct="1">
              <a:lnSpc>
                <a:spcPct val="90000"/>
              </a:lnSpc>
              <a:spcBef>
                <a:spcPts val="1200"/>
              </a:spcBef>
            </a:pPr>
            <a:r>
              <a:rPr lang="zh-TW" altLang="en-US" sz="2400" dirty="0">
                <a:latin typeface="Arial" panose="020B0604020202020204" pitchFamily="34" charset="0"/>
                <a:ea typeface="標楷體" panose="03000509000000000000" pitchFamily="65" charset="-120"/>
              </a:rPr>
              <a:t>若要圖像化互動，可利用</a:t>
            </a:r>
            <a:r>
              <a:rPr lang="en-US" altLang="zh-TW" sz="2400" dirty="0">
                <a:latin typeface="Arial" panose="020B0604020202020204" pitchFamily="34" charset="0"/>
                <a:ea typeface="標楷體" panose="03000509000000000000" pitchFamily="65" charset="-120"/>
              </a:rPr>
              <a:t>Java API</a:t>
            </a:r>
            <a:r>
              <a:rPr lang="zh-TW" altLang="en-US" sz="2400" dirty="0">
                <a:latin typeface="Arial" panose="020B0604020202020204" pitchFamily="34" charset="0"/>
                <a:ea typeface="標楷體" panose="03000509000000000000" pitchFamily="65" charset="-120"/>
              </a:rPr>
              <a:t>的</a:t>
            </a:r>
            <a:r>
              <a:rPr lang="en-US" altLang="zh-TW" sz="2400" dirty="0" err="1">
                <a:latin typeface="Arial" panose="020B0604020202020204" pitchFamily="34" charset="0"/>
                <a:ea typeface="標楷體" panose="03000509000000000000" pitchFamily="65" charset="-120"/>
              </a:rPr>
              <a:t>JOptionPane</a:t>
            </a:r>
            <a:r>
              <a:rPr lang="en-US" altLang="zh-TW" sz="2400" dirty="0">
                <a:latin typeface="Arial" panose="020B0604020202020204" pitchFamily="34" charset="0"/>
                <a:ea typeface="標楷體" panose="03000509000000000000" pitchFamily="65" charset="-120"/>
              </a:rPr>
              <a:t> class</a:t>
            </a:r>
          </a:p>
          <a:p>
            <a:pPr lvl="1" eaLnBrk="1" hangingPunct="1">
              <a:lnSpc>
                <a:spcPct val="90000"/>
              </a:lnSpc>
            </a:pPr>
            <a:r>
              <a:rPr lang="zh-TW" altLang="en-US" sz="2000" dirty="0">
                <a:latin typeface="Arial" panose="020B0604020202020204" pitchFamily="34" charset="0"/>
                <a:ea typeface="標楷體" panose="03000509000000000000" pitchFamily="65" charset="-120"/>
              </a:rPr>
              <a:t>透過該</a:t>
            </a:r>
            <a:r>
              <a:rPr lang="en-US" altLang="zh-TW" sz="2000" dirty="0">
                <a:latin typeface="Arial" panose="020B0604020202020204" pitchFamily="34" charset="0"/>
                <a:ea typeface="標楷體" panose="03000509000000000000" pitchFamily="65" charset="-120"/>
              </a:rPr>
              <a:t>class</a:t>
            </a:r>
            <a:r>
              <a:rPr lang="zh-TW" altLang="en-US" sz="2000" dirty="0">
                <a:latin typeface="Arial" panose="020B0604020202020204" pitchFamily="34" charset="0"/>
                <a:ea typeface="標楷體" panose="03000509000000000000" pitchFamily="65" charset="-120"/>
              </a:rPr>
              <a:t>的一些方法，程式可產生圖像化對話方塊來呈現訊息、警示使用者、使用者輸入資訊或選項等以活潑化使用互動過程</a:t>
            </a:r>
            <a:endParaRPr lang="en-US" altLang="zh-TW" sz="2000" dirty="0">
              <a:latin typeface="Arial" panose="020B0604020202020204" pitchFamily="34" charset="0"/>
              <a:ea typeface="標楷體" panose="03000509000000000000" pitchFamily="65" charset="-120"/>
            </a:endParaRPr>
          </a:p>
          <a:p>
            <a:pPr eaLnBrk="1" hangingPunct="1">
              <a:lnSpc>
                <a:spcPct val="90000"/>
              </a:lnSpc>
              <a:spcBef>
                <a:spcPts val="1200"/>
              </a:spcBef>
            </a:pPr>
            <a:r>
              <a:rPr lang="en-US" altLang="zh-TW" sz="2400" dirty="0" err="1">
                <a:latin typeface="Arial" panose="020B0604020202020204" pitchFamily="34" charset="0"/>
                <a:ea typeface="標楷體" panose="03000509000000000000" pitchFamily="65" charset="-120"/>
              </a:rPr>
              <a:t>JOptionPane</a:t>
            </a:r>
            <a:r>
              <a:rPr lang="en-US" altLang="zh-TW" sz="2400" dirty="0">
                <a:latin typeface="Arial" panose="020B0604020202020204" pitchFamily="34" charset="0"/>
                <a:ea typeface="標楷體" panose="03000509000000000000" pitchFamily="65" charset="-120"/>
              </a:rPr>
              <a:t> </a:t>
            </a:r>
            <a:r>
              <a:rPr lang="zh-TW" altLang="en-US" sz="2400" dirty="0">
                <a:latin typeface="Arial" panose="020B0604020202020204" pitchFamily="34" charset="0"/>
                <a:ea typeface="標楷體" panose="03000509000000000000" pitchFamily="65" charset="-120"/>
              </a:rPr>
              <a:t>是屬於哪一個套件</a:t>
            </a:r>
            <a:r>
              <a:rPr lang="en-US" altLang="zh-TW" sz="2400" dirty="0">
                <a:latin typeface="Arial" panose="020B0604020202020204" pitchFamily="34" charset="0"/>
                <a:ea typeface="標楷體" panose="03000509000000000000" pitchFamily="65" charset="-120"/>
              </a:rPr>
              <a:t>? </a:t>
            </a:r>
          </a:p>
          <a:p>
            <a:pPr eaLnBrk="1" hangingPunct="1">
              <a:lnSpc>
                <a:spcPct val="90000"/>
              </a:lnSpc>
              <a:spcBef>
                <a:spcPts val="1200"/>
              </a:spcBef>
            </a:pPr>
            <a:r>
              <a:rPr lang="zh-TW" altLang="en-US" sz="2400" dirty="0">
                <a:latin typeface="Arial" panose="020B0604020202020204" pitchFamily="34" charset="0"/>
                <a:ea typeface="標楷體" panose="03000509000000000000" pitchFamily="65" charset="-120"/>
              </a:rPr>
              <a:t>目前已應用到哪兩個套件？</a:t>
            </a:r>
            <a:endParaRPr lang="en-US" altLang="zh-TW" sz="2400" dirty="0">
              <a:latin typeface="Arial" panose="020B0604020202020204" pitchFamily="34" charset="0"/>
              <a:ea typeface="標楷體" panose="03000509000000000000" pitchFamily="65" charset="-120"/>
            </a:endParaRPr>
          </a:p>
        </p:txBody>
      </p:sp>
      <p:sp>
        <p:nvSpPr>
          <p:cNvPr id="22532" name="投影片編號版面配置區 3"/>
          <p:cNvSpPr txBox="1">
            <a:spLocks noGrp="1"/>
          </p:cNvSpPr>
          <p:nvPr/>
        </p:nvSpPr>
        <p:spPr bwMode="auto">
          <a:xfrm>
            <a:off x="3556000" y="6248400"/>
            <a:ext cx="2895600" cy="457200"/>
          </a:xfrm>
          <a:prstGeom prst="rect">
            <a:avLst/>
          </a:prstGeom>
          <a:noFill/>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9E878846-B897-4696-BBA5-570449DE64F0}" type="slidenum">
              <a:rPr lang="en-US" altLang="zh-TW" sz="1400">
                <a:latin typeface="Lucida Sans Unicode" panose="020B0602030504020204" pitchFamily="34" charset="0"/>
                <a:ea typeface="新細明體" panose="02020500000000000000" pitchFamily="18" charset="-120"/>
              </a:rPr>
              <a:pPr algn="ctr" eaLnBrk="1" hangingPunct="1"/>
              <a:t>22</a:t>
            </a:fld>
            <a:endParaRPr lang="en-US" altLang="zh-TW" sz="1400">
              <a:latin typeface="Lucida Sans Unicode" panose="020B0602030504020204" pitchFamily="34" charset="0"/>
              <a:ea typeface="新細明體" panose="02020500000000000000" pitchFamily="18" charset="-120"/>
            </a:endParaRPr>
          </a:p>
        </p:txBody>
      </p:sp>
    </p:spTree>
    <p:extLst>
      <p:ext uri="{BB962C8B-B14F-4D97-AF65-F5344CB8AC3E}">
        <p14:creationId xmlns:p14="http://schemas.microsoft.com/office/powerpoint/2010/main" val="1024464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ext Box 8"/>
          <p:cNvSpPr txBox="1">
            <a:spLocks noChangeArrowheads="1"/>
          </p:cNvSpPr>
          <p:nvPr/>
        </p:nvSpPr>
        <p:spPr bwMode="auto">
          <a:xfrm>
            <a:off x="4665663" y="4983162"/>
            <a:ext cx="3900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TW" sz="2000">
                <a:latin typeface="Times New Roman" panose="02020603050405020304" pitchFamily="18" charset="0"/>
                <a:ea typeface="新細明體" panose="02020500000000000000" pitchFamily="18" charset="-120"/>
              </a:rPr>
              <a:t>showConfirmDialog</a:t>
            </a:r>
          </a:p>
        </p:txBody>
      </p:sp>
      <p:sp>
        <p:nvSpPr>
          <p:cNvPr id="64518" name="Text Box 9"/>
          <p:cNvSpPr txBox="1">
            <a:spLocks noChangeArrowheads="1"/>
          </p:cNvSpPr>
          <p:nvPr/>
        </p:nvSpPr>
        <p:spPr bwMode="auto">
          <a:xfrm>
            <a:off x="922338" y="2335212"/>
            <a:ext cx="3038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TW" sz="2000">
                <a:latin typeface="Times New Roman" panose="02020603050405020304" pitchFamily="18" charset="0"/>
                <a:ea typeface="新細明體" panose="02020500000000000000" pitchFamily="18" charset="-120"/>
              </a:rPr>
              <a:t>showInputDialog</a:t>
            </a:r>
          </a:p>
        </p:txBody>
      </p:sp>
      <p:sp>
        <p:nvSpPr>
          <p:cNvPr id="64519" name="Text Box 10"/>
          <p:cNvSpPr txBox="1">
            <a:spLocks noChangeArrowheads="1"/>
          </p:cNvSpPr>
          <p:nvPr/>
        </p:nvSpPr>
        <p:spPr bwMode="auto">
          <a:xfrm>
            <a:off x="993775" y="4956175"/>
            <a:ext cx="2298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TW" sz="2000" dirty="0" err="1">
                <a:latin typeface="Times New Roman" panose="02020603050405020304" pitchFamily="18" charset="0"/>
                <a:ea typeface="新細明體" panose="02020500000000000000" pitchFamily="18" charset="-120"/>
              </a:rPr>
              <a:t>showMessageDialog</a:t>
            </a:r>
            <a:endParaRPr lang="en-US" altLang="zh-TW" sz="2000" dirty="0">
              <a:latin typeface="Times New Roman" panose="02020603050405020304" pitchFamily="18" charset="0"/>
              <a:ea typeface="新細明體" panose="02020500000000000000" pitchFamily="18" charset="-120"/>
            </a:endParaRPr>
          </a:p>
        </p:txBody>
      </p:sp>
      <p:sp>
        <p:nvSpPr>
          <p:cNvPr id="64520" name="Text Box 11"/>
          <p:cNvSpPr txBox="1">
            <a:spLocks noChangeArrowheads="1"/>
          </p:cNvSpPr>
          <p:nvPr/>
        </p:nvSpPr>
        <p:spPr bwMode="auto">
          <a:xfrm>
            <a:off x="4802188" y="2335212"/>
            <a:ext cx="2116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TW" sz="2000" dirty="0" err="1">
                <a:latin typeface="Times New Roman" panose="02020603050405020304" pitchFamily="18" charset="0"/>
                <a:ea typeface="新細明體" panose="02020500000000000000" pitchFamily="18" charset="-120"/>
              </a:rPr>
              <a:t>showOptionDialog</a:t>
            </a:r>
            <a:endParaRPr lang="en-US" altLang="zh-TW" sz="2000" dirty="0">
              <a:latin typeface="Times New Roman" panose="02020603050405020304" pitchFamily="18" charset="0"/>
              <a:ea typeface="新細明體" panose="02020500000000000000" pitchFamily="18" charset="-120"/>
            </a:endParaRPr>
          </a:p>
        </p:txBody>
      </p:sp>
      <p:sp>
        <p:nvSpPr>
          <p:cNvPr id="64521" name="Text Box 13"/>
          <p:cNvSpPr txBox="1">
            <a:spLocks noChangeArrowheads="1"/>
          </p:cNvSpPr>
          <p:nvPr/>
        </p:nvSpPr>
        <p:spPr bwMode="auto">
          <a:xfrm>
            <a:off x="4494213" y="3133725"/>
            <a:ext cx="398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kumimoji="1" lang="zh-TW" altLang="en-US" sz="2400" b="1">
                <a:latin typeface="Times New Roman" panose="02020603050405020304" pitchFamily="18" charset="0"/>
                <a:ea typeface="新細明體" panose="02020500000000000000" pitchFamily="18" charset="-120"/>
              </a:rPr>
              <a:t>確認方塊 </a:t>
            </a:r>
            <a:r>
              <a:rPr kumimoji="1" lang="en-US" altLang="zh-TW" sz="2000" b="1">
                <a:latin typeface="Times New Roman" panose="02020603050405020304" pitchFamily="18" charset="0"/>
                <a:ea typeface="新細明體" panose="02020500000000000000" pitchFamily="18" charset="-120"/>
              </a:rPr>
              <a:t>(Confirmation dialogs)</a:t>
            </a:r>
            <a:endParaRPr kumimoji="1" lang="zh-TW" altLang="en-US" sz="2000" b="1">
              <a:latin typeface="Times New Roman" panose="02020603050405020304" pitchFamily="18" charset="0"/>
              <a:ea typeface="新細明體" panose="02020500000000000000" pitchFamily="18" charset="-120"/>
            </a:endParaRPr>
          </a:p>
        </p:txBody>
      </p:sp>
      <p:sp>
        <p:nvSpPr>
          <p:cNvPr id="64522" name="Text Box 14"/>
          <p:cNvSpPr txBox="1">
            <a:spLocks noChangeArrowheads="1"/>
          </p:cNvSpPr>
          <p:nvPr/>
        </p:nvSpPr>
        <p:spPr bwMode="auto">
          <a:xfrm>
            <a:off x="658813" y="457200"/>
            <a:ext cx="3141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kumimoji="1" lang="zh-TW" altLang="en-US" sz="2400" b="1">
                <a:latin typeface="Times New Roman" panose="02020603050405020304" pitchFamily="18" charset="0"/>
                <a:ea typeface="新細明體" panose="02020500000000000000" pitchFamily="18" charset="-120"/>
              </a:rPr>
              <a:t>輸入方塊 </a:t>
            </a:r>
            <a:r>
              <a:rPr kumimoji="1" lang="en-US" altLang="zh-TW" sz="2400" b="1">
                <a:latin typeface="Times New Roman" panose="02020603050405020304" pitchFamily="18" charset="0"/>
                <a:ea typeface="新細明體" panose="02020500000000000000" pitchFamily="18" charset="-120"/>
              </a:rPr>
              <a:t>(</a:t>
            </a:r>
            <a:r>
              <a:rPr kumimoji="1" lang="en-US" altLang="zh-TW" sz="2000" b="1">
                <a:latin typeface="Times New Roman" panose="02020603050405020304" pitchFamily="18" charset="0"/>
                <a:ea typeface="新細明體" panose="02020500000000000000" pitchFamily="18" charset="-120"/>
              </a:rPr>
              <a:t>Input dialogs</a:t>
            </a:r>
            <a:r>
              <a:rPr kumimoji="1" lang="en-US" altLang="zh-TW" sz="2400" b="1">
                <a:latin typeface="Times New Roman" panose="02020603050405020304" pitchFamily="18" charset="0"/>
                <a:ea typeface="新細明體" panose="02020500000000000000" pitchFamily="18" charset="-120"/>
              </a:rPr>
              <a:t>)</a:t>
            </a:r>
            <a:endParaRPr kumimoji="1" lang="zh-TW" altLang="en-US" sz="2400" b="1">
              <a:latin typeface="Times New Roman" panose="02020603050405020304" pitchFamily="18" charset="0"/>
              <a:ea typeface="新細明體" panose="02020500000000000000" pitchFamily="18" charset="-120"/>
            </a:endParaRPr>
          </a:p>
        </p:txBody>
      </p:sp>
      <p:sp>
        <p:nvSpPr>
          <p:cNvPr id="64523" name="Text Box 15"/>
          <p:cNvSpPr txBox="1">
            <a:spLocks noChangeArrowheads="1"/>
          </p:cNvSpPr>
          <p:nvPr/>
        </p:nvSpPr>
        <p:spPr bwMode="auto">
          <a:xfrm>
            <a:off x="684213" y="3121025"/>
            <a:ext cx="3419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kumimoji="1" lang="zh-TW" altLang="en-US" sz="2400" b="1">
                <a:latin typeface="Times New Roman" panose="02020603050405020304" pitchFamily="18" charset="0"/>
                <a:ea typeface="新細明體" panose="02020500000000000000" pitchFamily="18" charset="-120"/>
              </a:rPr>
              <a:t>訊息方塊 </a:t>
            </a:r>
            <a:r>
              <a:rPr kumimoji="1" lang="en-US" altLang="zh-TW" sz="2000" b="1">
                <a:latin typeface="Times New Roman" panose="02020603050405020304" pitchFamily="18" charset="0"/>
                <a:ea typeface="新細明體" panose="02020500000000000000" pitchFamily="18" charset="-120"/>
              </a:rPr>
              <a:t>(Message dialogs)</a:t>
            </a:r>
            <a:endParaRPr kumimoji="1" lang="zh-TW" altLang="en-US" sz="2000" b="1">
              <a:latin typeface="Times New Roman" panose="02020603050405020304" pitchFamily="18" charset="0"/>
              <a:ea typeface="新細明體" panose="02020500000000000000" pitchFamily="18" charset="-120"/>
            </a:endParaRPr>
          </a:p>
        </p:txBody>
      </p:sp>
      <p:sp>
        <p:nvSpPr>
          <p:cNvPr id="64524" name="Text Box 16"/>
          <p:cNvSpPr txBox="1">
            <a:spLocks noChangeArrowheads="1"/>
          </p:cNvSpPr>
          <p:nvPr/>
        </p:nvSpPr>
        <p:spPr bwMode="auto">
          <a:xfrm>
            <a:off x="4535488" y="500062"/>
            <a:ext cx="3263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kumimoji="1" lang="zh-TW" altLang="en-US" sz="2400" b="1">
                <a:latin typeface="Times New Roman" panose="02020603050405020304" pitchFamily="18" charset="0"/>
                <a:ea typeface="新細明體" panose="02020500000000000000" pitchFamily="18" charset="-120"/>
              </a:rPr>
              <a:t>選擇方塊 </a:t>
            </a:r>
            <a:r>
              <a:rPr kumimoji="1" lang="en-US" altLang="zh-TW" sz="2000" b="1">
                <a:latin typeface="Times New Roman" panose="02020603050405020304" pitchFamily="18" charset="0"/>
                <a:ea typeface="新細明體" panose="02020500000000000000" pitchFamily="18" charset="-120"/>
              </a:rPr>
              <a:t>(Option dialogs)</a:t>
            </a:r>
            <a:endParaRPr kumimoji="1" lang="zh-TW" altLang="en-US" sz="2000" b="1">
              <a:latin typeface="Times New Roman" panose="02020603050405020304" pitchFamily="18" charset="0"/>
              <a:ea typeface="新細明體" panose="02020500000000000000" pitchFamily="18" charset="-120"/>
            </a:endParaRPr>
          </a:p>
        </p:txBody>
      </p:sp>
      <p:sp>
        <p:nvSpPr>
          <p:cNvPr id="23566" name="投影片編號版面配置區 13"/>
          <p:cNvSpPr txBox="1">
            <a:spLocks noGrp="1"/>
          </p:cNvSpPr>
          <p:nvPr/>
        </p:nvSpPr>
        <p:spPr bwMode="auto">
          <a:xfrm>
            <a:off x="3556000" y="6248400"/>
            <a:ext cx="2895600" cy="457200"/>
          </a:xfrm>
          <a:prstGeom prst="rect">
            <a:avLst/>
          </a:prstGeom>
          <a:noFill/>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588A7CDE-CEE5-4A4C-98BB-048604537422}" type="slidenum">
              <a:rPr lang="en-US" altLang="zh-TW" sz="1400">
                <a:latin typeface="Lucida Sans Unicode" panose="020B0602030504020204" pitchFamily="34" charset="0"/>
                <a:ea typeface="新細明體" panose="02020500000000000000" pitchFamily="18" charset="-120"/>
              </a:rPr>
              <a:pPr algn="ctr" eaLnBrk="1" hangingPunct="1"/>
              <a:t>23</a:t>
            </a:fld>
            <a:endParaRPr lang="en-US" altLang="zh-TW" sz="1400">
              <a:latin typeface="Lucida Sans Unicode" panose="020B0602030504020204" pitchFamily="34" charset="0"/>
              <a:ea typeface="新細明體" panose="02020500000000000000" pitchFamily="18" charset="-120"/>
            </a:endParaRPr>
          </a:p>
        </p:txBody>
      </p:sp>
      <p:pic>
        <p:nvPicPr>
          <p:cNvPr id="2" name="圖片 1">
            <a:extLst>
              <a:ext uri="{FF2B5EF4-FFF2-40B4-BE49-F238E27FC236}">
                <a16:creationId xmlns:a16="http://schemas.microsoft.com/office/drawing/2014/main" id="{318DD47E-556A-4CC0-92FD-0DED561600DC}"/>
              </a:ext>
            </a:extLst>
          </p:cNvPr>
          <p:cNvPicPr>
            <a:picLocks noChangeAspect="1"/>
          </p:cNvPicPr>
          <p:nvPr/>
        </p:nvPicPr>
        <p:blipFill>
          <a:blip r:embed="rId3"/>
          <a:stretch>
            <a:fillRect/>
          </a:stretch>
        </p:blipFill>
        <p:spPr>
          <a:xfrm>
            <a:off x="4827372" y="1000958"/>
            <a:ext cx="2680131" cy="1309609"/>
          </a:xfrm>
          <a:prstGeom prst="rect">
            <a:avLst/>
          </a:prstGeom>
        </p:spPr>
      </p:pic>
      <p:pic>
        <p:nvPicPr>
          <p:cNvPr id="18" name="圖片 17">
            <a:extLst>
              <a:ext uri="{FF2B5EF4-FFF2-40B4-BE49-F238E27FC236}">
                <a16:creationId xmlns:a16="http://schemas.microsoft.com/office/drawing/2014/main" id="{4B7AC93F-C5D9-4128-8875-DC31D6C81976}"/>
              </a:ext>
            </a:extLst>
          </p:cNvPr>
          <p:cNvPicPr>
            <a:picLocks noChangeAspect="1"/>
          </p:cNvPicPr>
          <p:nvPr/>
        </p:nvPicPr>
        <p:blipFill>
          <a:blip r:embed="rId4"/>
          <a:stretch>
            <a:fillRect/>
          </a:stretch>
        </p:blipFill>
        <p:spPr>
          <a:xfrm>
            <a:off x="849313" y="989300"/>
            <a:ext cx="2680131" cy="1333500"/>
          </a:xfrm>
          <a:prstGeom prst="rect">
            <a:avLst/>
          </a:prstGeom>
        </p:spPr>
      </p:pic>
      <p:pic>
        <p:nvPicPr>
          <p:cNvPr id="3" name="圖片 2">
            <a:extLst>
              <a:ext uri="{FF2B5EF4-FFF2-40B4-BE49-F238E27FC236}">
                <a16:creationId xmlns:a16="http://schemas.microsoft.com/office/drawing/2014/main" id="{D295408D-30DA-4238-8EE1-EE7C634D525C}"/>
              </a:ext>
            </a:extLst>
          </p:cNvPr>
          <p:cNvPicPr>
            <a:picLocks noChangeAspect="1"/>
          </p:cNvPicPr>
          <p:nvPr/>
        </p:nvPicPr>
        <p:blipFill>
          <a:blip r:embed="rId5"/>
          <a:stretch>
            <a:fillRect/>
          </a:stretch>
        </p:blipFill>
        <p:spPr>
          <a:xfrm>
            <a:off x="4827372" y="3582987"/>
            <a:ext cx="2720017" cy="1329099"/>
          </a:xfrm>
          <a:prstGeom prst="rect">
            <a:avLst/>
          </a:prstGeom>
        </p:spPr>
      </p:pic>
      <p:pic>
        <p:nvPicPr>
          <p:cNvPr id="4" name="圖片 3">
            <a:extLst>
              <a:ext uri="{FF2B5EF4-FFF2-40B4-BE49-F238E27FC236}">
                <a16:creationId xmlns:a16="http://schemas.microsoft.com/office/drawing/2014/main" id="{B4CBF217-B67D-40CF-93FF-26C2A18F064D}"/>
              </a:ext>
            </a:extLst>
          </p:cNvPr>
          <p:cNvPicPr>
            <a:picLocks noChangeAspect="1"/>
          </p:cNvPicPr>
          <p:nvPr/>
        </p:nvPicPr>
        <p:blipFill>
          <a:blip r:embed="rId6"/>
          <a:stretch>
            <a:fillRect/>
          </a:stretch>
        </p:blipFill>
        <p:spPr>
          <a:xfrm>
            <a:off x="885825" y="3648868"/>
            <a:ext cx="2692400" cy="1315605"/>
          </a:xfrm>
          <a:prstGeom prst="rect">
            <a:avLst/>
          </a:prstGeom>
        </p:spPr>
      </p:pic>
      <p:sp>
        <p:nvSpPr>
          <p:cNvPr id="5" name="矩形 4">
            <a:extLst>
              <a:ext uri="{FF2B5EF4-FFF2-40B4-BE49-F238E27FC236}">
                <a16:creationId xmlns:a16="http://schemas.microsoft.com/office/drawing/2014/main" id="{D7ECBFF2-2BE7-4B98-A631-45A8C15864A9}"/>
              </a:ext>
            </a:extLst>
          </p:cNvPr>
          <p:cNvSpPr/>
          <p:nvPr/>
        </p:nvSpPr>
        <p:spPr>
          <a:xfrm>
            <a:off x="1054100" y="5605591"/>
            <a:ext cx="7035800" cy="369332"/>
          </a:xfrm>
          <a:prstGeom prst="rect">
            <a:avLst/>
          </a:prstGeom>
        </p:spPr>
        <p:txBody>
          <a:bodyPr wrap="square">
            <a:spAutoFit/>
          </a:bodyPr>
          <a:lstStyle/>
          <a:p>
            <a:pPr>
              <a:defRPr/>
            </a:pPr>
            <a:r>
              <a:rPr kumimoji="1" lang="zh-TW" altLang="en-US" b="1" dirty="0">
                <a:solidFill>
                  <a:srgbClr val="000099"/>
                </a:solidFill>
                <a:latin typeface="Comic Sans MS" pitchFamily="66" charset="0"/>
                <a:ea typeface="標楷體" pitchFamily="65" charset="-120"/>
              </a:rPr>
              <a:t>接下來老師會介紹其中兩種。剩下的要訓練你自行至</a:t>
            </a:r>
            <a:r>
              <a:rPr kumimoji="1" lang="en-US" altLang="zh-TW" b="1" dirty="0">
                <a:solidFill>
                  <a:schemeClr val="accent2"/>
                </a:solidFill>
                <a:latin typeface="Comic Sans MS" pitchFamily="66" charset="0"/>
                <a:ea typeface="標楷體" pitchFamily="65" charset="-120"/>
              </a:rPr>
              <a:t>JDK Docs</a:t>
            </a:r>
            <a:r>
              <a:rPr kumimoji="1" lang="zh-TW" altLang="en-US" b="1" dirty="0">
                <a:solidFill>
                  <a:srgbClr val="000099"/>
                </a:solidFill>
                <a:latin typeface="Comic Sans MS" pitchFamily="66" charset="0"/>
                <a:ea typeface="標楷體" pitchFamily="65" charset="-120"/>
              </a:rPr>
              <a:t>了解</a:t>
            </a:r>
            <a:endParaRPr kumimoji="1" lang="en-US" altLang="zh-TW" b="1" dirty="0">
              <a:solidFill>
                <a:srgbClr val="000099"/>
              </a:solidFill>
              <a:latin typeface="Comic Sans MS" pitchFamily="66" charset="0"/>
              <a:ea typeface="標楷體" pitchFamily="65" charset="-120"/>
            </a:endParaRPr>
          </a:p>
        </p:txBody>
      </p:sp>
    </p:spTree>
    <p:extLst>
      <p:ext uri="{BB962C8B-B14F-4D97-AF65-F5344CB8AC3E}">
        <p14:creationId xmlns:p14="http://schemas.microsoft.com/office/powerpoint/2010/main" val="178281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4714875" y="2057400"/>
            <a:ext cx="2790825" cy="1333500"/>
          </a:xfrm>
          <a:prstGeom prst="rect">
            <a:avLst/>
          </a:prstGeom>
        </p:spPr>
      </p:pic>
      <p:pic>
        <p:nvPicPr>
          <p:cNvPr id="4" name="圖片 3"/>
          <p:cNvPicPr>
            <a:picLocks noChangeAspect="1"/>
          </p:cNvPicPr>
          <p:nvPr/>
        </p:nvPicPr>
        <p:blipFill>
          <a:blip r:embed="rId3"/>
          <a:stretch>
            <a:fillRect/>
          </a:stretch>
        </p:blipFill>
        <p:spPr>
          <a:xfrm>
            <a:off x="3343275" y="3962400"/>
            <a:ext cx="2514600" cy="1219200"/>
          </a:xfrm>
          <a:prstGeom prst="rect">
            <a:avLst/>
          </a:prstGeom>
        </p:spPr>
      </p:pic>
      <p:pic>
        <p:nvPicPr>
          <p:cNvPr id="5" name="圖片 4"/>
          <p:cNvPicPr>
            <a:picLocks noChangeAspect="1"/>
          </p:cNvPicPr>
          <p:nvPr/>
        </p:nvPicPr>
        <p:blipFill>
          <a:blip r:embed="rId4"/>
          <a:stretch>
            <a:fillRect/>
          </a:stretch>
        </p:blipFill>
        <p:spPr>
          <a:xfrm>
            <a:off x="6248400" y="3962400"/>
            <a:ext cx="2514600" cy="1219200"/>
          </a:xfrm>
          <a:prstGeom prst="rect">
            <a:avLst/>
          </a:prstGeom>
        </p:spPr>
      </p:pic>
      <p:sp>
        <p:nvSpPr>
          <p:cNvPr id="6" name="Rectangle 3"/>
          <p:cNvSpPr txBox="1">
            <a:spLocks noChangeArrowheads="1"/>
          </p:cNvSpPr>
          <p:nvPr/>
        </p:nvSpPr>
        <p:spPr bwMode="auto">
          <a:xfrm>
            <a:off x="304166" y="1828800"/>
            <a:ext cx="4030662" cy="3756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Wingdings" pitchFamily="2" charset="2"/>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eaLnBrk="1" hangingPunct="1"/>
            <a:r>
              <a:rPr lang="en-US" altLang="zh-TW" sz="2400" dirty="0">
                <a:latin typeface="Arial" panose="020B0604020202020204" pitchFamily="34" charset="0"/>
                <a:ea typeface="標楷體" panose="03000509000000000000" pitchFamily="65" charset="-120"/>
              </a:rPr>
              <a:t>Design an input box asking for the user’s age. Then have a message dialog box to respond if the age &gt;=18.</a:t>
            </a:r>
          </a:p>
        </p:txBody>
      </p:sp>
      <p:sp>
        <p:nvSpPr>
          <p:cNvPr id="7" name="Rectangle 2"/>
          <p:cNvSpPr txBox="1">
            <a:spLocks noChangeArrowheads="1"/>
          </p:cNvSpPr>
          <p:nvPr/>
        </p:nvSpPr>
        <p:spPr>
          <a:xfrm>
            <a:off x="337344" y="233254"/>
            <a:ext cx="8229600" cy="1143000"/>
          </a:xfrm>
          <a:prstGeom prst="rect">
            <a:avLst/>
          </a:prstGeom>
        </p:spPr>
        <p:txBody>
          <a:bodyPr vert="horz" wrap="square" lIns="91440" tIns="45720" rIns="91440" bIns="45720" numCol="1" anchor="t" anchorCtr="0" compatLnSpc="1">
            <a:prstTxWarp prst="textNoShape">
              <a:avLst/>
            </a:prstTxWarp>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eaLnBrk="1" hangingPunct="1">
              <a:defRPr/>
            </a:pPr>
            <a:r>
              <a:rPr lang="en-US" altLang="zh-TW" sz="3600" i="1" dirty="0">
                <a:solidFill>
                  <a:srgbClr val="006600"/>
                </a:solidFill>
                <a:effectLst/>
                <a:latin typeface="Times New Roman" panose="02020603050405020304" pitchFamily="18" charset="0"/>
                <a:ea typeface="新細明體" pitchFamily="18" charset="-120"/>
                <a:cs typeface="Times New Roman" panose="02020603050405020304" pitchFamily="18" charset="0"/>
              </a:rPr>
              <a:t>Example</a:t>
            </a:r>
            <a:r>
              <a:rPr lang="zh-TW" altLang="en-US" sz="3600" i="1" dirty="0">
                <a:solidFill>
                  <a:srgbClr val="006600"/>
                </a:solidFill>
                <a:effectLst/>
                <a:latin typeface="Times New Roman" panose="02020603050405020304" pitchFamily="18" charset="0"/>
                <a:ea typeface="新細明體" pitchFamily="18" charset="-120"/>
                <a:cs typeface="Times New Roman" panose="02020603050405020304" pitchFamily="18" charset="0"/>
              </a:rPr>
              <a:t> </a:t>
            </a:r>
            <a:r>
              <a:rPr lang="en-US" altLang="zh-TW" sz="3600" i="1" dirty="0">
                <a:solidFill>
                  <a:srgbClr val="006600"/>
                </a:solidFill>
                <a:effectLst/>
                <a:latin typeface="Times New Roman" panose="02020603050405020304" pitchFamily="18" charset="0"/>
                <a:ea typeface="新細明體" pitchFamily="18" charset="-120"/>
                <a:cs typeface="Times New Roman" panose="02020603050405020304" pitchFamily="18" charset="0"/>
              </a:rPr>
              <a:t>(1)</a:t>
            </a:r>
          </a:p>
        </p:txBody>
      </p:sp>
      <p:cxnSp>
        <p:nvCxnSpPr>
          <p:cNvPr id="8" name="Straight Arrow Connector 11"/>
          <p:cNvCxnSpPr/>
          <p:nvPr/>
        </p:nvCxnSpPr>
        <p:spPr>
          <a:xfrm rot="16200000" flipH="1">
            <a:off x="6321425" y="3465513"/>
            <a:ext cx="649287" cy="576262"/>
          </a:xfrm>
          <a:prstGeom prst="straightConnector1">
            <a:avLst/>
          </a:prstGeom>
          <a:ln w="38100">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13"/>
          <p:cNvCxnSpPr/>
          <p:nvPr/>
        </p:nvCxnSpPr>
        <p:spPr>
          <a:xfrm rot="5400000">
            <a:off x="5276850" y="3502025"/>
            <a:ext cx="649287" cy="503238"/>
          </a:xfrm>
          <a:prstGeom prst="straightConnector1">
            <a:avLst/>
          </a:prstGeom>
          <a:ln w="38100">
            <a:solidFill>
              <a:srgbClr val="000099"/>
            </a:solidFill>
            <a:tailEnd type="arrow"/>
          </a:ln>
        </p:spPr>
        <p:style>
          <a:lnRef idx="1">
            <a:schemeClr val="accent1"/>
          </a:lnRef>
          <a:fillRef idx="0">
            <a:schemeClr val="accent1"/>
          </a:fillRef>
          <a:effectRef idx="0">
            <a:schemeClr val="accent1"/>
          </a:effectRef>
          <a:fontRef idx="minor">
            <a:schemeClr val="tx1"/>
          </a:fontRef>
        </p:style>
      </p:cxnSp>
      <p:sp>
        <p:nvSpPr>
          <p:cNvPr id="2" name="文字方塊 1"/>
          <p:cNvSpPr txBox="1"/>
          <p:nvPr/>
        </p:nvSpPr>
        <p:spPr>
          <a:xfrm>
            <a:off x="444580" y="841801"/>
            <a:ext cx="7780496" cy="1015663"/>
          </a:xfrm>
          <a:prstGeom prst="rect">
            <a:avLst/>
          </a:prstGeom>
          <a:noFill/>
        </p:spPr>
        <p:txBody>
          <a:bodyPr wrap="square" rtlCol="0">
            <a:spAutoFit/>
          </a:bodyPr>
          <a:lstStyle/>
          <a:p>
            <a:pPr>
              <a:spcBef>
                <a:spcPts val="1200"/>
              </a:spcBef>
            </a:pPr>
            <a:r>
              <a:rPr lang="zh-TW" altLang="en-US" sz="2400" dirty="0">
                <a:latin typeface="Arial Unicode MS" panose="020B0604020202020204" pitchFamily="34" charset="-120"/>
                <a:ea typeface="Arial Unicode MS" panose="020B0604020202020204" pitchFamily="34" charset="-120"/>
                <a:cs typeface="Arial Unicode MS" panose="020B0604020202020204" pitchFamily="34" charset="-120"/>
              </a:rPr>
              <a:t>應用</a:t>
            </a:r>
            <a:r>
              <a:rPr lang="en-US" altLang="zh-TW" sz="2400" dirty="0" err="1">
                <a:latin typeface="Arial Unicode MS" panose="020B0604020202020204" pitchFamily="34" charset="-120"/>
                <a:ea typeface="Arial Unicode MS" panose="020B0604020202020204" pitchFamily="34" charset="-120"/>
                <a:cs typeface="Arial Unicode MS" panose="020B0604020202020204" pitchFamily="34" charset="-120"/>
              </a:rPr>
              <a:t>JOptionPane</a:t>
            </a:r>
            <a:r>
              <a:rPr lang="zh-TW" altLang="en-US" sz="2400" dirty="0">
                <a:latin typeface="Arial Unicode MS" panose="020B0604020202020204" pitchFamily="34" charset="-120"/>
                <a:ea typeface="Arial Unicode MS" panose="020B0604020202020204" pitchFamily="34" charset="-120"/>
                <a:cs typeface="Arial Unicode MS" panose="020B0604020202020204" pitchFamily="34" charset="-120"/>
              </a:rPr>
              <a:t>的</a:t>
            </a:r>
            <a:r>
              <a:rPr lang="en-US" altLang="zh-TW" sz="2400" dirty="0" err="1">
                <a:latin typeface="Arial Unicode MS" panose="020B0604020202020204" pitchFamily="34" charset="-120"/>
                <a:ea typeface="Arial Unicode MS" panose="020B0604020202020204" pitchFamily="34" charset="-120"/>
                <a:cs typeface="Arial Unicode MS" panose="020B0604020202020204" pitchFamily="34" charset="-120"/>
              </a:rPr>
              <a:t>showInputDialog</a:t>
            </a:r>
            <a:r>
              <a:rPr lang="en-US" altLang="zh-TW" sz="2400" dirty="0">
                <a:latin typeface="Arial Unicode MS" panose="020B0604020202020204" pitchFamily="34" charset="-120"/>
                <a:ea typeface="Arial Unicode MS" panose="020B0604020202020204" pitchFamily="34" charset="-120"/>
                <a:cs typeface="Arial Unicode MS" panose="020B0604020202020204" pitchFamily="34" charset="-120"/>
              </a:rPr>
              <a:t>()</a:t>
            </a:r>
            <a:r>
              <a:rPr lang="zh-TW" altLang="en-US" sz="2400" dirty="0">
                <a:latin typeface="Arial Unicode MS" panose="020B0604020202020204" pitchFamily="34" charset="-120"/>
                <a:ea typeface="Arial Unicode MS" panose="020B0604020202020204" pitchFamily="34" charset="-120"/>
                <a:cs typeface="Arial Unicode MS" panose="020B0604020202020204" pitchFamily="34" charset="-120"/>
              </a:rPr>
              <a:t>來產生輸入方塊。</a:t>
            </a:r>
            <a:r>
              <a:rPr lang="zh-TW" altLang="en-US" sz="3600" b="1" dirty="0">
                <a:solidFill>
                  <a:srgbClr val="0000CC"/>
                </a:solidFill>
                <a:latin typeface="標楷體" panose="03000509000000000000" pitchFamily="65" charset="-120"/>
                <a:ea typeface="標楷體" panose="03000509000000000000" pitchFamily="65" charset="-120"/>
                <a:cs typeface="Arial Unicode MS" panose="020B0604020202020204" pitchFamily="34" charset="-120"/>
              </a:rPr>
              <a:t>陽春版：</a:t>
            </a:r>
            <a:endParaRPr lang="zh-TW" altLang="en-US" sz="2400" b="1" dirty="0">
              <a:solidFill>
                <a:srgbClr val="0000CC"/>
              </a:solidFill>
              <a:latin typeface="標楷體" panose="03000509000000000000" pitchFamily="65" charset="-120"/>
              <a:ea typeface="標楷體" panose="03000509000000000000" pitchFamily="65" charset="-120"/>
              <a:cs typeface="Arial Unicode MS" panose="020B0604020202020204" pitchFamily="34" charset="-120"/>
            </a:endParaRPr>
          </a:p>
        </p:txBody>
      </p:sp>
      <p:sp>
        <p:nvSpPr>
          <p:cNvPr id="10" name="矩形 9">
            <a:extLst>
              <a:ext uri="{FF2B5EF4-FFF2-40B4-BE49-F238E27FC236}">
                <a16:creationId xmlns:a16="http://schemas.microsoft.com/office/drawing/2014/main" id="{1BC95B11-58A6-4946-A149-90F474A9B2A2}"/>
              </a:ext>
            </a:extLst>
          </p:cNvPr>
          <p:cNvSpPr/>
          <p:nvPr/>
        </p:nvSpPr>
        <p:spPr>
          <a:xfrm>
            <a:off x="702365" y="5066027"/>
            <a:ext cx="7539276" cy="911019"/>
          </a:xfrm>
          <a:prstGeom prst="rect">
            <a:avLst/>
          </a:prstGeom>
        </p:spPr>
        <p:txBody>
          <a:bodyPr wrap="square">
            <a:spAutoFit/>
          </a:bodyPr>
          <a:lstStyle/>
          <a:p>
            <a:pPr eaLnBrk="1" hangingPunct="1">
              <a:lnSpc>
                <a:spcPct val="90000"/>
              </a:lnSpc>
              <a:spcBef>
                <a:spcPts val="1200"/>
              </a:spcBef>
            </a:pPr>
            <a:r>
              <a:rPr lang="en-US" altLang="zh-TW" sz="2400" b="1" dirty="0">
                <a:solidFill>
                  <a:srgbClr val="0000CC"/>
                </a:solidFill>
                <a:latin typeface="Arial" panose="020B0604020202020204" pitchFamily="34" charset="0"/>
                <a:ea typeface="標楷體" panose="03000509000000000000" pitchFamily="65" charset="-120"/>
              </a:rPr>
              <a:t>It’s time!</a:t>
            </a:r>
          </a:p>
          <a:p>
            <a:pPr eaLnBrk="1" hangingPunct="1">
              <a:lnSpc>
                <a:spcPct val="90000"/>
              </a:lnSpc>
              <a:spcBef>
                <a:spcPts val="1200"/>
              </a:spcBef>
            </a:pPr>
            <a:r>
              <a:rPr lang="zh-TW" altLang="en-US" sz="2400" b="1" dirty="0">
                <a:solidFill>
                  <a:srgbClr val="0000CC"/>
                </a:solidFill>
                <a:latin typeface="Arial" panose="020B0604020202020204" pitchFamily="34" charset="0"/>
                <a:ea typeface="標楷體" panose="03000509000000000000" pitchFamily="65" charset="-120"/>
              </a:rPr>
              <a:t>如何查閱</a:t>
            </a:r>
            <a:r>
              <a:rPr lang="en-US" altLang="zh-TW" sz="2400" b="1" dirty="0">
                <a:solidFill>
                  <a:srgbClr val="FF0000"/>
                </a:solidFill>
                <a:latin typeface="Arial" panose="020B0604020202020204" pitchFamily="34" charset="0"/>
                <a:ea typeface="標楷體" panose="03000509000000000000" pitchFamily="65" charset="-120"/>
              </a:rPr>
              <a:t>JDK Docs</a:t>
            </a:r>
            <a:r>
              <a:rPr lang="zh-TW" altLang="en-US" sz="2400" b="1" dirty="0">
                <a:solidFill>
                  <a:srgbClr val="0000CC"/>
                </a:solidFill>
                <a:latin typeface="Arial" panose="020B0604020202020204" pitchFamily="34" charset="0"/>
                <a:ea typeface="標楷體" panose="03000509000000000000" pitchFamily="65" charset="-120"/>
              </a:rPr>
              <a:t>以探索</a:t>
            </a:r>
            <a:r>
              <a:rPr lang="en-US" altLang="zh-TW" sz="2400" b="1" dirty="0">
                <a:solidFill>
                  <a:srgbClr val="0000CC"/>
                </a:solidFill>
                <a:latin typeface="Arial" panose="020B0604020202020204" pitchFamily="34" charset="0"/>
                <a:ea typeface="標楷體" panose="03000509000000000000" pitchFamily="65" charset="-120"/>
              </a:rPr>
              <a:t>Java</a:t>
            </a:r>
            <a:r>
              <a:rPr lang="zh-TW" altLang="en-US" sz="2400" b="1" dirty="0">
                <a:solidFill>
                  <a:srgbClr val="0000CC"/>
                </a:solidFill>
                <a:latin typeface="Arial" panose="020B0604020202020204" pitchFamily="34" charset="0"/>
                <a:ea typeface="標楷體" panose="03000509000000000000" pitchFamily="65" charset="-120"/>
              </a:rPr>
              <a:t>應用套件</a:t>
            </a:r>
            <a:r>
              <a:rPr lang="en-US" altLang="zh-TW" sz="2400" b="1" dirty="0">
                <a:solidFill>
                  <a:srgbClr val="0000CC"/>
                </a:solidFill>
                <a:latin typeface="Arial" panose="020B0604020202020204" pitchFamily="34" charset="0"/>
                <a:ea typeface="標楷體" panose="03000509000000000000" pitchFamily="65" charset="-120"/>
              </a:rPr>
              <a:t>…</a:t>
            </a:r>
          </a:p>
        </p:txBody>
      </p:sp>
    </p:spTree>
    <p:extLst>
      <p:ext uri="{BB962C8B-B14F-4D97-AF65-F5344CB8AC3E}">
        <p14:creationId xmlns:p14="http://schemas.microsoft.com/office/powerpoint/2010/main" val="3423834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投影片編號版面配置區 3"/>
          <p:cNvSpPr txBox="1">
            <a:spLocks noGrp="1"/>
          </p:cNvSpPr>
          <p:nvPr/>
        </p:nvSpPr>
        <p:spPr bwMode="auto">
          <a:xfrm>
            <a:off x="3556000" y="6248400"/>
            <a:ext cx="2895600" cy="457200"/>
          </a:xfrm>
          <a:prstGeom prst="rect">
            <a:avLst/>
          </a:prstGeom>
          <a:noFill/>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61CF4979-73E1-43ED-8CB3-5EB0C520673E}" type="slidenum">
              <a:rPr lang="en-US" altLang="zh-TW" sz="1400">
                <a:latin typeface="Lucida Sans Unicode" panose="020B0602030504020204" pitchFamily="34" charset="0"/>
                <a:ea typeface="新細明體" panose="02020500000000000000" pitchFamily="18" charset="-120"/>
              </a:rPr>
              <a:pPr algn="ctr" eaLnBrk="1" hangingPunct="1"/>
              <a:t>25</a:t>
            </a:fld>
            <a:endParaRPr lang="en-US" altLang="zh-TW" sz="1400">
              <a:latin typeface="Lucida Sans Unicode" panose="020B0602030504020204" pitchFamily="34" charset="0"/>
              <a:ea typeface="新細明體" panose="02020500000000000000" pitchFamily="18" charset="-120"/>
            </a:endParaRPr>
          </a:p>
        </p:txBody>
      </p:sp>
      <p:sp>
        <p:nvSpPr>
          <p:cNvPr id="73731" name="Rectangle 5"/>
          <p:cNvSpPr>
            <a:spLocks noChangeArrowheads="1"/>
          </p:cNvSpPr>
          <p:nvPr/>
        </p:nvSpPr>
        <p:spPr bwMode="auto">
          <a:xfrm>
            <a:off x="533400" y="898525"/>
            <a:ext cx="8153400" cy="5324535"/>
          </a:xfrm>
          <a:prstGeom prst="rect">
            <a:avLst/>
          </a:prstGeom>
          <a:solidFill>
            <a:srgbClr val="FFFF00"/>
          </a:solidFill>
          <a:ln>
            <a:noFill/>
          </a:ln>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kumimoji="1" lang="en-US" altLang="zh-TW" sz="2000" dirty="0">
                <a:latin typeface="Calibri" panose="020F0502020204030204" pitchFamily="34" charset="0"/>
                <a:ea typeface="新細明體" panose="02020500000000000000" pitchFamily="18" charset="-120"/>
              </a:rPr>
              <a:t>import </a:t>
            </a:r>
            <a:r>
              <a:rPr kumimoji="1" lang="en-US" altLang="zh-TW" sz="2000" dirty="0" err="1">
                <a:latin typeface="Calibri" panose="020F0502020204030204" pitchFamily="34" charset="0"/>
                <a:ea typeface="新細明體" panose="02020500000000000000" pitchFamily="18" charset="-120"/>
              </a:rPr>
              <a:t>javax.swing.JOptionPane</a:t>
            </a:r>
            <a:r>
              <a:rPr kumimoji="1" lang="en-US" altLang="zh-TW" sz="2000" dirty="0">
                <a:latin typeface="Calibri" panose="020F0502020204030204" pitchFamily="34" charset="0"/>
                <a:ea typeface="新細明體" panose="02020500000000000000" pitchFamily="18" charset="-120"/>
              </a:rPr>
              <a:t>;</a:t>
            </a:r>
          </a:p>
          <a:p>
            <a:pPr eaLnBrk="1" hangingPunct="1"/>
            <a:r>
              <a:rPr kumimoji="1" lang="en-US" altLang="zh-TW" sz="2000" dirty="0">
                <a:latin typeface="Calibri" panose="020F0502020204030204" pitchFamily="34" charset="0"/>
                <a:ea typeface="新細明體" panose="02020500000000000000" pitchFamily="18" charset="-120"/>
              </a:rPr>
              <a:t>   public class Entrance{</a:t>
            </a:r>
          </a:p>
          <a:p>
            <a:pPr eaLnBrk="1" hangingPunct="1"/>
            <a:r>
              <a:rPr kumimoji="1" lang="en-US" altLang="zh-TW" sz="2000" dirty="0">
                <a:latin typeface="Calibri" panose="020F0502020204030204" pitchFamily="34" charset="0"/>
                <a:ea typeface="新細明體" panose="02020500000000000000" pitchFamily="18" charset="-120"/>
              </a:rPr>
              <a:t>      public static void main(String </a:t>
            </a:r>
            <a:r>
              <a:rPr kumimoji="1" lang="en-US" altLang="zh-TW" sz="2000" dirty="0" err="1">
                <a:latin typeface="Calibri" panose="020F0502020204030204" pitchFamily="34" charset="0"/>
                <a:ea typeface="新細明體" panose="02020500000000000000" pitchFamily="18" charset="-120"/>
              </a:rPr>
              <a:t>arg</a:t>
            </a:r>
            <a:r>
              <a:rPr kumimoji="1" lang="en-US" altLang="zh-TW" sz="2000" dirty="0">
                <a:latin typeface="Calibri" panose="020F0502020204030204" pitchFamily="34" charset="0"/>
                <a:ea typeface="新細明體" panose="02020500000000000000" pitchFamily="18" charset="-120"/>
              </a:rPr>
              <a:t>[]){</a:t>
            </a:r>
          </a:p>
          <a:p>
            <a:pPr eaLnBrk="1" hangingPunct="1"/>
            <a:r>
              <a:rPr kumimoji="1" lang="en-US" altLang="zh-TW" sz="2000" dirty="0">
                <a:latin typeface="Calibri" panose="020F0502020204030204" pitchFamily="34" charset="0"/>
                <a:ea typeface="新細明體" panose="02020500000000000000" pitchFamily="18" charset="-120"/>
              </a:rPr>
              <a:t>        </a:t>
            </a:r>
            <a:r>
              <a:rPr kumimoji="1" lang="en-US" altLang="zh-TW" sz="2000" dirty="0" err="1">
                <a:latin typeface="Calibri" panose="020F0502020204030204" pitchFamily="34" charset="0"/>
                <a:ea typeface="新細明體" panose="02020500000000000000" pitchFamily="18" charset="-120"/>
              </a:rPr>
              <a:t>int</a:t>
            </a:r>
            <a:r>
              <a:rPr kumimoji="1" lang="en-US" altLang="zh-TW" sz="2000" dirty="0">
                <a:latin typeface="Calibri" panose="020F0502020204030204" pitchFamily="34" charset="0"/>
                <a:ea typeface="新細明體" panose="02020500000000000000" pitchFamily="18" charset="-120"/>
              </a:rPr>
              <a:t> age = 0;</a:t>
            </a:r>
          </a:p>
          <a:p>
            <a:pPr eaLnBrk="1" hangingPunct="1"/>
            <a:endParaRPr kumimoji="1" lang="en-US" altLang="zh-TW" sz="2000" dirty="0">
              <a:latin typeface="Calibri" panose="020F0502020204030204" pitchFamily="34" charset="0"/>
              <a:ea typeface="新細明體" panose="02020500000000000000" pitchFamily="18" charset="-120"/>
            </a:endParaRPr>
          </a:p>
          <a:p>
            <a:pPr eaLnBrk="1" hangingPunct="1"/>
            <a:r>
              <a:rPr kumimoji="1" lang="en-US" altLang="zh-TW" sz="2000" dirty="0">
                <a:latin typeface="Calibri" panose="020F0502020204030204" pitchFamily="34" charset="0"/>
                <a:ea typeface="新細明體" panose="02020500000000000000" pitchFamily="18" charset="-120"/>
              </a:rPr>
              <a:t>        String input = </a:t>
            </a:r>
            <a:r>
              <a:rPr kumimoji="1" lang="en-US" altLang="zh-TW" sz="2000" dirty="0" err="1">
                <a:latin typeface="Calibri" panose="020F0502020204030204" pitchFamily="34" charset="0"/>
                <a:ea typeface="新細明體" panose="02020500000000000000" pitchFamily="18" charset="-120"/>
              </a:rPr>
              <a:t>JOptionPane.showInputDialog</a:t>
            </a:r>
            <a:r>
              <a:rPr kumimoji="1" lang="en-US" altLang="zh-TW" sz="2000" dirty="0">
                <a:latin typeface="Calibri" panose="020F0502020204030204" pitchFamily="34" charset="0"/>
                <a:ea typeface="新細明體" panose="02020500000000000000" pitchFamily="18" charset="-120"/>
              </a:rPr>
              <a:t>("</a:t>
            </a:r>
            <a:r>
              <a:rPr kumimoji="1" lang="zh-TW" altLang="en-US" sz="2000" dirty="0">
                <a:latin typeface="Calibri" panose="020F0502020204030204" pitchFamily="34" charset="0"/>
                <a:ea typeface="新細明體" panose="02020500000000000000" pitchFamily="18" charset="-120"/>
              </a:rPr>
              <a:t>你的年齡</a:t>
            </a:r>
            <a:r>
              <a:rPr kumimoji="1" lang="en-US" altLang="zh-TW" sz="2000" dirty="0">
                <a:latin typeface="Calibri" panose="020F0502020204030204" pitchFamily="34" charset="0"/>
                <a:ea typeface="新細明體" panose="02020500000000000000" pitchFamily="18" charset="-120"/>
              </a:rPr>
              <a:t>?");</a:t>
            </a:r>
          </a:p>
          <a:p>
            <a:pPr eaLnBrk="1" hangingPunct="1"/>
            <a:r>
              <a:rPr kumimoji="1" lang="en-US" altLang="zh-TW" sz="2000" dirty="0">
                <a:latin typeface="Calibri" panose="020F0502020204030204" pitchFamily="34" charset="0"/>
                <a:ea typeface="新細明體" panose="02020500000000000000" pitchFamily="18" charset="-120"/>
              </a:rPr>
              <a:t>        age = </a:t>
            </a:r>
            <a:r>
              <a:rPr kumimoji="1" lang="en-US" altLang="zh-TW" sz="2000" dirty="0" err="1">
                <a:latin typeface="Calibri" panose="020F0502020204030204" pitchFamily="34" charset="0"/>
                <a:ea typeface="新細明體" panose="02020500000000000000" pitchFamily="18" charset="-120"/>
              </a:rPr>
              <a:t>Integer.parseInt</a:t>
            </a:r>
            <a:r>
              <a:rPr kumimoji="1" lang="en-US" altLang="zh-TW" sz="2000" dirty="0">
                <a:latin typeface="Calibri" panose="020F0502020204030204" pitchFamily="34" charset="0"/>
                <a:ea typeface="新細明體" panose="02020500000000000000" pitchFamily="18" charset="-120"/>
              </a:rPr>
              <a:t>(input);</a:t>
            </a:r>
          </a:p>
          <a:p>
            <a:pPr eaLnBrk="1" hangingPunct="1"/>
            <a:endParaRPr kumimoji="1" lang="en-US" altLang="zh-TW" sz="2000" dirty="0">
              <a:latin typeface="Calibri" panose="020F0502020204030204" pitchFamily="34" charset="0"/>
              <a:ea typeface="新細明體" panose="02020500000000000000" pitchFamily="18" charset="-120"/>
            </a:endParaRPr>
          </a:p>
          <a:p>
            <a:pPr eaLnBrk="1" hangingPunct="1"/>
            <a:endParaRPr kumimoji="1" lang="en-US" altLang="zh-TW" sz="2000" dirty="0">
              <a:latin typeface="Calibri" panose="020F0502020204030204" pitchFamily="34" charset="0"/>
              <a:ea typeface="新細明體" panose="02020500000000000000" pitchFamily="18" charset="-120"/>
            </a:endParaRPr>
          </a:p>
          <a:p>
            <a:pPr eaLnBrk="1" hangingPunct="1"/>
            <a:r>
              <a:rPr kumimoji="1" lang="en-US" altLang="zh-TW" sz="2000" dirty="0">
                <a:latin typeface="Calibri" panose="020F0502020204030204" pitchFamily="34" charset="0"/>
                <a:ea typeface="新細明體" panose="02020500000000000000" pitchFamily="18" charset="-120"/>
              </a:rPr>
              <a:t>        if (age &gt;=18)</a:t>
            </a:r>
          </a:p>
          <a:p>
            <a:pPr eaLnBrk="1" hangingPunct="1"/>
            <a:r>
              <a:rPr kumimoji="1" lang="en-US" altLang="zh-TW" sz="2000" dirty="0">
                <a:latin typeface="Calibri" panose="020F0502020204030204" pitchFamily="34" charset="0"/>
                <a:ea typeface="新細明體" panose="02020500000000000000" pitchFamily="18" charset="-120"/>
              </a:rPr>
              <a:t>        { </a:t>
            </a:r>
            <a:r>
              <a:rPr kumimoji="1" lang="en-US" altLang="zh-TW" sz="2000" dirty="0" err="1">
                <a:latin typeface="Calibri" panose="020F0502020204030204" pitchFamily="34" charset="0"/>
                <a:ea typeface="新細明體" panose="02020500000000000000" pitchFamily="18" charset="-120"/>
              </a:rPr>
              <a:t>JOptionPane.showMessageDialog</a:t>
            </a:r>
            <a:r>
              <a:rPr kumimoji="1" lang="en-US" altLang="zh-TW" sz="2000" dirty="0">
                <a:latin typeface="Calibri" panose="020F0502020204030204" pitchFamily="34" charset="0"/>
                <a:ea typeface="新細明體" panose="02020500000000000000" pitchFamily="18" charset="-120"/>
              </a:rPr>
              <a:t>( null, "</a:t>
            </a:r>
            <a:r>
              <a:rPr kumimoji="1" lang="zh-TW" altLang="en-US" sz="2000" dirty="0">
                <a:latin typeface="Calibri" panose="020F0502020204030204" pitchFamily="34" charset="0"/>
                <a:ea typeface="新細明體" panose="02020500000000000000" pitchFamily="18" charset="-120"/>
              </a:rPr>
              <a:t>你是成年人！</a:t>
            </a:r>
            <a:r>
              <a:rPr kumimoji="1" lang="en-US" altLang="zh-TW" sz="2000" dirty="0">
                <a:latin typeface="Calibri" panose="020F0502020204030204" pitchFamily="34" charset="0"/>
                <a:ea typeface="新細明體" panose="02020500000000000000" pitchFamily="18" charset="-120"/>
              </a:rPr>
              <a:t>"); }</a:t>
            </a:r>
          </a:p>
          <a:p>
            <a:pPr eaLnBrk="1" hangingPunct="1"/>
            <a:r>
              <a:rPr kumimoji="1" lang="en-US" altLang="zh-TW" sz="2000" dirty="0">
                <a:latin typeface="Calibri" panose="020F0502020204030204" pitchFamily="34" charset="0"/>
                <a:ea typeface="新細明體" panose="02020500000000000000" pitchFamily="18" charset="-120"/>
              </a:rPr>
              <a:t>        else</a:t>
            </a:r>
          </a:p>
          <a:p>
            <a:pPr eaLnBrk="1" hangingPunct="1"/>
            <a:r>
              <a:rPr kumimoji="1" lang="en-US" altLang="zh-TW" sz="2000" dirty="0">
                <a:latin typeface="Calibri" panose="020F0502020204030204" pitchFamily="34" charset="0"/>
                <a:ea typeface="新細明體" panose="02020500000000000000" pitchFamily="18" charset="-120"/>
              </a:rPr>
              <a:t>        { </a:t>
            </a:r>
            <a:r>
              <a:rPr kumimoji="1" lang="en-US" altLang="zh-TW" sz="2000" dirty="0" err="1">
                <a:latin typeface="Calibri" panose="020F0502020204030204" pitchFamily="34" charset="0"/>
                <a:ea typeface="新細明體" panose="02020500000000000000" pitchFamily="18" charset="-120"/>
              </a:rPr>
              <a:t>JOptionPane.showMessageDialog</a:t>
            </a:r>
            <a:r>
              <a:rPr kumimoji="1" lang="en-US" altLang="zh-TW" sz="2000" dirty="0">
                <a:latin typeface="Calibri" panose="020F0502020204030204" pitchFamily="34" charset="0"/>
                <a:ea typeface="新細明體" panose="02020500000000000000" pitchFamily="18" charset="-120"/>
              </a:rPr>
              <a:t>( null, "</a:t>
            </a:r>
            <a:r>
              <a:rPr kumimoji="1" lang="zh-TW" altLang="en-US" sz="2000" dirty="0">
                <a:latin typeface="Calibri" panose="020F0502020204030204" pitchFamily="34" charset="0"/>
                <a:ea typeface="新細明體" panose="02020500000000000000" pitchFamily="18" charset="-120"/>
              </a:rPr>
              <a:t>禁止進入！</a:t>
            </a:r>
            <a:r>
              <a:rPr kumimoji="1" lang="en-US" altLang="zh-TW" sz="2000" dirty="0">
                <a:latin typeface="Calibri" panose="020F0502020204030204" pitchFamily="34" charset="0"/>
                <a:ea typeface="新細明體" panose="02020500000000000000" pitchFamily="18" charset="-120"/>
              </a:rPr>
              <a:t>"); }</a:t>
            </a:r>
          </a:p>
          <a:p>
            <a:pPr eaLnBrk="1" hangingPunct="1"/>
            <a:endParaRPr kumimoji="1" lang="en-US" altLang="zh-TW" sz="2000" dirty="0">
              <a:latin typeface="Calibri" panose="020F0502020204030204" pitchFamily="34" charset="0"/>
              <a:ea typeface="新細明體" panose="02020500000000000000" pitchFamily="18" charset="-120"/>
            </a:endParaRPr>
          </a:p>
          <a:p>
            <a:pPr eaLnBrk="1" hangingPunct="1"/>
            <a:r>
              <a:rPr kumimoji="1" lang="en-US" altLang="zh-TW" sz="2000" dirty="0">
                <a:latin typeface="Calibri" panose="020F0502020204030204" pitchFamily="34" charset="0"/>
                <a:ea typeface="新細明體" panose="02020500000000000000" pitchFamily="18" charset="-120"/>
              </a:rPr>
              <a:t>      </a:t>
            </a:r>
            <a:r>
              <a:rPr kumimoji="1" lang="en-US" altLang="zh-TW" sz="2000" dirty="0" err="1">
                <a:latin typeface="Calibri" panose="020F0502020204030204" pitchFamily="34" charset="0"/>
                <a:ea typeface="新細明體" panose="02020500000000000000" pitchFamily="18" charset="-120"/>
              </a:rPr>
              <a:t>System.exit</a:t>
            </a:r>
            <a:r>
              <a:rPr kumimoji="1" lang="en-US" altLang="zh-TW" sz="2000" dirty="0">
                <a:latin typeface="Calibri" panose="020F0502020204030204" pitchFamily="34" charset="0"/>
                <a:ea typeface="新細明體" panose="02020500000000000000" pitchFamily="18" charset="-120"/>
              </a:rPr>
              <a:t>(0);</a:t>
            </a:r>
          </a:p>
          <a:p>
            <a:pPr eaLnBrk="1" hangingPunct="1"/>
            <a:r>
              <a:rPr kumimoji="1" lang="en-US" altLang="zh-TW" sz="2000" dirty="0">
                <a:latin typeface="Calibri" panose="020F0502020204030204" pitchFamily="34" charset="0"/>
                <a:ea typeface="新細明體" panose="02020500000000000000" pitchFamily="18" charset="-120"/>
              </a:rPr>
              <a:t>     }</a:t>
            </a:r>
          </a:p>
          <a:p>
            <a:pPr eaLnBrk="1" hangingPunct="1"/>
            <a:r>
              <a:rPr kumimoji="1" lang="en-US" altLang="zh-TW" sz="2000" dirty="0">
                <a:latin typeface="Calibri" panose="020F0502020204030204" pitchFamily="34" charset="0"/>
                <a:ea typeface="新細明體" panose="02020500000000000000" pitchFamily="18" charset="-120"/>
              </a:rPr>
              <a:t>   }</a:t>
            </a:r>
            <a:endParaRPr kumimoji="1" lang="zh-TW" altLang="en-US" sz="2000" dirty="0">
              <a:latin typeface="Calibri" panose="020F0502020204030204" pitchFamily="34" charset="0"/>
              <a:ea typeface="新細明體" panose="02020500000000000000" pitchFamily="18" charset="-120"/>
            </a:endParaRPr>
          </a:p>
        </p:txBody>
      </p:sp>
      <p:sp>
        <p:nvSpPr>
          <p:cNvPr id="2" name="矩形 1">
            <a:extLst>
              <a:ext uri="{FF2B5EF4-FFF2-40B4-BE49-F238E27FC236}">
                <a16:creationId xmlns:a16="http://schemas.microsoft.com/office/drawing/2014/main" id="{1AEF7CF8-6E28-47E5-B496-030E827A2717}"/>
              </a:ext>
            </a:extLst>
          </p:cNvPr>
          <p:cNvSpPr/>
          <p:nvPr/>
        </p:nvSpPr>
        <p:spPr>
          <a:xfrm>
            <a:off x="3562626" y="3124200"/>
            <a:ext cx="4971774" cy="861774"/>
          </a:xfrm>
          <a:prstGeom prst="rect">
            <a:avLst/>
          </a:prstGeom>
          <a:solidFill>
            <a:schemeClr val="bg2"/>
          </a:solidFill>
        </p:spPr>
        <p:txBody>
          <a:bodyPr wrap="square">
            <a:spAutoFit/>
          </a:bodyPr>
          <a:lstStyle/>
          <a:p>
            <a:pPr eaLnBrk="1" hangingPunct="1"/>
            <a:r>
              <a:rPr lang="zh-TW" altLang="en-US" b="1" dirty="0">
                <a:solidFill>
                  <a:srgbClr val="0000CC"/>
                </a:solidFill>
                <a:ea typeface="標楷體" panose="03000509000000000000" pitchFamily="65" charset="-120"/>
              </a:rPr>
              <a:t>來自</a:t>
            </a:r>
            <a:r>
              <a:rPr lang="en-US" altLang="zh-TW" b="1" dirty="0">
                <a:solidFill>
                  <a:srgbClr val="0000CC"/>
                </a:solidFill>
                <a:ea typeface="標楷體" panose="03000509000000000000" pitchFamily="65" charset="-120"/>
              </a:rPr>
              <a:t>API</a:t>
            </a:r>
            <a:r>
              <a:rPr lang="zh-TW" altLang="en-US" b="1" dirty="0">
                <a:solidFill>
                  <a:srgbClr val="0000CC"/>
                </a:solidFill>
                <a:ea typeface="標楷體" panose="03000509000000000000" pitchFamily="65" charset="-120"/>
              </a:rPr>
              <a:t>的新朋友：</a:t>
            </a:r>
            <a:r>
              <a:rPr lang="en-US" altLang="zh-TW" b="1" dirty="0">
                <a:solidFill>
                  <a:srgbClr val="0000CC"/>
                </a:solidFill>
                <a:ea typeface="標楷體" panose="03000509000000000000" pitchFamily="65" charset="-120"/>
              </a:rPr>
              <a:t>Integer, Double!!</a:t>
            </a:r>
          </a:p>
          <a:p>
            <a:pPr eaLnBrk="1" hangingPunct="1"/>
            <a:r>
              <a:rPr lang="en-US" altLang="zh-TW" sz="1600" dirty="0">
                <a:ea typeface="標楷體" panose="03000509000000000000" pitchFamily="65" charset="-120"/>
                <a:sym typeface="Wingdings" panose="05000000000000000000" pitchFamily="2" charset="2"/>
              </a:rPr>
              <a:t></a:t>
            </a:r>
            <a:r>
              <a:rPr lang="zh-TW" altLang="en-US" sz="1600" dirty="0">
                <a:ea typeface="標楷體" panose="03000509000000000000" pitchFamily="65" charset="-120"/>
              </a:rPr>
              <a:t>將字串轉成整數：</a:t>
            </a:r>
            <a:r>
              <a:rPr lang="en-US" altLang="zh-TW" sz="1600" dirty="0" err="1">
                <a:ea typeface="標楷體" panose="03000509000000000000" pitchFamily="65" charset="-120"/>
              </a:rPr>
              <a:t>Integer.parseInt</a:t>
            </a:r>
            <a:r>
              <a:rPr lang="en-US" altLang="zh-TW" sz="1600" dirty="0">
                <a:ea typeface="標楷體" panose="03000509000000000000" pitchFamily="65" charset="-120"/>
              </a:rPr>
              <a:t>(</a:t>
            </a:r>
            <a:r>
              <a:rPr lang="zh-TW" altLang="en-US" sz="1600" dirty="0">
                <a:ea typeface="標楷體" panose="03000509000000000000" pitchFamily="65" charset="-120"/>
              </a:rPr>
              <a:t>字串值</a:t>
            </a:r>
            <a:r>
              <a:rPr lang="en-US" altLang="zh-TW" sz="1600" dirty="0">
                <a:ea typeface="標楷體" panose="03000509000000000000" pitchFamily="65" charset="-120"/>
              </a:rPr>
              <a:t>)</a:t>
            </a:r>
            <a:r>
              <a:rPr lang="zh-TW" altLang="en-US" sz="1600" dirty="0">
                <a:ea typeface="標楷體" panose="03000509000000000000" pitchFamily="65" charset="-120"/>
              </a:rPr>
              <a:t> </a:t>
            </a:r>
            <a:endParaRPr lang="en-US" altLang="zh-TW" sz="1600" dirty="0">
              <a:ea typeface="標楷體" panose="03000509000000000000" pitchFamily="65" charset="-120"/>
            </a:endParaRPr>
          </a:p>
          <a:p>
            <a:pPr eaLnBrk="1" hangingPunct="1"/>
            <a:r>
              <a:rPr lang="en-US" altLang="zh-TW" sz="1600" dirty="0">
                <a:ea typeface="標楷體" panose="03000509000000000000" pitchFamily="65" charset="-120"/>
                <a:sym typeface="Wingdings" panose="05000000000000000000" pitchFamily="2" charset="2"/>
              </a:rPr>
              <a:t></a:t>
            </a:r>
            <a:r>
              <a:rPr lang="zh-TW" altLang="en-US" sz="1600" dirty="0">
                <a:ea typeface="標楷體" panose="03000509000000000000" pitchFamily="65" charset="-120"/>
              </a:rPr>
              <a:t>將字串轉成浮點數： </a:t>
            </a:r>
            <a:r>
              <a:rPr lang="en-US" altLang="zh-TW" sz="1600" dirty="0" err="1">
                <a:ea typeface="標楷體" panose="03000509000000000000" pitchFamily="65" charset="-120"/>
              </a:rPr>
              <a:t>Double.parseDouble</a:t>
            </a:r>
            <a:r>
              <a:rPr lang="en-US" altLang="zh-TW" sz="1600" dirty="0">
                <a:ea typeface="標楷體" panose="03000509000000000000" pitchFamily="65" charset="-120"/>
              </a:rPr>
              <a:t>(</a:t>
            </a:r>
            <a:r>
              <a:rPr lang="zh-TW" altLang="en-US" sz="1600" dirty="0">
                <a:ea typeface="標楷體" panose="03000509000000000000" pitchFamily="65" charset="-120"/>
              </a:rPr>
              <a:t>字串值</a:t>
            </a:r>
            <a:r>
              <a:rPr lang="en-US" altLang="zh-TW" sz="1600" dirty="0">
                <a:ea typeface="標楷體" panose="03000509000000000000" pitchFamily="65" charset="-120"/>
              </a:rPr>
              <a:t>) </a:t>
            </a:r>
            <a:endParaRPr lang="zh-TW" altLang="en-US" sz="1600" dirty="0"/>
          </a:p>
        </p:txBody>
      </p:sp>
    </p:spTree>
    <p:extLst>
      <p:ext uri="{BB962C8B-B14F-4D97-AF65-F5344CB8AC3E}">
        <p14:creationId xmlns:p14="http://schemas.microsoft.com/office/powerpoint/2010/main" val="4086357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2"/>
          <p:cNvSpPr>
            <a:spLocks noGrp="1" noChangeArrowheads="1"/>
          </p:cNvSpPr>
          <p:nvPr>
            <p:ph type="title" idx="4294967295"/>
          </p:nvPr>
        </p:nvSpPr>
        <p:spPr bwMode="auto">
          <a:xfrm>
            <a:off x="527844" y="228600"/>
            <a:ext cx="8229600" cy="7921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normAutofit/>
          </a:bodyPr>
          <a:lstStyle/>
          <a:p>
            <a:pPr eaLnBrk="1" hangingPunct="1">
              <a:defRPr/>
            </a:pPr>
            <a:r>
              <a:rPr lang="zh-TW" altLang="en-US" sz="3600" dirty="0">
                <a:solidFill>
                  <a:srgbClr val="0000CC"/>
                </a:solidFill>
                <a:effectLst/>
                <a:ea typeface="標楷體" pitchFamily="65" charset="-120"/>
              </a:rPr>
              <a:t>豪華版</a:t>
            </a:r>
            <a:r>
              <a:rPr lang="zh-TW" altLang="en-US" sz="3600" dirty="0">
                <a:effectLst/>
                <a:ea typeface="標楷體" pitchFamily="65" charset="-120"/>
              </a:rPr>
              <a:t>對話方塊</a:t>
            </a:r>
            <a:endParaRPr lang="en-US" altLang="zh-TW" sz="3600" b="0" dirty="0">
              <a:solidFill>
                <a:srgbClr val="FF0000"/>
              </a:solidFill>
              <a:effectLst/>
              <a:ea typeface="標楷體" pitchFamily="65" charset="-120"/>
            </a:endParaRPr>
          </a:p>
        </p:txBody>
      </p:sp>
      <p:sp>
        <p:nvSpPr>
          <p:cNvPr id="66564" name="Rectangle 3"/>
          <p:cNvSpPr>
            <a:spLocks noGrp="1" noChangeArrowheads="1"/>
          </p:cNvSpPr>
          <p:nvPr>
            <p:ph type="body" sz="half" idx="4294967295"/>
          </p:nvPr>
        </p:nvSpPr>
        <p:spPr>
          <a:xfrm>
            <a:off x="527844" y="1130301"/>
            <a:ext cx="8062912" cy="4751387"/>
          </a:xfrm>
        </p:spPr>
        <p:txBody>
          <a:bodyPr/>
          <a:lstStyle/>
          <a:p>
            <a:pPr eaLnBrk="1" hangingPunct="1"/>
            <a:r>
              <a:rPr lang="zh-TW" altLang="en-US" sz="2800" dirty="0">
                <a:latin typeface="Arial" charset="0"/>
                <a:ea typeface="標楷體" pitchFamily="65" charset="-120"/>
              </a:rPr>
              <a:t>以輸入方塊為例</a:t>
            </a:r>
            <a:r>
              <a:rPr lang="zh-TW" altLang="en-US" sz="2400" dirty="0">
                <a:latin typeface="Arial" charset="0"/>
                <a:ea typeface="標楷體" pitchFamily="65" charset="-120"/>
              </a:rPr>
              <a:t>                                    </a:t>
            </a:r>
            <a:r>
              <a:rPr lang="en-US" altLang="zh-TW" sz="2400" b="1" dirty="0" err="1">
                <a:latin typeface="Arial" panose="020B0604020202020204" pitchFamily="34" charset="0"/>
                <a:ea typeface="標楷體" panose="03000509000000000000" pitchFamily="65" charset="-120"/>
              </a:rPr>
              <a:t>showInputDialog</a:t>
            </a:r>
            <a:r>
              <a:rPr lang="en-US" altLang="zh-TW" sz="2400" dirty="0">
                <a:latin typeface="Arial" panose="020B0604020202020204" pitchFamily="34" charset="0"/>
                <a:ea typeface="標楷體" panose="03000509000000000000" pitchFamily="65" charset="-120"/>
              </a:rPr>
              <a:t>(Component parent, Object message, String title, int </a:t>
            </a:r>
            <a:r>
              <a:rPr lang="en-US" altLang="zh-TW" sz="2400" dirty="0" err="1">
                <a:latin typeface="Arial" panose="020B0604020202020204" pitchFamily="34" charset="0"/>
                <a:ea typeface="標楷體" panose="03000509000000000000" pitchFamily="65" charset="-120"/>
              </a:rPr>
              <a:t>messageType</a:t>
            </a:r>
            <a:r>
              <a:rPr lang="en-US" altLang="zh-TW" sz="2400" dirty="0">
                <a:latin typeface="Arial" panose="020B0604020202020204" pitchFamily="34" charset="0"/>
                <a:ea typeface="標楷體" panose="03000509000000000000" pitchFamily="65" charset="-120"/>
              </a:rPr>
              <a:t>);</a:t>
            </a:r>
          </a:p>
          <a:p>
            <a:pPr lvl="1" eaLnBrk="1" hangingPunct="1"/>
            <a:r>
              <a:rPr lang="en-US" altLang="zh-TW" sz="2000" dirty="0">
                <a:latin typeface="Arial" panose="020B0604020202020204" pitchFamily="34" charset="0"/>
                <a:ea typeface="標楷體" panose="03000509000000000000" pitchFamily="65" charset="-120"/>
              </a:rPr>
              <a:t>Message icon (</a:t>
            </a:r>
            <a:r>
              <a:rPr lang="en-US" altLang="zh-TW" sz="2000" dirty="0" err="1">
                <a:latin typeface="Arial" panose="020B0604020202020204" pitchFamily="34" charset="0"/>
                <a:ea typeface="標楷體" panose="03000509000000000000" pitchFamily="65" charset="-120"/>
              </a:rPr>
              <a:t>messageType</a:t>
            </a:r>
            <a:r>
              <a:rPr lang="en-US" altLang="zh-TW" sz="2000" dirty="0">
                <a:latin typeface="Arial" panose="020B0604020202020204" pitchFamily="34" charset="0"/>
                <a:ea typeface="標楷體" panose="03000509000000000000" pitchFamily="65" charset="-120"/>
              </a:rPr>
              <a:t>):</a:t>
            </a:r>
          </a:p>
          <a:p>
            <a:pPr lvl="2" eaLnBrk="1" hangingPunct="1">
              <a:buNone/>
            </a:pPr>
            <a:r>
              <a:rPr lang="en-US" altLang="zh-TW" sz="2200" dirty="0">
                <a:latin typeface="Arial" panose="020B0604020202020204" pitchFamily="34" charset="0"/>
                <a:ea typeface="標楷體" panose="03000509000000000000" pitchFamily="65" charset="-120"/>
              </a:rPr>
              <a:t>0 </a:t>
            </a:r>
            <a:r>
              <a:rPr lang="zh-TW" altLang="en-US" sz="2200" dirty="0">
                <a:latin typeface="Arial" panose="020B0604020202020204" pitchFamily="34" charset="0"/>
                <a:ea typeface="標楷體" panose="03000509000000000000" pitchFamily="65" charset="-120"/>
              </a:rPr>
              <a:t>禁止標誌 </a:t>
            </a:r>
            <a:r>
              <a:rPr lang="en-US" altLang="zh-TW" sz="2200" dirty="0">
                <a:latin typeface="Arial" panose="020B0604020202020204" pitchFamily="34" charset="0"/>
                <a:ea typeface="標楷體" panose="03000509000000000000" pitchFamily="65" charset="-120"/>
              </a:rPr>
              <a:t>1 </a:t>
            </a:r>
            <a:r>
              <a:rPr lang="zh-TW" altLang="en-US" sz="2200" dirty="0">
                <a:latin typeface="Arial" panose="020B0604020202020204" pitchFamily="34" charset="0"/>
                <a:ea typeface="標楷體" panose="03000509000000000000" pitchFamily="65" charset="-120"/>
              </a:rPr>
              <a:t>訊息標誌</a:t>
            </a:r>
          </a:p>
          <a:p>
            <a:pPr lvl="2" eaLnBrk="1" hangingPunct="1">
              <a:buNone/>
            </a:pPr>
            <a:r>
              <a:rPr lang="en-US" altLang="zh-TW" sz="2200" dirty="0">
                <a:latin typeface="Arial" panose="020B0604020202020204" pitchFamily="34" charset="0"/>
                <a:ea typeface="標楷體" panose="03000509000000000000" pitchFamily="65" charset="-120"/>
              </a:rPr>
              <a:t>2 </a:t>
            </a:r>
            <a:r>
              <a:rPr lang="zh-TW" altLang="en-US" sz="2200" dirty="0">
                <a:latin typeface="Arial" panose="020B0604020202020204" pitchFamily="34" charset="0"/>
                <a:ea typeface="標楷體" panose="03000509000000000000" pitchFamily="65" charset="-120"/>
              </a:rPr>
              <a:t>危險標誌 </a:t>
            </a:r>
            <a:r>
              <a:rPr lang="en-US" altLang="zh-TW" sz="2200" dirty="0">
                <a:latin typeface="Arial" panose="020B0604020202020204" pitchFamily="34" charset="0"/>
                <a:ea typeface="標楷體" panose="03000509000000000000" pitchFamily="65" charset="-120"/>
              </a:rPr>
              <a:t>3 </a:t>
            </a:r>
            <a:r>
              <a:rPr lang="zh-TW" altLang="en-US" sz="2200" dirty="0">
                <a:latin typeface="Arial" panose="020B0604020202020204" pitchFamily="34" charset="0"/>
                <a:ea typeface="標楷體" panose="03000509000000000000" pitchFamily="65" charset="-120"/>
              </a:rPr>
              <a:t>問號標誌</a:t>
            </a:r>
          </a:p>
          <a:p>
            <a:pPr eaLnBrk="1" hangingPunct="1"/>
            <a:r>
              <a:rPr lang="en-US" altLang="zh-TW" sz="2400" b="1" i="1" dirty="0">
                <a:solidFill>
                  <a:srgbClr val="006600"/>
                </a:solidFill>
                <a:latin typeface="Times New Roman" panose="02020603050405020304" pitchFamily="18" charset="0"/>
                <a:ea typeface="標楷體" panose="03000509000000000000" pitchFamily="65" charset="-120"/>
                <a:cs typeface="Times New Roman" panose="02020603050405020304" pitchFamily="18" charset="0"/>
              </a:rPr>
              <a:t>Example</a:t>
            </a:r>
            <a:r>
              <a:rPr lang="zh-TW" altLang="en-US" sz="2400" dirty="0">
                <a:latin typeface="Arial" panose="020B0604020202020204" pitchFamily="34" charset="0"/>
                <a:ea typeface="標楷體" panose="03000509000000000000" pitchFamily="65" charset="-120"/>
              </a:rPr>
              <a:t>：                                                                     </a:t>
            </a:r>
            <a:endParaRPr lang="en-US" altLang="zh-TW" sz="2400" dirty="0">
              <a:latin typeface="Arial" panose="020B0604020202020204" pitchFamily="34" charset="0"/>
              <a:ea typeface="標楷體" panose="03000509000000000000" pitchFamily="65" charset="-120"/>
            </a:endParaRPr>
          </a:p>
          <a:p>
            <a:pPr eaLnBrk="1" hangingPunct="1"/>
            <a:endParaRPr lang="en-US" altLang="zh-TW" sz="2400" dirty="0">
              <a:latin typeface="Arial" panose="020B0604020202020204" pitchFamily="34" charset="0"/>
              <a:ea typeface="標楷體" panose="03000509000000000000" pitchFamily="65" charset="-120"/>
            </a:endParaRPr>
          </a:p>
          <a:p>
            <a:pPr eaLnBrk="1" hangingPunct="1"/>
            <a:endParaRPr lang="en-US" altLang="zh-TW" sz="2400" dirty="0">
              <a:latin typeface="Arial" panose="020B0604020202020204" pitchFamily="34" charset="0"/>
              <a:ea typeface="標楷體" panose="03000509000000000000" pitchFamily="65" charset="-120"/>
            </a:endParaRPr>
          </a:p>
          <a:p>
            <a:pPr eaLnBrk="1" hangingPunct="1"/>
            <a:endParaRPr lang="en-US" altLang="zh-TW" sz="2400" dirty="0">
              <a:latin typeface="Arial" panose="020B0604020202020204" pitchFamily="34" charset="0"/>
              <a:ea typeface="標楷體" panose="03000509000000000000" pitchFamily="65" charset="-120"/>
            </a:endParaRPr>
          </a:p>
          <a:p>
            <a:pPr marL="109537" indent="0" eaLnBrk="1" hangingPunct="1">
              <a:buNone/>
            </a:pPr>
            <a:r>
              <a:rPr lang="en-US" altLang="zh-TW" sz="2000" dirty="0">
                <a:latin typeface="Arial" panose="020B0604020202020204" pitchFamily="34" charset="0"/>
                <a:ea typeface="標楷體" panose="03000509000000000000" pitchFamily="65" charset="-120"/>
                <a:sym typeface="Wingdings" panose="05000000000000000000" pitchFamily="2" charset="2"/>
              </a:rPr>
              <a:t> </a:t>
            </a:r>
            <a:r>
              <a:rPr lang="en-US" altLang="zh-TW" sz="2000" dirty="0">
                <a:latin typeface="Arial" panose="020B0604020202020204" pitchFamily="34" charset="0"/>
                <a:ea typeface="標楷體" panose="03000509000000000000" pitchFamily="65" charset="-120"/>
              </a:rPr>
              <a:t>String input = </a:t>
            </a:r>
            <a:r>
              <a:rPr lang="en-US" altLang="zh-TW" sz="2000" dirty="0" err="1">
                <a:latin typeface="Arial" panose="020B0604020202020204" pitchFamily="34" charset="0"/>
                <a:ea typeface="標楷體" panose="03000509000000000000" pitchFamily="65" charset="-120"/>
              </a:rPr>
              <a:t>JOptionPane.showInputDialog</a:t>
            </a:r>
            <a:r>
              <a:rPr lang="en-US" altLang="zh-TW" sz="2000" dirty="0">
                <a:latin typeface="Arial" panose="020B0604020202020204" pitchFamily="34" charset="0"/>
                <a:ea typeface="標楷體" panose="03000509000000000000" pitchFamily="65" charset="-120"/>
              </a:rPr>
              <a:t>(null,  "What’s your favorite sport?", "</a:t>
            </a:r>
            <a:r>
              <a:rPr lang="zh-TW" altLang="en-US" sz="2000" dirty="0">
                <a:latin typeface="Arial" panose="020B0604020202020204" pitchFamily="34" charset="0"/>
                <a:ea typeface="標楷體" panose="03000509000000000000" pitchFamily="65" charset="-120"/>
              </a:rPr>
              <a:t>運動興趣大調查</a:t>
            </a:r>
            <a:r>
              <a:rPr lang="en-US" altLang="zh-TW" sz="2000" dirty="0">
                <a:latin typeface="Arial" panose="020B0604020202020204" pitchFamily="34" charset="0"/>
                <a:ea typeface="標楷體" panose="03000509000000000000" pitchFamily="65" charset="-120"/>
              </a:rPr>
              <a:t>", 0);</a:t>
            </a:r>
          </a:p>
        </p:txBody>
      </p:sp>
      <p:pic>
        <p:nvPicPr>
          <p:cNvPr id="665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581400"/>
            <a:ext cx="2895600" cy="130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線單箭頭接點 6">
            <a:extLst>
              <a:ext uri="{FF2B5EF4-FFF2-40B4-BE49-F238E27FC236}">
                <a16:creationId xmlns:a16="http://schemas.microsoft.com/office/drawing/2014/main" id="{61385DDE-AD87-4AFF-84FA-B802A72C7420}"/>
              </a:ext>
            </a:extLst>
          </p:cNvPr>
          <p:cNvCxnSpPr>
            <a:cxnSpLocks/>
            <a:stCxn id="8" idx="1"/>
          </p:cNvCxnSpPr>
          <p:nvPr/>
        </p:nvCxnSpPr>
        <p:spPr>
          <a:xfrm flipH="1" flipV="1">
            <a:off x="1828801" y="3014957"/>
            <a:ext cx="916314" cy="900948"/>
          </a:xfrm>
          <a:prstGeom prst="straightConnector1">
            <a:avLst/>
          </a:prstGeom>
          <a:ln w="38100">
            <a:solidFill>
              <a:srgbClr val="006600"/>
            </a:solidFill>
            <a:tailEnd type="triangle"/>
          </a:ln>
        </p:spPr>
        <p:style>
          <a:lnRef idx="1">
            <a:schemeClr val="accent2"/>
          </a:lnRef>
          <a:fillRef idx="0">
            <a:schemeClr val="accent2"/>
          </a:fillRef>
          <a:effectRef idx="0">
            <a:schemeClr val="accent2"/>
          </a:effectRef>
          <a:fontRef idx="minor">
            <a:schemeClr val="tx1"/>
          </a:fontRef>
        </p:style>
      </p:cxnSp>
      <p:sp>
        <p:nvSpPr>
          <p:cNvPr id="8" name="橢圓 7">
            <a:extLst>
              <a:ext uri="{FF2B5EF4-FFF2-40B4-BE49-F238E27FC236}">
                <a16:creationId xmlns:a16="http://schemas.microsoft.com/office/drawing/2014/main" id="{F73DAF34-0746-4BF5-8C0E-71F55086095F}"/>
              </a:ext>
            </a:extLst>
          </p:cNvPr>
          <p:cNvSpPr/>
          <p:nvPr/>
        </p:nvSpPr>
        <p:spPr>
          <a:xfrm>
            <a:off x="2667000" y="3846530"/>
            <a:ext cx="533400" cy="473722"/>
          </a:xfrm>
          <a:prstGeom prst="ellipse">
            <a:avLst/>
          </a:prstGeom>
          <a:noFill/>
          <a:ln w="38100" cmpd="sng">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89EDC85E-CC45-4BC7-9693-1FF97D7CA6A2}"/>
              </a:ext>
            </a:extLst>
          </p:cNvPr>
          <p:cNvSpPr/>
          <p:nvPr/>
        </p:nvSpPr>
        <p:spPr>
          <a:xfrm>
            <a:off x="4572000" y="5422940"/>
            <a:ext cx="469900" cy="444460"/>
          </a:xfrm>
          <a:prstGeom prst="ellipse">
            <a:avLst/>
          </a:prstGeom>
          <a:noFill/>
          <a:ln w="38100" cmpd="sng">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2C827CCB-FF8F-43A9-815F-DB68BF63EC74}"/>
              </a:ext>
            </a:extLst>
          </p:cNvPr>
          <p:cNvSpPr/>
          <p:nvPr/>
        </p:nvSpPr>
        <p:spPr>
          <a:xfrm>
            <a:off x="2590800" y="3465431"/>
            <a:ext cx="1143000" cy="450474"/>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E477F1C7-5480-401B-8086-B72FA3E3208B}"/>
              </a:ext>
            </a:extLst>
          </p:cNvPr>
          <p:cNvSpPr/>
          <p:nvPr/>
        </p:nvSpPr>
        <p:spPr>
          <a:xfrm>
            <a:off x="2514600" y="5408151"/>
            <a:ext cx="2044700" cy="450474"/>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96364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395288" y="533400"/>
            <a:ext cx="8229600" cy="1143000"/>
          </a:xfrm>
        </p:spPr>
        <p:txBody>
          <a:bodyPr wrap="square" lIns="91440" tIns="45720" rIns="91440" bIns="45720" numCol="1" anchor="t" anchorCtr="0" compatLnSpc="1">
            <a:prstTxWarp prst="textNoShape">
              <a:avLst/>
            </a:prstTxWarp>
            <a:normAutofit/>
          </a:bodyPr>
          <a:lstStyle/>
          <a:p>
            <a:pPr eaLnBrk="1" hangingPunct="1">
              <a:defRPr/>
            </a:pPr>
            <a:r>
              <a:rPr lang="en-US" altLang="zh-TW" sz="3600" i="1" dirty="0">
                <a:solidFill>
                  <a:srgbClr val="006600"/>
                </a:solidFill>
                <a:effectLst/>
                <a:latin typeface="Times New Roman" panose="02020603050405020304" pitchFamily="18" charset="0"/>
                <a:ea typeface="新細明體" pitchFamily="18" charset="-120"/>
                <a:cs typeface="Times New Roman" panose="02020603050405020304" pitchFamily="18" charset="0"/>
              </a:rPr>
              <a:t>Example</a:t>
            </a:r>
            <a:r>
              <a:rPr lang="zh-TW" altLang="en-US" sz="3600" i="1" dirty="0">
                <a:solidFill>
                  <a:srgbClr val="006600"/>
                </a:solidFill>
                <a:effectLst/>
                <a:latin typeface="Times New Roman" panose="02020603050405020304" pitchFamily="18" charset="0"/>
                <a:ea typeface="新細明體" pitchFamily="18" charset="-120"/>
                <a:cs typeface="Times New Roman" panose="02020603050405020304" pitchFamily="18" charset="0"/>
              </a:rPr>
              <a:t> </a:t>
            </a:r>
            <a:r>
              <a:rPr lang="en-US" altLang="zh-TW" sz="3600" i="1" dirty="0">
                <a:solidFill>
                  <a:srgbClr val="006600"/>
                </a:solidFill>
                <a:effectLst/>
                <a:latin typeface="Times New Roman" panose="02020603050405020304" pitchFamily="18" charset="0"/>
                <a:ea typeface="新細明體" pitchFamily="18" charset="-120"/>
                <a:cs typeface="Times New Roman" panose="02020603050405020304" pitchFamily="18" charset="0"/>
              </a:rPr>
              <a:t>(2)</a:t>
            </a:r>
          </a:p>
        </p:txBody>
      </p:sp>
      <p:sp>
        <p:nvSpPr>
          <p:cNvPr id="13" name="Rectangle 5"/>
          <p:cNvSpPr>
            <a:spLocks noChangeArrowheads="1"/>
          </p:cNvSpPr>
          <p:nvPr/>
        </p:nvSpPr>
        <p:spPr bwMode="auto">
          <a:xfrm>
            <a:off x="381000" y="1752600"/>
            <a:ext cx="8534400" cy="4093428"/>
          </a:xfrm>
          <a:prstGeom prst="rect">
            <a:avLst/>
          </a:prstGeom>
          <a:solidFill>
            <a:srgbClr val="FFFF00"/>
          </a:solidFill>
          <a:ln>
            <a:noFill/>
          </a:ln>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kumimoji="1" lang="en-US" altLang="zh-TW" sz="2000" dirty="0">
                <a:latin typeface="Calibri" panose="020F0502020204030204" pitchFamily="34" charset="0"/>
                <a:ea typeface="新細明體" panose="02020500000000000000" pitchFamily="18" charset="-120"/>
              </a:rPr>
              <a:t>import </a:t>
            </a:r>
            <a:r>
              <a:rPr kumimoji="1" lang="en-US" altLang="zh-TW" sz="2000" dirty="0" err="1">
                <a:latin typeface="Calibri" panose="020F0502020204030204" pitchFamily="34" charset="0"/>
                <a:ea typeface="新細明體" panose="02020500000000000000" pitchFamily="18" charset="-120"/>
              </a:rPr>
              <a:t>javax.swing.JOptionPane</a:t>
            </a:r>
            <a:r>
              <a:rPr kumimoji="1" lang="en-US" altLang="zh-TW" sz="2000" dirty="0">
                <a:latin typeface="Calibri" panose="020F0502020204030204" pitchFamily="34" charset="0"/>
                <a:ea typeface="新細明體" panose="02020500000000000000" pitchFamily="18" charset="-120"/>
              </a:rPr>
              <a:t>;</a:t>
            </a:r>
          </a:p>
          <a:p>
            <a:pPr eaLnBrk="1" hangingPunct="1"/>
            <a:r>
              <a:rPr kumimoji="1" lang="en-US" altLang="zh-TW" sz="2000" dirty="0">
                <a:latin typeface="Calibri" panose="020F0502020204030204" pitchFamily="34" charset="0"/>
                <a:ea typeface="新細明體" panose="02020500000000000000" pitchFamily="18" charset="-120"/>
              </a:rPr>
              <a:t>   public class Temperature{</a:t>
            </a:r>
          </a:p>
          <a:p>
            <a:pPr eaLnBrk="1" hangingPunct="1"/>
            <a:r>
              <a:rPr kumimoji="1" lang="en-US" altLang="zh-TW" sz="2000" dirty="0">
                <a:latin typeface="Calibri" panose="020F0502020204030204" pitchFamily="34" charset="0"/>
                <a:ea typeface="新細明體" panose="02020500000000000000" pitchFamily="18" charset="-120"/>
              </a:rPr>
              <a:t>      public static void main(String </a:t>
            </a:r>
            <a:r>
              <a:rPr kumimoji="1" lang="en-US" altLang="zh-TW" sz="2000" dirty="0" err="1">
                <a:latin typeface="Calibri" panose="020F0502020204030204" pitchFamily="34" charset="0"/>
                <a:ea typeface="新細明體" panose="02020500000000000000" pitchFamily="18" charset="-120"/>
              </a:rPr>
              <a:t>arg</a:t>
            </a:r>
            <a:r>
              <a:rPr kumimoji="1" lang="en-US" altLang="zh-TW" sz="2000" dirty="0">
                <a:latin typeface="Calibri" panose="020F0502020204030204" pitchFamily="34" charset="0"/>
                <a:ea typeface="新細明體" panose="02020500000000000000" pitchFamily="18" charset="-120"/>
              </a:rPr>
              <a:t>[]){</a:t>
            </a:r>
          </a:p>
          <a:p>
            <a:pPr eaLnBrk="1" hangingPunct="1"/>
            <a:r>
              <a:rPr kumimoji="1" lang="en-US" altLang="zh-TW" sz="2000" dirty="0">
                <a:latin typeface="Calibri" panose="020F0502020204030204" pitchFamily="34" charset="0"/>
                <a:ea typeface="新細明體" panose="02020500000000000000" pitchFamily="18" charset="-120"/>
              </a:rPr>
              <a:t>        double c = 0.0, f = 0.0;</a:t>
            </a:r>
          </a:p>
          <a:p>
            <a:pPr eaLnBrk="1" hangingPunct="1"/>
            <a:r>
              <a:rPr kumimoji="1" lang="en-US" altLang="zh-TW" sz="2000" dirty="0">
                <a:latin typeface="Calibri" panose="020F0502020204030204" pitchFamily="34" charset="0"/>
                <a:ea typeface="新細明體" panose="02020500000000000000" pitchFamily="18" charset="-120"/>
              </a:rPr>
              <a:t>        String input = </a:t>
            </a:r>
            <a:r>
              <a:rPr kumimoji="1" lang="en-US" altLang="zh-TW" sz="2000" dirty="0" err="1">
                <a:latin typeface="Calibri" panose="020F0502020204030204" pitchFamily="34" charset="0"/>
                <a:ea typeface="新細明體" panose="02020500000000000000" pitchFamily="18" charset="-120"/>
              </a:rPr>
              <a:t>JOptionPane.showInputDialog</a:t>
            </a:r>
            <a:r>
              <a:rPr kumimoji="1" lang="en-US" altLang="zh-TW" dirty="0">
                <a:latin typeface="Calibri" panose="020F0502020204030204" pitchFamily="34" charset="0"/>
                <a:ea typeface="新細明體" panose="02020500000000000000" pitchFamily="18" charset="-120"/>
              </a:rPr>
              <a:t>(null, "</a:t>
            </a:r>
            <a:r>
              <a:rPr kumimoji="1" lang="zh-TW" altLang="en-US" dirty="0">
                <a:latin typeface="Calibri" panose="020F0502020204030204" pitchFamily="34" charset="0"/>
                <a:ea typeface="新細明體" panose="02020500000000000000" pitchFamily="18" charset="-120"/>
              </a:rPr>
              <a:t>輸入攝氏溫度值</a:t>
            </a:r>
            <a:r>
              <a:rPr kumimoji="1" lang="en-US" altLang="zh-TW" dirty="0">
                <a:latin typeface="Calibri" panose="020F0502020204030204" pitchFamily="34" charset="0"/>
                <a:ea typeface="新細明體" panose="02020500000000000000" pitchFamily="18" charset="-120"/>
              </a:rPr>
              <a:t>(</a:t>
            </a:r>
            <a:r>
              <a:rPr kumimoji="1" lang="zh-TW" altLang="en-US" dirty="0">
                <a:latin typeface="Calibri" panose="020F0502020204030204" pitchFamily="34" charset="0"/>
                <a:ea typeface="新細明體" panose="02020500000000000000" pitchFamily="18" charset="-120"/>
              </a:rPr>
              <a:t>可小數</a:t>
            </a:r>
            <a:r>
              <a:rPr kumimoji="1" lang="en-US" altLang="zh-TW" dirty="0">
                <a:latin typeface="Calibri" panose="020F0502020204030204" pitchFamily="34" charset="0"/>
                <a:ea typeface="新細明體" panose="02020500000000000000" pitchFamily="18" charset="-120"/>
              </a:rPr>
              <a:t>):”, "</a:t>
            </a:r>
            <a:r>
              <a:rPr kumimoji="1" lang="zh-TW" altLang="en-US" dirty="0">
                <a:latin typeface="Calibri" panose="020F0502020204030204" pitchFamily="34" charset="0"/>
                <a:ea typeface="新細明體" panose="02020500000000000000" pitchFamily="18" charset="-120"/>
              </a:rPr>
              <a:t>溫度轉換程式</a:t>
            </a:r>
            <a:r>
              <a:rPr kumimoji="1" lang="en-US" altLang="zh-TW" dirty="0">
                <a:latin typeface="Calibri" panose="020F0502020204030204" pitchFamily="34" charset="0"/>
                <a:ea typeface="新細明體" panose="02020500000000000000" pitchFamily="18" charset="-120"/>
              </a:rPr>
              <a:t>", 3);</a:t>
            </a:r>
            <a:endParaRPr kumimoji="1" lang="en-US" altLang="zh-TW" sz="2000" dirty="0">
              <a:latin typeface="Calibri" panose="020F0502020204030204" pitchFamily="34" charset="0"/>
              <a:ea typeface="新細明體" panose="02020500000000000000" pitchFamily="18" charset="-120"/>
            </a:endParaRPr>
          </a:p>
          <a:p>
            <a:pPr eaLnBrk="1" hangingPunct="1"/>
            <a:r>
              <a:rPr kumimoji="1" lang="en-US" altLang="zh-TW" sz="2000" dirty="0">
                <a:latin typeface="Calibri" panose="020F0502020204030204" pitchFamily="34" charset="0"/>
                <a:ea typeface="新細明體" panose="02020500000000000000" pitchFamily="18" charset="-120"/>
              </a:rPr>
              <a:t>        c = </a:t>
            </a:r>
            <a:r>
              <a:rPr kumimoji="1" lang="en-US" altLang="zh-TW" sz="2000" dirty="0" err="1">
                <a:latin typeface="Calibri" panose="020F0502020204030204" pitchFamily="34" charset="0"/>
                <a:ea typeface="新細明體" panose="02020500000000000000" pitchFamily="18" charset="-120"/>
              </a:rPr>
              <a:t>Double.parseDouble</a:t>
            </a:r>
            <a:r>
              <a:rPr kumimoji="1" lang="en-US" altLang="zh-TW" sz="2000" dirty="0">
                <a:latin typeface="Calibri" panose="020F0502020204030204" pitchFamily="34" charset="0"/>
                <a:ea typeface="新細明體" panose="02020500000000000000" pitchFamily="18" charset="-120"/>
              </a:rPr>
              <a:t>(input);</a:t>
            </a:r>
          </a:p>
          <a:p>
            <a:pPr eaLnBrk="1" hangingPunct="1"/>
            <a:r>
              <a:rPr kumimoji="1" lang="en-US" altLang="zh-TW" sz="2000" dirty="0">
                <a:latin typeface="Calibri" panose="020F0502020204030204" pitchFamily="34" charset="0"/>
                <a:ea typeface="新細明體" panose="02020500000000000000" pitchFamily="18" charset="-120"/>
              </a:rPr>
              <a:t>        f = 9*c/5 + 32; </a:t>
            </a:r>
            <a:r>
              <a:rPr kumimoji="1" lang="en-US" altLang="zh-TW" sz="2000" dirty="0">
                <a:latin typeface="Calibri" panose="020F0502020204030204" pitchFamily="34" charset="0"/>
                <a:ea typeface="新細明體" panose="02020500000000000000" pitchFamily="18" charset="-120"/>
                <a:sym typeface="Wingdings" panose="05000000000000000000" pitchFamily="2" charset="2"/>
              </a:rPr>
              <a:t> </a:t>
            </a:r>
            <a:endParaRPr kumimoji="1" lang="en-US" altLang="zh-TW" sz="2000" dirty="0">
              <a:latin typeface="Calibri" panose="020F0502020204030204" pitchFamily="34" charset="0"/>
              <a:ea typeface="新細明體" panose="02020500000000000000" pitchFamily="18" charset="-120"/>
            </a:endParaRPr>
          </a:p>
          <a:p>
            <a:pPr eaLnBrk="1" hangingPunct="1"/>
            <a:r>
              <a:rPr kumimoji="1" lang="en-US" altLang="zh-TW" sz="2000" dirty="0">
                <a:latin typeface="Calibri" panose="020F0502020204030204" pitchFamily="34" charset="0"/>
                <a:ea typeface="新細明體" panose="02020500000000000000" pitchFamily="18" charset="-120"/>
              </a:rPr>
              <a:t>        </a:t>
            </a:r>
            <a:r>
              <a:rPr kumimoji="1" lang="en-US" altLang="zh-TW" sz="2000" dirty="0" err="1">
                <a:latin typeface="Calibri" panose="020F0502020204030204" pitchFamily="34" charset="0"/>
                <a:ea typeface="新細明體" panose="02020500000000000000" pitchFamily="18" charset="-120"/>
              </a:rPr>
              <a:t>JOptionPane.showMessageDialog</a:t>
            </a:r>
            <a:r>
              <a:rPr kumimoji="1" lang="en-US" altLang="zh-TW" sz="2000" dirty="0">
                <a:latin typeface="Calibri" panose="020F0502020204030204" pitchFamily="34" charset="0"/>
                <a:ea typeface="新細明體" panose="02020500000000000000" pitchFamily="18" charset="-120"/>
              </a:rPr>
              <a:t>( null, "</a:t>
            </a:r>
            <a:r>
              <a:rPr kumimoji="1" lang="zh-TW" altLang="en-US" sz="2000" dirty="0">
                <a:latin typeface="Calibri" panose="020F0502020204030204" pitchFamily="34" charset="0"/>
                <a:ea typeface="新細明體" panose="02020500000000000000" pitchFamily="18" charset="-120"/>
              </a:rPr>
              <a:t>攝氏</a:t>
            </a:r>
            <a:r>
              <a:rPr kumimoji="1" lang="en-US" altLang="zh-TW" sz="2000" dirty="0">
                <a:latin typeface="Calibri" panose="020F0502020204030204" pitchFamily="34" charset="0"/>
                <a:ea typeface="新細明體" panose="02020500000000000000" pitchFamily="18" charset="-120"/>
              </a:rPr>
              <a:t>" + c + "</a:t>
            </a:r>
            <a:r>
              <a:rPr kumimoji="1" lang="zh-TW" altLang="en-US" sz="2000" dirty="0">
                <a:latin typeface="Calibri" panose="020F0502020204030204" pitchFamily="34" charset="0"/>
                <a:ea typeface="新細明體" panose="02020500000000000000" pitchFamily="18" charset="-120"/>
              </a:rPr>
              <a:t>為華氏溫度</a:t>
            </a:r>
            <a:r>
              <a:rPr kumimoji="1" lang="en-US" altLang="zh-TW" sz="2000" dirty="0">
                <a:latin typeface="Calibri" panose="020F0502020204030204" pitchFamily="34" charset="0"/>
                <a:ea typeface="新細明體" panose="02020500000000000000" pitchFamily="18" charset="-120"/>
              </a:rPr>
              <a:t>" + f + "</a:t>
            </a:r>
            <a:r>
              <a:rPr kumimoji="1" lang="zh-TW" altLang="en-US" sz="2000" dirty="0">
                <a:latin typeface="Calibri" panose="020F0502020204030204" pitchFamily="34" charset="0"/>
                <a:ea typeface="新細明體" panose="02020500000000000000" pitchFamily="18" charset="-120"/>
              </a:rPr>
              <a:t>度</a:t>
            </a:r>
            <a:r>
              <a:rPr kumimoji="1" lang="en-US" altLang="zh-TW" sz="2000" dirty="0">
                <a:latin typeface="Calibri" panose="020F0502020204030204" pitchFamily="34" charset="0"/>
                <a:ea typeface="新細明體" panose="02020500000000000000" pitchFamily="18" charset="-120"/>
              </a:rPr>
              <a:t>","</a:t>
            </a:r>
            <a:r>
              <a:rPr kumimoji="1" lang="zh-TW" altLang="en-US" sz="2000" dirty="0">
                <a:latin typeface="Calibri" panose="020F0502020204030204" pitchFamily="34" charset="0"/>
                <a:ea typeface="新細明體" panose="02020500000000000000" pitchFamily="18" charset="-120"/>
              </a:rPr>
              <a:t>溫度轉換程式</a:t>
            </a:r>
            <a:r>
              <a:rPr kumimoji="1" lang="en-US" altLang="zh-TW" sz="2000" dirty="0">
                <a:latin typeface="Calibri" panose="020F0502020204030204" pitchFamily="34" charset="0"/>
                <a:ea typeface="新細明體" panose="02020500000000000000" pitchFamily="18" charset="-120"/>
              </a:rPr>
              <a:t>", 2 );</a:t>
            </a:r>
          </a:p>
          <a:p>
            <a:pPr eaLnBrk="1" hangingPunct="1"/>
            <a:r>
              <a:rPr kumimoji="1" lang="en-US" altLang="zh-TW" sz="2000" dirty="0">
                <a:latin typeface="Calibri" panose="020F0502020204030204" pitchFamily="34" charset="0"/>
                <a:ea typeface="新細明體" panose="02020500000000000000" pitchFamily="18" charset="-120"/>
              </a:rPr>
              <a:t>      </a:t>
            </a:r>
            <a:r>
              <a:rPr kumimoji="1" lang="en-US" altLang="zh-TW" sz="2000" dirty="0" err="1">
                <a:latin typeface="Calibri" panose="020F0502020204030204" pitchFamily="34" charset="0"/>
                <a:ea typeface="新細明體" panose="02020500000000000000" pitchFamily="18" charset="-120"/>
              </a:rPr>
              <a:t>System.exit</a:t>
            </a:r>
            <a:r>
              <a:rPr kumimoji="1" lang="en-US" altLang="zh-TW" sz="2000" dirty="0">
                <a:latin typeface="Calibri" panose="020F0502020204030204" pitchFamily="34" charset="0"/>
                <a:ea typeface="新細明體" panose="02020500000000000000" pitchFamily="18" charset="-120"/>
              </a:rPr>
              <a:t>(0);</a:t>
            </a:r>
          </a:p>
          <a:p>
            <a:pPr eaLnBrk="1" hangingPunct="1"/>
            <a:r>
              <a:rPr kumimoji="1" lang="en-US" altLang="zh-TW" sz="2000" dirty="0">
                <a:latin typeface="Calibri" panose="020F0502020204030204" pitchFamily="34" charset="0"/>
                <a:ea typeface="新細明體" panose="02020500000000000000" pitchFamily="18" charset="-120"/>
              </a:rPr>
              <a:t>     }</a:t>
            </a:r>
          </a:p>
          <a:p>
            <a:pPr eaLnBrk="1" hangingPunct="1"/>
            <a:r>
              <a:rPr kumimoji="1" lang="en-US" altLang="zh-TW" sz="2000" dirty="0">
                <a:latin typeface="Calibri" panose="020F0502020204030204" pitchFamily="34" charset="0"/>
                <a:ea typeface="新細明體" panose="02020500000000000000" pitchFamily="18" charset="-120"/>
              </a:rPr>
              <a:t>   }</a:t>
            </a:r>
            <a:endParaRPr kumimoji="1" lang="zh-TW" altLang="en-US" sz="2000" dirty="0">
              <a:latin typeface="Calibri" panose="020F0502020204030204" pitchFamily="34" charset="0"/>
              <a:ea typeface="新細明體" panose="02020500000000000000" pitchFamily="18" charset="-120"/>
            </a:endParaRPr>
          </a:p>
        </p:txBody>
      </p:sp>
      <p:pic>
        <p:nvPicPr>
          <p:cNvPr id="15" name="圖片 14"/>
          <p:cNvPicPr>
            <a:picLocks noChangeAspect="1"/>
          </p:cNvPicPr>
          <p:nvPr/>
        </p:nvPicPr>
        <p:blipFill>
          <a:blip r:embed="rId3"/>
          <a:stretch>
            <a:fillRect/>
          </a:stretch>
        </p:blipFill>
        <p:spPr>
          <a:xfrm>
            <a:off x="4724400" y="675114"/>
            <a:ext cx="2790825" cy="1333500"/>
          </a:xfrm>
          <a:prstGeom prst="rect">
            <a:avLst/>
          </a:prstGeom>
        </p:spPr>
      </p:pic>
      <p:pic>
        <p:nvPicPr>
          <p:cNvPr id="16" name="圖片 15"/>
          <p:cNvPicPr>
            <a:picLocks noChangeAspect="1"/>
          </p:cNvPicPr>
          <p:nvPr/>
        </p:nvPicPr>
        <p:blipFill>
          <a:blip r:embed="rId4"/>
          <a:stretch>
            <a:fillRect/>
          </a:stretch>
        </p:blipFill>
        <p:spPr>
          <a:xfrm>
            <a:off x="6022975" y="1752600"/>
            <a:ext cx="2816225" cy="1219200"/>
          </a:xfrm>
          <a:prstGeom prst="rect">
            <a:avLst/>
          </a:prstGeom>
        </p:spPr>
      </p:pic>
    </p:spTree>
    <p:extLst>
      <p:ext uri="{BB962C8B-B14F-4D97-AF65-F5344CB8AC3E}">
        <p14:creationId xmlns:p14="http://schemas.microsoft.com/office/powerpoint/2010/main" val="3734733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a16="http://schemas.microsoft.com/office/drawing/2014/main" id="{2497D2ED-E5F7-4BA2-9476-11A4BD7267AF}"/>
              </a:ext>
            </a:extLst>
          </p:cNvPr>
          <p:cNvSpPr>
            <a:spLocks noGrp="1"/>
          </p:cNvSpPr>
          <p:nvPr>
            <p:ph idx="1"/>
          </p:nvPr>
        </p:nvSpPr>
        <p:spPr>
          <a:xfrm>
            <a:off x="289772" y="1562100"/>
            <a:ext cx="5638800" cy="3733800"/>
          </a:xfrm>
        </p:spPr>
        <p:txBody>
          <a:bodyPr/>
          <a:lstStyle/>
          <a:p>
            <a:r>
              <a:rPr lang="zh-TW" altLang="en-US" sz="2400" dirty="0"/>
              <a:t>利用</a:t>
            </a:r>
            <a:r>
              <a:rPr lang="en-US" altLang="zh-TW" sz="2400" dirty="0"/>
              <a:t>for</a:t>
            </a:r>
            <a:r>
              <a:rPr lang="zh-TW" altLang="en-US" sz="2400" dirty="0"/>
              <a:t>巢狀迴圈寫出如畫面的亂數矩陣</a:t>
            </a:r>
            <a:endParaRPr lang="en-US" altLang="zh-TW" sz="2400" dirty="0"/>
          </a:p>
          <a:p>
            <a:r>
              <a:rPr lang="zh-TW" altLang="en-US" sz="2400" dirty="0"/>
              <a:t>功能需求：產生一輸入方塊讓使用者輸入一小於</a:t>
            </a:r>
            <a:r>
              <a:rPr lang="en-US" altLang="zh-TW" sz="2400" dirty="0"/>
              <a:t>11</a:t>
            </a:r>
            <a:r>
              <a:rPr lang="zh-TW" altLang="en-US" sz="2400" dirty="0"/>
              <a:t>大於</a:t>
            </a:r>
            <a:r>
              <a:rPr lang="en-US" altLang="zh-TW" sz="2400" dirty="0"/>
              <a:t>1</a:t>
            </a:r>
            <a:r>
              <a:rPr lang="zh-TW" altLang="en-US" sz="2400" dirty="0"/>
              <a:t>的正整數</a:t>
            </a:r>
            <a:r>
              <a:rPr lang="en-US" altLang="zh-TW" sz="2400" dirty="0"/>
              <a:t>(</a:t>
            </a:r>
            <a:r>
              <a:rPr lang="zh-TW" altLang="en-US" sz="2400" dirty="0"/>
              <a:t>例如</a:t>
            </a:r>
            <a:r>
              <a:rPr lang="en-US" altLang="zh-TW" sz="2400" dirty="0"/>
              <a:t>a)</a:t>
            </a:r>
            <a:r>
              <a:rPr lang="zh-TW" altLang="en-US" sz="2400" dirty="0"/>
              <a:t>，電腦即產生小於</a:t>
            </a:r>
            <a:r>
              <a:rPr lang="en-US" altLang="zh-TW" sz="2400" dirty="0"/>
              <a:t>a</a:t>
            </a:r>
            <a:r>
              <a:rPr lang="zh-TW" altLang="en-US" sz="2400" dirty="0"/>
              <a:t>的隨機整數且邊長皆為</a:t>
            </a:r>
            <a:r>
              <a:rPr lang="en-US" altLang="zh-TW" sz="2400" dirty="0"/>
              <a:t>a</a:t>
            </a:r>
            <a:r>
              <a:rPr lang="zh-TW" altLang="en-US" sz="2400" dirty="0"/>
              <a:t>之亂數矩陣</a:t>
            </a:r>
            <a:endParaRPr lang="en-US" altLang="zh-TW" sz="2400" dirty="0"/>
          </a:p>
          <a:p>
            <a:r>
              <a:rPr lang="zh-TW" altLang="en-US" sz="2400" dirty="0"/>
              <a:t>使用陽春版輸入方塊即可</a:t>
            </a:r>
          </a:p>
        </p:txBody>
      </p:sp>
      <p:sp>
        <p:nvSpPr>
          <p:cNvPr id="3" name="標題 2">
            <a:extLst>
              <a:ext uri="{FF2B5EF4-FFF2-40B4-BE49-F238E27FC236}">
                <a16:creationId xmlns:a16="http://schemas.microsoft.com/office/drawing/2014/main" id="{629001BC-6933-40F5-BBA5-A5240A17231C}"/>
              </a:ext>
            </a:extLst>
          </p:cNvPr>
          <p:cNvSpPr>
            <a:spLocks noGrp="1"/>
          </p:cNvSpPr>
          <p:nvPr>
            <p:ph type="title"/>
          </p:nvPr>
        </p:nvSpPr>
        <p:spPr>
          <a:xfrm>
            <a:off x="457200" y="76200"/>
            <a:ext cx="8229600" cy="884238"/>
          </a:xfrm>
        </p:spPr>
        <p:txBody>
          <a:bodyPr>
            <a:normAutofit/>
          </a:bodyPr>
          <a:lstStyle/>
          <a:p>
            <a:r>
              <a:rPr lang="en-US" altLang="zh-TW" sz="4000" i="1" dirty="0">
                <a:solidFill>
                  <a:srgbClr val="FF0000"/>
                </a:solidFill>
                <a:effectLst/>
                <a:latin typeface="Arial" panose="020B0604020202020204" pitchFamily="34" charset="0"/>
                <a:cs typeface="Arial" panose="020B0604020202020204" pitchFamily="34" charset="0"/>
              </a:rPr>
              <a:t>EXE 3_4</a:t>
            </a:r>
            <a:r>
              <a:rPr lang="zh-TW" altLang="en-US" sz="4000" i="1" dirty="0">
                <a:solidFill>
                  <a:srgbClr val="FF0000"/>
                </a:solidFill>
                <a:effectLst/>
                <a:latin typeface="Arial" panose="020B0604020202020204" pitchFamily="34" charset="0"/>
                <a:cs typeface="Arial" panose="020B0604020202020204" pitchFamily="34" charset="0"/>
              </a:rPr>
              <a:t> </a:t>
            </a:r>
            <a:r>
              <a:rPr lang="en-US" altLang="zh-TW" sz="3200" dirty="0">
                <a:effectLst/>
              </a:rPr>
              <a:t>(8</a:t>
            </a:r>
            <a:r>
              <a:rPr lang="zh-TW" altLang="en-US" sz="3200" dirty="0">
                <a:effectLst/>
              </a:rPr>
              <a:t>分鐘</a:t>
            </a:r>
            <a:r>
              <a:rPr lang="en-US" altLang="zh-TW" sz="3200" dirty="0">
                <a:effectLst/>
              </a:rPr>
              <a:t>)</a:t>
            </a:r>
            <a:endParaRPr lang="zh-TW" altLang="en-US" sz="4000" i="1" dirty="0">
              <a:solidFill>
                <a:srgbClr val="FF0000"/>
              </a:solidFill>
              <a:effectLst/>
              <a:latin typeface="Arial" panose="020B0604020202020204" pitchFamily="34" charset="0"/>
              <a:cs typeface="Arial" panose="020B0604020202020204" pitchFamily="34" charset="0"/>
            </a:endParaRPr>
          </a:p>
        </p:txBody>
      </p:sp>
      <p:pic>
        <p:nvPicPr>
          <p:cNvPr id="7" name="圖片 6">
            <a:extLst>
              <a:ext uri="{FF2B5EF4-FFF2-40B4-BE49-F238E27FC236}">
                <a16:creationId xmlns:a16="http://schemas.microsoft.com/office/drawing/2014/main" id="{505B4E69-47CE-4A4F-BCEB-096A67A5BEE5}"/>
              </a:ext>
            </a:extLst>
          </p:cNvPr>
          <p:cNvPicPr>
            <a:picLocks noChangeAspect="1"/>
          </p:cNvPicPr>
          <p:nvPr/>
        </p:nvPicPr>
        <p:blipFill>
          <a:blip r:embed="rId2"/>
          <a:stretch>
            <a:fillRect/>
          </a:stretch>
        </p:blipFill>
        <p:spPr>
          <a:xfrm>
            <a:off x="6096000" y="1600200"/>
            <a:ext cx="2772083" cy="1334006"/>
          </a:xfrm>
          <a:prstGeom prst="rect">
            <a:avLst/>
          </a:prstGeom>
        </p:spPr>
      </p:pic>
      <p:pic>
        <p:nvPicPr>
          <p:cNvPr id="8" name="圖片 7">
            <a:extLst>
              <a:ext uri="{FF2B5EF4-FFF2-40B4-BE49-F238E27FC236}">
                <a16:creationId xmlns:a16="http://schemas.microsoft.com/office/drawing/2014/main" id="{EA60C699-AB0F-47DB-AD55-367278D23584}"/>
              </a:ext>
            </a:extLst>
          </p:cNvPr>
          <p:cNvPicPr>
            <a:picLocks noChangeAspect="1"/>
          </p:cNvPicPr>
          <p:nvPr/>
        </p:nvPicPr>
        <p:blipFill>
          <a:blip r:embed="rId3"/>
          <a:stretch>
            <a:fillRect/>
          </a:stretch>
        </p:blipFill>
        <p:spPr>
          <a:xfrm>
            <a:off x="6096000" y="3200400"/>
            <a:ext cx="2811747" cy="2353773"/>
          </a:xfrm>
          <a:prstGeom prst="rect">
            <a:avLst/>
          </a:prstGeom>
        </p:spPr>
      </p:pic>
    </p:spTree>
    <p:extLst>
      <p:ext uri="{BB962C8B-B14F-4D97-AF65-F5344CB8AC3E}">
        <p14:creationId xmlns:p14="http://schemas.microsoft.com/office/powerpoint/2010/main" val="2950121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2" name="Picture 18" descr="ãæå æ¯å¦ãçåçæå°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5580" y="3733800"/>
            <a:ext cx="1363253" cy="192913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304800" y="2589853"/>
            <a:ext cx="2276371" cy="915347"/>
          </a:xfrm>
        </p:spPr>
        <p:txBody>
          <a:bodyPr/>
          <a:lstStyle/>
          <a:p>
            <a:r>
              <a:rPr lang="en-US" altLang="zh-TW" sz="2000" dirty="0"/>
              <a:t>Random</a:t>
            </a:r>
          </a:p>
          <a:p>
            <a:pPr lvl="1"/>
            <a:r>
              <a:rPr lang="en-US" altLang="zh-TW" sz="1800" dirty="0">
                <a:solidFill>
                  <a:srgbClr val="FF0000"/>
                </a:solidFill>
                <a:latin typeface="Arial" panose="020B0604020202020204" pitchFamily="34" charset="0"/>
                <a:cs typeface="Arial" panose="020B0604020202020204" pitchFamily="34" charset="0"/>
              </a:rPr>
              <a:t>___________</a:t>
            </a:r>
          </a:p>
        </p:txBody>
      </p:sp>
      <p:sp>
        <p:nvSpPr>
          <p:cNvPr id="3" name="標題 2"/>
          <p:cNvSpPr>
            <a:spLocks noGrp="1"/>
          </p:cNvSpPr>
          <p:nvPr>
            <p:ph type="title"/>
          </p:nvPr>
        </p:nvSpPr>
        <p:spPr>
          <a:xfrm>
            <a:off x="152400" y="37989"/>
            <a:ext cx="8602463" cy="876411"/>
          </a:xfrm>
          <a:solidFill>
            <a:schemeClr val="bg1"/>
          </a:solidFill>
        </p:spPr>
        <p:txBody>
          <a:bodyPr>
            <a:normAutofit fontScale="90000"/>
          </a:bodyPr>
          <a:lstStyle/>
          <a:p>
            <a:r>
              <a:rPr lang="zh-TW" altLang="en-US" sz="3600" dirty="0">
                <a:solidFill>
                  <a:schemeClr val="tx1"/>
                </a:solidFill>
                <a:effectLst/>
              </a:rPr>
              <a:t>考前整理：來自</a:t>
            </a:r>
            <a:r>
              <a:rPr lang="en-US" altLang="zh-TW" sz="3600" dirty="0">
                <a:solidFill>
                  <a:schemeClr val="tx1"/>
                </a:solidFill>
                <a:effectLst/>
              </a:rPr>
              <a:t>Java</a:t>
            </a:r>
            <a:r>
              <a:rPr lang="zh-TW" altLang="en-US" sz="3600" dirty="0">
                <a:solidFill>
                  <a:schemeClr val="tx1"/>
                </a:solidFill>
                <a:effectLst/>
              </a:rPr>
              <a:t> </a:t>
            </a:r>
            <a:r>
              <a:rPr lang="en-US" altLang="zh-TW" sz="3600" dirty="0">
                <a:solidFill>
                  <a:schemeClr val="tx1"/>
                </a:solidFill>
                <a:effectLst/>
              </a:rPr>
              <a:t>API</a:t>
            </a:r>
            <a:r>
              <a:rPr lang="zh-TW" altLang="en-US" sz="3600" dirty="0">
                <a:solidFill>
                  <a:schemeClr val="tx1"/>
                </a:solidFill>
                <a:effectLst/>
              </a:rPr>
              <a:t>的好幫手永不嫌多</a:t>
            </a:r>
          </a:p>
        </p:txBody>
      </p:sp>
      <p:pic>
        <p:nvPicPr>
          <p:cNvPr id="1026" name="Picture 2" descr="ãé¿æä¸ãçåçæå°çµ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838200"/>
            <a:ext cx="1752600" cy="17526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1"/>
          <p:cNvSpPr txBox="1">
            <a:spLocks/>
          </p:cNvSpPr>
          <p:nvPr/>
        </p:nvSpPr>
        <p:spPr bwMode="auto">
          <a:xfrm>
            <a:off x="2581171" y="2244185"/>
            <a:ext cx="2915042" cy="16420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Wingdings" pitchFamily="2" charset="2"/>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altLang="zh-TW" sz="2000" dirty="0"/>
              <a:t>Scanner</a:t>
            </a:r>
          </a:p>
          <a:p>
            <a:pPr lvl="1"/>
            <a:r>
              <a:rPr lang="en-US" altLang="zh-TW" sz="1800" dirty="0">
                <a:solidFill>
                  <a:srgbClr val="FF0000"/>
                </a:solidFill>
                <a:latin typeface="Arial" panose="020B0604020202020204" pitchFamily="34" charset="0"/>
                <a:cs typeface="Arial" panose="020B0604020202020204" pitchFamily="34" charset="0"/>
              </a:rPr>
              <a:t>__________</a:t>
            </a:r>
            <a:endParaRPr lang="en-US" altLang="zh-TW" sz="1800" dirty="0">
              <a:solidFill>
                <a:srgbClr val="FF0000"/>
              </a:solidFill>
            </a:endParaRPr>
          </a:p>
          <a:p>
            <a:pPr lvl="1"/>
            <a:r>
              <a:rPr lang="en-US" altLang="zh-TW" sz="1800" dirty="0">
                <a:solidFill>
                  <a:srgbClr val="FF0000"/>
                </a:solidFill>
                <a:latin typeface="Arial" panose="020B0604020202020204" pitchFamily="34" charset="0"/>
                <a:cs typeface="Arial" panose="020B0604020202020204" pitchFamily="34" charset="0"/>
              </a:rPr>
              <a:t>__________</a:t>
            </a:r>
            <a:endParaRPr lang="en-US" altLang="zh-TW" sz="1800" dirty="0">
              <a:solidFill>
                <a:srgbClr val="FF0000"/>
              </a:solidFill>
            </a:endParaRPr>
          </a:p>
          <a:p>
            <a:pPr lvl="1"/>
            <a:r>
              <a:rPr lang="en-US" altLang="zh-TW" sz="1800" dirty="0">
                <a:solidFill>
                  <a:srgbClr val="FF0000"/>
                </a:solidFill>
                <a:latin typeface="Arial" panose="020B0604020202020204" pitchFamily="34" charset="0"/>
                <a:cs typeface="Arial" panose="020B0604020202020204" pitchFamily="34" charset="0"/>
              </a:rPr>
              <a:t>__________</a:t>
            </a:r>
            <a:endParaRPr lang="en-US" altLang="zh-TW" sz="1800" dirty="0">
              <a:solidFill>
                <a:srgbClr val="FF0000"/>
              </a:solidFill>
            </a:endParaRPr>
          </a:p>
          <a:p>
            <a:pPr lvl="1"/>
            <a:r>
              <a:rPr lang="en-US" altLang="zh-TW" sz="1800" dirty="0">
                <a:solidFill>
                  <a:srgbClr val="FF0000"/>
                </a:solidFill>
                <a:latin typeface="Arial" panose="020B0604020202020204" pitchFamily="34" charset="0"/>
                <a:cs typeface="Arial" panose="020B0604020202020204" pitchFamily="34" charset="0"/>
              </a:rPr>
              <a:t>__________</a:t>
            </a:r>
            <a:endParaRPr lang="zh-TW" altLang="en-US" sz="1800" dirty="0">
              <a:solidFill>
                <a:srgbClr val="FF0000"/>
              </a:solidFill>
            </a:endParaRPr>
          </a:p>
        </p:txBody>
      </p:sp>
      <p:sp>
        <p:nvSpPr>
          <p:cNvPr id="11" name="內容版面配置區 1"/>
          <p:cNvSpPr txBox="1">
            <a:spLocks/>
          </p:cNvSpPr>
          <p:nvPr/>
        </p:nvSpPr>
        <p:spPr bwMode="auto">
          <a:xfrm>
            <a:off x="0" y="4800600"/>
            <a:ext cx="2743200" cy="772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Wingdings" pitchFamily="2" charset="2"/>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altLang="zh-TW" sz="2000" dirty="0"/>
              <a:t>Double</a:t>
            </a:r>
          </a:p>
          <a:p>
            <a:pPr lvl="1"/>
            <a:r>
              <a:rPr lang="en-US" altLang="zh-TW" sz="1800" dirty="0">
                <a:solidFill>
                  <a:srgbClr val="FF0000"/>
                </a:solidFill>
                <a:latin typeface="Arial" panose="020B0604020202020204" pitchFamily="34" charset="0"/>
                <a:cs typeface="Arial" panose="020B0604020202020204" pitchFamily="34" charset="0"/>
              </a:rPr>
              <a:t>______________</a:t>
            </a:r>
            <a:endParaRPr lang="zh-TW" altLang="en-US" sz="1800" dirty="0">
              <a:solidFill>
                <a:srgbClr val="FF0000"/>
              </a:solidFill>
              <a:latin typeface="Arial" panose="020B0604020202020204" pitchFamily="34" charset="0"/>
              <a:cs typeface="Arial" panose="020B0604020202020204" pitchFamily="34" charset="0"/>
            </a:endParaRPr>
          </a:p>
        </p:txBody>
      </p:sp>
      <p:sp>
        <p:nvSpPr>
          <p:cNvPr id="12" name="內容版面配置區 1"/>
          <p:cNvSpPr txBox="1">
            <a:spLocks/>
          </p:cNvSpPr>
          <p:nvPr/>
        </p:nvSpPr>
        <p:spPr bwMode="auto">
          <a:xfrm>
            <a:off x="5101860" y="2189711"/>
            <a:ext cx="3584939" cy="16608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Wingdings" pitchFamily="2" charset="2"/>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altLang="zh-TW" sz="2000" dirty="0" err="1"/>
              <a:t>JOptionPane</a:t>
            </a:r>
            <a:endParaRPr lang="en-US" altLang="zh-TW" sz="2000" dirty="0"/>
          </a:p>
          <a:p>
            <a:pPr marL="708025" lvl="1" indent="-342900"/>
            <a:r>
              <a:rPr lang="en-US" altLang="zh-TW" sz="1800" dirty="0">
                <a:solidFill>
                  <a:srgbClr val="FF0000"/>
                </a:solidFill>
                <a:latin typeface="Arial" panose="020B0604020202020204" pitchFamily="34" charset="0"/>
                <a:cs typeface="Arial" panose="020B0604020202020204" pitchFamily="34" charset="0"/>
              </a:rPr>
              <a:t>__________________</a:t>
            </a:r>
            <a:endParaRPr lang="en-US" altLang="zh-TW" sz="1800" dirty="0">
              <a:solidFill>
                <a:srgbClr val="FF0000"/>
              </a:solidFill>
            </a:endParaRPr>
          </a:p>
          <a:p>
            <a:pPr marL="708025" lvl="1" indent="-342900"/>
            <a:r>
              <a:rPr lang="en-US" altLang="zh-TW" sz="1800" dirty="0">
                <a:solidFill>
                  <a:srgbClr val="FF0000"/>
                </a:solidFill>
                <a:latin typeface="Arial" panose="020B0604020202020204" pitchFamily="34" charset="0"/>
                <a:cs typeface="Arial" panose="020B0604020202020204" pitchFamily="34" charset="0"/>
              </a:rPr>
              <a:t>__________________</a:t>
            </a:r>
            <a:endParaRPr lang="en-US" altLang="zh-TW" sz="1800" dirty="0">
              <a:solidFill>
                <a:srgbClr val="FF0000"/>
              </a:solidFill>
            </a:endParaRPr>
          </a:p>
          <a:p>
            <a:pPr marL="708025" lvl="1" indent="-342900"/>
            <a:r>
              <a:rPr lang="en-US" altLang="zh-TW" sz="1800" dirty="0">
                <a:solidFill>
                  <a:srgbClr val="FF0000"/>
                </a:solidFill>
                <a:latin typeface="Arial" panose="020B0604020202020204" pitchFamily="34" charset="0"/>
                <a:cs typeface="Arial" panose="020B0604020202020204" pitchFamily="34" charset="0"/>
              </a:rPr>
              <a:t>__________________</a:t>
            </a:r>
            <a:endParaRPr lang="en-US" altLang="zh-TW" sz="1800" dirty="0">
              <a:solidFill>
                <a:srgbClr val="FF0000"/>
              </a:solidFill>
              <a:ea typeface="新細明體" panose="02020500000000000000" pitchFamily="18" charset="-120"/>
            </a:endParaRPr>
          </a:p>
          <a:p>
            <a:pPr marL="708025" lvl="1" indent="-342900"/>
            <a:r>
              <a:rPr lang="en-US" altLang="zh-TW" sz="1800" dirty="0">
                <a:solidFill>
                  <a:srgbClr val="FF0000"/>
                </a:solidFill>
                <a:latin typeface="Arial" panose="020B0604020202020204" pitchFamily="34" charset="0"/>
                <a:cs typeface="Arial" panose="020B0604020202020204" pitchFamily="34" charset="0"/>
              </a:rPr>
              <a:t>__________________</a:t>
            </a:r>
            <a:endParaRPr lang="en-US" altLang="zh-TW" sz="1800" dirty="0">
              <a:solidFill>
                <a:srgbClr val="FF0000"/>
              </a:solidFill>
            </a:endParaRPr>
          </a:p>
        </p:txBody>
      </p:sp>
      <p:pic>
        <p:nvPicPr>
          <p:cNvPr id="1032" name="Picture 8" descr="ãç«å®¶ãçåçæå°çµæ"/>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5974" y="762000"/>
            <a:ext cx="1851139" cy="174529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ãæ¸å­¸ãçåçæå°çµ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9400" y="4038600"/>
            <a:ext cx="1967265" cy="143796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ãbubble headãçåçæå°çµæ"/>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2150" y="3581400"/>
            <a:ext cx="1271300" cy="1257159"/>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0" descr="ãscanner cartoonãçåçæå°çµæ"/>
          <p:cNvSpPr>
            <a:spLocks noChangeAspect="1" noChangeArrowheads="1"/>
          </p:cNvSpPr>
          <p:nvPr/>
        </p:nvSpPr>
        <p:spPr bwMode="auto">
          <a:xfrm>
            <a:off x="1798759" y="832976"/>
            <a:ext cx="153776" cy="1537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46" name="Picture 22" descr="ãscanner cartoonãçåçæå°çµæ"/>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1670" y="870665"/>
            <a:ext cx="1388790" cy="1441650"/>
          </a:xfrm>
          <a:prstGeom prst="rect">
            <a:avLst/>
          </a:prstGeom>
          <a:noFill/>
          <a:extLst>
            <a:ext uri="{909E8E84-426E-40DD-AFC4-6F175D3DCCD1}">
              <a14:hiddenFill xmlns:a14="http://schemas.microsoft.com/office/drawing/2010/main">
                <a:solidFill>
                  <a:srgbClr val="FFFFFF"/>
                </a:solidFill>
              </a14:hiddenFill>
            </a:ext>
          </a:extLst>
        </p:spPr>
      </p:pic>
      <p:sp>
        <p:nvSpPr>
          <p:cNvPr id="10" name="內容版面配置區 1"/>
          <p:cNvSpPr txBox="1">
            <a:spLocks/>
          </p:cNvSpPr>
          <p:nvPr/>
        </p:nvSpPr>
        <p:spPr bwMode="auto">
          <a:xfrm>
            <a:off x="7239000" y="4724400"/>
            <a:ext cx="1600200" cy="9358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Wingdings" pitchFamily="2" charset="2"/>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altLang="zh-TW" sz="2000" dirty="0"/>
              <a:t>Math</a:t>
            </a:r>
          </a:p>
          <a:p>
            <a:pPr lvl="1"/>
            <a:r>
              <a:rPr lang="en-US" altLang="zh-TW" sz="1800" dirty="0">
                <a:solidFill>
                  <a:srgbClr val="FF0000"/>
                </a:solidFill>
                <a:latin typeface="Arial" panose="020B0604020202020204" pitchFamily="34" charset="0"/>
                <a:cs typeface="Arial" panose="020B0604020202020204" pitchFamily="34" charset="0"/>
              </a:rPr>
              <a:t>______</a:t>
            </a:r>
          </a:p>
        </p:txBody>
      </p:sp>
      <p:sp>
        <p:nvSpPr>
          <p:cNvPr id="9" name="內容版面配置區 1"/>
          <p:cNvSpPr txBox="1">
            <a:spLocks/>
          </p:cNvSpPr>
          <p:nvPr/>
        </p:nvSpPr>
        <p:spPr bwMode="auto">
          <a:xfrm>
            <a:off x="4114800" y="4800600"/>
            <a:ext cx="1967265" cy="732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Wingdings" pitchFamily="2" charset="2"/>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altLang="zh-TW" sz="2000" dirty="0"/>
              <a:t>Integer</a:t>
            </a:r>
          </a:p>
          <a:p>
            <a:pPr lvl="1"/>
            <a:r>
              <a:rPr lang="en-US" altLang="zh-TW" sz="1800" dirty="0">
                <a:solidFill>
                  <a:srgbClr val="FF0000"/>
                </a:solidFill>
                <a:latin typeface="Arial" panose="020B0604020202020204" pitchFamily="34" charset="0"/>
                <a:cs typeface="Arial" panose="020B0604020202020204" pitchFamily="34" charset="0"/>
              </a:rPr>
              <a:t>_________</a:t>
            </a:r>
            <a:endParaRPr lang="zh-TW" altLang="en-US" sz="1800" dirty="0">
              <a:solidFill>
                <a:srgbClr val="FF0000"/>
              </a:solidFill>
              <a:latin typeface="Arial" panose="020B0604020202020204" pitchFamily="34" charset="0"/>
              <a:cs typeface="Arial" panose="020B0604020202020204" pitchFamily="34" charset="0"/>
            </a:endParaRPr>
          </a:p>
        </p:txBody>
      </p:sp>
      <p:sp>
        <p:nvSpPr>
          <p:cNvPr id="4" name="文字方塊 3"/>
          <p:cNvSpPr txBox="1"/>
          <p:nvPr/>
        </p:nvSpPr>
        <p:spPr>
          <a:xfrm>
            <a:off x="2414686" y="5715000"/>
            <a:ext cx="2954655" cy="369332"/>
          </a:xfrm>
          <a:prstGeom prst="rect">
            <a:avLst/>
          </a:prstGeom>
          <a:noFill/>
        </p:spPr>
        <p:txBody>
          <a:bodyPr wrap="none" rtlCol="0">
            <a:spAutoFit/>
          </a:bodyPr>
          <a:lstStyle/>
          <a:p>
            <a:r>
              <a:rPr lang="zh-TW" altLang="en-US" b="1" dirty="0"/>
              <a:t>其中哪兩個須先成立物件？</a:t>
            </a:r>
          </a:p>
        </p:txBody>
      </p:sp>
    </p:spTree>
    <p:extLst>
      <p:ext uri="{BB962C8B-B14F-4D97-AF65-F5344CB8AC3E}">
        <p14:creationId xmlns:p14="http://schemas.microsoft.com/office/powerpoint/2010/main" val="282686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03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04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
                                            <p:txEl>
                                              <p:pRg st="0" end="0"/>
                                            </p:txEl>
                                          </p:spTgt>
                                        </p:tgtEl>
                                        <p:attrNameLst>
                                          <p:attrName>style.visibility</p:attrName>
                                        </p:attrNameLst>
                                      </p:cBhvr>
                                      <p:to>
                                        <p:strVal val="visible"/>
                                      </p:to>
                                    </p:set>
                                    <p:animEffect transition="in" filter="fade">
                                      <p:cBhvr>
                                        <p:cTn id="9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descr="ch04images_Page_03.png"/>
          <p:cNvPicPr>
            <a:picLocks noGrp="1" noChangeAspect="1"/>
          </p:cNvPicPr>
          <p:nvPr isPhoto="1"/>
        </p:nvPicPr>
        <p:blipFill rotWithShape="1">
          <a:blip r:embed="rId2" cstate="print"/>
          <a:srcRect t="3860" r="19061" b="20600"/>
          <a:stretch/>
        </p:blipFill>
        <p:spPr bwMode="auto">
          <a:xfrm>
            <a:off x="276225" y="1476375"/>
            <a:ext cx="8286750" cy="4695825"/>
          </a:xfrm>
          <a:prstGeom prst="rect">
            <a:avLst/>
          </a:prstGeom>
          <a:noFill/>
          <a:ln w="9525">
            <a:noFill/>
            <a:miter lim="800000"/>
            <a:headEnd/>
            <a:tailEnd/>
          </a:ln>
        </p:spPr>
      </p:pic>
      <p:sp>
        <p:nvSpPr>
          <p:cNvPr id="2" name="矩形 1"/>
          <p:cNvSpPr/>
          <p:nvPr/>
        </p:nvSpPr>
        <p:spPr>
          <a:xfrm>
            <a:off x="5079242" y="1149130"/>
            <a:ext cx="4038600" cy="1477328"/>
          </a:xfrm>
          <a:prstGeom prst="rect">
            <a:avLst/>
          </a:prstGeom>
          <a:solidFill>
            <a:schemeClr val="bg1"/>
          </a:solidFill>
        </p:spPr>
        <p:txBody>
          <a:bodyPr wrap="square">
            <a:spAutoFit/>
          </a:bodyPr>
          <a:lstStyle/>
          <a:p>
            <a:pPr eaLnBrk="1" hangingPunct="1"/>
            <a:r>
              <a:rPr lang="en-US" altLang="zh-TW" dirty="0">
                <a:solidFill>
                  <a:srgbClr val="000000"/>
                </a:solidFill>
                <a:latin typeface="Times New Roman" pitchFamily="18" charset="0"/>
                <a:ea typeface="新細明體" charset="-120"/>
              </a:rPr>
              <a:t>Counter-controlled repetition requires:</a:t>
            </a:r>
          </a:p>
          <a:p>
            <a:pPr marL="342900" indent="-342900">
              <a:buFont typeface="+mj-lt"/>
              <a:buAutoNum type="arabicPeriod"/>
            </a:pPr>
            <a:r>
              <a:rPr lang="en-US" altLang="zh-TW" b="1" dirty="0">
                <a:solidFill>
                  <a:srgbClr val="0000FF"/>
                </a:solidFill>
                <a:latin typeface="Times New Roman" pitchFamily="18" charset="0"/>
                <a:ea typeface="新細明體" charset="-120"/>
                <a:cs typeface="Times New Roman" pitchFamily="18" charset="0"/>
              </a:rPr>
              <a:t>____________</a:t>
            </a:r>
            <a:r>
              <a:rPr lang="zh-TW" altLang="en-US" b="1" dirty="0">
                <a:solidFill>
                  <a:srgbClr val="0000FF"/>
                </a:solidFill>
                <a:latin typeface="Times New Roman" pitchFamily="18" charset="0"/>
                <a:ea typeface="新細明體" charset="-120"/>
                <a:cs typeface="Times New Roman" pitchFamily="18" charset="0"/>
              </a:rPr>
              <a:t> </a:t>
            </a:r>
            <a:r>
              <a:rPr lang="en-US" altLang="zh-TW" sz="1600" b="1" dirty="0">
                <a:latin typeface="Times New Roman" pitchFamily="18" charset="0"/>
                <a:ea typeface="新細明體" charset="-120"/>
                <a:cs typeface="Times New Roman" pitchFamily="18" charset="0"/>
              </a:rPr>
              <a:t>(</a:t>
            </a:r>
            <a:r>
              <a:rPr lang="zh-TW" altLang="en-US" sz="1600" b="1" dirty="0">
                <a:latin typeface="Times New Roman" pitchFamily="18" charset="0"/>
                <a:ea typeface="新細明體" charset="-120"/>
                <a:cs typeface="Times New Roman" pitchFamily="18" charset="0"/>
              </a:rPr>
              <a:t>作為計次器</a:t>
            </a:r>
            <a:r>
              <a:rPr lang="en-US" altLang="zh-TW" sz="1600" b="1" dirty="0">
                <a:latin typeface="Times New Roman" pitchFamily="18" charset="0"/>
                <a:ea typeface="新細明體" charset="-120"/>
                <a:cs typeface="Times New Roman" pitchFamily="18" charset="0"/>
              </a:rPr>
              <a:t>)</a:t>
            </a:r>
            <a:endParaRPr lang="en-US" altLang="zh-TW" sz="1600" dirty="0">
              <a:latin typeface="Times New Roman" pitchFamily="18" charset="0"/>
              <a:ea typeface="新細明體" charset="-120"/>
              <a:cs typeface="Times New Roman" pitchFamily="18" charset="0"/>
            </a:endParaRPr>
          </a:p>
          <a:p>
            <a:pPr marL="342900" indent="-342900">
              <a:buFont typeface="+mj-lt"/>
              <a:buAutoNum type="arabicPeriod"/>
            </a:pPr>
            <a:r>
              <a:rPr lang="en-US" altLang="zh-TW" b="1" dirty="0">
                <a:solidFill>
                  <a:srgbClr val="0000FF"/>
                </a:solidFill>
                <a:latin typeface="Times New Roman" pitchFamily="18" charset="0"/>
                <a:ea typeface="新細明體" charset="-120"/>
                <a:cs typeface="Times New Roman" pitchFamily="18" charset="0"/>
              </a:rPr>
              <a:t>____________</a:t>
            </a:r>
            <a:r>
              <a:rPr lang="en-US" altLang="zh-TW" dirty="0">
                <a:solidFill>
                  <a:srgbClr val="000000"/>
                </a:solidFill>
                <a:latin typeface="Times New Roman" pitchFamily="18" charset="0"/>
                <a:ea typeface="新細明體" charset="-120"/>
                <a:cs typeface="Times New Roman" pitchFamily="18" charset="0"/>
              </a:rPr>
              <a:t> of the cv</a:t>
            </a:r>
          </a:p>
          <a:p>
            <a:pPr marL="342900" indent="-342900">
              <a:buFont typeface="+mj-lt"/>
              <a:buAutoNum type="arabicPeriod"/>
            </a:pPr>
            <a:r>
              <a:rPr lang="en-US" altLang="zh-TW" b="1" dirty="0">
                <a:solidFill>
                  <a:srgbClr val="0000FF"/>
                </a:solidFill>
                <a:latin typeface="Times New Roman" pitchFamily="18" charset="0"/>
                <a:ea typeface="新細明體" charset="-120"/>
                <a:cs typeface="Times New Roman" pitchFamily="18" charset="0"/>
              </a:rPr>
              <a:t>___________________</a:t>
            </a:r>
            <a:r>
              <a:rPr lang="en-US" altLang="zh-TW" dirty="0">
                <a:solidFill>
                  <a:srgbClr val="000000"/>
                </a:solidFill>
                <a:latin typeface="Times New Roman" pitchFamily="18" charset="0"/>
                <a:ea typeface="新細明體" charset="-120"/>
                <a:cs typeface="Times New Roman" pitchFamily="18" charset="0"/>
              </a:rPr>
              <a:t> for the cv</a:t>
            </a:r>
          </a:p>
          <a:p>
            <a:pPr marL="342900" indent="-342900">
              <a:buFont typeface="+mj-lt"/>
              <a:buAutoNum type="arabicPeriod"/>
            </a:pPr>
            <a:r>
              <a:rPr lang="en-US" altLang="zh-TW" b="1">
                <a:solidFill>
                  <a:srgbClr val="0000FF"/>
                </a:solidFill>
                <a:latin typeface="Times New Roman" pitchFamily="18" charset="0"/>
                <a:ea typeface="新細明體" charset="-120"/>
                <a:cs typeface="Times New Roman" pitchFamily="18" charset="0"/>
              </a:rPr>
              <a:t>___________________ </a:t>
            </a:r>
            <a:r>
              <a:rPr lang="en-US" altLang="zh-TW" dirty="0">
                <a:latin typeface="Times New Roman" pitchFamily="18" charset="0"/>
                <a:ea typeface="新細明體" charset="-120"/>
                <a:cs typeface="Times New Roman" pitchFamily="18" charset="0"/>
              </a:rPr>
              <a:t>condition </a:t>
            </a:r>
          </a:p>
        </p:txBody>
      </p:sp>
      <p:sp>
        <p:nvSpPr>
          <p:cNvPr id="8" name="Title 1"/>
          <p:cNvSpPr txBox="1">
            <a:spLocks/>
          </p:cNvSpPr>
          <p:nvPr/>
        </p:nvSpPr>
        <p:spPr>
          <a:xfrm>
            <a:off x="76200" y="403445"/>
            <a:ext cx="8991600" cy="815755"/>
          </a:xfrm>
          <a:prstGeom prst="rect">
            <a:avLst/>
          </a:prstGeom>
        </p:spPr>
        <p:txBody>
          <a:bodyPr>
            <a:noAutofit/>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eaLnBrk="1" fontAlgn="auto" hangingPunct="1">
              <a:spcAft>
                <a:spcPts val="0"/>
              </a:spcAft>
              <a:defRPr/>
            </a:pPr>
            <a:r>
              <a:rPr lang="en-US" sz="3600" dirty="0">
                <a:solidFill>
                  <a:srgbClr val="24B5A1"/>
                </a:solidFill>
                <a:latin typeface="Arial"/>
              </a:rPr>
              <a:t>L3-1 </a:t>
            </a:r>
            <a:r>
              <a:rPr lang="en-US" sz="3600" dirty="0">
                <a:solidFill>
                  <a:schemeClr val="tx1"/>
                </a:solidFill>
                <a:effectLst/>
                <a:latin typeface="Times New Roman" panose="02020603050405020304" pitchFamily="18" charset="0"/>
                <a:cs typeface="Times New Roman" panose="02020603050405020304" pitchFamily="18" charset="0"/>
              </a:rPr>
              <a:t>Review of counter-controlled repetition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5"/>
          <p:cNvSpPr>
            <a:spLocks noGrp="1"/>
          </p:cNvSpPr>
          <p:nvPr>
            <p:ph type="title" idx="4294967295"/>
          </p:nvPr>
        </p:nvSpPr>
        <p:spPr bwMode="auto">
          <a:xfrm>
            <a:off x="457200" y="76200"/>
            <a:ext cx="82296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pPr eaLnBrk="1" hangingPunct="1">
              <a:defRPr/>
            </a:pPr>
            <a:r>
              <a:rPr lang="zh-TW" altLang="en-US" dirty="0">
                <a:solidFill>
                  <a:schemeClr val="tx1"/>
                </a:solidFill>
                <a:effectLst/>
              </a:rPr>
              <a:t>本次學習重點</a:t>
            </a:r>
            <a:endParaRPr lang="en-US" altLang="zh-TW" dirty="0">
              <a:ea typeface="新細明體" pitchFamily="18" charset="-120"/>
            </a:endParaRPr>
          </a:p>
        </p:txBody>
      </p:sp>
      <p:sp>
        <p:nvSpPr>
          <p:cNvPr id="79875" name="Rectangle 6"/>
          <p:cNvSpPr>
            <a:spLocks noGrp="1"/>
          </p:cNvSpPr>
          <p:nvPr>
            <p:ph type="body" idx="4294967295"/>
          </p:nvPr>
        </p:nvSpPr>
        <p:spPr>
          <a:xfrm>
            <a:off x="0" y="1066800"/>
            <a:ext cx="8915400" cy="5257800"/>
          </a:xfrm>
        </p:spPr>
        <p:txBody>
          <a:bodyPr/>
          <a:lstStyle/>
          <a:p>
            <a:pPr marL="849313" lvl="1" indent="-457200" eaLnBrk="1" hangingPunct="1">
              <a:buFont typeface="+mj-lt"/>
              <a:buAutoNum type="arabicPeriod"/>
            </a:pPr>
            <a:r>
              <a:rPr lang="en-US" altLang="zh-TW" sz="2200" dirty="0">
                <a:ea typeface="新細明體" panose="02020500000000000000" pitchFamily="18" charset="-120"/>
              </a:rPr>
              <a:t>Selection structures: </a:t>
            </a:r>
            <a:r>
              <a:rPr lang="en-US" altLang="zh-TW" sz="2200" b="1" dirty="0">
                <a:ea typeface="新細明體" panose="02020500000000000000" pitchFamily="18" charset="-120"/>
                <a:cs typeface="Arial" panose="020B0604020202020204" pitchFamily="34" charset="0"/>
              </a:rPr>
              <a:t>if</a:t>
            </a:r>
            <a:r>
              <a:rPr lang="en-US" altLang="zh-TW" sz="2200" dirty="0">
                <a:ea typeface="新細明體" panose="02020500000000000000" pitchFamily="18" charset="-120"/>
              </a:rPr>
              <a:t> &amp; </a:t>
            </a:r>
            <a:r>
              <a:rPr lang="en-US" altLang="zh-TW" sz="2200" b="1" dirty="0">
                <a:ea typeface="新細明體" panose="02020500000000000000" pitchFamily="18" charset="-120"/>
                <a:cs typeface="Arial" panose="020B0604020202020204" pitchFamily="34" charset="0"/>
              </a:rPr>
              <a:t>switch</a:t>
            </a:r>
            <a:endParaRPr lang="en-US" altLang="zh-TW" sz="2200" dirty="0">
              <a:ea typeface="新細明體" panose="02020500000000000000" pitchFamily="18" charset="-120"/>
            </a:endParaRPr>
          </a:p>
          <a:p>
            <a:pPr marL="849313" lvl="1" indent="-457200" eaLnBrk="1" hangingPunct="1">
              <a:buFont typeface="+mj-lt"/>
              <a:buAutoNum type="arabicPeriod"/>
            </a:pPr>
            <a:r>
              <a:rPr lang="en-US" altLang="zh-TW" sz="2200" dirty="0">
                <a:ea typeface="新細明體" panose="02020500000000000000" pitchFamily="18" charset="-120"/>
              </a:rPr>
              <a:t>Repetition structures: </a:t>
            </a:r>
            <a:r>
              <a:rPr lang="zh-TW" altLang="en-US" sz="2200" dirty="0">
                <a:ea typeface="新細明體" panose="02020500000000000000" pitchFamily="18" charset="-120"/>
              </a:rPr>
              <a:t>                                                   </a:t>
            </a:r>
            <a:r>
              <a:rPr lang="en-US" altLang="zh-TW" sz="2200" b="1" dirty="0">
                <a:ea typeface="新細明體" panose="02020500000000000000" pitchFamily="18" charset="-120"/>
                <a:cs typeface="Arial" panose="020B0604020202020204" pitchFamily="34" charset="0"/>
              </a:rPr>
              <a:t>while</a:t>
            </a:r>
            <a:r>
              <a:rPr lang="en-US" altLang="zh-TW" sz="2200" b="1" dirty="0">
                <a:solidFill>
                  <a:srgbClr val="0000CC"/>
                </a:solidFill>
                <a:ea typeface="新細明體" panose="02020500000000000000" pitchFamily="18" charset="-120"/>
                <a:cs typeface="Arial" panose="020B0604020202020204" pitchFamily="34" charset="0"/>
              </a:rPr>
              <a:t>, do-while</a:t>
            </a:r>
            <a:r>
              <a:rPr lang="en-US" altLang="zh-TW" sz="2200" dirty="0">
                <a:ea typeface="新細明體" panose="02020500000000000000" pitchFamily="18" charset="-120"/>
              </a:rPr>
              <a:t>, &amp; </a:t>
            </a:r>
            <a:r>
              <a:rPr lang="en-US" altLang="zh-TW" sz="2200" b="1" dirty="0">
                <a:solidFill>
                  <a:srgbClr val="0000CC"/>
                </a:solidFill>
                <a:ea typeface="新細明體" panose="02020500000000000000" pitchFamily="18" charset="-120"/>
              </a:rPr>
              <a:t>for</a:t>
            </a:r>
            <a:endParaRPr lang="en-US" altLang="zh-TW" sz="2200" dirty="0">
              <a:ea typeface="新細明體" panose="02020500000000000000" pitchFamily="18" charset="-120"/>
            </a:endParaRPr>
          </a:p>
          <a:p>
            <a:pPr marL="849313" lvl="1" indent="-457200" eaLnBrk="1" hangingPunct="1">
              <a:buFont typeface="+mj-lt"/>
              <a:buAutoNum type="arabicPeriod"/>
            </a:pPr>
            <a:r>
              <a:rPr lang="en-US" altLang="zh-TW" sz="2200" dirty="0">
                <a:ea typeface="新細明體" charset="-120"/>
                <a:cs typeface="Arial" panose="020B0604020202020204" pitchFamily="34" charset="0"/>
              </a:rPr>
              <a:t>The</a:t>
            </a:r>
            <a:r>
              <a:rPr lang="zh-TW" altLang="en-US" sz="2200" b="1" dirty="0">
                <a:ea typeface="新細明體" charset="-120"/>
                <a:cs typeface="Arial" panose="020B0604020202020204" pitchFamily="34" charset="0"/>
              </a:rPr>
              <a:t> </a:t>
            </a:r>
            <a:r>
              <a:rPr lang="en-US" altLang="zh-TW" sz="2200" b="1" dirty="0">
                <a:solidFill>
                  <a:srgbClr val="0000CC"/>
                </a:solidFill>
                <a:ea typeface="新細明體" charset="-120"/>
                <a:cs typeface="Arial" panose="020B0604020202020204" pitchFamily="34" charset="0"/>
              </a:rPr>
              <a:t>break &amp; continue </a:t>
            </a:r>
            <a:r>
              <a:rPr lang="en-US" altLang="zh-TW" sz="2200" dirty="0">
                <a:solidFill>
                  <a:srgbClr val="000000"/>
                </a:solidFill>
                <a:ea typeface="新細明體" charset="-120"/>
              </a:rPr>
              <a:t>statements</a:t>
            </a:r>
          </a:p>
          <a:p>
            <a:pPr marL="849313" lvl="1" indent="-457200" eaLnBrk="1" hangingPunct="1">
              <a:buFont typeface="+mj-lt"/>
              <a:buAutoNum type="arabicPeriod"/>
            </a:pPr>
            <a:r>
              <a:rPr lang="en-US" altLang="zh-TW" sz="2200" dirty="0">
                <a:ea typeface="新細明體" panose="02020500000000000000" pitchFamily="18" charset="-120"/>
              </a:rPr>
              <a:t>More of</a:t>
            </a:r>
            <a:r>
              <a:rPr lang="zh-TW" altLang="en-US" sz="2200" dirty="0">
                <a:ea typeface="新細明體" panose="02020500000000000000" pitchFamily="18" charset="-120"/>
              </a:rPr>
              <a:t> </a:t>
            </a:r>
            <a:r>
              <a:rPr lang="en-US" altLang="zh-TW" sz="2200" dirty="0">
                <a:ea typeface="新細明體" panose="02020500000000000000" pitchFamily="18" charset="-120"/>
              </a:rPr>
              <a:t>operators:</a:t>
            </a:r>
            <a:r>
              <a:rPr lang="en-US" altLang="zh-TW" sz="2200" dirty="0">
                <a:solidFill>
                  <a:schemeClr val="tx1">
                    <a:lumMod val="50000"/>
                    <a:lumOff val="50000"/>
                  </a:schemeClr>
                </a:solidFill>
                <a:ea typeface="新細明體" panose="02020500000000000000" pitchFamily="18" charset="-120"/>
              </a:rPr>
              <a:t> </a:t>
            </a:r>
            <a:r>
              <a:rPr lang="en-US" altLang="zh-TW" sz="2200" dirty="0">
                <a:solidFill>
                  <a:srgbClr val="0000CC"/>
                </a:solidFill>
                <a:ea typeface="新細明體" panose="02020500000000000000" pitchFamily="18" charset="-120"/>
              </a:rPr>
              <a:t>(8)logical operators</a:t>
            </a:r>
            <a:r>
              <a:rPr lang="en-US" altLang="zh-TW" sz="2200" dirty="0">
                <a:ea typeface="新細明體" panose="02020500000000000000" pitchFamily="18" charset="-120"/>
              </a:rPr>
              <a:t>.</a:t>
            </a:r>
            <a:r>
              <a:rPr lang="zh-TW" altLang="en-US" sz="2200" dirty="0">
                <a:ea typeface="新細明體" panose="02020500000000000000" pitchFamily="18" charset="-120"/>
              </a:rPr>
              <a:t> </a:t>
            </a:r>
            <a:r>
              <a:rPr lang="en-US" altLang="zh-TW" sz="2200" dirty="0">
                <a:ea typeface="新細明體" panose="02020500000000000000" pitchFamily="18" charset="-120"/>
              </a:rPr>
              <a:t>Previously:</a:t>
            </a:r>
            <a:r>
              <a:rPr lang="zh-TW" altLang="en-US" sz="2200" dirty="0">
                <a:ea typeface="新細明體" panose="02020500000000000000" pitchFamily="18" charset="-120"/>
              </a:rPr>
              <a:t> </a:t>
            </a:r>
            <a:r>
              <a:rPr lang="en-US" altLang="zh-TW" sz="2200" dirty="0">
                <a:ea typeface="新細明體" panose="02020500000000000000" pitchFamily="18" charset="-120"/>
              </a:rPr>
              <a:t>(1)arithmetic, (2)relational &amp; equity, (3)assignment (4) compound assignment, (5)conditional, (6)casting, (7)increment/decrement, </a:t>
            </a:r>
          </a:p>
          <a:p>
            <a:pPr marL="849313" lvl="1" indent="-457200" eaLnBrk="1" hangingPunct="1">
              <a:buFont typeface="+mj-lt"/>
              <a:buAutoNum type="arabicPeriod"/>
            </a:pPr>
            <a:r>
              <a:rPr lang="en-US" altLang="zh-TW" sz="2200" dirty="0">
                <a:ea typeface="新細明體" panose="02020500000000000000" pitchFamily="18" charset="-120"/>
              </a:rPr>
              <a:t>Basic Java programming of graphical user-interaction using</a:t>
            </a:r>
            <a:r>
              <a:rPr lang="zh-TW" altLang="en-US" sz="2200" dirty="0">
                <a:ea typeface="新細明體" panose="02020500000000000000" pitchFamily="18" charset="-120"/>
              </a:rPr>
              <a:t> </a:t>
            </a:r>
            <a:r>
              <a:rPr lang="en-US" altLang="zh-TW" sz="2200" b="1" dirty="0" err="1">
                <a:solidFill>
                  <a:srgbClr val="0000CC"/>
                </a:solidFill>
                <a:ea typeface="新細明體" panose="02020500000000000000" pitchFamily="18" charset="-120"/>
              </a:rPr>
              <a:t>JOptionPane</a:t>
            </a:r>
            <a:endParaRPr lang="en-US" altLang="zh-TW" sz="2200" dirty="0">
              <a:ea typeface="新細明體" panose="02020500000000000000" pitchFamily="18" charset="-120"/>
            </a:endParaRPr>
          </a:p>
          <a:p>
            <a:pPr marL="849313" lvl="1" indent="-457200" eaLnBrk="1" hangingPunct="1">
              <a:buFont typeface="+mj-lt"/>
              <a:buAutoNum type="arabicPeriod"/>
            </a:pPr>
            <a:r>
              <a:rPr lang="en-US" altLang="zh-TW" sz="2200" dirty="0">
                <a:ea typeface="新細明體" panose="02020500000000000000" pitchFamily="18" charset="-120"/>
              </a:rPr>
              <a:t>Inner</a:t>
            </a:r>
            <a:r>
              <a:rPr lang="zh-TW" altLang="en-US" sz="2200" dirty="0">
                <a:ea typeface="新細明體" panose="02020500000000000000" pitchFamily="18" charset="-120"/>
              </a:rPr>
              <a:t> </a:t>
            </a:r>
            <a:r>
              <a:rPr lang="en-US" altLang="zh-TW" sz="2200" dirty="0">
                <a:ea typeface="新細明體" panose="02020500000000000000" pitchFamily="18" charset="-120"/>
              </a:rPr>
              <a:t>and</a:t>
            </a:r>
            <a:r>
              <a:rPr lang="zh-TW" altLang="en-US" sz="2200" dirty="0">
                <a:ea typeface="新細明體" panose="02020500000000000000" pitchFamily="18" charset="-120"/>
              </a:rPr>
              <a:t> </a:t>
            </a:r>
            <a:r>
              <a:rPr lang="en-US" altLang="zh-TW" sz="2200" dirty="0">
                <a:ea typeface="新細明體" panose="02020500000000000000" pitchFamily="18" charset="-120"/>
              </a:rPr>
              <a:t>outer</a:t>
            </a:r>
            <a:r>
              <a:rPr lang="zh-TW" altLang="en-US" sz="2200" dirty="0">
                <a:ea typeface="新細明體" panose="02020500000000000000" pitchFamily="18" charset="-120"/>
              </a:rPr>
              <a:t> </a:t>
            </a:r>
            <a:r>
              <a:rPr lang="en-US" altLang="zh-TW" sz="2200" dirty="0">
                <a:ea typeface="新細明體" panose="02020500000000000000" pitchFamily="18" charset="-120"/>
              </a:rPr>
              <a:t>looping</a:t>
            </a:r>
            <a:r>
              <a:rPr lang="zh-TW" altLang="en-US" sz="2200" dirty="0">
                <a:ea typeface="新細明體" panose="02020500000000000000" pitchFamily="18" charset="-120"/>
              </a:rPr>
              <a:t> </a:t>
            </a:r>
            <a:r>
              <a:rPr lang="en-US" altLang="zh-TW" sz="2200" dirty="0">
                <a:ea typeface="新細明體" panose="02020500000000000000" pitchFamily="18" charset="-120"/>
              </a:rPr>
              <a:t>structures</a:t>
            </a:r>
          </a:p>
          <a:p>
            <a:pPr marL="849313" lvl="1" indent="-457200" eaLnBrk="1" hangingPunct="1">
              <a:buFont typeface="+mj-lt"/>
              <a:buAutoNum type="arabicPeriod"/>
            </a:pPr>
            <a:r>
              <a:rPr lang="zh-TW" altLang="en-US" sz="2200" dirty="0">
                <a:ea typeface="新細明體" panose="02020500000000000000" pitchFamily="18" charset="-120"/>
              </a:rPr>
              <a:t>要熟悉</a:t>
            </a:r>
            <a:r>
              <a:rPr lang="en-US" altLang="zh-TW" sz="2200" dirty="0">
                <a:ea typeface="新細明體" panose="02020500000000000000" pitchFamily="18" charset="-120"/>
              </a:rPr>
              <a:t>Java</a:t>
            </a:r>
            <a:r>
              <a:rPr lang="zh-TW" altLang="en-US" sz="2200" dirty="0">
                <a:ea typeface="新細明體" panose="02020500000000000000" pitchFamily="18" charset="-120"/>
              </a:rPr>
              <a:t> </a:t>
            </a:r>
            <a:r>
              <a:rPr lang="en-US" altLang="zh-TW" sz="2200" dirty="0">
                <a:ea typeface="新細明體" panose="02020500000000000000" pitchFamily="18" charset="-120"/>
              </a:rPr>
              <a:t>JDK</a:t>
            </a:r>
            <a:r>
              <a:rPr lang="zh-TW" altLang="en-US" sz="2200" dirty="0">
                <a:ea typeface="新細明體" panose="02020500000000000000" pitchFamily="18" charset="-120"/>
              </a:rPr>
              <a:t>的六個</a:t>
            </a:r>
            <a:r>
              <a:rPr lang="en-US" altLang="zh-TW" sz="2200" dirty="0">
                <a:ea typeface="新細明體" panose="02020500000000000000" pitchFamily="18" charset="-120"/>
              </a:rPr>
              <a:t>classes:</a:t>
            </a:r>
            <a:r>
              <a:rPr lang="zh-TW" altLang="en-US" sz="2200" dirty="0">
                <a:ea typeface="新細明體" panose="02020500000000000000" pitchFamily="18" charset="-120"/>
              </a:rPr>
              <a:t> </a:t>
            </a:r>
            <a:r>
              <a:rPr lang="en-US" altLang="zh-TW" sz="2200" dirty="0">
                <a:ea typeface="新細明體" panose="02020500000000000000" pitchFamily="18" charset="-120"/>
              </a:rPr>
              <a:t>(1)</a:t>
            </a:r>
            <a:r>
              <a:rPr lang="en-US" altLang="zh-TW" sz="2200" b="1" dirty="0">
                <a:ea typeface="新細明體" panose="02020500000000000000" pitchFamily="18" charset="-120"/>
              </a:rPr>
              <a:t>Scanner</a:t>
            </a:r>
            <a:r>
              <a:rPr lang="en-US" altLang="zh-TW" sz="2200" dirty="0">
                <a:ea typeface="新細明體" panose="02020500000000000000" pitchFamily="18" charset="-120"/>
              </a:rPr>
              <a:t>,</a:t>
            </a:r>
            <a:r>
              <a:rPr lang="zh-TW" altLang="en-US" sz="2200" dirty="0">
                <a:ea typeface="新細明體" panose="02020500000000000000" pitchFamily="18" charset="-120"/>
              </a:rPr>
              <a:t> </a:t>
            </a:r>
            <a:r>
              <a:rPr lang="en-US" altLang="zh-TW" sz="2200" dirty="0">
                <a:ea typeface="新細明體" panose="02020500000000000000" pitchFamily="18" charset="-120"/>
              </a:rPr>
              <a:t>(2)</a:t>
            </a:r>
            <a:r>
              <a:rPr lang="en-US" altLang="zh-TW" sz="2200" b="1" dirty="0">
                <a:ea typeface="新細明體" panose="02020500000000000000" pitchFamily="18" charset="-120"/>
              </a:rPr>
              <a:t>Random</a:t>
            </a:r>
            <a:r>
              <a:rPr lang="en-US" altLang="zh-TW" sz="2200" dirty="0">
                <a:ea typeface="新細明體" panose="02020500000000000000" pitchFamily="18" charset="-120"/>
              </a:rPr>
              <a:t>,</a:t>
            </a:r>
            <a:r>
              <a:rPr lang="zh-TW" altLang="en-US" sz="2200" dirty="0">
                <a:ea typeface="新細明體" panose="02020500000000000000" pitchFamily="18" charset="-120"/>
              </a:rPr>
              <a:t> </a:t>
            </a:r>
            <a:r>
              <a:rPr lang="en-US" altLang="zh-TW" sz="2200" dirty="0">
                <a:ea typeface="新細明體" panose="02020500000000000000" pitchFamily="18" charset="-120"/>
              </a:rPr>
              <a:t>(3)</a:t>
            </a:r>
            <a:r>
              <a:rPr lang="en-US" altLang="zh-TW" sz="2200" b="1" dirty="0" err="1">
                <a:solidFill>
                  <a:srgbClr val="0000CC"/>
                </a:solidFill>
                <a:ea typeface="新細明體" panose="02020500000000000000" pitchFamily="18" charset="-120"/>
              </a:rPr>
              <a:t>Joptionpane</a:t>
            </a:r>
            <a:r>
              <a:rPr lang="en-US" altLang="zh-TW" sz="2200" dirty="0">
                <a:ea typeface="新細明體" panose="02020500000000000000" pitchFamily="18" charset="-120"/>
              </a:rPr>
              <a:t>,</a:t>
            </a:r>
            <a:r>
              <a:rPr lang="zh-TW" altLang="en-US" sz="2200" dirty="0">
                <a:ea typeface="新細明體" panose="02020500000000000000" pitchFamily="18" charset="-120"/>
              </a:rPr>
              <a:t> </a:t>
            </a:r>
            <a:r>
              <a:rPr lang="en-US" altLang="zh-TW" sz="2200" dirty="0">
                <a:ea typeface="新細明體" panose="02020500000000000000" pitchFamily="18" charset="-120"/>
              </a:rPr>
              <a:t>(4)</a:t>
            </a:r>
            <a:r>
              <a:rPr lang="en-US" altLang="zh-TW" sz="2200" b="1" dirty="0">
                <a:solidFill>
                  <a:srgbClr val="0000CC"/>
                </a:solidFill>
                <a:ea typeface="新細明體" panose="02020500000000000000" pitchFamily="18" charset="-120"/>
              </a:rPr>
              <a:t>Double</a:t>
            </a:r>
            <a:r>
              <a:rPr lang="en-US" altLang="zh-TW" sz="2200" dirty="0">
                <a:ea typeface="新細明體" panose="02020500000000000000" pitchFamily="18" charset="-120"/>
              </a:rPr>
              <a:t>,</a:t>
            </a:r>
            <a:r>
              <a:rPr lang="zh-TW" altLang="en-US" sz="2200" dirty="0">
                <a:ea typeface="新細明體" panose="02020500000000000000" pitchFamily="18" charset="-120"/>
              </a:rPr>
              <a:t> </a:t>
            </a:r>
            <a:r>
              <a:rPr lang="en-US" altLang="zh-TW" sz="2200" dirty="0">
                <a:ea typeface="新細明體" panose="02020500000000000000" pitchFamily="18" charset="-120"/>
              </a:rPr>
              <a:t>(5)</a:t>
            </a:r>
            <a:r>
              <a:rPr lang="en-US" altLang="zh-TW" sz="2200" b="1" dirty="0">
                <a:solidFill>
                  <a:srgbClr val="0000CC"/>
                </a:solidFill>
                <a:ea typeface="新細明體" panose="02020500000000000000" pitchFamily="18" charset="-120"/>
              </a:rPr>
              <a:t>Integer</a:t>
            </a:r>
            <a:r>
              <a:rPr lang="en-US" altLang="zh-TW" sz="2200" dirty="0">
                <a:ea typeface="新細明體" panose="02020500000000000000" pitchFamily="18" charset="-120"/>
              </a:rPr>
              <a:t>,</a:t>
            </a:r>
            <a:r>
              <a:rPr lang="zh-TW" altLang="en-US" sz="2200" dirty="0">
                <a:ea typeface="新細明體" panose="02020500000000000000" pitchFamily="18" charset="-120"/>
              </a:rPr>
              <a:t> </a:t>
            </a:r>
            <a:r>
              <a:rPr lang="en-US" altLang="zh-TW" sz="2200" dirty="0">
                <a:ea typeface="新細明體" panose="02020500000000000000" pitchFamily="18" charset="-120"/>
              </a:rPr>
              <a:t>(6)</a:t>
            </a:r>
            <a:r>
              <a:rPr lang="en-US" altLang="zh-TW" sz="2200" b="1" dirty="0">
                <a:ea typeface="新細明體" panose="02020500000000000000" pitchFamily="18" charset="-120"/>
              </a:rPr>
              <a:t>Math @</a:t>
            </a:r>
          </a:p>
        </p:txBody>
      </p:sp>
      <p:pic>
        <p:nvPicPr>
          <p:cNvPr id="6" name="Picture 2" descr="「firework」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10160"/>
            <a:ext cx="2209800" cy="20574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58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txBox="1">
            <a:spLocks/>
          </p:cNvSpPr>
          <p:nvPr/>
        </p:nvSpPr>
        <p:spPr>
          <a:xfrm>
            <a:off x="381000" y="381000"/>
            <a:ext cx="8229600" cy="609600"/>
          </a:xfrm>
          <a:prstGeom prst="rect">
            <a:avLst/>
          </a:prstGeom>
        </p:spPr>
        <p:txBody>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defRPr/>
            </a:pPr>
            <a:r>
              <a:rPr lang="en-US" altLang="zh-TW" sz="3600" i="1" dirty="0">
                <a:solidFill>
                  <a:srgbClr val="006600"/>
                </a:solidFill>
              </a:rPr>
              <a:t>More Self-Exercises (Take home)</a:t>
            </a:r>
            <a:endParaRPr lang="zh-TW" altLang="en-US" sz="3600" i="1" dirty="0">
              <a:solidFill>
                <a:srgbClr val="006600"/>
              </a:solidFill>
            </a:endParaRPr>
          </a:p>
        </p:txBody>
      </p:sp>
      <p:sp>
        <p:nvSpPr>
          <p:cNvPr id="4" name="文字版面配置區 2"/>
          <p:cNvSpPr txBox="1">
            <a:spLocks/>
          </p:cNvSpPr>
          <p:nvPr/>
        </p:nvSpPr>
        <p:spPr>
          <a:xfrm>
            <a:off x="314630" y="1066800"/>
            <a:ext cx="8229600" cy="685800"/>
          </a:xfrm>
          <a:prstGeom prst="rect">
            <a:avLst/>
          </a:prstGeom>
        </p:spPr>
        <p:txBody>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Wingdings" pitchFamily="2" charset="2"/>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spcBef>
                <a:spcPts val="1200"/>
              </a:spcBef>
            </a:pPr>
            <a:r>
              <a:rPr lang="en-US" altLang="zh-TW" sz="2400" dirty="0"/>
              <a:t>No need to hand in.</a:t>
            </a:r>
            <a:r>
              <a:rPr lang="zh-TW" altLang="en-US" sz="2400" dirty="0"/>
              <a:t>解答下週至網站下載</a:t>
            </a:r>
            <a:endParaRPr lang="en-US" altLang="zh-TW" sz="2400" dirty="0"/>
          </a:p>
        </p:txBody>
      </p:sp>
      <p:grpSp>
        <p:nvGrpSpPr>
          <p:cNvPr id="8" name="群組 7"/>
          <p:cNvGrpSpPr/>
          <p:nvPr/>
        </p:nvGrpSpPr>
        <p:grpSpPr>
          <a:xfrm>
            <a:off x="123978" y="1828800"/>
            <a:ext cx="8791422" cy="4449076"/>
            <a:chOff x="123978" y="1828800"/>
            <a:chExt cx="8791422" cy="4449076"/>
          </a:xfrm>
        </p:grpSpPr>
        <p:pic>
          <p:nvPicPr>
            <p:cNvPr id="5" name="圖片 4"/>
            <p:cNvPicPr>
              <a:picLocks noChangeAspect="1"/>
            </p:cNvPicPr>
            <p:nvPr/>
          </p:nvPicPr>
          <p:blipFill rotWithShape="1">
            <a:blip r:embed="rId2" cstate="print">
              <a:extLst>
                <a:ext uri="{28A0092B-C50C-407E-A947-70E740481C1C}">
                  <a14:useLocalDpi xmlns:a14="http://schemas.microsoft.com/office/drawing/2010/main" val="0"/>
                </a:ext>
              </a:extLst>
            </a:blip>
            <a:srcRect l="18734" t="7778" r="17258" b="73333"/>
            <a:stretch/>
          </p:blipFill>
          <p:spPr>
            <a:xfrm>
              <a:off x="574370" y="2819400"/>
              <a:ext cx="8341030" cy="3458476"/>
            </a:xfrm>
            <a:prstGeom prst="rect">
              <a:avLst/>
            </a:prstGeom>
          </p:spPr>
        </p:pic>
        <p:pic>
          <p:nvPicPr>
            <p:cNvPr id="6" name="圖片 5"/>
            <p:cNvPicPr>
              <a:picLocks noChangeAspect="1"/>
            </p:cNvPicPr>
            <p:nvPr/>
          </p:nvPicPr>
          <p:blipFill rotWithShape="1">
            <a:blip r:embed="rId3" cstate="print">
              <a:extLst>
                <a:ext uri="{28A0092B-C50C-407E-A947-70E740481C1C}">
                  <a14:useLocalDpi xmlns:a14="http://schemas.microsoft.com/office/drawing/2010/main" val="0"/>
                </a:ext>
              </a:extLst>
            </a:blip>
            <a:srcRect l="18777" t="68360" r="17216" b="26667"/>
            <a:stretch/>
          </p:blipFill>
          <p:spPr>
            <a:xfrm>
              <a:off x="123978" y="1828800"/>
              <a:ext cx="8743644" cy="954538"/>
            </a:xfrm>
            <a:prstGeom prst="rect">
              <a:avLst/>
            </a:prstGeom>
            <a:scene3d>
              <a:camera prst="orthographicFront">
                <a:rot lat="0" lon="0" rev="42000"/>
              </a:camera>
              <a:lightRig rig="threePt" dir="t"/>
            </a:scene3d>
          </p:spPr>
        </p:pic>
      </p:grpSp>
    </p:spTree>
    <p:extLst>
      <p:ext uri="{BB962C8B-B14F-4D97-AF65-F5344CB8AC3E}">
        <p14:creationId xmlns:p14="http://schemas.microsoft.com/office/powerpoint/2010/main" val="185076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pPr eaLnBrk="1" fontAlgn="auto" hangingPunct="1">
              <a:spcAft>
                <a:spcPts val="0"/>
              </a:spcAft>
              <a:defRPr/>
            </a:pPr>
            <a:r>
              <a:rPr lang="en-US" dirty="0">
                <a:solidFill>
                  <a:srgbClr val="24B5A1"/>
                </a:solidFill>
                <a:effectLst/>
                <a:latin typeface="Arial"/>
              </a:rPr>
              <a:t>L</a:t>
            </a:r>
            <a:r>
              <a:rPr lang="en-US" altLang="zh-TW" dirty="0">
                <a:solidFill>
                  <a:srgbClr val="24B5A1"/>
                </a:solidFill>
                <a:effectLst/>
                <a:latin typeface="Arial"/>
              </a:rPr>
              <a:t>3</a:t>
            </a:r>
            <a:r>
              <a:rPr lang="en-US" dirty="0">
                <a:solidFill>
                  <a:srgbClr val="24B5A1"/>
                </a:solidFill>
                <a:effectLst/>
                <a:latin typeface="Arial"/>
              </a:rPr>
              <a:t>-2 </a:t>
            </a:r>
            <a:r>
              <a:rPr lang="en-US" altLang="zh-TW" dirty="0">
                <a:solidFill>
                  <a:schemeClr val="tx1"/>
                </a:solidFill>
                <a:effectLst/>
                <a:latin typeface="Times New Roman" panose="02020603050405020304" pitchFamily="18" charset="0"/>
                <a:cs typeface="Times New Roman" panose="02020603050405020304" pitchFamily="18" charset="0"/>
              </a:rPr>
              <a:t>The</a:t>
            </a:r>
            <a:r>
              <a:rPr lang="en-US" altLang="zh-TW" dirty="0">
                <a:solidFill>
                  <a:srgbClr val="3380E6"/>
                </a:solidFill>
                <a:effectLst/>
                <a:latin typeface="Times New Roman" panose="02020603050405020304" pitchFamily="18" charset="0"/>
                <a:cs typeface="Times New Roman" panose="02020603050405020304" pitchFamily="18" charset="0"/>
              </a:rPr>
              <a:t> </a:t>
            </a:r>
            <a:r>
              <a:rPr lang="en-US" i="1" dirty="0">
                <a:solidFill>
                  <a:srgbClr val="0000CC"/>
                </a:solidFill>
                <a:effectLst/>
                <a:latin typeface="Arial" panose="020B0604020202020204" pitchFamily="34" charset="0"/>
                <a:cs typeface="Arial" panose="020B0604020202020204" pitchFamily="34" charset="0"/>
              </a:rPr>
              <a:t>for</a:t>
            </a:r>
            <a:r>
              <a:rPr lang="en-US" dirty="0">
                <a:solidFill>
                  <a:srgbClr val="3380E6"/>
                </a:solidFill>
                <a:effectLst/>
                <a:latin typeface="Times New Roman" panose="02020603050405020304" pitchFamily="18" charset="0"/>
                <a:cs typeface="Times New Roman" panose="02020603050405020304" pitchFamily="18" charset="0"/>
              </a:rPr>
              <a:t> </a:t>
            </a:r>
            <a:r>
              <a:rPr lang="en-US" dirty="0">
                <a:solidFill>
                  <a:schemeClr val="tx1"/>
                </a:solidFill>
                <a:effectLst/>
                <a:latin typeface="Times New Roman" panose="02020603050405020304" pitchFamily="18" charset="0"/>
                <a:cs typeface="Times New Roman" panose="02020603050405020304" pitchFamily="18" charset="0"/>
              </a:rPr>
              <a:t>repetition structure</a:t>
            </a:r>
          </a:p>
        </p:txBody>
      </p:sp>
      <p:pic>
        <p:nvPicPr>
          <p:cNvPr id="15365" name="Picture 1" descr="ch04images_Page_08.png"/>
          <p:cNvPicPr>
            <a:picLocks noGrp="1" noChangeAspect="1"/>
          </p:cNvPicPr>
          <p:nvPr isPhoto="1"/>
        </p:nvPicPr>
        <p:blipFill rotWithShape="1">
          <a:blip r:embed="rId3" cstate="print"/>
          <a:srcRect l="1772" t="4202" r="19167" b="42929"/>
          <a:stretch/>
        </p:blipFill>
        <p:spPr bwMode="auto">
          <a:xfrm>
            <a:off x="152400" y="914400"/>
            <a:ext cx="7695699" cy="3124200"/>
          </a:xfrm>
          <a:prstGeom prst="rect">
            <a:avLst/>
          </a:prstGeom>
          <a:noFill/>
          <a:ln w="9525">
            <a:noFill/>
            <a:miter lim="800000"/>
            <a:headEnd/>
            <a:tailEnd/>
          </a:ln>
        </p:spPr>
      </p:pic>
      <p:sp>
        <p:nvSpPr>
          <p:cNvPr id="7" name="Text Placeholder 2"/>
          <p:cNvSpPr>
            <a:spLocks noGrp="1"/>
          </p:cNvSpPr>
          <p:nvPr>
            <p:ph type="body" idx="1"/>
          </p:nvPr>
        </p:nvSpPr>
        <p:spPr>
          <a:xfrm>
            <a:off x="1371600" y="4364192"/>
            <a:ext cx="2971800" cy="1447800"/>
          </a:xfrm>
        </p:spPr>
        <p:txBody>
          <a:bodyPr/>
          <a:lstStyle/>
          <a:p>
            <a:pPr eaLnBrk="1" hangingPunct="1"/>
            <a:r>
              <a:rPr lang="en-US" altLang="zh-TW" sz="2400" b="1" dirty="0">
                <a:solidFill>
                  <a:srgbClr val="0000FF"/>
                </a:solidFill>
                <a:latin typeface="Times New Roman" pitchFamily="18" charset="0"/>
                <a:ea typeface="新細明體" charset="-120"/>
                <a:cs typeface="Times New Roman" pitchFamily="18" charset="0"/>
              </a:rPr>
              <a:t>The </a:t>
            </a:r>
            <a:r>
              <a:rPr lang="en-US" altLang="zh-TW" sz="2400" dirty="0">
                <a:solidFill>
                  <a:srgbClr val="0000FF"/>
                </a:solidFill>
                <a:latin typeface="LucidaSansTypewriter" pitchFamily="49" charset="0"/>
                <a:ea typeface="新細明體" charset="-120"/>
              </a:rPr>
              <a:t>for</a:t>
            </a:r>
            <a:r>
              <a:rPr lang="en-US" altLang="zh-TW" sz="2400" b="1" dirty="0">
                <a:solidFill>
                  <a:srgbClr val="0000FF"/>
                </a:solidFill>
                <a:latin typeface="Times New Roman" pitchFamily="18" charset="0"/>
                <a:ea typeface="新細明體" charset="-120"/>
                <a:cs typeface="Times New Roman" pitchFamily="18" charset="0"/>
              </a:rPr>
              <a:t> repetition construct</a:t>
            </a:r>
            <a:r>
              <a:rPr lang="en-US" altLang="zh-TW" sz="2400" dirty="0">
                <a:solidFill>
                  <a:srgbClr val="000000"/>
                </a:solidFill>
                <a:latin typeface="Times New Roman" pitchFamily="18" charset="0"/>
                <a:ea typeface="新細明體" charset="-120"/>
              </a:rPr>
              <a:t>:</a:t>
            </a:r>
            <a:endParaRPr lang="en-US" altLang="zh-TW" sz="2400" b="1" dirty="0">
              <a:solidFill>
                <a:srgbClr val="0000FF"/>
              </a:solidFill>
              <a:latin typeface="Times New Roman" pitchFamily="18" charset="0"/>
              <a:ea typeface="新細明體" charset="-120"/>
              <a:cs typeface="Times New Roman" pitchFamily="18" charset="0"/>
            </a:endParaRPr>
          </a:p>
        </p:txBody>
      </p:sp>
      <p:pic>
        <p:nvPicPr>
          <p:cNvPr id="8" name="Picture 1" descr="ch04images_Page_11.png"/>
          <p:cNvPicPr>
            <a:picLocks noGrp="1" noChangeAspect="1"/>
          </p:cNvPicPr>
          <p:nvPr isPhoto="1"/>
        </p:nvPicPr>
        <p:blipFill rotWithShape="1">
          <a:blip r:embed="rId4" cstate="print"/>
          <a:srcRect l="13442" t="8112" r="32110" b="54364"/>
          <a:stretch/>
        </p:blipFill>
        <p:spPr bwMode="auto">
          <a:xfrm>
            <a:off x="3276600" y="3810000"/>
            <a:ext cx="5562600" cy="2327585"/>
          </a:xfrm>
          <a:prstGeom prst="rect">
            <a:avLst/>
          </a:prstGeom>
          <a:solidFill>
            <a:srgbClr val="FFFFCC"/>
          </a:solidFill>
          <a:ln w="9525">
            <a:solidFill>
              <a:schemeClr val="accent1"/>
            </a:solid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 descr="ch04images_Page_20.png"/>
          <p:cNvPicPr>
            <a:picLocks noGrp="1" noChangeAspect="1"/>
          </p:cNvPicPr>
          <p:nvPr isPhoto="1"/>
        </p:nvPicPr>
        <p:blipFill rotWithShape="1">
          <a:blip r:embed="rId2" cstate="print"/>
          <a:srcRect l="2188" t="4204" r="19167" b="26768"/>
          <a:stretch/>
        </p:blipFill>
        <p:spPr bwMode="auto">
          <a:xfrm>
            <a:off x="381000" y="990600"/>
            <a:ext cx="8294688" cy="4419600"/>
          </a:xfrm>
          <a:prstGeom prst="rect">
            <a:avLst/>
          </a:prstGeom>
          <a:noFill/>
          <a:ln w="9525">
            <a:noFill/>
            <a:miter lim="800000"/>
            <a:headEnd/>
            <a:tailEnd/>
          </a:ln>
        </p:spPr>
      </p:pic>
      <p:sp>
        <p:nvSpPr>
          <p:cNvPr id="4" name="Title 1"/>
          <p:cNvSpPr txBox="1">
            <a:spLocks/>
          </p:cNvSpPr>
          <p:nvPr/>
        </p:nvSpPr>
        <p:spPr>
          <a:xfrm>
            <a:off x="228600" y="258762"/>
            <a:ext cx="8610600" cy="960438"/>
          </a:xfrm>
          <a:prstGeom prst="rect">
            <a:avLst/>
          </a:prstGeom>
        </p:spPr>
        <p:txBody>
          <a:bodyPr>
            <a:normAutofit fontScale="97500"/>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eaLnBrk="1" fontAlgn="auto" hangingPunct="1">
              <a:spcAft>
                <a:spcPts val="0"/>
              </a:spcAft>
              <a:defRPr/>
            </a:pPr>
            <a:r>
              <a:rPr lang="en-US" sz="3700" i="1" dirty="0">
                <a:solidFill>
                  <a:srgbClr val="006600"/>
                </a:solidFill>
                <a:latin typeface="Times New Roman" panose="02020603050405020304" pitchFamily="18" charset="0"/>
                <a:cs typeface="Times New Roman" panose="02020603050405020304" pitchFamily="18" charset="0"/>
              </a:rPr>
              <a:t>Example (1)</a:t>
            </a:r>
            <a:endParaRPr lang="en-US" sz="37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Placeholder 2"/>
          <p:cNvSpPr>
            <a:spLocks noGrp="1"/>
          </p:cNvSpPr>
          <p:nvPr>
            <p:ph type="body" idx="1"/>
          </p:nvPr>
        </p:nvSpPr>
        <p:spPr>
          <a:xfrm>
            <a:off x="76200" y="990600"/>
            <a:ext cx="8382000" cy="4800600"/>
          </a:xfrm>
        </p:spPr>
        <p:txBody>
          <a:bodyPr/>
          <a:lstStyle/>
          <a:p>
            <a:pPr eaLnBrk="1" hangingPunct="1">
              <a:lnSpc>
                <a:spcPct val="90000"/>
              </a:lnSpc>
            </a:pPr>
            <a:r>
              <a:rPr lang="en-US" altLang="zh-TW" sz="2400" dirty="0">
                <a:solidFill>
                  <a:srgbClr val="000000"/>
                </a:solidFill>
                <a:latin typeface="Times New Roman" pitchFamily="18" charset="0"/>
                <a:ea typeface="新細明體" charset="-120"/>
              </a:rPr>
              <a:t>(Case study) Compound interest application: </a:t>
            </a:r>
            <a:r>
              <a:rPr lang="en-US" altLang="zh-TW" sz="2400" dirty="0">
                <a:solidFill>
                  <a:srgbClr val="000000"/>
                </a:solidFill>
                <a:latin typeface="Times New Roman" pitchFamily="18" charset="0"/>
                <a:ea typeface="新細明體" charset="-120"/>
                <a:cs typeface="Times New Roman" pitchFamily="18" charset="0"/>
              </a:rPr>
              <a:t>A person invests $1000 in a savings account yielding 5% interest. Assuming that all the interest is left on deposit, calculate and print the amount of money in the account at the end of each year for 10 years. Use the following formula to determine the amounts:</a:t>
            </a:r>
          </a:p>
          <a:p>
            <a:pPr lvl="1" algn="ctr" eaLnBrk="1" hangingPunct="1">
              <a:lnSpc>
                <a:spcPct val="90000"/>
              </a:lnSpc>
              <a:buFont typeface="Wingdings" pitchFamily="2" charset="2"/>
              <a:buNone/>
            </a:pPr>
            <a:r>
              <a:rPr lang="en-US" altLang="zh-TW" sz="2800" b="1" dirty="0">
                <a:solidFill>
                  <a:srgbClr val="000000"/>
                </a:solidFill>
                <a:latin typeface="Times New Roman" pitchFamily="18" charset="0"/>
                <a:ea typeface="新細明體" charset="-120"/>
                <a:cs typeface="Times New Roman" pitchFamily="18" charset="0"/>
              </a:rPr>
              <a:t>	a = p (1 + r)</a:t>
            </a:r>
            <a:r>
              <a:rPr lang="en-US" altLang="zh-TW" sz="2800" b="1" baseline="30000" dirty="0">
                <a:solidFill>
                  <a:srgbClr val="000000"/>
                </a:solidFill>
                <a:latin typeface="Times New Roman" pitchFamily="18" charset="0"/>
                <a:ea typeface="新細明體" charset="-120"/>
                <a:cs typeface="Times New Roman" pitchFamily="18" charset="0"/>
              </a:rPr>
              <a:t>n</a:t>
            </a:r>
          </a:p>
          <a:p>
            <a:pPr eaLnBrk="1" hangingPunct="1">
              <a:lnSpc>
                <a:spcPct val="90000"/>
              </a:lnSpc>
              <a:buFont typeface="Wingdings 3" pitchFamily="18" charset="2"/>
              <a:buNone/>
            </a:pPr>
            <a:r>
              <a:rPr lang="en-US" altLang="zh-TW" dirty="0">
                <a:solidFill>
                  <a:srgbClr val="000000"/>
                </a:solidFill>
                <a:latin typeface="Times New Roman" pitchFamily="18" charset="0"/>
                <a:ea typeface="新細明體" charset="-120"/>
                <a:cs typeface="Times New Roman" pitchFamily="18" charset="0"/>
              </a:rPr>
              <a:t>	where</a:t>
            </a:r>
          </a:p>
          <a:p>
            <a:pPr lvl="1" eaLnBrk="1" hangingPunct="1">
              <a:lnSpc>
                <a:spcPct val="90000"/>
              </a:lnSpc>
              <a:buFont typeface="Wingdings" pitchFamily="2" charset="2"/>
              <a:buNone/>
            </a:pPr>
            <a:r>
              <a:rPr lang="en-US" altLang="zh-TW" sz="2000" dirty="0">
                <a:solidFill>
                  <a:srgbClr val="000000"/>
                </a:solidFill>
                <a:latin typeface="Times New Roman" pitchFamily="18" charset="0"/>
                <a:ea typeface="新細明體" charset="-120"/>
                <a:cs typeface="Times New Roman" pitchFamily="18" charset="0"/>
              </a:rPr>
              <a:t>	p </a:t>
            </a:r>
            <a:r>
              <a:rPr lang="zh-TW" altLang="en-US" sz="2000" dirty="0">
                <a:solidFill>
                  <a:srgbClr val="000000"/>
                </a:solidFill>
                <a:latin typeface="Times New Roman" pitchFamily="18" charset="0"/>
                <a:ea typeface="新細明體" charset="-120"/>
                <a:cs typeface="Times New Roman" pitchFamily="18" charset="0"/>
              </a:rPr>
              <a:t>本金 </a:t>
            </a:r>
            <a:r>
              <a:rPr lang="en-US" altLang="zh-TW" sz="2000" dirty="0">
                <a:solidFill>
                  <a:srgbClr val="000000"/>
                </a:solidFill>
                <a:latin typeface="Times New Roman" pitchFamily="18" charset="0"/>
                <a:ea typeface="新細明體" charset="-120"/>
                <a:cs typeface="Times New Roman" pitchFamily="18" charset="0"/>
              </a:rPr>
              <a:t>(i.e., the principal)</a:t>
            </a:r>
            <a:br>
              <a:rPr lang="en-US" altLang="zh-TW" sz="2000" dirty="0">
                <a:solidFill>
                  <a:srgbClr val="000000"/>
                </a:solidFill>
                <a:latin typeface="Times New Roman" pitchFamily="18" charset="0"/>
                <a:ea typeface="新細明體" charset="-120"/>
                <a:cs typeface="Times New Roman" pitchFamily="18" charset="0"/>
              </a:rPr>
            </a:br>
            <a:r>
              <a:rPr lang="en-US" altLang="zh-TW" sz="2000" dirty="0">
                <a:solidFill>
                  <a:srgbClr val="000000"/>
                </a:solidFill>
                <a:latin typeface="Times New Roman" pitchFamily="18" charset="0"/>
                <a:ea typeface="新細明體" charset="-120"/>
                <a:cs typeface="Times New Roman" pitchFamily="18" charset="0"/>
              </a:rPr>
              <a:t>r </a:t>
            </a:r>
            <a:r>
              <a:rPr lang="zh-TW" altLang="en-US" sz="2000" dirty="0">
                <a:solidFill>
                  <a:srgbClr val="000000"/>
                </a:solidFill>
                <a:latin typeface="Times New Roman" pitchFamily="18" charset="0"/>
                <a:ea typeface="新細明體" charset="-120"/>
                <a:cs typeface="Times New Roman" pitchFamily="18" charset="0"/>
              </a:rPr>
              <a:t>年利率</a:t>
            </a:r>
            <a:r>
              <a:rPr lang="en-US" altLang="zh-TW" sz="2000" dirty="0">
                <a:solidFill>
                  <a:srgbClr val="000000"/>
                </a:solidFill>
                <a:latin typeface="Times New Roman" pitchFamily="18" charset="0"/>
                <a:ea typeface="新細明體" charset="-120"/>
                <a:cs typeface="Times New Roman" pitchFamily="18" charset="0"/>
              </a:rPr>
              <a:t> (e.g., use 0.05 for 5%)</a:t>
            </a:r>
            <a:br>
              <a:rPr lang="en-US" altLang="zh-TW" sz="2000" dirty="0">
                <a:solidFill>
                  <a:srgbClr val="000000"/>
                </a:solidFill>
                <a:latin typeface="Times New Roman" pitchFamily="18" charset="0"/>
                <a:ea typeface="新細明體" charset="-120"/>
                <a:cs typeface="Times New Roman" pitchFamily="18" charset="0"/>
              </a:rPr>
            </a:br>
            <a:r>
              <a:rPr lang="en-US" altLang="zh-TW" sz="2000" dirty="0">
                <a:solidFill>
                  <a:srgbClr val="000000"/>
                </a:solidFill>
                <a:latin typeface="Times New Roman" pitchFamily="18" charset="0"/>
                <a:ea typeface="新細明體" charset="-120"/>
                <a:cs typeface="Times New Roman" pitchFamily="18" charset="0"/>
              </a:rPr>
              <a:t>n </a:t>
            </a:r>
            <a:r>
              <a:rPr lang="zh-TW" altLang="en-US" sz="2000" dirty="0">
                <a:solidFill>
                  <a:srgbClr val="000000"/>
                </a:solidFill>
                <a:latin typeface="Times New Roman" pitchFamily="18" charset="0"/>
                <a:ea typeface="新細明體" charset="-120"/>
                <a:cs typeface="Times New Roman" pitchFamily="18" charset="0"/>
              </a:rPr>
              <a:t>年數</a:t>
            </a:r>
            <a:br>
              <a:rPr lang="en-US" altLang="zh-TW" sz="2000" dirty="0">
                <a:solidFill>
                  <a:srgbClr val="000000"/>
                </a:solidFill>
                <a:latin typeface="Times New Roman" pitchFamily="18" charset="0"/>
                <a:ea typeface="新細明體" charset="-120"/>
                <a:cs typeface="Times New Roman" pitchFamily="18" charset="0"/>
              </a:rPr>
            </a:br>
            <a:r>
              <a:rPr lang="en-US" altLang="zh-TW" sz="2000" dirty="0">
                <a:solidFill>
                  <a:srgbClr val="000000"/>
                </a:solidFill>
                <a:latin typeface="Times New Roman" pitchFamily="18" charset="0"/>
                <a:ea typeface="新細明體" charset="-120"/>
                <a:cs typeface="Times New Roman" pitchFamily="18" charset="0"/>
              </a:rPr>
              <a:t>a </a:t>
            </a:r>
            <a:r>
              <a:rPr lang="zh-TW" altLang="en-US" sz="2000" dirty="0">
                <a:solidFill>
                  <a:srgbClr val="000000"/>
                </a:solidFill>
                <a:latin typeface="Times New Roman" pitchFamily="18" charset="0"/>
                <a:ea typeface="新細明體" charset="-120"/>
                <a:cs typeface="Times New Roman" pitchFamily="18" charset="0"/>
              </a:rPr>
              <a:t>第</a:t>
            </a:r>
            <a:r>
              <a:rPr lang="en-US" altLang="zh-TW" sz="2000" dirty="0">
                <a:solidFill>
                  <a:srgbClr val="000000"/>
                </a:solidFill>
                <a:latin typeface="Times New Roman" pitchFamily="18" charset="0"/>
                <a:ea typeface="新細明體" charset="-120"/>
                <a:cs typeface="Times New Roman" pitchFamily="18" charset="0"/>
              </a:rPr>
              <a:t> nth </a:t>
            </a:r>
            <a:r>
              <a:rPr lang="zh-TW" altLang="en-US" sz="2000" dirty="0">
                <a:solidFill>
                  <a:srgbClr val="000000"/>
                </a:solidFill>
                <a:latin typeface="Times New Roman" pitchFamily="18" charset="0"/>
                <a:ea typeface="新細明體" charset="-120"/>
                <a:cs typeface="Times New Roman" pitchFamily="18" charset="0"/>
              </a:rPr>
              <a:t>年底的存款額</a:t>
            </a:r>
            <a:r>
              <a:rPr lang="en-US" altLang="zh-TW" sz="2000" dirty="0">
                <a:solidFill>
                  <a:srgbClr val="000000"/>
                </a:solidFill>
                <a:latin typeface="Times New Roman" pitchFamily="18" charset="0"/>
                <a:ea typeface="新細明體" charset="-120"/>
                <a:cs typeface="Times New Roman" pitchFamily="18" charset="0"/>
              </a:rPr>
              <a:t>.</a:t>
            </a:r>
          </a:p>
        </p:txBody>
      </p:sp>
      <p:pic>
        <p:nvPicPr>
          <p:cNvPr id="4" name="Picture 1" descr="ch04images_Page_23.png"/>
          <p:cNvPicPr>
            <a:picLocks noGrp="1" noChangeAspect="1"/>
          </p:cNvPicPr>
          <p:nvPr isPhoto="1"/>
        </p:nvPicPr>
        <p:blipFill rotWithShape="1">
          <a:blip r:embed="rId3" cstate="print"/>
          <a:srcRect l="1" r="63201" b="53376"/>
          <a:stretch/>
        </p:blipFill>
        <p:spPr bwMode="auto">
          <a:xfrm>
            <a:off x="4495800" y="2819400"/>
            <a:ext cx="3962399" cy="3048000"/>
          </a:xfrm>
          <a:prstGeom prst="rect">
            <a:avLst/>
          </a:prstGeom>
          <a:noFill/>
          <a:ln w="9525">
            <a:noFill/>
            <a:miter lim="800000"/>
            <a:headEnd/>
            <a:tailEnd/>
          </a:ln>
        </p:spPr>
      </p:pic>
      <p:sp>
        <p:nvSpPr>
          <p:cNvPr id="6" name="Title 1"/>
          <p:cNvSpPr txBox="1">
            <a:spLocks/>
          </p:cNvSpPr>
          <p:nvPr/>
        </p:nvSpPr>
        <p:spPr>
          <a:xfrm>
            <a:off x="304800" y="205581"/>
            <a:ext cx="8610600" cy="960438"/>
          </a:xfrm>
          <a:prstGeom prst="rect">
            <a:avLst/>
          </a:prstGeom>
        </p:spPr>
        <p:txBody>
          <a:bodyPr>
            <a:normAutofit fontScale="97500"/>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eaLnBrk="1" fontAlgn="auto" hangingPunct="1">
              <a:spcAft>
                <a:spcPts val="0"/>
              </a:spcAft>
              <a:defRPr/>
            </a:pPr>
            <a:r>
              <a:rPr lang="en-US" altLang="zh-TW" sz="3700" i="1" dirty="0">
                <a:solidFill>
                  <a:srgbClr val="006600"/>
                </a:solidFill>
                <a:latin typeface="Times New Roman" panose="02020603050405020304" pitchFamily="18" charset="0"/>
                <a:cs typeface="Times New Roman" panose="02020603050405020304" pitchFamily="18" charset="0"/>
              </a:rPr>
              <a:t>Example (2)</a:t>
            </a:r>
            <a:endParaRPr lang="en-US" altLang="zh-TW" sz="37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descr="ch04images_Page_22.png"/>
          <p:cNvPicPr>
            <a:picLocks noGrp="1" noChangeAspect="1"/>
          </p:cNvPicPr>
          <p:nvPr isPhoto="1"/>
        </p:nvPicPr>
        <p:blipFill rotWithShape="1">
          <a:blip r:embed="rId3" cstate="print"/>
          <a:srcRect l="1915" t="4018" r="18936" b="7169"/>
          <a:stretch/>
        </p:blipFill>
        <p:spPr bwMode="auto">
          <a:xfrm>
            <a:off x="327025" y="228601"/>
            <a:ext cx="8054975" cy="5486400"/>
          </a:xfrm>
          <a:prstGeom prst="rect">
            <a:avLst/>
          </a:prstGeom>
          <a:noFill/>
          <a:ln w="9525">
            <a:noFill/>
            <a:miter lim="800000"/>
            <a:headEnd/>
            <a:tailEnd/>
          </a:ln>
        </p:spPr>
      </p:pic>
      <p:grpSp>
        <p:nvGrpSpPr>
          <p:cNvPr id="14" name="群組 13"/>
          <p:cNvGrpSpPr/>
          <p:nvPr/>
        </p:nvGrpSpPr>
        <p:grpSpPr>
          <a:xfrm>
            <a:off x="3810000" y="4038600"/>
            <a:ext cx="5105400" cy="1524219"/>
            <a:chOff x="3810000" y="4038600"/>
            <a:chExt cx="5105400" cy="1524219"/>
          </a:xfrm>
        </p:grpSpPr>
        <p:sp>
          <p:nvSpPr>
            <p:cNvPr id="25608" name="文字方塊 9"/>
            <p:cNvSpPr txBox="1">
              <a:spLocks noChangeArrowheads="1"/>
            </p:cNvSpPr>
            <p:nvPr/>
          </p:nvSpPr>
          <p:spPr bwMode="auto">
            <a:xfrm>
              <a:off x="6324600" y="4916488"/>
              <a:ext cx="2590800" cy="646331"/>
            </a:xfrm>
            <a:prstGeom prst="rect">
              <a:avLst/>
            </a:prstGeom>
            <a:noFill/>
            <a:ln w="9525">
              <a:noFill/>
              <a:miter lim="800000"/>
              <a:headEnd/>
              <a:tailEnd/>
            </a:ln>
          </p:spPr>
          <p:txBody>
            <a:bodyPr wrap="square">
              <a:spAutoFit/>
            </a:bodyPr>
            <a:lstStyle/>
            <a:p>
              <a:r>
                <a:rPr lang="zh-TW" altLang="en-US" dirty="0">
                  <a:solidFill>
                    <a:srgbClr val="0000CC"/>
                  </a:solidFill>
                </a:rPr>
                <a:t>認識新朋友！</a:t>
              </a:r>
              <a:r>
                <a:rPr lang="en-US" altLang="zh-TW" dirty="0">
                  <a:solidFill>
                    <a:srgbClr val="0000CC"/>
                  </a:solidFill>
                </a:rPr>
                <a:t> </a:t>
              </a:r>
              <a:r>
                <a:rPr lang="zh-TW" altLang="en-US" dirty="0">
                  <a:solidFill>
                    <a:srgbClr val="0000CC"/>
                  </a:solidFill>
                </a:rPr>
                <a:t>  </a:t>
              </a:r>
              <a:endParaRPr lang="en-US" altLang="zh-TW" dirty="0">
                <a:solidFill>
                  <a:srgbClr val="0000CC"/>
                </a:solidFill>
              </a:endParaRPr>
            </a:p>
            <a:p>
              <a:r>
                <a:rPr lang="zh-TW" altLang="en-US" dirty="0">
                  <a:solidFill>
                    <a:srgbClr val="0000CC"/>
                  </a:solidFill>
                </a:rPr>
                <a:t>    </a:t>
              </a:r>
              <a:r>
                <a:rPr lang="en-US" altLang="zh-TW" b="1" dirty="0" err="1"/>
                <a:t>java.lang.Math</a:t>
              </a:r>
              <a:endParaRPr lang="zh-TW" altLang="en-US" b="1" dirty="0"/>
            </a:p>
          </p:txBody>
        </p:sp>
        <p:sp>
          <p:nvSpPr>
            <p:cNvPr id="18" name="橢圓 17"/>
            <p:cNvSpPr/>
            <p:nvPr/>
          </p:nvSpPr>
          <p:spPr>
            <a:xfrm>
              <a:off x="3810000" y="4038600"/>
              <a:ext cx="990600" cy="381000"/>
            </a:xfrm>
            <a:prstGeom prst="ellipse">
              <a:avLst/>
            </a:prstGeom>
            <a:no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99390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457200" y="1295400"/>
            <a:ext cx="8229600" cy="4525962"/>
          </a:xfrm>
        </p:spPr>
        <p:txBody>
          <a:bodyPr/>
          <a:lstStyle/>
          <a:p>
            <a:r>
              <a:rPr lang="zh-TW" altLang="en-US" dirty="0"/>
              <a:t>繼續線上測驗題，現改用 </a:t>
            </a:r>
            <a:r>
              <a:rPr lang="en-US" altLang="zh-TW" b="1" dirty="0">
                <a:solidFill>
                  <a:srgbClr val="0000CC"/>
                </a:solidFill>
                <a:latin typeface="Arial" panose="020B0604020202020204" pitchFamily="34" charset="0"/>
                <a:cs typeface="Arial" panose="020B0604020202020204" pitchFamily="34" charset="0"/>
              </a:rPr>
              <a:t>for </a:t>
            </a:r>
            <a:r>
              <a:rPr lang="zh-TW" altLang="en-US" dirty="0"/>
              <a:t>迴圈來實作程式 </a:t>
            </a:r>
            <a:r>
              <a:rPr lang="en-US" altLang="zh-TW" dirty="0"/>
              <a:t>(</a:t>
            </a:r>
            <a:r>
              <a:rPr lang="zh-TW" altLang="en-US" dirty="0"/>
              <a:t>寫一支連續</a:t>
            </a:r>
            <a:r>
              <a:rPr lang="en-US" altLang="zh-TW" dirty="0"/>
              <a:t>5</a:t>
            </a:r>
            <a:r>
              <a:rPr lang="zh-TW" altLang="en-US" dirty="0"/>
              <a:t>題九九乘法線上隨機出題測驗程式</a:t>
            </a:r>
            <a:r>
              <a:rPr lang="en-US" altLang="zh-TW" dirty="0"/>
              <a:t>)</a:t>
            </a:r>
          </a:p>
          <a:p>
            <a:pPr lvl="1"/>
            <a:r>
              <a:rPr lang="zh-TW" altLang="en-US" sz="2400" dirty="0"/>
              <a:t>答對</a:t>
            </a:r>
            <a:r>
              <a:rPr lang="en-US" altLang="zh-TW" sz="2400" dirty="0"/>
              <a:t>4</a:t>
            </a:r>
            <a:r>
              <a:rPr lang="zh-TW" altLang="en-US" sz="2400" dirty="0"/>
              <a:t>題</a:t>
            </a:r>
            <a:r>
              <a:rPr lang="en-US" altLang="zh-TW" sz="2400" dirty="0"/>
              <a:t>(</a:t>
            </a:r>
            <a:r>
              <a:rPr lang="zh-TW" altLang="en-US" sz="2400" dirty="0"/>
              <a:t>含</a:t>
            </a:r>
            <a:r>
              <a:rPr lang="en-US" altLang="zh-TW" sz="2400" dirty="0"/>
              <a:t>)</a:t>
            </a:r>
            <a:r>
              <a:rPr lang="zh-TW" altLang="en-US" sz="2400" dirty="0"/>
              <a:t>以上者，呈現：數學資優生</a:t>
            </a:r>
            <a:endParaRPr lang="en-US" altLang="zh-TW" sz="2400" dirty="0"/>
          </a:p>
          <a:p>
            <a:pPr lvl="1"/>
            <a:r>
              <a:rPr lang="zh-TW" altLang="en-US" sz="2400" dirty="0"/>
              <a:t>答對少於</a:t>
            </a:r>
            <a:r>
              <a:rPr lang="en-US" altLang="zh-TW" sz="2400" dirty="0"/>
              <a:t>4</a:t>
            </a:r>
            <a:r>
              <a:rPr lang="zh-TW" altLang="en-US" sz="2400" dirty="0"/>
              <a:t>題者，呈現：要再加油！</a:t>
            </a:r>
            <a:endParaRPr lang="en-US" altLang="zh-TW" sz="2400" dirty="0"/>
          </a:p>
          <a:p>
            <a:endParaRPr lang="en-US" altLang="zh-TW" sz="1100" dirty="0"/>
          </a:p>
          <a:p>
            <a:r>
              <a:rPr lang="zh-TW" altLang="en-US" sz="2800" dirty="0"/>
              <a:t>自行計時</a:t>
            </a:r>
            <a:r>
              <a:rPr lang="en-US" altLang="zh-TW" sz="2800" dirty="0"/>
              <a:t>5</a:t>
            </a:r>
            <a:r>
              <a:rPr lang="zh-TW" altLang="en-US" sz="2800" dirty="0"/>
              <a:t>分鐘</a:t>
            </a:r>
            <a:endParaRPr lang="en-US" altLang="zh-TW" dirty="0"/>
          </a:p>
          <a:p>
            <a:endParaRPr lang="en-US" altLang="zh-TW" dirty="0"/>
          </a:p>
        </p:txBody>
      </p:sp>
      <p:sp>
        <p:nvSpPr>
          <p:cNvPr id="3" name="標題 2"/>
          <p:cNvSpPr>
            <a:spLocks noGrp="1"/>
          </p:cNvSpPr>
          <p:nvPr>
            <p:ph type="title"/>
          </p:nvPr>
        </p:nvSpPr>
        <p:spPr/>
        <p:txBody>
          <a:bodyPr>
            <a:normAutofit/>
          </a:bodyPr>
          <a:lstStyle/>
          <a:p>
            <a:r>
              <a:rPr lang="en-US" altLang="zh-TW" sz="3600" i="1" dirty="0">
                <a:solidFill>
                  <a:srgbClr val="FF0000"/>
                </a:solidFill>
                <a:effectLst/>
                <a:latin typeface="Arial" panose="020B0604020202020204" pitchFamily="34" charset="0"/>
                <a:cs typeface="Arial" panose="020B0604020202020204" pitchFamily="34" charset="0"/>
              </a:rPr>
              <a:t>EXE 3_1</a:t>
            </a:r>
            <a:endParaRPr lang="zh-TW" altLang="en-US" sz="3600" i="1" dirty="0">
              <a:solidFill>
                <a:srgbClr val="FF0000"/>
              </a:solidFill>
              <a:effectLst/>
              <a:latin typeface="Arial" panose="020B0604020202020204" pitchFamily="34" charset="0"/>
              <a:cs typeface="Arial" panose="020B0604020202020204" pitchFamily="34" charset="0"/>
            </a:endParaRPr>
          </a:p>
        </p:txBody>
      </p:sp>
      <p:pic>
        <p:nvPicPr>
          <p:cNvPr id="6" name="圖片 6"/>
          <p:cNvPicPr>
            <a:picLocks noChangeAspect="1"/>
          </p:cNvPicPr>
          <p:nvPr/>
        </p:nvPicPr>
        <p:blipFill>
          <a:blip r:embed="rId2">
            <a:extLst>
              <a:ext uri="{28A0092B-C50C-407E-A947-70E740481C1C}">
                <a14:useLocalDpi xmlns:a14="http://schemas.microsoft.com/office/drawing/2010/main" val="0"/>
              </a:ext>
            </a:extLst>
          </a:blip>
          <a:srcRect r="15993"/>
          <a:stretch>
            <a:fillRect/>
          </a:stretch>
        </p:blipFill>
        <p:spPr bwMode="auto">
          <a:xfrm>
            <a:off x="5275262" y="2971800"/>
            <a:ext cx="2801938"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4248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pPr eaLnBrk="1" fontAlgn="auto" hangingPunct="1">
              <a:spcAft>
                <a:spcPts val="0"/>
              </a:spcAft>
              <a:defRPr/>
            </a:pPr>
            <a:r>
              <a:rPr lang="en-US" dirty="0">
                <a:solidFill>
                  <a:srgbClr val="24B5A1"/>
                </a:solidFill>
                <a:latin typeface="Arial"/>
              </a:rPr>
              <a:t>L</a:t>
            </a:r>
            <a:r>
              <a:rPr lang="en-US" altLang="zh-TW" dirty="0">
                <a:solidFill>
                  <a:srgbClr val="24B5A1"/>
                </a:solidFill>
                <a:latin typeface="Arial"/>
              </a:rPr>
              <a:t>3</a:t>
            </a:r>
            <a:r>
              <a:rPr lang="en-US" dirty="0">
                <a:solidFill>
                  <a:srgbClr val="24B5A1"/>
                </a:solidFill>
                <a:latin typeface="Arial"/>
              </a:rPr>
              <a:t>-3  </a:t>
            </a:r>
            <a:r>
              <a:rPr lang="en-US" dirty="0">
                <a:solidFill>
                  <a:schemeClr val="tx1"/>
                </a:solidFill>
                <a:latin typeface="Times New Roman" panose="02020603050405020304" pitchFamily="18" charset="0"/>
                <a:cs typeface="Times New Roman" panose="02020603050405020304" pitchFamily="18" charset="0"/>
              </a:rPr>
              <a:t>The </a:t>
            </a:r>
            <a:r>
              <a:rPr lang="en-US" i="1" dirty="0">
                <a:solidFill>
                  <a:srgbClr val="0000CC"/>
                </a:solidFill>
                <a:latin typeface="Arial" panose="020B0604020202020204" pitchFamily="34" charset="0"/>
                <a:cs typeface="Arial" panose="020B0604020202020204" pitchFamily="34" charset="0"/>
              </a:rPr>
              <a:t>do…while</a:t>
            </a:r>
            <a:r>
              <a:rPr lang="en-US" dirty="0">
                <a:solidFill>
                  <a:schemeClr val="tx1"/>
                </a:solidFill>
                <a:latin typeface="Times New Roman" panose="02020603050405020304" pitchFamily="18" charset="0"/>
                <a:cs typeface="Times New Roman" panose="02020603050405020304" pitchFamily="18" charset="0"/>
              </a:rPr>
              <a:t> repetition</a:t>
            </a:r>
          </a:p>
        </p:txBody>
      </p:sp>
      <p:sp>
        <p:nvSpPr>
          <p:cNvPr id="3" name="Text Placeholder 2"/>
          <p:cNvSpPr>
            <a:spLocks noGrp="1"/>
          </p:cNvSpPr>
          <p:nvPr>
            <p:ph type="body" idx="1"/>
          </p:nvPr>
        </p:nvSpPr>
        <p:spPr>
          <a:xfrm>
            <a:off x="304800" y="990600"/>
            <a:ext cx="8229600" cy="2362200"/>
          </a:xfrm>
        </p:spPr>
        <p:txBody>
          <a:bodyPr>
            <a:normAutofit/>
          </a:bodyPr>
          <a:lstStyle/>
          <a:p>
            <a:pPr eaLnBrk="1" hangingPunct="1">
              <a:lnSpc>
                <a:spcPct val="90000"/>
              </a:lnSpc>
              <a:defRPr/>
            </a:pPr>
            <a:r>
              <a:rPr lang="en-US" altLang="zh-TW" dirty="0">
                <a:solidFill>
                  <a:srgbClr val="000000"/>
                </a:solidFill>
                <a:latin typeface="Times New Roman" pitchFamily="18" charset="0"/>
                <a:ea typeface="新細明體" charset="-120"/>
              </a:rPr>
              <a:t>The </a:t>
            </a:r>
            <a:r>
              <a:rPr lang="en-US" altLang="zh-TW" dirty="0">
                <a:solidFill>
                  <a:srgbClr val="0000FF"/>
                </a:solidFill>
                <a:latin typeface="LucidaSansTypewriter" pitchFamily="49" charset="0"/>
                <a:ea typeface="新細明體" charset="-120"/>
              </a:rPr>
              <a:t>do</a:t>
            </a:r>
            <a:r>
              <a:rPr lang="en-US" altLang="zh-TW" b="1" dirty="0">
                <a:solidFill>
                  <a:srgbClr val="0000FF"/>
                </a:solidFill>
                <a:latin typeface="AGaramond Bold" pitchFamily="50" charset="0"/>
                <a:ea typeface="新細明體" charset="-120"/>
              </a:rPr>
              <a:t>…</a:t>
            </a:r>
            <a:r>
              <a:rPr lang="en-US" altLang="zh-TW" b="1" dirty="0">
                <a:solidFill>
                  <a:srgbClr val="0000FF"/>
                </a:solidFill>
                <a:latin typeface="LucidaSansTypewriter" pitchFamily="49" charset="0"/>
                <a:ea typeface="新細明體" charset="-120"/>
              </a:rPr>
              <a:t>while</a:t>
            </a:r>
            <a:r>
              <a:rPr lang="en-US" altLang="zh-TW" b="1" dirty="0">
                <a:solidFill>
                  <a:srgbClr val="0000FF"/>
                </a:solidFill>
                <a:latin typeface="Times New Roman" pitchFamily="18" charset="0"/>
                <a:ea typeface="新細明體" charset="-120"/>
                <a:cs typeface="Times New Roman" pitchFamily="18" charset="0"/>
              </a:rPr>
              <a:t> repetition statement</a:t>
            </a:r>
            <a:r>
              <a:rPr lang="en-US" altLang="zh-TW" dirty="0">
                <a:solidFill>
                  <a:srgbClr val="000000"/>
                </a:solidFill>
                <a:latin typeface="Times New Roman" pitchFamily="18" charset="0"/>
                <a:ea typeface="新細明體" charset="-120"/>
                <a:cs typeface="Times New Roman" pitchFamily="18" charset="0"/>
              </a:rPr>
              <a:t>. </a:t>
            </a:r>
            <a:r>
              <a:rPr lang="en-US" altLang="zh-TW" dirty="0">
                <a:solidFill>
                  <a:srgbClr val="000000"/>
                </a:solidFill>
                <a:latin typeface="Times New Roman" pitchFamily="18" charset="0"/>
                <a:ea typeface="新細明體" charset="-120"/>
              </a:rPr>
              <a:t>Syntax:</a:t>
            </a:r>
          </a:p>
          <a:p>
            <a:pPr marL="109537" indent="0" eaLnBrk="1" hangingPunct="1">
              <a:lnSpc>
                <a:spcPct val="90000"/>
              </a:lnSpc>
              <a:buFont typeface="Wingdings 3" pitchFamily="18" charset="2"/>
              <a:buNone/>
              <a:defRPr/>
            </a:pPr>
            <a:endParaRPr lang="en-US" altLang="zh-TW" dirty="0">
              <a:solidFill>
                <a:srgbClr val="000000"/>
              </a:solidFill>
              <a:latin typeface="Times New Roman" pitchFamily="18" charset="0"/>
              <a:ea typeface="新細明體" charset="-120"/>
            </a:endParaRPr>
          </a:p>
          <a:p>
            <a:pPr marL="109537" indent="0" eaLnBrk="1" hangingPunct="1">
              <a:lnSpc>
                <a:spcPct val="90000"/>
              </a:lnSpc>
              <a:buFont typeface="Wingdings 3" pitchFamily="18" charset="2"/>
              <a:buNone/>
              <a:defRPr/>
            </a:pPr>
            <a:endParaRPr lang="en-US" altLang="zh-TW" dirty="0">
              <a:solidFill>
                <a:srgbClr val="000000"/>
              </a:solidFill>
              <a:latin typeface="Times New Roman" pitchFamily="18" charset="0"/>
              <a:ea typeface="新細明體" charset="-120"/>
            </a:endParaRPr>
          </a:p>
          <a:p>
            <a:pPr marL="109537" indent="0" eaLnBrk="1" hangingPunct="1">
              <a:lnSpc>
                <a:spcPct val="90000"/>
              </a:lnSpc>
              <a:buFont typeface="Wingdings 3" pitchFamily="18" charset="2"/>
              <a:buNone/>
              <a:defRPr/>
            </a:pPr>
            <a:endParaRPr lang="en-US" altLang="zh-TW" dirty="0">
              <a:solidFill>
                <a:srgbClr val="000000"/>
              </a:solidFill>
              <a:latin typeface="Times New Roman" pitchFamily="18" charset="0"/>
              <a:ea typeface="新細明體" charset="-120"/>
            </a:endParaRPr>
          </a:p>
          <a:p>
            <a:pPr marL="109537" indent="0" eaLnBrk="1" hangingPunct="1">
              <a:lnSpc>
                <a:spcPct val="90000"/>
              </a:lnSpc>
              <a:buFont typeface="Wingdings 3" pitchFamily="18" charset="2"/>
              <a:buNone/>
              <a:defRPr/>
            </a:pPr>
            <a:r>
              <a:rPr lang="en-US" altLang="zh-TW" dirty="0">
                <a:solidFill>
                  <a:srgbClr val="000000"/>
                </a:solidFill>
                <a:latin typeface="Times New Roman" pitchFamily="18" charset="0"/>
                <a:ea typeface="新細明體" charset="-120"/>
              </a:rPr>
              <a:t> </a:t>
            </a:r>
            <a:r>
              <a:rPr lang="en-US" altLang="zh-TW" dirty="0">
                <a:solidFill>
                  <a:srgbClr val="000000"/>
                </a:solidFill>
                <a:latin typeface="Times New Roman" pitchFamily="18" charset="0"/>
                <a:ea typeface="新細明體" charset="-120"/>
                <a:sym typeface="Wingdings" panose="05000000000000000000" pitchFamily="2" charset="2"/>
              </a:rPr>
              <a:t> </a:t>
            </a:r>
            <a:r>
              <a:rPr lang="en-US" altLang="zh-TW" dirty="0">
                <a:solidFill>
                  <a:srgbClr val="000000"/>
                </a:solidFill>
                <a:latin typeface="Times New Roman" pitchFamily="18" charset="0"/>
                <a:ea typeface="新細明體" charset="-120"/>
              </a:rPr>
              <a:t>the body always executes at least once. </a:t>
            </a:r>
          </a:p>
        </p:txBody>
      </p:sp>
      <p:sp>
        <p:nvSpPr>
          <p:cNvPr id="4" name="矩形 3"/>
          <p:cNvSpPr/>
          <p:nvPr/>
        </p:nvSpPr>
        <p:spPr>
          <a:xfrm>
            <a:off x="2133600" y="1524000"/>
            <a:ext cx="5029200" cy="1014893"/>
          </a:xfrm>
          <a:prstGeom prst="rect">
            <a:avLst/>
          </a:prstGeom>
          <a:solidFill>
            <a:srgbClr val="FFFF99"/>
          </a:solidFill>
        </p:spPr>
        <p:txBody>
          <a:bodyPr>
            <a:spAutoFit/>
          </a:bodyPr>
          <a:lstStyle/>
          <a:p>
            <a:pPr marL="109537">
              <a:lnSpc>
                <a:spcPct val="90000"/>
              </a:lnSpc>
              <a:defRPr/>
            </a:pPr>
            <a:r>
              <a:rPr lang="en-US" altLang="zh-TW" sz="2200" b="1" dirty="0">
                <a:solidFill>
                  <a:srgbClr val="0000CC"/>
                </a:solidFill>
                <a:latin typeface="+mn-lt"/>
                <a:ea typeface="新細明體" charset="-120"/>
              </a:rPr>
              <a:t>do {</a:t>
            </a:r>
          </a:p>
          <a:p>
            <a:pPr marL="109537">
              <a:lnSpc>
                <a:spcPct val="90000"/>
              </a:lnSpc>
              <a:defRPr/>
            </a:pPr>
            <a:r>
              <a:rPr lang="en-US" altLang="zh-TW" sz="2200" b="1" dirty="0">
                <a:solidFill>
                  <a:srgbClr val="000000"/>
                </a:solidFill>
                <a:latin typeface="+mn-lt"/>
                <a:ea typeface="新細明體" charset="-120"/>
              </a:rPr>
              <a:t>  statements…..</a:t>
            </a:r>
          </a:p>
          <a:p>
            <a:pPr marL="109537">
              <a:lnSpc>
                <a:spcPct val="90000"/>
              </a:lnSpc>
              <a:defRPr/>
            </a:pPr>
            <a:r>
              <a:rPr lang="en-US" altLang="zh-TW" sz="2200" b="1" dirty="0">
                <a:solidFill>
                  <a:srgbClr val="0000CC"/>
                </a:solidFill>
                <a:latin typeface="+mn-lt"/>
                <a:ea typeface="新細明體" charset="-120"/>
              </a:rPr>
              <a:t>} while (</a:t>
            </a:r>
            <a:r>
              <a:rPr lang="en-US" altLang="zh-TW" sz="2200" b="1" dirty="0" err="1">
                <a:solidFill>
                  <a:srgbClr val="0000CC"/>
                </a:solidFill>
                <a:latin typeface="+mn-lt"/>
                <a:ea typeface="新細明體" charset="-120"/>
              </a:rPr>
              <a:t>contunation_condition</a:t>
            </a:r>
            <a:r>
              <a:rPr lang="en-US" altLang="zh-TW" sz="2200" b="1" dirty="0">
                <a:solidFill>
                  <a:srgbClr val="0000CC"/>
                </a:solidFill>
                <a:latin typeface="+mn-lt"/>
                <a:ea typeface="新細明體" charset="-120"/>
              </a:rPr>
              <a:t>);</a:t>
            </a:r>
          </a:p>
        </p:txBody>
      </p:sp>
      <p:sp>
        <p:nvSpPr>
          <p:cNvPr id="5" name="標題 1"/>
          <p:cNvSpPr txBox="1">
            <a:spLocks/>
          </p:cNvSpPr>
          <p:nvPr/>
        </p:nvSpPr>
        <p:spPr>
          <a:xfrm>
            <a:off x="533400" y="3124200"/>
            <a:ext cx="8229600" cy="1143000"/>
          </a:xfrm>
          <a:prstGeom prst="rect">
            <a:avLst/>
          </a:prstGeom>
        </p:spPr>
        <p:txBody>
          <a:bodyPr vert="horz"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zh-TW" altLang="en-US" sz="3200" dirty="0">
                <a:solidFill>
                  <a:srgbClr val="006600"/>
                </a:solidFill>
              </a:rPr>
              <a:t>趣味整理 用程式表達你的愛情觀</a:t>
            </a:r>
          </a:p>
        </p:txBody>
      </p:sp>
      <p:sp>
        <p:nvSpPr>
          <p:cNvPr id="6" name="矩形 5"/>
          <p:cNvSpPr/>
          <p:nvPr/>
        </p:nvSpPr>
        <p:spPr>
          <a:xfrm>
            <a:off x="2133600" y="4666942"/>
            <a:ext cx="5029200" cy="433965"/>
          </a:xfrm>
          <a:prstGeom prst="rect">
            <a:avLst/>
          </a:prstGeom>
          <a:solidFill>
            <a:srgbClr val="FFFF99"/>
          </a:solidFill>
        </p:spPr>
        <p:txBody>
          <a:bodyPr>
            <a:spAutoFit/>
          </a:bodyPr>
          <a:lstStyle/>
          <a:p>
            <a:pPr marL="109537">
              <a:lnSpc>
                <a:spcPct val="90000"/>
              </a:lnSpc>
              <a:defRPr/>
            </a:pPr>
            <a:r>
              <a:rPr lang="en-US" altLang="zh-TW" sz="2400" b="1" dirty="0">
                <a:solidFill>
                  <a:srgbClr val="0000CC"/>
                </a:solidFill>
                <a:latin typeface="+mn-lt"/>
                <a:ea typeface="新細明體" charset="-120"/>
              </a:rPr>
              <a:t>do {</a:t>
            </a:r>
            <a:r>
              <a:rPr lang="zh-TW" altLang="en-US" sz="2400" b="1" dirty="0">
                <a:solidFill>
                  <a:srgbClr val="000000"/>
                </a:solidFill>
                <a:latin typeface="+mn-lt"/>
                <a:ea typeface="新細明體" charset="-120"/>
              </a:rPr>
              <a:t> 我愛你</a:t>
            </a:r>
            <a:r>
              <a:rPr lang="en-US" altLang="zh-TW" sz="2400" b="1" dirty="0">
                <a:solidFill>
                  <a:srgbClr val="000000"/>
                </a:solidFill>
                <a:latin typeface="+mn-lt"/>
                <a:ea typeface="新細明體" charset="-120"/>
              </a:rPr>
              <a:t>; </a:t>
            </a:r>
            <a:r>
              <a:rPr lang="zh-TW" altLang="en-US" sz="2400" b="1" dirty="0">
                <a:solidFill>
                  <a:srgbClr val="000000"/>
                </a:solidFill>
                <a:latin typeface="+mn-lt"/>
                <a:ea typeface="新細明體" charset="-120"/>
              </a:rPr>
              <a:t> </a:t>
            </a:r>
            <a:r>
              <a:rPr lang="en-US" altLang="zh-TW" sz="2400" b="1" dirty="0">
                <a:solidFill>
                  <a:srgbClr val="0000CC"/>
                </a:solidFill>
                <a:latin typeface="+mn-lt"/>
                <a:ea typeface="新細明體" charset="-120"/>
              </a:rPr>
              <a:t>}  while ( </a:t>
            </a:r>
            <a:r>
              <a:rPr lang="zh-TW" altLang="en-US" sz="2400" b="1" dirty="0">
                <a:solidFill>
                  <a:srgbClr val="0000CC"/>
                </a:solidFill>
                <a:latin typeface="+mn-lt"/>
                <a:ea typeface="新細明體" charset="-120"/>
              </a:rPr>
              <a:t>你愛我 </a:t>
            </a:r>
            <a:r>
              <a:rPr lang="en-US" altLang="zh-TW" sz="2400" b="1" dirty="0">
                <a:solidFill>
                  <a:srgbClr val="0000CC"/>
                </a:solidFill>
                <a:latin typeface="+mn-lt"/>
                <a:ea typeface="新細明體" charset="-120"/>
              </a:rPr>
              <a:t>)</a:t>
            </a:r>
          </a:p>
        </p:txBody>
      </p:sp>
      <p:sp>
        <p:nvSpPr>
          <p:cNvPr id="7" name="矩形 6"/>
          <p:cNvSpPr/>
          <p:nvPr/>
        </p:nvSpPr>
        <p:spPr>
          <a:xfrm>
            <a:off x="2133600" y="4038600"/>
            <a:ext cx="5029200" cy="433965"/>
          </a:xfrm>
          <a:prstGeom prst="rect">
            <a:avLst/>
          </a:prstGeom>
          <a:solidFill>
            <a:srgbClr val="FFFF99"/>
          </a:solidFill>
        </p:spPr>
        <p:txBody>
          <a:bodyPr>
            <a:spAutoFit/>
          </a:bodyPr>
          <a:lstStyle/>
          <a:p>
            <a:pPr marL="109537">
              <a:lnSpc>
                <a:spcPct val="90000"/>
              </a:lnSpc>
              <a:defRPr/>
            </a:pPr>
            <a:r>
              <a:rPr lang="en-US" altLang="zh-TW" sz="2400" b="1" dirty="0">
                <a:solidFill>
                  <a:srgbClr val="0000CC"/>
                </a:solidFill>
                <a:latin typeface="+mn-lt"/>
                <a:ea typeface="新細明體" charset="-120"/>
              </a:rPr>
              <a:t>while ( </a:t>
            </a:r>
            <a:r>
              <a:rPr lang="zh-TW" altLang="en-US" sz="2400" b="1" dirty="0">
                <a:solidFill>
                  <a:srgbClr val="0000CC"/>
                </a:solidFill>
                <a:latin typeface="+mn-lt"/>
                <a:ea typeface="新細明體" charset="-120"/>
              </a:rPr>
              <a:t>你愛我 </a:t>
            </a:r>
            <a:r>
              <a:rPr lang="en-US" altLang="zh-TW" sz="2400" b="1" dirty="0">
                <a:solidFill>
                  <a:srgbClr val="0000CC"/>
                </a:solidFill>
                <a:latin typeface="+mn-lt"/>
                <a:ea typeface="新細明體" charset="-120"/>
              </a:rPr>
              <a:t>) {</a:t>
            </a:r>
            <a:r>
              <a:rPr lang="zh-TW" altLang="en-US" sz="2400" b="1" dirty="0">
                <a:solidFill>
                  <a:srgbClr val="0000CC"/>
                </a:solidFill>
                <a:latin typeface="+mn-lt"/>
                <a:ea typeface="新細明體" charset="-120"/>
              </a:rPr>
              <a:t>   </a:t>
            </a:r>
            <a:r>
              <a:rPr lang="zh-TW" altLang="en-US" sz="2400" b="1" dirty="0">
                <a:solidFill>
                  <a:srgbClr val="000000"/>
                </a:solidFill>
                <a:latin typeface="+mn-lt"/>
                <a:ea typeface="新細明體" charset="-120"/>
              </a:rPr>
              <a:t>我愛你</a:t>
            </a:r>
            <a:r>
              <a:rPr lang="en-US" altLang="zh-TW" sz="2400" b="1" dirty="0">
                <a:solidFill>
                  <a:srgbClr val="000000"/>
                </a:solidFill>
                <a:latin typeface="+mn-lt"/>
                <a:ea typeface="新細明體" charset="-120"/>
              </a:rPr>
              <a:t>;</a:t>
            </a:r>
            <a:r>
              <a:rPr lang="zh-TW" altLang="en-US" sz="2400" b="1" dirty="0">
                <a:solidFill>
                  <a:srgbClr val="000000"/>
                </a:solidFill>
                <a:latin typeface="+mn-lt"/>
                <a:ea typeface="新細明體" charset="-120"/>
              </a:rPr>
              <a:t>    </a:t>
            </a:r>
            <a:r>
              <a:rPr lang="en-US" altLang="zh-TW" sz="2400" b="1" dirty="0">
                <a:solidFill>
                  <a:srgbClr val="0000CC"/>
                </a:solidFill>
                <a:latin typeface="+mn-lt"/>
                <a:ea typeface="新細明體" charset="-120"/>
              </a:rPr>
              <a:t>}</a:t>
            </a:r>
          </a:p>
        </p:txBody>
      </p:sp>
      <p:sp>
        <p:nvSpPr>
          <p:cNvPr id="8" name="矩形 7"/>
          <p:cNvSpPr/>
          <p:nvPr/>
        </p:nvSpPr>
        <p:spPr>
          <a:xfrm>
            <a:off x="2133600" y="5282093"/>
            <a:ext cx="5029200" cy="433965"/>
          </a:xfrm>
          <a:prstGeom prst="rect">
            <a:avLst/>
          </a:prstGeom>
          <a:solidFill>
            <a:srgbClr val="FFFF99"/>
          </a:solidFill>
        </p:spPr>
        <p:txBody>
          <a:bodyPr>
            <a:spAutoFit/>
          </a:bodyPr>
          <a:lstStyle/>
          <a:p>
            <a:pPr marL="109537">
              <a:lnSpc>
                <a:spcPct val="90000"/>
              </a:lnSpc>
              <a:defRPr/>
            </a:pPr>
            <a:r>
              <a:rPr lang="en-US" altLang="zh-TW" sz="2400" b="1" dirty="0">
                <a:solidFill>
                  <a:srgbClr val="0000CC"/>
                </a:solidFill>
                <a:latin typeface="+mn-lt"/>
                <a:ea typeface="新細明體" charset="-120"/>
              </a:rPr>
              <a:t>for ( ; ; ) </a:t>
            </a:r>
            <a:r>
              <a:rPr lang="en-US" altLang="zh-TW" sz="2400" b="1" dirty="0">
                <a:solidFill>
                  <a:srgbClr val="0000CC"/>
                </a:solidFill>
                <a:ea typeface="新細明體" charset="-120"/>
              </a:rPr>
              <a:t>{</a:t>
            </a:r>
            <a:r>
              <a:rPr lang="zh-TW" altLang="en-US" sz="2400" b="1" dirty="0">
                <a:solidFill>
                  <a:srgbClr val="0000CC"/>
                </a:solidFill>
                <a:ea typeface="新細明體" charset="-120"/>
              </a:rPr>
              <a:t>   </a:t>
            </a:r>
            <a:r>
              <a:rPr lang="zh-TW" altLang="en-US" sz="2400" b="1" dirty="0">
                <a:solidFill>
                  <a:srgbClr val="000000"/>
                </a:solidFill>
                <a:ea typeface="新細明體" charset="-120"/>
              </a:rPr>
              <a:t>我愛你</a:t>
            </a:r>
            <a:r>
              <a:rPr lang="en-US" altLang="zh-TW" sz="2400" b="1" dirty="0">
                <a:solidFill>
                  <a:srgbClr val="000000"/>
                </a:solidFill>
                <a:ea typeface="新細明體" charset="-120"/>
              </a:rPr>
              <a:t>;</a:t>
            </a:r>
            <a:r>
              <a:rPr lang="zh-TW" altLang="en-US" sz="2400" b="1" dirty="0">
                <a:solidFill>
                  <a:srgbClr val="000000"/>
                </a:solidFill>
                <a:ea typeface="新細明體" charset="-120"/>
              </a:rPr>
              <a:t>    </a:t>
            </a:r>
            <a:r>
              <a:rPr lang="en-US" altLang="zh-TW" sz="2400" b="1" dirty="0">
                <a:solidFill>
                  <a:srgbClr val="0000CC"/>
                </a:solidFill>
                <a:ea typeface="新細明體" charset="-12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DeitelPowerPointTemplate</Template>
  <TotalTime>3569</TotalTime>
  <Words>1916</Words>
  <Application>Microsoft Office PowerPoint</Application>
  <PresentationFormat>如螢幕大小 (4:3)</PresentationFormat>
  <Paragraphs>248</Paragraphs>
  <Slides>31</Slides>
  <Notes>17</Notes>
  <HiddenSlides>0</HiddenSlides>
  <MMClips>0</MMClips>
  <ScaleCrop>false</ScaleCrop>
  <HeadingPairs>
    <vt:vector size="6" baseType="variant">
      <vt:variant>
        <vt:lpstr>使用字型</vt:lpstr>
      </vt:variant>
      <vt:variant>
        <vt:i4>16</vt:i4>
      </vt:variant>
      <vt:variant>
        <vt:lpstr>佈景主題</vt:lpstr>
      </vt:variant>
      <vt:variant>
        <vt:i4>1</vt:i4>
      </vt:variant>
      <vt:variant>
        <vt:lpstr>投影片標題</vt:lpstr>
      </vt:variant>
      <vt:variant>
        <vt:i4>31</vt:i4>
      </vt:variant>
    </vt:vector>
  </HeadingPairs>
  <TitlesOfParts>
    <vt:vector size="48" baseType="lpstr">
      <vt:lpstr>AGaramond Bold</vt:lpstr>
      <vt:lpstr>Arial Unicode MS</vt:lpstr>
      <vt:lpstr>LucidaSansTypewriter</vt:lpstr>
      <vt:lpstr>微軟正黑體</vt:lpstr>
      <vt:lpstr>新細明體</vt:lpstr>
      <vt:lpstr>標楷體</vt:lpstr>
      <vt:lpstr>Arial</vt:lpstr>
      <vt:lpstr>Calibri</vt:lpstr>
      <vt:lpstr>Comic Sans MS</vt:lpstr>
      <vt:lpstr>Courier New</vt:lpstr>
      <vt:lpstr>Lucida Console</vt:lpstr>
      <vt:lpstr>Lucida Sans Unicode</vt:lpstr>
      <vt:lpstr>Times New Roman</vt:lpstr>
      <vt:lpstr>Wingdings</vt:lpstr>
      <vt:lpstr>Wingdings 2</vt:lpstr>
      <vt:lpstr>Wingdings 3</vt:lpstr>
      <vt:lpstr>Concourse</vt:lpstr>
      <vt:lpstr>Lecture 3: Control Statements: Part II</vt:lpstr>
      <vt:lpstr>公告事項</vt:lpstr>
      <vt:lpstr>PowerPoint 簡報</vt:lpstr>
      <vt:lpstr>L3-2 The for repetition structure</vt:lpstr>
      <vt:lpstr>PowerPoint 簡報</vt:lpstr>
      <vt:lpstr>PowerPoint 簡報</vt:lpstr>
      <vt:lpstr>PowerPoint 簡報</vt:lpstr>
      <vt:lpstr>EXE 3_1</vt:lpstr>
      <vt:lpstr>L3-3  The do…while repetition</vt:lpstr>
      <vt:lpstr>PowerPoint 簡報</vt:lpstr>
      <vt:lpstr>EXE 3_2</vt:lpstr>
      <vt:lpstr>L3-4 break vs. continue</vt:lpstr>
      <vt:lpstr>PowerPoint 簡報</vt:lpstr>
      <vt:lpstr>PowerPoint 簡報</vt:lpstr>
      <vt:lpstr>L3-5  Logical operators 邏輯運算子</vt:lpstr>
      <vt:lpstr>PowerPoint 簡報</vt:lpstr>
      <vt:lpstr>L3-5  Logical operators (Cont’d)</vt:lpstr>
      <vt:lpstr>L3-6 迴圈的巢狀結構Nested Loops</vt:lpstr>
      <vt:lpstr>PowerPoint 簡報</vt:lpstr>
      <vt:lpstr>PowerPoint 簡報</vt:lpstr>
      <vt:lpstr>PowerPoint 簡報</vt:lpstr>
      <vt:lpstr>L3-7 Java GUI programming:         圖像化互動的程式運作</vt:lpstr>
      <vt:lpstr>PowerPoint 簡報</vt:lpstr>
      <vt:lpstr>PowerPoint 簡報</vt:lpstr>
      <vt:lpstr>PowerPoint 簡報</vt:lpstr>
      <vt:lpstr>豪華版對話方塊</vt:lpstr>
      <vt:lpstr>Example (2)</vt:lpstr>
      <vt:lpstr>EXE 3_4 (8分鐘)</vt:lpstr>
      <vt:lpstr>考前整理：來自Java API的好幫手永不嫌多</vt:lpstr>
      <vt:lpstr>本次學習重點</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Part 2</dc:title>
  <dc:creator>paul</dc:creator>
  <cp:lastModifiedBy>user</cp:lastModifiedBy>
  <cp:revision>450</cp:revision>
  <cp:lastPrinted>2019-03-13T07:16:02Z</cp:lastPrinted>
  <dcterms:created xsi:type="dcterms:W3CDTF">2009-05-05T16:55:41Z</dcterms:created>
  <dcterms:modified xsi:type="dcterms:W3CDTF">2022-03-08T00:39:58Z</dcterms:modified>
</cp:coreProperties>
</file>