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772400" cy="10058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E06767-75C6-40F2-8829-D1BBE330599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5B2605-4E28-4D81-A853-E0AE03B3B03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273A0B-1DA8-42B5-B8F7-D177644C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DD56A48-22EE-42A6-ABD9-609AFFE51FA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F50926A-88A9-423F-AF14-C5C54953072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6FACDAC-59B7-43DE-A7D3-F18BCE1430E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0BCA668-1D19-4D7B-A355-48535EE222F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D21BF38-E6F8-4383-BF5C-5461DB20F18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5A14B4F-9B4E-4045-8CF7-C87A5CBA989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90FBC80-F221-4496-9A81-84D1ED718CB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4D02EF9-0BD5-4731-8A3F-8F3CCE41A2C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EBCA9A2-BAC9-407F-9AFA-70C3050871CB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7FF2F1C-577C-4128-BE97-1B73F45107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FC62283-D745-4286-B005-778F42A0603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B982EFA-0F81-4F84-AA88-4C36A704612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F6FD5F4-9F57-4F94-A43C-B2D54FEEF1A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58634D3-5B31-40C4-83E8-05713DD581C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347737-9266-4621-9CCF-B54D35AD020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091C171-0C65-4123-93F9-88FCF18C3AB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733057-8472-444D-B7B1-7C1634D310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6139AB-44FA-4980-998A-0C984D10043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DDBC808-A6A0-423E-A217-3B486B2F98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5DF5F8-C413-411C-B588-B744FC8803F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20E28B-3783-4D63-AD82-52A0099E7F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61F079D-A14A-4851-BC89-385E5644CDB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B529DEF-7FC8-48FD-99A0-9B6AAA7DAF0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 Light"/>
              </a:rPr>
              <a:t>UVA 10917 – Walk Through the Forest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zh-TW" sz="2400" b="1" strike="noStrike" spc="-1" dirty="0">
                <a:solidFill>
                  <a:srgbClr val="000000"/>
                </a:solidFill>
                <a:latin typeface="Calibri"/>
              </a:rPr>
              <a:t>資工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2B </a:t>
            </a:r>
            <a:r>
              <a:rPr lang="zh-TW" sz="2400" b="1" strike="noStrike" spc="-1" dirty="0">
                <a:solidFill>
                  <a:srgbClr val="000000"/>
                </a:solidFill>
                <a:latin typeface="Calibri"/>
              </a:rPr>
              <a:t>林晉宇</a:t>
            </a:r>
            <a:endParaRPr lang="zh-TW" altLang="en-US" sz="2400" b="1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4400" b="1" strike="noStrike" spc="-1" dirty="0">
                <a:solidFill>
                  <a:srgbClr val="000000"/>
                </a:solidFill>
                <a:latin typeface="Calibri Light"/>
              </a:rPr>
              <a:t>題意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918174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5000"/>
          </a:bodyPr>
          <a:lstStyle/>
          <a:p>
            <a:pPr marL="228600" indent="-228600" algn="ctr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sz="2800" b="0" strike="noStrike" spc="-1" dirty="0">
                <a:solidFill>
                  <a:srgbClr val="000000"/>
                </a:solidFill>
                <a:latin typeface="Calibri"/>
              </a:rPr>
              <a:t>給一個 </a:t>
            </a:r>
            <a:r>
              <a:rPr lang="zh-TW" sz="2800" b="1" strike="noStrike" spc="-1" dirty="0">
                <a:solidFill>
                  <a:srgbClr val="000000"/>
                </a:solidFill>
                <a:latin typeface="Calibri"/>
              </a:rPr>
              <a:t>無向圖 </a:t>
            </a:r>
            <a:r>
              <a:rPr lang="zh-TW" altLang="en-US" spc="-1" dirty="0">
                <a:solidFill>
                  <a:srgbClr val="000000"/>
                </a:solidFill>
                <a:latin typeface="Calibri"/>
              </a:rPr>
              <a:t>，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Jimmy</a:t>
            </a:r>
            <a:r>
              <a:rPr lang="zh-TW" sz="2800" b="0" strike="noStrike" spc="-1" dirty="0">
                <a:solidFill>
                  <a:srgbClr val="000000"/>
                </a:solidFill>
                <a:latin typeface="Calibri"/>
              </a:rPr>
              <a:t>要從</a:t>
            </a:r>
            <a:r>
              <a:rPr lang="zh-TW" sz="2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點</a:t>
            </a:r>
            <a:r>
              <a:rPr lang="en-US" sz="2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1</a:t>
            </a:r>
            <a:r>
              <a:rPr lang="zh-TW" sz="2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走到點</a:t>
            </a:r>
            <a:r>
              <a:rPr lang="en-US" sz="2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2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sz="2800" b="0" strike="noStrike" spc="-1" dirty="0">
                <a:solidFill>
                  <a:srgbClr val="000000"/>
                </a:solidFill>
                <a:latin typeface="Calibri"/>
              </a:rPr>
              <a:t>能走的邊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a,b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zh-TW" sz="2800" b="0" strike="noStrike" spc="-1" dirty="0">
                <a:solidFill>
                  <a:srgbClr val="000000"/>
                </a:solidFill>
                <a:latin typeface="Calibri"/>
              </a:rPr>
              <a:t>需要滿足條件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a</a:t>
            </a:r>
            <a:r>
              <a:rPr lang="zh-TW" sz="2800" b="1" strike="noStrike" spc="-1" dirty="0">
                <a:solidFill>
                  <a:srgbClr val="000000"/>
                </a:solidFill>
                <a:latin typeface="Calibri"/>
              </a:rPr>
              <a:t>點到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2</a:t>
            </a:r>
            <a:r>
              <a:rPr lang="zh-TW" sz="2800" b="1" strike="noStrike" spc="-1" dirty="0">
                <a:solidFill>
                  <a:srgbClr val="000000"/>
                </a:solidFill>
                <a:latin typeface="Calibri"/>
              </a:rPr>
              <a:t>的距離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&gt;b</a:t>
            </a:r>
            <a:r>
              <a:rPr lang="zh-TW" sz="2800" b="1" strike="noStrike" spc="-1" dirty="0">
                <a:solidFill>
                  <a:srgbClr val="000000"/>
                </a:solidFill>
                <a:latin typeface="Calibri"/>
              </a:rPr>
              <a:t>點到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2</a:t>
            </a:r>
            <a:r>
              <a:rPr lang="zh-TW" sz="2800" b="1" strike="noStrike" spc="-1" dirty="0">
                <a:solidFill>
                  <a:srgbClr val="000000"/>
                </a:solidFill>
                <a:latin typeface="Calibri"/>
              </a:rPr>
              <a:t>的距離。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sz="2800" b="0" strike="noStrike" spc="-1" dirty="0">
                <a:solidFill>
                  <a:srgbClr val="000000"/>
                </a:solidFill>
                <a:latin typeface="Calibri"/>
              </a:rPr>
              <a:t>問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Jimmy</a:t>
            </a:r>
            <a:r>
              <a:rPr lang="zh-TW" sz="2800" b="0" strike="noStrike" spc="-1" dirty="0">
                <a:solidFill>
                  <a:srgbClr val="000000"/>
                </a:solidFill>
                <a:latin typeface="Calibri"/>
              </a:rPr>
              <a:t>總共有多少條路徑可以選擇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4400" b="1" strike="noStrike" spc="-1" dirty="0">
                <a:solidFill>
                  <a:srgbClr val="000000"/>
                </a:solidFill>
                <a:latin typeface="Calibri Light"/>
              </a:rPr>
              <a:t>輸入輸出規定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zh-TW" sz="2800" b="1" strike="noStrike" spc="-1" dirty="0">
                <a:solidFill>
                  <a:srgbClr val="000000"/>
                </a:solidFill>
                <a:latin typeface="Calibri"/>
              </a:rPr>
              <a:t>輸入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zh-TW" sz="2800" b="0" strike="noStrike" spc="-1" dirty="0">
                <a:solidFill>
                  <a:srgbClr val="000000"/>
                </a:solidFill>
                <a:latin typeface="Calibri"/>
              </a:rPr>
              <a:t>整數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n (n&lt;1000)</a:t>
            </a:r>
            <a:r>
              <a:rPr lang="zh-TW" sz="2800" b="0" strike="noStrike" spc="-1" dirty="0">
                <a:solidFill>
                  <a:srgbClr val="000000"/>
                </a:solidFill>
                <a:latin typeface="Calibri"/>
              </a:rPr>
              <a:t>代表點數，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 </a:t>
            </a:r>
            <a:r>
              <a:rPr lang="zh-TW" sz="2800" b="0" strike="noStrike" spc="-1" dirty="0">
                <a:solidFill>
                  <a:srgbClr val="000000"/>
                </a:solidFill>
                <a:latin typeface="Calibri"/>
              </a:rPr>
              <a:t>代表邊數，接著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</a:t>
            </a:r>
            <a:r>
              <a:rPr lang="zh-TW" sz="2800" b="0" strike="noStrike" spc="-1" dirty="0">
                <a:solidFill>
                  <a:srgbClr val="000000"/>
                </a:solidFill>
                <a:latin typeface="Calibri"/>
              </a:rPr>
              <a:t>行，每行輸入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a,b,d</a:t>
            </a:r>
            <a:r>
              <a:rPr lang="zh-TW" sz="2800" b="0" strike="noStrike" spc="-1" dirty="0">
                <a:solidFill>
                  <a:srgbClr val="000000"/>
                </a:solidFill>
                <a:latin typeface="Calibri"/>
              </a:rPr>
              <a:t>，代表邊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a,b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r>
              <a:rPr lang="zh-TW" sz="2800" b="0" strike="noStrike" spc="-1" dirty="0">
                <a:solidFill>
                  <a:srgbClr val="000000"/>
                </a:solidFill>
                <a:latin typeface="Calibri"/>
              </a:rPr>
              <a:t>存在，且權重為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</a:t>
            </a:r>
            <a:r>
              <a:rPr lang="zh-TW" altLang="en-US" sz="2800" b="0" strike="noStrike" spc="-1" dirty="0">
                <a:solidFill>
                  <a:srgbClr val="000000"/>
                </a:solidFill>
                <a:latin typeface="Calibri"/>
              </a:rPr>
              <a:t>，</a:t>
            </a:r>
            <a:r>
              <a:rPr lang="zh-TW" altLang="en-US" spc="-1" dirty="0">
                <a:solidFill>
                  <a:srgbClr val="000000"/>
                </a:solidFill>
                <a:latin typeface="Calibri"/>
              </a:rPr>
              <a:t>直到輸入</a:t>
            </a:r>
            <a:r>
              <a:rPr lang="en-US" altLang="zh-TW" spc="-1" dirty="0">
                <a:solidFill>
                  <a:srgbClr val="000000"/>
                </a:solidFill>
                <a:latin typeface="Calibri"/>
              </a:rPr>
              <a:t>0</a:t>
            </a:r>
            <a:r>
              <a:rPr lang="zh-TW" altLang="en-US" spc="-1" dirty="0">
                <a:solidFill>
                  <a:srgbClr val="000000"/>
                </a:solidFill>
                <a:latin typeface="Calibri"/>
              </a:rPr>
              <a:t>，結束程式</a:t>
            </a:r>
            <a:r>
              <a:rPr lang="zh-TW" sz="2800" b="0" strike="noStrike" spc="-1" dirty="0">
                <a:solidFill>
                  <a:srgbClr val="000000"/>
                </a:solidFill>
                <a:latin typeface="Calibri"/>
              </a:rPr>
              <a:t>。</a:t>
            </a:r>
            <a:endParaRPr lang="en-US" altLang="zh-TW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zh-TW" sz="2800" b="1" strike="noStrike" spc="-1" dirty="0">
                <a:solidFill>
                  <a:srgbClr val="000000"/>
                </a:solidFill>
                <a:latin typeface="Calibri"/>
              </a:rPr>
              <a:t>輸出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zh-TW" sz="2800" b="0" strike="noStrike" spc="-1" dirty="0">
                <a:solidFill>
                  <a:srgbClr val="000000"/>
                </a:solidFill>
                <a:latin typeface="Calibri"/>
              </a:rPr>
              <a:t>輸出路徑數。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4400" b="1" strike="noStrike" spc="-1">
                <a:solidFill>
                  <a:srgbClr val="000000"/>
                </a:solidFill>
                <a:latin typeface="Calibri Light"/>
              </a:rPr>
              <a:t>測資說明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文字方塊 5"/>
          <p:cNvSpPr/>
          <p:nvPr/>
        </p:nvSpPr>
        <p:spPr>
          <a:xfrm>
            <a:off x="805320" y="931320"/>
            <a:ext cx="3220560" cy="561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Input: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7 8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1 3 </a:t>
            </a:r>
            <a:r>
              <a:rPr lang="en-US" sz="2200" b="0" strike="noStrike" spc="-1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1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1 4 </a:t>
            </a:r>
            <a:r>
              <a:rPr lang="en-US" sz="2200" b="0" strike="noStrike" spc="-1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1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3 7 </a:t>
            </a:r>
            <a:r>
              <a:rPr lang="en-US" sz="2200" b="0" strike="noStrike" spc="-1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1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7 4 </a:t>
            </a:r>
            <a:r>
              <a:rPr lang="en-US" sz="2200" b="0" strike="noStrike" spc="-1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1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7 5 </a:t>
            </a:r>
            <a:r>
              <a:rPr lang="en-US" sz="2200" b="0" strike="noStrike" spc="-1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1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6 7 </a:t>
            </a:r>
            <a:r>
              <a:rPr lang="en-US" sz="2200" b="0" strike="noStrike" spc="-1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1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5 2 </a:t>
            </a:r>
            <a:r>
              <a:rPr lang="en-US" sz="2200" b="0" strike="noStrike" spc="-1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1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6 2 </a:t>
            </a:r>
            <a:r>
              <a:rPr lang="en-US" sz="2200" b="0" strike="noStrike" spc="-1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1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文字方塊 8"/>
          <p:cNvSpPr/>
          <p:nvPr/>
        </p:nvSpPr>
        <p:spPr>
          <a:xfrm>
            <a:off x="3548520" y="2093760"/>
            <a:ext cx="536040" cy="5162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chemeClr val="accent1"/>
                </a:solidFill>
                <a:latin typeface="Calibri"/>
                <a:ea typeface="DejaVu Sans"/>
              </a:rPr>
              <a:t>1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文字方塊 9"/>
          <p:cNvSpPr/>
          <p:nvPr/>
        </p:nvSpPr>
        <p:spPr>
          <a:xfrm>
            <a:off x="5215320" y="2093760"/>
            <a:ext cx="536040" cy="5162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chemeClr val="accent1"/>
                </a:solidFill>
                <a:latin typeface="Calibri"/>
                <a:ea typeface="DejaVu Sans"/>
              </a:rPr>
              <a:t>3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直線接點 11"/>
          <p:cNvCxnSpPr>
            <a:stCxn id="90" idx="3"/>
            <a:endCxn id="91" idx="1"/>
          </p:cNvCxnSpPr>
          <p:nvPr/>
        </p:nvCxnSpPr>
        <p:spPr>
          <a:xfrm>
            <a:off x="4084560" y="2351880"/>
            <a:ext cx="1131120" cy="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93" name="文字方塊 12"/>
          <p:cNvSpPr/>
          <p:nvPr/>
        </p:nvSpPr>
        <p:spPr>
          <a:xfrm>
            <a:off x="4512240" y="2170800"/>
            <a:ext cx="275400" cy="363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文字方塊 13"/>
          <p:cNvSpPr/>
          <p:nvPr/>
        </p:nvSpPr>
        <p:spPr>
          <a:xfrm>
            <a:off x="3548520" y="3429000"/>
            <a:ext cx="536040" cy="5162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chemeClr val="accent1"/>
                </a:solidFill>
                <a:latin typeface="Calibri"/>
                <a:ea typeface="DejaVu Sans"/>
              </a:rPr>
              <a:t>4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5" name="直線接點 14"/>
          <p:cNvCxnSpPr>
            <a:endCxn id="94" idx="0"/>
          </p:cNvCxnSpPr>
          <p:nvPr/>
        </p:nvCxnSpPr>
        <p:spPr>
          <a:xfrm flipH="1">
            <a:off x="3816360" y="2616840"/>
            <a:ext cx="720" cy="81252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96" name="文字方塊 16"/>
          <p:cNvSpPr/>
          <p:nvPr/>
        </p:nvSpPr>
        <p:spPr>
          <a:xfrm>
            <a:off x="3678840" y="2838240"/>
            <a:ext cx="275400" cy="363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文字方塊 19"/>
          <p:cNvSpPr/>
          <p:nvPr/>
        </p:nvSpPr>
        <p:spPr>
          <a:xfrm>
            <a:off x="5212440" y="3429000"/>
            <a:ext cx="536040" cy="5162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chemeClr val="accent1"/>
                </a:solidFill>
                <a:latin typeface="Calibri"/>
                <a:ea typeface="DejaVu Sans"/>
              </a:rPr>
              <a:t>7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8" name="直線接點 22"/>
          <p:cNvCxnSpPr/>
          <p:nvPr/>
        </p:nvCxnSpPr>
        <p:spPr>
          <a:xfrm>
            <a:off x="5483520" y="2616840"/>
            <a:ext cx="720" cy="81288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99" name="文字方塊 21"/>
          <p:cNvSpPr/>
          <p:nvPr/>
        </p:nvSpPr>
        <p:spPr>
          <a:xfrm>
            <a:off x="5342760" y="2835000"/>
            <a:ext cx="275400" cy="363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0" name="直線接點 23"/>
          <p:cNvCxnSpPr/>
          <p:nvPr/>
        </p:nvCxnSpPr>
        <p:spPr>
          <a:xfrm>
            <a:off x="4082400" y="3684960"/>
            <a:ext cx="1130400" cy="72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101" name="文字方塊 24"/>
          <p:cNvSpPr/>
          <p:nvPr/>
        </p:nvSpPr>
        <p:spPr>
          <a:xfrm>
            <a:off x="4513320" y="3500640"/>
            <a:ext cx="275400" cy="363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文字方塊 25"/>
          <p:cNvSpPr/>
          <p:nvPr/>
        </p:nvSpPr>
        <p:spPr>
          <a:xfrm>
            <a:off x="6878880" y="3429000"/>
            <a:ext cx="536040" cy="5162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chemeClr val="accent1"/>
                </a:solidFill>
                <a:latin typeface="Calibri"/>
                <a:ea typeface="DejaVu Sans"/>
              </a:rPr>
              <a:t>5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3" name="直線接點 26"/>
          <p:cNvCxnSpPr/>
          <p:nvPr/>
        </p:nvCxnSpPr>
        <p:spPr>
          <a:xfrm>
            <a:off x="5749200" y="3684960"/>
            <a:ext cx="1130400" cy="72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104" name="文字方塊 27"/>
          <p:cNvSpPr/>
          <p:nvPr/>
        </p:nvSpPr>
        <p:spPr>
          <a:xfrm>
            <a:off x="6172200" y="3500640"/>
            <a:ext cx="275400" cy="363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文字方塊 28"/>
          <p:cNvSpPr/>
          <p:nvPr/>
        </p:nvSpPr>
        <p:spPr>
          <a:xfrm>
            <a:off x="5215320" y="4766040"/>
            <a:ext cx="536040" cy="5162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chemeClr val="accent1"/>
                </a:solidFill>
                <a:latin typeface="Calibri"/>
                <a:ea typeface="DejaVu Sans"/>
              </a:rPr>
              <a:t>6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6" name="直線接點 29"/>
          <p:cNvCxnSpPr/>
          <p:nvPr/>
        </p:nvCxnSpPr>
        <p:spPr>
          <a:xfrm>
            <a:off x="5480640" y="3952080"/>
            <a:ext cx="720" cy="81252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107" name="文字方塊 30"/>
          <p:cNvSpPr/>
          <p:nvPr/>
        </p:nvSpPr>
        <p:spPr>
          <a:xfrm>
            <a:off x="5342760" y="4176360"/>
            <a:ext cx="275400" cy="363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文字方塊 31"/>
          <p:cNvSpPr/>
          <p:nvPr/>
        </p:nvSpPr>
        <p:spPr>
          <a:xfrm>
            <a:off x="6878880" y="4764240"/>
            <a:ext cx="536040" cy="5162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chemeClr val="accent1"/>
                </a:solidFill>
                <a:latin typeface="Calibri"/>
                <a:ea typeface="DejaVu Sans"/>
              </a:rPr>
              <a:t>2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9" name="直線接點 32"/>
          <p:cNvCxnSpPr/>
          <p:nvPr/>
        </p:nvCxnSpPr>
        <p:spPr>
          <a:xfrm>
            <a:off x="7147080" y="3952080"/>
            <a:ext cx="720" cy="81252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110" name="文字方塊 33"/>
          <p:cNvSpPr/>
          <p:nvPr/>
        </p:nvSpPr>
        <p:spPr>
          <a:xfrm>
            <a:off x="7009200" y="4176360"/>
            <a:ext cx="275400" cy="363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1" name="直線接點 34"/>
          <p:cNvCxnSpPr/>
          <p:nvPr/>
        </p:nvCxnSpPr>
        <p:spPr>
          <a:xfrm>
            <a:off x="5749200" y="5025600"/>
            <a:ext cx="1130400" cy="72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112" name="文字方塊 35"/>
          <p:cNvSpPr/>
          <p:nvPr/>
        </p:nvSpPr>
        <p:spPr>
          <a:xfrm>
            <a:off x="6181920" y="4840920"/>
            <a:ext cx="275400" cy="363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文字方塊 37"/>
          <p:cNvSpPr/>
          <p:nvPr/>
        </p:nvSpPr>
        <p:spPr>
          <a:xfrm>
            <a:off x="7309080" y="5104080"/>
            <a:ext cx="263160" cy="36396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文字方塊 38"/>
          <p:cNvSpPr/>
          <p:nvPr/>
        </p:nvSpPr>
        <p:spPr>
          <a:xfrm>
            <a:off x="7290000" y="3714840"/>
            <a:ext cx="263160" cy="36396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文字方塊 39"/>
          <p:cNvSpPr/>
          <p:nvPr/>
        </p:nvSpPr>
        <p:spPr>
          <a:xfrm>
            <a:off x="5618880" y="5108040"/>
            <a:ext cx="263160" cy="36396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文字方塊 42"/>
          <p:cNvSpPr/>
          <p:nvPr/>
        </p:nvSpPr>
        <p:spPr>
          <a:xfrm>
            <a:off x="7018560" y="4176360"/>
            <a:ext cx="275400" cy="3639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文字方塊 43"/>
          <p:cNvSpPr/>
          <p:nvPr/>
        </p:nvSpPr>
        <p:spPr>
          <a:xfrm>
            <a:off x="6178680" y="4835160"/>
            <a:ext cx="275400" cy="3639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文字方塊 44"/>
          <p:cNvSpPr/>
          <p:nvPr/>
        </p:nvSpPr>
        <p:spPr>
          <a:xfrm>
            <a:off x="5568840" y="3730320"/>
            <a:ext cx="263160" cy="36396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文字方塊 45"/>
          <p:cNvSpPr/>
          <p:nvPr/>
        </p:nvSpPr>
        <p:spPr>
          <a:xfrm>
            <a:off x="6183000" y="3500640"/>
            <a:ext cx="275400" cy="3639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文字方塊 46"/>
          <p:cNvSpPr/>
          <p:nvPr/>
        </p:nvSpPr>
        <p:spPr>
          <a:xfrm>
            <a:off x="5354280" y="4178520"/>
            <a:ext cx="275400" cy="3639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文字方塊 47"/>
          <p:cNvSpPr/>
          <p:nvPr/>
        </p:nvSpPr>
        <p:spPr>
          <a:xfrm>
            <a:off x="5617440" y="2388600"/>
            <a:ext cx="263160" cy="36396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3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文字方塊 48"/>
          <p:cNvSpPr/>
          <p:nvPr/>
        </p:nvSpPr>
        <p:spPr>
          <a:xfrm>
            <a:off x="3931920" y="3756600"/>
            <a:ext cx="263160" cy="36396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3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文字方塊 49"/>
          <p:cNvSpPr/>
          <p:nvPr/>
        </p:nvSpPr>
        <p:spPr>
          <a:xfrm>
            <a:off x="5354280" y="2833200"/>
            <a:ext cx="275400" cy="3639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文字方塊 50"/>
          <p:cNvSpPr/>
          <p:nvPr/>
        </p:nvSpPr>
        <p:spPr>
          <a:xfrm>
            <a:off x="4512240" y="3500640"/>
            <a:ext cx="275400" cy="3639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文字方塊 51"/>
          <p:cNvSpPr/>
          <p:nvPr/>
        </p:nvSpPr>
        <p:spPr>
          <a:xfrm>
            <a:off x="3949920" y="2419560"/>
            <a:ext cx="263160" cy="36396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4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文字方塊 52"/>
          <p:cNvSpPr/>
          <p:nvPr/>
        </p:nvSpPr>
        <p:spPr>
          <a:xfrm>
            <a:off x="4512240" y="2176560"/>
            <a:ext cx="275400" cy="3639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文字方塊 53"/>
          <p:cNvSpPr/>
          <p:nvPr/>
        </p:nvSpPr>
        <p:spPr>
          <a:xfrm>
            <a:off x="3674520" y="2842920"/>
            <a:ext cx="275400" cy="3639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矩形 55"/>
          <p:cNvSpPr/>
          <p:nvPr/>
        </p:nvSpPr>
        <p:spPr>
          <a:xfrm>
            <a:off x="3287520" y="5697000"/>
            <a:ext cx="41104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能走的邊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(a,b) </a:t>
            </a:r>
            <a:r>
              <a:rPr lang="zh-TW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需要滿足條件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a</a:t>
            </a:r>
            <a:r>
              <a:rPr lang="zh-TW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點到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2</a:t>
            </a:r>
            <a:r>
              <a:rPr lang="zh-TW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的距離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&gt;b</a:t>
            </a:r>
            <a:r>
              <a:rPr lang="zh-TW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點到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2</a:t>
            </a:r>
            <a:r>
              <a:rPr lang="zh-TW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的距離</a:t>
            </a:r>
            <a:r>
              <a:rPr lang="zh-TW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。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9" name="直線接點 56"/>
          <p:cNvCxnSpPr/>
          <p:nvPr/>
        </p:nvCxnSpPr>
        <p:spPr>
          <a:xfrm>
            <a:off x="4100760" y="2355480"/>
            <a:ext cx="1094040" cy="720"/>
          </a:xfrm>
          <a:prstGeom prst="straightConnector1">
            <a:avLst/>
          </a:prstGeom>
          <a:ln w="38100">
            <a:solidFill>
              <a:srgbClr val="A9D18E"/>
            </a:solidFill>
            <a:round/>
          </a:ln>
        </p:spPr>
      </p:cxnSp>
      <p:cxnSp>
        <p:nvCxnSpPr>
          <p:cNvPr id="130" name="直線接點 62"/>
          <p:cNvCxnSpPr/>
          <p:nvPr/>
        </p:nvCxnSpPr>
        <p:spPr>
          <a:xfrm>
            <a:off x="3816720" y="2616840"/>
            <a:ext cx="720" cy="812880"/>
          </a:xfrm>
          <a:prstGeom prst="straightConnector1">
            <a:avLst/>
          </a:prstGeom>
          <a:ln w="38100">
            <a:solidFill>
              <a:srgbClr val="A9D18E"/>
            </a:solidFill>
            <a:round/>
          </a:ln>
        </p:spPr>
      </p:cxnSp>
      <p:cxnSp>
        <p:nvCxnSpPr>
          <p:cNvPr id="131" name="直線接點 63"/>
          <p:cNvCxnSpPr/>
          <p:nvPr/>
        </p:nvCxnSpPr>
        <p:spPr>
          <a:xfrm>
            <a:off x="5489280" y="2616840"/>
            <a:ext cx="720" cy="812880"/>
          </a:xfrm>
          <a:prstGeom prst="straightConnector1">
            <a:avLst/>
          </a:prstGeom>
          <a:ln w="38100">
            <a:solidFill>
              <a:srgbClr val="A9D18E"/>
            </a:solidFill>
            <a:round/>
          </a:ln>
        </p:spPr>
      </p:cxnSp>
      <p:cxnSp>
        <p:nvCxnSpPr>
          <p:cNvPr id="132" name="直線接點 64"/>
          <p:cNvCxnSpPr/>
          <p:nvPr/>
        </p:nvCxnSpPr>
        <p:spPr>
          <a:xfrm>
            <a:off x="4109400" y="3687120"/>
            <a:ext cx="1094040" cy="720"/>
          </a:xfrm>
          <a:prstGeom prst="straightConnector1">
            <a:avLst/>
          </a:prstGeom>
          <a:ln w="38100">
            <a:solidFill>
              <a:srgbClr val="A9D18E"/>
            </a:solidFill>
            <a:round/>
          </a:ln>
        </p:spPr>
      </p:cxnSp>
      <p:cxnSp>
        <p:nvCxnSpPr>
          <p:cNvPr id="133" name="直線接點 65"/>
          <p:cNvCxnSpPr/>
          <p:nvPr/>
        </p:nvCxnSpPr>
        <p:spPr>
          <a:xfrm>
            <a:off x="5770080" y="3687120"/>
            <a:ext cx="1093680" cy="720"/>
          </a:xfrm>
          <a:prstGeom prst="straightConnector1">
            <a:avLst/>
          </a:prstGeom>
          <a:ln w="38100">
            <a:solidFill>
              <a:srgbClr val="A9D18E"/>
            </a:solidFill>
            <a:round/>
          </a:ln>
        </p:spPr>
      </p:cxnSp>
      <p:cxnSp>
        <p:nvCxnSpPr>
          <p:cNvPr id="134" name="直線接點 66"/>
          <p:cNvCxnSpPr/>
          <p:nvPr/>
        </p:nvCxnSpPr>
        <p:spPr>
          <a:xfrm>
            <a:off x="5478120" y="3952080"/>
            <a:ext cx="720" cy="812520"/>
          </a:xfrm>
          <a:prstGeom prst="straightConnector1">
            <a:avLst/>
          </a:prstGeom>
          <a:ln w="38100">
            <a:solidFill>
              <a:srgbClr val="A9D18E"/>
            </a:solidFill>
            <a:round/>
          </a:ln>
        </p:spPr>
      </p:cxnSp>
      <p:cxnSp>
        <p:nvCxnSpPr>
          <p:cNvPr id="135" name="直線接點 67"/>
          <p:cNvCxnSpPr/>
          <p:nvPr/>
        </p:nvCxnSpPr>
        <p:spPr>
          <a:xfrm>
            <a:off x="7147080" y="3952080"/>
            <a:ext cx="720" cy="812520"/>
          </a:xfrm>
          <a:prstGeom prst="straightConnector1">
            <a:avLst/>
          </a:prstGeom>
          <a:ln w="38100">
            <a:solidFill>
              <a:srgbClr val="A9D18E"/>
            </a:solidFill>
            <a:round/>
          </a:ln>
        </p:spPr>
      </p:cxnSp>
      <p:cxnSp>
        <p:nvCxnSpPr>
          <p:cNvPr id="136" name="直線接點 68"/>
          <p:cNvCxnSpPr/>
          <p:nvPr/>
        </p:nvCxnSpPr>
        <p:spPr>
          <a:xfrm>
            <a:off x="5763600" y="5025600"/>
            <a:ext cx="1093680" cy="720"/>
          </a:xfrm>
          <a:prstGeom prst="straightConnector1">
            <a:avLst/>
          </a:prstGeom>
          <a:ln w="38100">
            <a:solidFill>
              <a:srgbClr val="A9D18E"/>
            </a:solidFill>
            <a:round/>
          </a:ln>
        </p:spPr>
      </p:cxnSp>
      <p:sp>
        <p:nvSpPr>
          <p:cNvPr id="137" name="文字方塊 69"/>
          <p:cNvSpPr/>
          <p:nvPr/>
        </p:nvSpPr>
        <p:spPr>
          <a:xfrm>
            <a:off x="8825760" y="1056960"/>
            <a:ext cx="3220560" cy="14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Calibri"/>
                <a:ea typeface="DejaVu Sans"/>
              </a:rPr>
              <a:t>Output: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0" dur="50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8" dur="500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5" dur="500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3" dur="500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6" dur="500"/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8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9" dur="300" fill="hold"/>
                                        <p:tgtEl>
                                          <p:spTgt spid="1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0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1" dur="3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2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3" dur="3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4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5" dur="300" fill="hold"/>
                                        <p:tgtEl>
                                          <p:spTgt spid="1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9" dur="300" fill="hold"/>
                                        <p:tgtEl>
                                          <p:spTgt spid="129"/>
                                        </p:tgtEl>
                                      </p:cBhvr>
                                      <p:by x="66660" y="66660"/>
                                    </p:animScale>
                                  </p:childTnLst>
                                </p:cTn>
                              </p:par>
                              <p:par>
                                <p:cTn id="310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1" dur="300" fill="hold"/>
                                        <p:tgtEl>
                                          <p:spTgt spid="131"/>
                                        </p:tgtEl>
                                      </p:cBhvr>
                                      <p:by x="66660" y="66660"/>
                                    </p:animScale>
                                  </p:childTnLst>
                                </p:cTn>
                              </p:par>
                              <p:par>
                                <p:cTn id="312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3" dur="300" fill="hold"/>
                                        <p:tgtEl>
                                          <p:spTgt spid="133"/>
                                        </p:tgtEl>
                                      </p:cBhvr>
                                      <p:by x="66660" y="66660"/>
                                    </p:animScale>
                                  </p:childTnLst>
                                </p:cTn>
                              </p:par>
                              <p:par>
                                <p:cTn id="314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5" dur="300" fill="hold"/>
                                        <p:tgtEl>
                                          <p:spTgt spid="135"/>
                                        </p:tgtEl>
                                      </p:cBhvr>
                                      <p:by x="66660" y="6666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9" dur="300" fill="hold"/>
                                        <p:tgtEl>
                                          <p:spTgt spid="1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0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1" dur="3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2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3" dur="300" fill="hold"/>
                                        <p:tgtEl>
                                          <p:spTgt spid="1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4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5" dur="3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9" dur="300" fill="hold"/>
                                        <p:tgtEl>
                                          <p:spTgt spid="129"/>
                                        </p:tgtEl>
                                      </p:cBhvr>
                                      <p:by x="66660" y="66660"/>
                                    </p:animScale>
                                  </p:childTnLst>
                                </p:cTn>
                              </p:par>
                              <p:par>
                                <p:cTn id="330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1" dur="300" fill="hold"/>
                                        <p:tgtEl>
                                          <p:spTgt spid="131"/>
                                        </p:tgtEl>
                                      </p:cBhvr>
                                      <p:by x="66660" y="66660"/>
                                    </p:animScale>
                                  </p:childTnLst>
                                </p:cTn>
                              </p:par>
                              <p:par>
                                <p:cTn id="332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3" dur="300" fill="hold"/>
                                        <p:tgtEl>
                                          <p:spTgt spid="134"/>
                                        </p:tgtEl>
                                      </p:cBhvr>
                                      <p:by x="66660" y="66660"/>
                                    </p:animScale>
                                  </p:childTnLst>
                                </p:cTn>
                              </p:par>
                              <p:par>
                                <p:cTn id="334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5" dur="300" fill="hold"/>
                                        <p:tgtEl>
                                          <p:spTgt spid="136"/>
                                        </p:tgtEl>
                                      </p:cBhvr>
                                      <p:by x="66660" y="6666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9" dur="300" fill="hold"/>
                                        <p:tgtEl>
                                          <p:spTgt spid="1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0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1" dur="300" fill="hold"/>
                                        <p:tgtEl>
                                          <p:spTgt spid="1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2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3" dur="3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4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5" dur="300" fill="hold"/>
                                        <p:tgtEl>
                                          <p:spTgt spid="1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9" dur="300" fill="hold"/>
                                        <p:tgtEl>
                                          <p:spTgt spid="130"/>
                                        </p:tgtEl>
                                      </p:cBhvr>
                                      <p:by x="66660" y="66660"/>
                                    </p:animScale>
                                  </p:childTnLst>
                                </p:cTn>
                              </p:par>
                              <p:par>
                                <p:cTn id="350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" dur="300" fill="hold"/>
                                        <p:tgtEl>
                                          <p:spTgt spid="132"/>
                                        </p:tgtEl>
                                      </p:cBhvr>
                                      <p:by x="66660" y="66660"/>
                                    </p:animScale>
                                  </p:childTnLst>
                                </p:cTn>
                              </p:par>
                              <p:par>
                                <p:cTn id="352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3" dur="300" fill="hold"/>
                                        <p:tgtEl>
                                          <p:spTgt spid="133"/>
                                        </p:tgtEl>
                                      </p:cBhvr>
                                      <p:by x="66660" y="66660"/>
                                    </p:animScale>
                                  </p:childTnLst>
                                </p:cTn>
                              </p:par>
                              <p:par>
                                <p:cTn id="354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5" dur="300" fill="hold"/>
                                        <p:tgtEl>
                                          <p:spTgt spid="135"/>
                                        </p:tgtEl>
                                      </p:cBhvr>
                                      <p:by x="66660" y="6666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9" dur="300" fill="hold"/>
                                        <p:tgtEl>
                                          <p:spTgt spid="1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0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1" dur="300" fill="hold"/>
                                        <p:tgtEl>
                                          <p:spTgt spid="1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2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3" dur="300" fill="hold"/>
                                        <p:tgtEl>
                                          <p:spTgt spid="1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4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5" dur="3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9" dur="300" fill="hold"/>
                                        <p:tgtEl>
                                          <p:spTgt spid="130"/>
                                        </p:tgtEl>
                                      </p:cBhvr>
                                      <p:by x="66660" y="66660"/>
                                    </p:animScale>
                                  </p:childTnLst>
                                </p:cTn>
                              </p:par>
                              <p:par>
                                <p:cTn id="370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1" dur="300" fill="hold"/>
                                        <p:tgtEl>
                                          <p:spTgt spid="132"/>
                                        </p:tgtEl>
                                      </p:cBhvr>
                                      <p:by x="66660" y="66660"/>
                                    </p:animScale>
                                  </p:childTnLst>
                                </p:cTn>
                              </p:par>
                              <p:par>
                                <p:cTn id="372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3" dur="300" fill="hold"/>
                                        <p:tgtEl>
                                          <p:spTgt spid="134"/>
                                        </p:tgtEl>
                                      </p:cBhvr>
                                      <p:by x="66660" y="66660"/>
                                    </p:animScale>
                                  </p:childTnLst>
                                </p:cTn>
                              </p:par>
                              <p:par>
                                <p:cTn id="374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5" dur="300" fill="hold"/>
                                        <p:tgtEl>
                                          <p:spTgt spid="136"/>
                                        </p:tgtEl>
                                      </p:cBhvr>
                                      <p:by x="66660" y="6666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0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4400" b="1" strike="noStrike" spc="-1" dirty="0">
                <a:solidFill>
                  <a:srgbClr val="000000"/>
                </a:solidFill>
                <a:latin typeface="Calibri Light"/>
              </a:rPr>
              <a:t>解題步驟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104876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2985"/>
              </a:spcBef>
              <a:spcAft>
                <a:spcPts val="1984"/>
              </a:spcAft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Source Han Sans CN"/>
              </a:rPr>
              <a:t>1. </a:t>
            </a:r>
            <a:r>
              <a:rPr lang="zh-TW" sz="2800" b="0" strike="noStrike" spc="-1" dirty="0">
                <a:solidFill>
                  <a:srgbClr val="000000"/>
                </a:solidFill>
                <a:latin typeface="Calibri"/>
                <a:ea typeface="Source Han Sans CN"/>
              </a:rPr>
              <a:t>以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Source Han Sans CN"/>
              </a:rPr>
              <a:t>2</a:t>
            </a:r>
            <a:r>
              <a:rPr lang="zh-TW" sz="2800" b="0" strike="noStrike" spc="-1" dirty="0">
                <a:solidFill>
                  <a:srgbClr val="000000"/>
                </a:solidFill>
                <a:latin typeface="Calibri"/>
                <a:ea typeface="Source Han Sans CN"/>
              </a:rPr>
              <a:t>為源點跑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Source Han Sans CN"/>
              </a:rPr>
              <a:t>Dijkstra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Source Han Sans CN"/>
              </a:rPr>
              <a:t> → </a:t>
            </a:r>
            <a:r>
              <a:rPr lang="zh-TW" sz="2800" b="0" strike="noStrike" spc="-1" dirty="0">
                <a:solidFill>
                  <a:srgbClr val="000000"/>
                </a:solidFill>
                <a:uFillTx/>
                <a:latin typeface="Calibri"/>
                <a:ea typeface="Source Han Sans CN"/>
              </a:rPr>
              <a:t>算出所有點到</a:t>
            </a:r>
            <a:r>
              <a:rPr lang="en-US" sz="2800" b="0" strike="noStrike" spc="-1" dirty="0">
                <a:solidFill>
                  <a:srgbClr val="000000"/>
                </a:solidFill>
                <a:uFillTx/>
                <a:latin typeface="Calibri"/>
                <a:ea typeface="Source Han Sans CN"/>
              </a:rPr>
              <a:t>2</a:t>
            </a:r>
            <a:r>
              <a:rPr lang="zh-TW" sz="2800" b="0" strike="noStrike" spc="-1" dirty="0">
                <a:solidFill>
                  <a:srgbClr val="000000"/>
                </a:solidFill>
                <a:uFillTx/>
                <a:latin typeface="Calibri"/>
                <a:ea typeface="Source Han Sans CN"/>
              </a:rPr>
              <a:t>的最短距離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2985"/>
              </a:spcBef>
              <a:spcAft>
                <a:spcPts val="1984"/>
              </a:spcAft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Source Han Sans CN"/>
              </a:rPr>
              <a:t>2.  </a:t>
            </a:r>
            <a:r>
              <a:rPr lang="zh-TW" sz="2800" b="0" strike="noStrike" spc="-1" dirty="0">
                <a:solidFill>
                  <a:srgbClr val="000000"/>
                </a:solidFill>
                <a:uFillTx/>
                <a:latin typeface="Calibri"/>
                <a:ea typeface="Source Han Sans CN"/>
              </a:rPr>
              <a:t>判斷哪些邊可行，建出一個新的圖</a:t>
            </a:r>
            <a:r>
              <a:rPr lang="zh-TW" sz="2800" b="0" strike="noStrike" spc="-1" dirty="0">
                <a:solidFill>
                  <a:srgbClr val="000000"/>
                </a:solidFill>
                <a:latin typeface="Calibri"/>
                <a:ea typeface="Source Han Sans CN"/>
              </a:rPr>
              <a:t>，此圖會是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Source Han Sans CN"/>
              </a:rPr>
              <a:t>DAG(</a:t>
            </a:r>
            <a:r>
              <a:rPr lang="zh-TW" sz="2800" b="1" strike="noStrike" spc="-1" dirty="0">
                <a:solidFill>
                  <a:srgbClr val="000000"/>
                </a:solidFill>
                <a:latin typeface="Calibri"/>
                <a:ea typeface="Source Han Sans CN"/>
              </a:rPr>
              <a:t>有向無環圖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Source Han Sans CN"/>
              </a:rPr>
              <a:t>)</a:t>
            </a:r>
            <a:endParaRPr lang="en-US" sz="2800" b="1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2985"/>
              </a:spcBef>
              <a:spcAft>
                <a:spcPts val="1984"/>
              </a:spcAft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Source Han Sans CN"/>
              </a:rPr>
              <a:t>3.  </a:t>
            </a:r>
            <a:r>
              <a:rPr lang="zh-TW" sz="2800" b="0" strike="noStrike" spc="-1" dirty="0">
                <a:solidFill>
                  <a:srgbClr val="000000"/>
                </a:solidFill>
                <a:latin typeface="Calibri"/>
                <a:ea typeface="Source Han Sans CN"/>
              </a:rPr>
              <a:t>對新的圖</a:t>
            </a:r>
            <a:r>
              <a:rPr lang="zh-TW" sz="2800" b="0" strike="noStrike" spc="-1" dirty="0">
                <a:solidFill>
                  <a:srgbClr val="000000"/>
                </a:solidFill>
                <a:uFillTx/>
                <a:latin typeface="Calibri"/>
                <a:ea typeface="Source Han Sans CN"/>
              </a:rPr>
              <a:t>計算</a:t>
            </a:r>
            <a:r>
              <a:rPr lang="en-US" sz="2800" b="0" strike="noStrike" spc="-1" dirty="0">
                <a:solidFill>
                  <a:srgbClr val="000000"/>
                </a:solidFill>
                <a:uFillTx/>
                <a:latin typeface="Calibri"/>
                <a:ea typeface="Source Han Sans CN"/>
              </a:rPr>
              <a:t>1-&gt;2</a:t>
            </a:r>
            <a:r>
              <a:rPr lang="zh-TW" sz="2800" b="0" strike="noStrike" spc="-1" dirty="0">
                <a:solidFill>
                  <a:srgbClr val="000000"/>
                </a:solidFill>
                <a:uFillTx/>
                <a:latin typeface="Calibri"/>
                <a:ea typeface="Source Han Sans CN"/>
              </a:rPr>
              <a:t>的路徑數量</a:t>
            </a:r>
            <a:r>
              <a:rPr lang="en-US" sz="2800" b="0" strike="noStrike" spc="-1" dirty="0">
                <a:solidFill>
                  <a:srgbClr val="000000"/>
                </a:solidFill>
                <a:uFillTx/>
                <a:latin typeface="Calibri"/>
                <a:ea typeface="Source Han Sans CN"/>
              </a:rPr>
              <a:t>(</a:t>
            </a:r>
            <a:r>
              <a:rPr lang="en-US" sz="2800" b="0" strike="noStrike" spc="-1" dirty="0" err="1">
                <a:solidFill>
                  <a:srgbClr val="000000"/>
                </a:solidFill>
                <a:uFillTx/>
                <a:latin typeface="Calibri"/>
                <a:ea typeface="Source Han Sans CN"/>
              </a:rPr>
              <a:t>dp</a:t>
            </a:r>
            <a:r>
              <a:rPr lang="en-US" sz="2800" b="0" strike="noStrike" spc="-1" dirty="0">
                <a:solidFill>
                  <a:srgbClr val="000000"/>
                </a:solidFill>
                <a:uFillTx/>
                <a:latin typeface="Calibri"/>
                <a:ea typeface="Source Han Sans CN"/>
              </a:rPr>
              <a:t>)</a:t>
            </a:r>
            <a:r>
              <a:rPr lang="zh-TW" sz="2800" b="0" strike="noStrike" spc="-1" dirty="0">
                <a:solidFill>
                  <a:srgbClr val="000000"/>
                </a:solidFill>
                <a:latin typeface="Calibri"/>
                <a:ea typeface="Source Han Sans CN"/>
              </a:rPr>
              <a:t>。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Pseudo code 1 – Dijkstra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85800" y="1143000"/>
            <a:ext cx="10972440" cy="112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2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18698E-FC41-462A-B873-9296BE41D891}"/>
              </a:ext>
            </a:extLst>
          </p:cNvPr>
          <p:cNvSpPr/>
          <p:nvPr/>
        </p:nvSpPr>
        <p:spPr>
          <a:xfrm>
            <a:off x="532800" y="3041280"/>
            <a:ext cx="3124440" cy="2031325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i="1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1010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INF</a:t>
            </a:r>
          </a:p>
          <a:p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TW" altLang="en-US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每個點到</a:t>
            </a:r>
            <a:r>
              <a:rPr lang="en-US" altLang="zh-TW" i="1" dirty="0">
                <a:solidFill>
                  <a:srgbClr val="C9D1D9"/>
                </a:solidFill>
                <a:latin typeface="Consolas" panose="020B0609020204030204" pitchFamily="49" charset="0"/>
              </a:rPr>
              <a:t>2</a:t>
            </a:r>
            <a:r>
              <a:rPr lang="zh-TW" altLang="en-US" i="1" dirty="0">
                <a:solidFill>
                  <a:srgbClr val="C9D1D9"/>
                </a:solidFill>
                <a:latin typeface="Consolas" panose="020B0609020204030204" pitchFamily="49" charset="0"/>
              </a:rPr>
              <a:t>的最短距離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altLang="zh-TW" b="0" i="1" dirty="0">
              <a:solidFill>
                <a:srgbClr val="C9D1D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vis[</a:t>
            </a:r>
            <a:r>
              <a:rPr lang="en-US" altLang="zh-TW" b="0" i="1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1010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1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false</a:t>
            </a:r>
          </a:p>
          <a:p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TW" altLang="en-US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每個點是否被訪問過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altLang="zh-TW" b="0" i="1" dirty="0">
              <a:solidFill>
                <a:srgbClr val="C9D1D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i="1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1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DF60E1-9C82-439F-B0DA-0CE51F96C11D}"/>
              </a:ext>
            </a:extLst>
          </p:cNvPr>
          <p:cNvSpPr/>
          <p:nvPr/>
        </p:nvSpPr>
        <p:spPr>
          <a:xfrm>
            <a:off x="4215920" y="1514285"/>
            <a:ext cx="7786255" cy="5033814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1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Dijkstra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pll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,vector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pll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,greater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pll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heap; </a:t>
            </a:r>
          </a:p>
          <a:p>
            <a:pPr>
              <a:lnSpc>
                <a:spcPct val="150000"/>
              </a:lnSpc>
            </a:pP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heap.</a:t>
            </a:r>
            <a:r>
              <a:rPr lang="en-US" altLang="zh-TW" b="0" i="1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i="1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 , </a:t>
            </a:r>
            <a:r>
              <a:rPr lang="en-US" altLang="zh-TW" b="0" i="1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} );</a:t>
            </a:r>
            <a:r>
              <a:rPr lang="en-US" altLang="zh-TW" b="0" i="1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B949E"/>
                </a:solidFill>
                <a:latin typeface="Consolas" panose="020B0609020204030204" pitchFamily="49" charset="0"/>
              </a:rPr>
              <a:t>//</a:t>
            </a:r>
            <a:r>
              <a:rPr lang="zh-TW" altLang="en-US" i="1" dirty="0">
                <a:solidFill>
                  <a:srgbClr val="8B949E"/>
                </a:solidFill>
                <a:latin typeface="Consolas" panose="020B0609020204030204" pitchFamily="49" charset="0"/>
              </a:rPr>
              <a:t>以</a:t>
            </a:r>
            <a:r>
              <a:rPr lang="en-US" altLang="zh-TW" i="1" dirty="0">
                <a:solidFill>
                  <a:srgbClr val="8B949E"/>
                </a:solidFill>
                <a:latin typeface="Consolas" panose="020B0609020204030204" pitchFamily="49" charset="0"/>
              </a:rPr>
              <a:t>2</a:t>
            </a:r>
            <a:r>
              <a:rPr lang="zh-TW" altLang="en-US" i="1" dirty="0">
                <a:solidFill>
                  <a:srgbClr val="8B949E"/>
                </a:solidFill>
                <a:latin typeface="Consolas" panose="020B0609020204030204" pitchFamily="49" charset="0"/>
              </a:rPr>
              <a:t>為源點</a:t>
            </a:r>
            <a:endParaRPr lang="zh-TW" altLang="en-US" b="0" i="1" dirty="0">
              <a:solidFill>
                <a:srgbClr val="C9D1D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TW" altLang="en-US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(heap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empty)</a:t>
            </a:r>
          </a:p>
          <a:p>
            <a:pPr>
              <a:lnSpc>
                <a:spcPct val="150000"/>
              </a:lnSpc>
            </a:pP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now , d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heap.</a:t>
            </a:r>
            <a:r>
              <a:rPr lang="en-US" altLang="zh-TW" b="0" i="1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(); //O(1)</a:t>
            </a:r>
          </a:p>
          <a:p>
            <a:pPr>
              <a:lnSpc>
                <a:spcPct val="150000"/>
              </a:lnSpc>
            </a:pP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( vis[now] )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    vis[now]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1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in g[now]) //O(m)</a:t>
            </a:r>
          </a:p>
          <a:p>
            <a:pPr>
              <a:lnSpc>
                <a:spcPct val="150000"/>
              </a:lnSpc>
            </a:pP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next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e[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[next]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i="1" dirty="0" err="1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[next]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i="1" dirty="0" err="1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heap.</a:t>
            </a:r>
            <a:r>
              <a:rPr lang="en-US" altLang="zh-TW" b="0" i="1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[next] , next } ); //O(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logn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560ED45-531A-4EDB-BEFE-282683FE9E9C}"/>
              </a:ext>
            </a:extLst>
          </p:cNvPr>
          <p:cNvSpPr txBox="1"/>
          <p:nvPr/>
        </p:nvSpPr>
        <p:spPr>
          <a:xfrm>
            <a:off x="532800" y="1514285"/>
            <a:ext cx="402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用堆優化的</a:t>
            </a:r>
            <a:r>
              <a:rPr lang="en-US" altLang="zh-TW" dirty="0"/>
              <a:t>Dijkstra</a:t>
            </a:r>
          </a:p>
          <a:p>
            <a:r>
              <a:rPr lang="zh-TW" altLang="en-US" dirty="0"/>
              <a:t>時間複雜度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O(</a:t>
            </a:r>
            <a:r>
              <a:rPr lang="en-US" altLang="zh-TW" dirty="0" err="1"/>
              <a:t>mlogn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3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 anchorCtr="1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altLang="zh-TW" sz="4400" b="1" spc="-1" dirty="0">
                <a:solidFill>
                  <a:srgbClr val="000000"/>
                </a:solidFill>
                <a:latin typeface="Calibri"/>
              </a:rPr>
              <a:t>Pseudo code </a:t>
            </a: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2 – </a:t>
            </a:r>
            <a:r>
              <a:rPr lang="zh-TW" sz="4400" b="1" strike="noStrike" spc="-1" dirty="0">
                <a:solidFill>
                  <a:srgbClr val="000000"/>
                </a:solidFill>
                <a:latin typeface="Calibri"/>
              </a:rPr>
              <a:t>建新圖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E25DA5-ABF9-4C2C-9F16-C4831CB46C80}"/>
              </a:ext>
            </a:extLst>
          </p:cNvPr>
          <p:cNvSpPr/>
          <p:nvPr/>
        </p:nvSpPr>
        <p:spPr>
          <a:xfrm>
            <a:off x="2507192" y="1997839"/>
            <a:ext cx="7176655" cy="2862322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1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build_dag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C9D1D9"/>
                </a:solidFill>
                <a:latin typeface="Consolas" panose="020B0609020204030204" pitchFamily="49" charset="0"/>
              </a:rPr>
              <a:t>i</a:t>
            </a:r>
            <a:r>
              <a:rPr lang="en-US" altLang="zh-TW" i="1" dirty="0">
                <a:solidFill>
                  <a:srgbClr val="D2A8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C9D1D9"/>
                </a:solidFill>
                <a:latin typeface="Consolas" panose="020B0609020204030204" pitchFamily="49" charset="0"/>
              </a:rPr>
              <a:t>:</a:t>
            </a:r>
            <a:r>
              <a:rPr lang="en-US" altLang="zh-TW" i="1" dirty="0">
                <a:solidFill>
                  <a:srgbClr val="D2A8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1~n )</a:t>
            </a:r>
          </a:p>
          <a:p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(j</a:t>
            </a:r>
            <a:r>
              <a:rPr lang="en-US" altLang="zh-TW" i="1" dirty="0">
                <a:solidFill>
                  <a:srgbClr val="C9D1D9"/>
                </a:solidFill>
                <a:latin typeface="Consolas" panose="020B0609020204030204" pitchFamily="49" charset="0"/>
              </a:rPr>
              <a:t> in 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g[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i="1" dirty="0">
                <a:solidFill>
                  <a:srgbClr val="D2A8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i="1" dirty="0" err="1">
                <a:solidFill>
                  <a:srgbClr val="C9D1D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, y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j.to</a:t>
            </a:r>
          </a:p>
          <a:p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i="1" dirty="0">
                <a:solidFill>
                  <a:srgbClr val="C9D1D9"/>
                </a:solidFill>
                <a:latin typeface="Consolas" panose="020B0609020204030204" pitchFamily="49" charset="0"/>
              </a:rPr>
              <a:t>y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[x])</a:t>
            </a:r>
          </a:p>
          <a:p>
            <a:r>
              <a:rPr lang="en-US" altLang="zh-TW" i="1" dirty="0">
                <a:solidFill>
                  <a:srgbClr val="C9D1D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dag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[y].</a:t>
            </a:r>
            <a:r>
              <a:rPr lang="en-US" altLang="zh-TW" b="0" i="1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(x); //</a:t>
            </a:r>
            <a:r>
              <a:rPr lang="zh-TW" altLang="en-US" i="1" dirty="0">
                <a:solidFill>
                  <a:srgbClr val="C9D1D9"/>
                </a:solidFill>
                <a:latin typeface="Consolas" panose="020B0609020204030204" pitchFamily="49" charset="0"/>
              </a:rPr>
              <a:t>建邊 </a:t>
            </a:r>
            <a:r>
              <a:rPr lang="en-US" altLang="zh-TW" i="1" dirty="0">
                <a:solidFill>
                  <a:srgbClr val="C9D1D9"/>
                </a:solidFill>
                <a:latin typeface="Consolas" panose="020B0609020204030204" pitchFamily="49" charset="0"/>
              </a:rPr>
              <a:t>y-&gt; x</a:t>
            </a:r>
            <a:endParaRPr lang="en-US" altLang="zh-TW" b="0" i="1" dirty="0">
              <a:solidFill>
                <a:srgbClr val="C9D1D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4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 anchorCtr="1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altLang="zh-TW" sz="4400" b="1" spc="-1" dirty="0">
                <a:solidFill>
                  <a:srgbClr val="000000"/>
                </a:solidFill>
                <a:latin typeface="Calibri"/>
              </a:rPr>
              <a:t>Pseudo code </a:t>
            </a: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3 – </a:t>
            </a:r>
            <a:r>
              <a:rPr lang="zh-TW" sz="4400" b="1" strike="noStrike" spc="-1" dirty="0">
                <a:solidFill>
                  <a:srgbClr val="000000"/>
                </a:solidFill>
                <a:latin typeface="Calibri"/>
              </a:rPr>
              <a:t>計算</a:t>
            </a: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DAG</a:t>
            </a:r>
            <a:r>
              <a:rPr lang="zh-TW" sz="4400" b="1" strike="noStrike" spc="-1" dirty="0">
                <a:solidFill>
                  <a:srgbClr val="000000"/>
                </a:solidFill>
                <a:latin typeface="Calibri"/>
              </a:rPr>
              <a:t>上的路徑數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72E00D-CD49-4980-A0EB-1FA58ABEE7AE}"/>
              </a:ext>
            </a:extLst>
          </p:cNvPr>
          <p:cNvSpPr/>
          <p:nvPr/>
        </p:nvSpPr>
        <p:spPr>
          <a:xfrm>
            <a:off x="726764" y="1611745"/>
            <a:ext cx="3124440" cy="1200329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path[</a:t>
            </a:r>
            <a:r>
              <a:rPr lang="en-US" altLang="zh-TW" b="0" i="1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1010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0 </a:t>
            </a:r>
            <a:r>
              <a:rPr lang="zh-TW" altLang="en-US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TW" b="0" i="1" dirty="0">
              <a:solidFill>
                <a:srgbClr val="C9D1D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TW" altLang="en-US" i="1" dirty="0">
                <a:solidFill>
                  <a:srgbClr val="C9D1D9"/>
                </a:solidFill>
                <a:latin typeface="Consolas" panose="020B0609020204030204" pitchFamily="49" charset="0"/>
              </a:rPr>
              <a:t>每個</a:t>
            </a:r>
            <a:r>
              <a:rPr lang="zh-TW" altLang="en-US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點到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TW" altLang="en-US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的路徑數</a:t>
            </a:r>
            <a:endParaRPr lang="en-US" altLang="zh-TW" b="0" i="1" dirty="0">
              <a:solidFill>
                <a:srgbClr val="C9D1D9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i="1" dirty="0">
              <a:solidFill>
                <a:srgbClr val="C9D1D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C9D1D9"/>
                </a:solidFill>
                <a:latin typeface="Consolas" panose="020B0609020204030204" pitchFamily="49" charset="0"/>
              </a:rPr>
              <a:t>path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i="1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79C0FF"/>
                </a:solidFill>
                <a:latin typeface="Consolas" panose="020B0609020204030204" pitchFamily="49" charset="0"/>
              </a:rPr>
              <a:t>1</a:t>
            </a:r>
            <a:endParaRPr lang="en-US" altLang="zh-TW" b="0" i="1" dirty="0">
              <a:solidFill>
                <a:srgbClr val="C9D1D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51FB6-D178-41B7-B4EB-B37D8B5E6755}"/>
              </a:ext>
            </a:extLst>
          </p:cNvPr>
          <p:cNvSpPr/>
          <p:nvPr/>
        </p:nvSpPr>
        <p:spPr>
          <a:xfrm>
            <a:off x="4760373" y="3741234"/>
            <a:ext cx="6096000" cy="1754326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TW" i="1" dirty="0">
                <a:solidFill>
                  <a:srgbClr val="D2A8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1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D2A8FF"/>
                </a:solidFill>
                <a:latin typeface="Consolas" panose="020B0609020204030204" pitchFamily="49" charset="0"/>
              </a:rPr>
              <a:t>u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(path[</a:t>
            </a:r>
            <a:r>
              <a:rPr lang="en-US" altLang="zh-TW" b="0" i="1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]!=0)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path[</a:t>
            </a:r>
            <a:r>
              <a:rPr lang="en-US" altLang="zh-TW" b="0" i="1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]; //</a:t>
            </a:r>
            <a:r>
              <a:rPr lang="zh-TW" altLang="en-US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記憶化搜索</a:t>
            </a:r>
            <a:endParaRPr lang="en-US" altLang="zh-TW" b="0" i="1" dirty="0">
              <a:solidFill>
                <a:srgbClr val="C9D1D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1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altLang="zh-TW" b="0" i="1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dag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i="1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])  path[</a:t>
            </a:r>
            <a:r>
              <a:rPr lang="en-US" altLang="zh-TW" b="0" i="1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i="1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1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i="1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path[</a:t>
            </a:r>
            <a:r>
              <a:rPr lang="en-US" altLang="zh-TW" b="0" i="1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TW" b="0" i="1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8993091-43F0-4BF5-81D8-590FD60E3D68}"/>
                  </a:ext>
                </a:extLst>
              </p:cNvPr>
              <p:cNvSpPr txBox="1"/>
              <p:nvPr/>
            </p:nvSpPr>
            <p:spPr>
              <a:xfrm>
                <a:off x="4570054" y="1600652"/>
                <a:ext cx="6476638" cy="1211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path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nary>
                              <m:naryPr>
                                <m:chr m:val="∑"/>
                                <m:ctrlPr>
                                  <a:rPr lang="pt-BR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)∈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𝑑𝑎𝑔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b>
                              <m:sup/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𝑝𝑎𝑡h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 , 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nary>
                          </m:e>
                        </m:eqArr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8993091-43F0-4BF5-81D8-590FD60E3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054" y="1600652"/>
                <a:ext cx="6476638" cy="1211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4">
            <a:extLst>
              <a:ext uri="{FF2B5EF4-FFF2-40B4-BE49-F238E27FC236}">
                <a16:creationId xmlns:a16="http://schemas.microsoft.com/office/drawing/2014/main" id="{6D3A4BF8-01D4-479C-B347-C73D37EC4DE5}"/>
              </a:ext>
            </a:extLst>
          </p:cNvPr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 anchorCtr="1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en-US" sz="4400" b="1" spc="-1" dirty="0">
                <a:solidFill>
                  <a:srgbClr val="000000"/>
                </a:solidFill>
                <a:latin typeface="Arial"/>
              </a:rPr>
              <a:t>時間</a:t>
            </a:r>
            <a:endParaRPr lang="en-US" sz="44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ED839C2-BFFF-4CF5-ACC6-064C303F3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013" y="2899514"/>
            <a:ext cx="6681974" cy="154944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1E492E4-2D2B-49D3-B16E-B3A7E57F5471}"/>
              </a:ext>
            </a:extLst>
          </p:cNvPr>
          <p:cNvSpPr/>
          <p:nvPr/>
        </p:nvSpPr>
        <p:spPr>
          <a:xfrm>
            <a:off x="4544291" y="2899514"/>
            <a:ext cx="1173018" cy="1549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1958</TotalTime>
  <Words>790</Words>
  <Application>Microsoft Office PowerPoint</Application>
  <PresentationFormat>寬螢幕</PresentationFormat>
  <Paragraphs>107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DejaVu Sans</vt:lpstr>
      <vt:lpstr>Source Han Sans CN</vt:lpstr>
      <vt:lpstr>Arial</vt:lpstr>
      <vt:lpstr>Calibri</vt:lpstr>
      <vt:lpstr>Calibri Light</vt:lpstr>
      <vt:lpstr>Cambria Math</vt:lpstr>
      <vt:lpstr>Consolas</vt:lpstr>
      <vt:lpstr>Symbol</vt:lpstr>
      <vt:lpstr>Times New Roman</vt:lpstr>
      <vt:lpstr>Wingdings</vt:lpstr>
      <vt:lpstr>Office 佈景主題</vt:lpstr>
      <vt:lpstr>Office 佈景主題</vt:lpstr>
      <vt:lpstr>UVA 10917 – Walk Through the Forest</vt:lpstr>
      <vt:lpstr>題意</vt:lpstr>
      <vt:lpstr>輸入輸出規定</vt:lpstr>
      <vt:lpstr>測資說明</vt:lpstr>
      <vt:lpstr>解題步驟</vt:lpstr>
      <vt:lpstr>Pseudo code 1 – Dijkstra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10917 – Walk Through the Forest</dc:title>
  <dc:subject/>
  <dc:creator>林晉宇 (110403518)</dc:creator>
  <dc:description/>
  <cp:lastModifiedBy>林晉宇 (110403518)</cp:lastModifiedBy>
  <cp:revision>35</cp:revision>
  <dcterms:created xsi:type="dcterms:W3CDTF">2022-12-04T14:33:30Z</dcterms:created>
  <dcterms:modified xsi:type="dcterms:W3CDTF">2022-12-07T00:45:07Z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寬螢幕</vt:lpwstr>
  </property>
  <property fmtid="{D5CDD505-2E9C-101B-9397-08002B2CF9AE}" pid="3" name="Slides">
    <vt:i4>5</vt:i4>
  </property>
</Properties>
</file>