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800" r:id="rId1"/>
  </p:sldMasterIdLst>
  <p:notesMasterIdLst>
    <p:notesMasterId r:id="rId23"/>
  </p:notesMasterIdLst>
  <p:handoutMasterIdLst>
    <p:handoutMasterId r:id="rId24"/>
  </p:handoutMasterIdLst>
  <p:sldIdLst>
    <p:sldId id="5704" r:id="rId2"/>
    <p:sldId id="5705" r:id="rId3"/>
    <p:sldId id="5716" r:id="rId4"/>
    <p:sldId id="5718" r:id="rId5"/>
    <p:sldId id="5707" r:id="rId6"/>
    <p:sldId id="5709" r:id="rId7"/>
    <p:sldId id="5721" r:id="rId8"/>
    <p:sldId id="5710" r:id="rId9"/>
    <p:sldId id="5711" r:id="rId10"/>
    <p:sldId id="5712" r:id="rId11"/>
    <p:sldId id="5713" r:id="rId12"/>
    <p:sldId id="5714" r:id="rId13"/>
    <p:sldId id="5717" r:id="rId14"/>
    <p:sldId id="5720" r:id="rId15"/>
    <p:sldId id="5722" r:id="rId16"/>
    <p:sldId id="5723" r:id="rId17"/>
    <p:sldId id="5724" r:id="rId18"/>
    <p:sldId id="5725" r:id="rId19"/>
    <p:sldId id="5726" r:id="rId20"/>
    <p:sldId id="5727" r:id="rId21"/>
    <p:sldId id="5708" r:id="rId22"/>
  </p:sldIdLst>
  <p:sldSz cx="9906000" cy="6858000" type="A4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charset="-127"/>
        <a:ea typeface="굴림" charset="-127"/>
        <a:cs typeface="+mn-cs"/>
        <a:sym typeface="Wingdings" pitchFamily="2" charset="2"/>
      </a:defRPr>
    </a:lvl9pPr>
  </p:defaultTextStyle>
  <p:extLst>
    <p:ext uri="{521415D9-36F7-43E2-AB2F-B90AF26B5E84}">
      <p14:sectionLst xmlns:p14="http://schemas.microsoft.com/office/powerpoint/2010/main">
        <p14:section name="레이아웃" id="{CE72B11D-AA25-4366-880F-821DE9956EB7}">
          <p14:sldIdLst>
            <p14:sldId id="5704"/>
            <p14:sldId id="5705"/>
            <p14:sldId id="5716"/>
            <p14:sldId id="5718"/>
            <p14:sldId id="5707"/>
            <p14:sldId id="5709"/>
            <p14:sldId id="5721"/>
            <p14:sldId id="5710"/>
            <p14:sldId id="5711"/>
            <p14:sldId id="5712"/>
            <p14:sldId id="5713"/>
            <p14:sldId id="5714"/>
            <p14:sldId id="5717"/>
            <p14:sldId id="5720"/>
            <p14:sldId id="5722"/>
            <p14:sldId id="5723"/>
            <p14:sldId id="5724"/>
            <p14:sldId id="5725"/>
            <p14:sldId id="5726"/>
            <p14:sldId id="5727"/>
            <p14:sldId id="5708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4042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  <p15:guide id="6" orient="horz" pos="300" userDrawn="1">
          <p15:clr>
            <a:srgbClr val="A4A3A4"/>
          </p15:clr>
        </p15:guide>
        <p15:guide id="7" pos="1532" userDrawn="1">
          <p15:clr>
            <a:srgbClr val="A4A3A4"/>
          </p15:clr>
        </p15:guide>
        <p15:guide id="8" pos="6068" userDrawn="1">
          <p15:clr>
            <a:srgbClr val="A4A3A4"/>
          </p15:clr>
        </p15:guide>
        <p15:guide id="9" pos="3097" userDrawn="1">
          <p15:clr>
            <a:srgbClr val="A4A3A4"/>
          </p15:clr>
        </p15:guide>
        <p15:guide id="10" pos="4662" userDrawn="1">
          <p15:clr>
            <a:srgbClr val="A4A3A4"/>
          </p15:clr>
        </p15:guide>
        <p15:guide id="13" orient="horz" pos="2636" userDrawn="1">
          <p15:clr>
            <a:srgbClr val="A4A3A4"/>
          </p15:clr>
        </p15:guide>
        <p15:guide id="14" pos="126">
          <p15:clr>
            <a:srgbClr val="A4A3A4"/>
          </p15:clr>
        </p15:guide>
        <p15:guide id="15" orient="horz" pos="618" userDrawn="1">
          <p15:clr>
            <a:srgbClr val="A4A3A4"/>
          </p15:clr>
        </p15:guide>
        <p15:guide id="16" orient="horz" pos="405" userDrawn="1">
          <p15:clr>
            <a:srgbClr val="A4A3A4"/>
          </p15:clr>
        </p15:guide>
        <p15:guide id="17" orient="horz" pos="686" userDrawn="1">
          <p15:clr>
            <a:srgbClr val="A4A3A4"/>
          </p15:clr>
        </p15:guide>
        <p15:guide id="18" pos="217" userDrawn="1">
          <p15:clr>
            <a:srgbClr val="A4A3A4"/>
          </p15:clr>
        </p15:guide>
        <p15:guide id="19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F96"/>
    <a:srgbClr val="0000FF"/>
    <a:srgbClr val="3072C2"/>
    <a:srgbClr val="F38F15"/>
    <a:srgbClr val="FFFFCC"/>
    <a:srgbClr val="31859C"/>
    <a:srgbClr val="EE541E"/>
    <a:srgbClr val="A6A6A6"/>
    <a:srgbClr val="00FF00"/>
    <a:srgbClr val="316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86465" autoAdjust="0"/>
  </p:normalViewPr>
  <p:slideViewPr>
    <p:cSldViewPr snapToGrid="0" snapToObjects="1" showGuides="1">
      <p:cViewPr varScale="1">
        <p:scale>
          <a:sx n="77" d="100"/>
          <a:sy n="77" d="100"/>
        </p:scale>
        <p:origin x="96" y="810"/>
      </p:cViewPr>
      <p:guideLst>
        <p:guide orient="horz" pos="4042"/>
        <p:guide orient="horz" pos="1117"/>
        <p:guide orient="horz" pos="300"/>
        <p:guide pos="1532"/>
        <p:guide pos="6068"/>
        <p:guide pos="3097"/>
        <p:guide pos="4662"/>
        <p:guide orient="horz" pos="2636"/>
        <p:guide pos="126"/>
        <p:guide orient="horz" pos="618"/>
        <p:guide orient="horz" pos="405"/>
        <p:guide orient="horz" pos="686"/>
        <p:guide pos="217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3384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-1644" y="-120"/>
      </p:cViewPr>
      <p:guideLst>
        <p:guide orient="horz" pos="3127"/>
        <p:guide pos="2138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6"/>
            <a:ext cx="2942907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7" tIns="47469" rIns="94937" bIns="47469" numCol="1" anchor="t" anchorCtr="0" compatLnSpc="1">
            <a:prstTxWarp prst="textNoShape">
              <a:avLst/>
            </a:prstTxWarp>
          </a:bodyPr>
          <a:lstStyle>
            <a:lvl1pPr defTabSz="947232" latinLnBrk="0">
              <a:spcBef>
                <a:spcPct val="0"/>
              </a:spcBef>
              <a:defRPr kumimoji="0" sz="11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770" y="6"/>
            <a:ext cx="2942907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7" tIns="47469" rIns="94937" bIns="47469" numCol="1" anchor="t" anchorCtr="0" compatLnSpc="1">
            <a:prstTxWarp prst="textNoShape">
              <a:avLst/>
            </a:prstTxWarp>
          </a:bodyPr>
          <a:lstStyle>
            <a:lvl1pPr algn="r" defTabSz="947232" latinLnBrk="0">
              <a:spcBef>
                <a:spcPct val="0"/>
              </a:spcBef>
              <a:defRPr kumimoji="0" sz="11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" y="9430308"/>
            <a:ext cx="2942907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7" tIns="47469" rIns="94937" bIns="47469" numCol="1" anchor="b" anchorCtr="0" compatLnSpc="1">
            <a:prstTxWarp prst="textNoShape">
              <a:avLst/>
            </a:prstTxWarp>
          </a:bodyPr>
          <a:lstStyle>
            <a:lvl1pPr defTabSz="947232" latinLnBrk="0">
              <a:spcBef>
                <a:spcPct val="0"/>
              </a:spcBef>
              <a:defRPr kumimoji="0" sz="11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770" y="9430308"/>
            <a:ext cx="2942907" cy="49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937" tIns="47469" rIns="94937" bIns="47469" numCol="1" anchor="b" anchorCtr="0" compatLnSpc="1">
            <a:prstTxWarp prst="textNoShape">
              <a:avLst/>
            </a:prstTxWarp>
          </a:bodyPr>
          <a:lstStyle>
            <a:lvl1pPr algn="r" defTabSz="947232" latinLnBrk="0">
              <a:spcBef>
                <a:spcPct val="0"/>
              </a:spcBef>
              <a:defRPr kumimoji="0" sz="11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D8414D26-1A5B-4156-888F-DCC378C60C78}" type="slidenum">
              <a:rPr lang="ko-KR" altLang="en-US"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en-US" altLang="ko-KR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694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9"/>
            <a:ext cx="2918611" cy="48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94" tIns="45952" rIns="91894" bIns="45952" numCol="1" anchor="t" anchorCtr="0" compatLnSpc="1">
            <a:prstTxWarp prst="textNoShape">
              <a:avLst/>
            </a:prstTxWarp>
          </a:bodyPr>
          <a:lstStyle>
            <a:lvl1pPr defTabSz="916932" latinLnBrk="0">
              <a:spcBef>
                <a:spcPct val="0"/>
              </a:spcBef>
              <a:defRPr kumimoji="0" sz="1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733" y="9"/>
            <a:ext cx="2918611" cy="48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94" tIns="45952" rIns="91894" bIns="45952" numCol="1" anchor="t" anchorCtr="0" compatLnSpc="1">
            <a:prstTxWarp prst="textNoShape">
              <a:avLst/>
            </a:prstTxWarp>
          </a:bodyPr>
          <a:lstStyle>
            <a:lvl1pPr algn="r" defTabSz="916932" latinLnBrk="0">
              <a:spcBef>
                <a:spcPct val="0"/>
              </a:spcBef>
              <a:defRPr kumimoji="0" sz="1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5963" y="723900"/>
            <a:ext cx="5438775" cy="3767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6233" y="4732653"/>
            <a:ext cx="5035494" cy="4486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94" tIns="45952" rIns="91894" bIns="459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60532"/>
            <a:ext cx="2918611" cy="48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94" tIns="45952" rIns="91894" bIns="45952" numCol="1" anchor="b" anchorCtr="0" compatLnSpc="1">
            <a:prstTxWarp prst="textNoShape">
              <a:avLst/>
            </a:prstTxWarp>
          </a:bodyPr>
          <a:lstStyle>
            <a:lvl1pPr defTabSz="916932" latinLnBrk="0">
              <a:spcBef>
                <a:spcPct val="0"/>
              </a:spcBef>
              <a:defRPr kumimoji="0" sz="1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733" y="9460532"/>
            <a:ext cx="2918611" cy="480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894" tIns="45952" rIns="91894" bIns="45952" numCol="1" anchor="b" anchorCtr="0" compatLnSpc="1">
            <a:prstTxWarp prst="textNoShape">
              <a:avLst/>
            </a:prstTxWarp>
          </a:bodyPr>
          <a:lstStyle>
            <a:lvl1pPr algn="r" defTabSz="916932" latinLnBrk="0">
              <a:spcBef>
                <a:spcPct val="0"/>
              </a:spcBef>
              <a:defRPr kumimoji="0" sz="11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9642909-6448-426E-9ED7-EFF6CDC2E25C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7985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>
            <a:extLst>
              <a:ext uri="{FF2B5EF4-FFF2-40B4-BE49-F238E27FC236}">
                <a16:creationId xmlns:a16="http://schemas.microsoft.com/office/drawing/2014/main" id="{1934DBAA-C187-4B71-BC05-DBE92E855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>
            <a:extLst>
              <a:ext uri="{FF2B5EF4-FFF2-40B4-BE49-F238E27FC236}">
                <a16:creationId xmlns:a16="http://schemas.microsoft.com/office/drawing/2014/main" id="{0A8B6B62-1260-49DF-A155-60E5615934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 l="959" t="575" r="68657" b="78969"/>
          <a:stretch/>
        </p:blipFill>
        <p:spPr bwMode="auto"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4D8AA7-8C6E-4CCA-A0FA-DEF653DF95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제목 입력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F9C7C0F-DB1B-4BE9-9142-410B314C4B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202y. mm. dd </a:t>
            </a:r>
            <a:r>
              <a:rPr lang="ko-KR" altLang="en-US" dirty="0"/>
              <a:t>담당자</a:t>
            </a:r>
            <a:r>
              <a:rPr lang="en-US" altLang="ko-KR" dirty="0"/>
              <a:t>/</a:t>
            </a:r>
            <a:r>
              <a:rPr lang="ko-KR" altLang="en-US" dirty="0"/>
              <a:t>직급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59E7B7E7-9C05-4667-885B-AB8295A969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대상 업체 로고</a:t>
            </a:r>
            <a:endParaRPr lang="en-US" altLang="ko-KR" dirty="0"/>
          </a:p>
          <a:p>
            <a:pPr lvl="0"/>
            <a:r>
              <a:rPr lang="en-US" altLang="ko-KR" dirty="0"/>
              <a:t>*</a:t>
            </a:r>
            <a:r>
              <a:rPr lang="ko-KR" altLang="en-US" dirty="0"/>
              <a:t>없을 시 무시</a:t>
            </a:r>
          </a:p>
        </p:txBody>
      </p:sp>
    </p:spTree>
    <p:extLst>
      <p:ext uri="{BB962C8B-B14F-4D97-AF65-F5344CB8AC3E}">
        <p14:creationId xmlns:p14="http://schemas.microsoft.com/office/powerpoint/2010/main" val="129778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2EC38CF-E0DA-4E4F-8879-1DB4A59C6FEA}"/>
              </a:ext>
            </a:extLst>
          </p:cNvPr>
          <p:cNvSpPr txBox="1">
            <a:spLocks/>
          </p:cNvSpPr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bg1"/>
                </a:solidFill>
                <a:latin typeface="+mn-ea"/>
                <a:cs typeface="한컴돋움" pitchFamily="18" charset="2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n-ea"/>
              <a:cs typeface="한컴돋움" pitchFamily="18" charset="2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C314B1-2864-4E0A-A4EA-09072E8A1F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/>
            <a:r>
              <a:rPr lang="ko-KR" altLang="en-US" dirty="0"/>
              <a:t>챕터 제목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1667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CE6CF-FA78-495B-9442-39017B283AB8}"/>
              </a:ext>
            </a:extLst>
          </p:cNvPr>
          <p:cNvSpPr/>
          <p:nvPr userDrawn="1"/>
        </p:nvSpPr>
        <p:spPr bwMode="auto"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7EA2D-A154-446D-A624-452F1F9623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2AF3831-91CA-4478-A2C9-FA92065CC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341454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2024. 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>
            <a:extLst>
              <a:ext uri="{FF2B5EF4-FFF2-40B4-BE49-F238E27FC236}">
                <a16:creationId xmlns:a16="http://schemas.microsoft.com/office/drawing/2014/main" id="{6BEA6CC4-7B5D-42C1-89CC-4D5372474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소주제</a:t>
            </a:r>
          </a:p>
        </p:txBody>
      </p:sp>
      <p:sp>
        <p:nvSpPr>
          <p:cNvPr id="15" name="텍스트 개체 틀 21">
            <a:extLst>
              <a:ext uri="{FF2B5EF4-FFF2-40B4-BE49-F238E27FC236}">
                <a16:creationId xmlns:a16="http://schemas.microsoft.com/office/drawing/2014/main" id="{55D5FE98-3A06-4B9D-8C1C-494B1EC85F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 dirty="0"/>
              <a:t>*</a:t>
            </a:r>
            <a:r>
              <a:rPr lang="ko-KR" altLang="en-US" dirty="0"/>
              <a:t>글자 폰트 </a:t>
            </a:r>
            <a:r>
              <a:rPr lang="en-US" altLang="ko-KR" dirty="0"/>
              <a:t>14 </a:t>
            </a:r>
            <a:r>
              <a:rPr lang="ko-KR" altLang="en-US" dirty="0"/>
              <a:t>유지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줄까지 기입 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그림 자료가 주 내용일 경우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</p:txBody>
      </p:sp>
      <p:sp>
        <p:nvSpPr>
          <p:cNvPr id="16" name="제목 9">
            <a:extLst>
              <a:ext uri="{FF2B5EF4-FFF2-40B4-BE49-F238E27FC236}">
                <a16:creationId xmlns:a16="http://schemas.microsoft.com/office/drawing/2014/main" id="{4218302E-124C-470D-BB79-F671E8D10C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/>
              <a:t>주제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43F91B20-EC10-49FE-B09E-1E543401CC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</p:spTree>
    <p:extLst>
      <p:ext uri="{BB962C8B-B14F-4D97-AF65-F5344CB8AC3E}">
        <p14:creationId xmlns:p14="http://schemas.microsoft.com/office/powerpoint/2010/main" val="98618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544274" y="4536505"/>
            <a:ext cx="4245264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lang="ko-KR" altLang="en-US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이씨마이너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ko-KR" altLang="en-US" sz="12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강남구 </a:t>
            </a:r>
            <a:r>
              <a:rPr lang="ko-KR" altLang="en-US" sz="1200" b="1" dirty="0" err="1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논현로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28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덕원빌딩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 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 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6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0" r:id="rId2"/>
    <p:sldLayoutId id="2147483803" r:id="rId3"/>
    <p:sldLayoutId id="2147483808" r:id="rId4"/>
    <p:sldLayoutId id="2147483804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9" Type="http://schemas.openxmlformats.org/officeDocument/2006/relationships/oleObject" Target="../embeddings/oleObject19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24.wmf"/><Relationship Id="rId42" Type="http://schemas.openxmlformats.org/officeDocument/2006/relationships/image" Target="../media/image28.wmf"/><Relationship Id="rId47" Type="http://schemas.openxmlformats.org/officeDocument/2006/relationships/oleObject" Target="../embeddings/oleObject23.bin"/><Relationship Id="rId50" Type="http://schemas.openxmlformats.org/officeDocument/2006/relationships/image" Target="../media/image32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38" Type="http://schemas.openxmlformats.org/officeDocument/2006/relationships/image" Target="../media/image26.wmf"/><Relationship Id="rId46" Type="http://schemas.openxmlformats.org/officeDocument/2006/relationships/image" Target="../media/image30.emf"/><Relationship Id="rId2" Type="http://schemas.openxmlformats.org/officeDocument/2006/relationships/image" Target="../media/image9.png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14.bin"/><Relationship Id="rId41" Type="http://schemas.openxmlformats.org/officeDocument/2006/relationships/oleObject" Target="../embeddings/oleObject20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37" Type="http://schemas.openxmlformats.org/officeDocument/2006/relationships/oleObject" Target="../embeddings/oleObject18.bin"/><Relationship Id="rId40" Type="http://schemas.openxmlformats.org/officeDocument/2006/relationships/image" Target="../media/image27.wmf"/><Relationship Id="rId45" Type="http://schemas.openxmlformats.org/officeDocument/2006/relationships/oleObject" Target="../embeddings/oleObject22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21.wmf"/><Relationship Id="rId36" Type="http://schemas.openxmlformats.org/officeDocument/2006/relationships/image" Target="../media/image25.wmf"/><Relationship Id="rId49" Type="http://schemas.openxmlformats.org/officeDocument/2006/relationships/oleObject" Target="../embeddings/oleObject24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4" Type="http://schemas.openxmlformats.org/officeDocument/2006/relationships/image" Target="../media/image29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22.wmf"/><Relationship Id="rId35" Type="http://schemas.openxmlformats.org/officeDocument/2006/relationships/oleObject" Target="../embeddings/oleObject17.bin"/><Relationship Id="rId43" Type="http://schemas.openxmlformats.org/officeDocument/2006/relationships/oleObject" Target="../embeddings/oleObject21.bin"/><Relationship Id="rId48" Type="http://schemas.openxmlformats.org/officeDocument/2006/relationships/image" Target="../media/image31.wmf"/><Relationship Id="rId8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B9C259-F067-4F41-A6FB-E2E1BE7869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으로 </a:t>
            </a:r>
            <a:r>
              <a:rPr lang="en-US" altLang="ko-KR" dirty="0"/>
              <a:t>MLP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35A55-B1BF-4C4C-B8BD-EE34EE9B9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2024.08.02</a:t>
            </a:r>
          </a:p>
          <a:p>
            <a:r>
              <a:rPr lang="ko-KR" altLang="en-US" dirty="0" err="1"/>
              <a:t>박진윤</a:t>
            </a:r>
            <a:r>
              <a:rPr lang="ko-KR" altLang="en-US" dirty="0"/>
              <a:t> 주임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41FF10-64BF-4D1E-B03D-21849AC56E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79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23C152-FD3A-2642-2F13-739D37FAA3B2}"/>
              </a:ext>
            </a:extLst>
          </p:cNvPr>
          <p:cNvGrpSpPr/>
          <p:nvPr/>
        </p:nvGrpSpPr>
        <p:grpSpPr>
          <a:xfrm>
            <a:off x="6491316" y="1539884"/>
            <a:ext cx="2263254" cy="853405"/>
            <a:chOff x="6238618" y="1560631"/>
            <a:chExt cx="2263254" cy="85340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415DD2-FF93-5F4F-DB57-B02ACC1A7B35}"/>
                </a:ext>
              </a:extLst>
            </p:cNvPr>
            <p:cNvSpPr txBox="1"/>
            <p:nvPr/>
          </p:nvSpPr>
          <p:spPr>
            <a:xfrm>
              <a:off x="6295435" y="1893723"/>
              <a:ext cx="2149620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dA2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A2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–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y</a:t>
              </a:r>
              <a:endParaRPr lang="en-US" altLang="ko-KR" sz="10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0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dZ2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dA2 </a:t>
              </a:r>
              <a:r>
                <a:rPr lang="en-US" altLang="ko-KR" sz="1000" b="0" dirty="0">
                  <a:solidFill>
                    <a:srgbClr val="7CA668"/>
                  </a:solidFill>
                  <a:highlight>
                    <a:srgbClr val="000000"/>
                  </a:highlight>
                  <a:latin typeface="Consolas" panose="020B0609020204030204" pitchFamily="49" charset="0"/>
                </a:rPr>
                <a:t>#linear</a:t>
              </a:r>
              <a:r>
                <a:rPr lang="ko-KR" altLang="en-US" sz="1000" b="0" dirty="0">
                  <a:solidFill>
                    <a:srgbClr val="7CA668"/>
                  </a:solidFill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>
                  <a:solidFill>
                    <a:srgbClr val="7CA668"/>
                  </a:solidFill>
                  <a:highlight>
                    <a:srgbClr val="000000"/>
                  </a:highlight>
                  <a:latin typeface="Consolas" panose="020B0609020204030204" pitchFamily="49" charset="0"/>
                </a:rPr>
                <a:t>derivative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04229B-30B8-9BE3-D893-E06639F3B164}"/>
                </a:ext>
              </a:extLst>
            </p:cNvPr>
            <p:cNvSpPr/>
            <p:nvPr/>
          </p:nvSpPr>
          <p:spPr bwMode="auto">
            <a:xfrm>
              <a:off x="6238618" y="1560631"/>
              <a:ext cx="2263254" cy="853405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1896"/>
              <a:r>
                <a:rPr lang="ko-KR" altLang="en-US" b="0" i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수정된 </a:t>
              </a:r>
              <a:r>
                <a:rPr lang="en-US" altLang="ko-KR" b="0" i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 </a:t>
              </a:r>
              <a:r>
                <a:rPr lang="ko-KR" altLang="en-US" b="0" i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</a:p>
          </p:txBody>
        </p:sp>
      </p:grp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309" y="922627"/>
            <a:ext cx="9270641" cy="4001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역전파</a:t>
            </a:r>
            <a:r>
              <a:rPr lang="ko-KR" altLang="en-US" dirty="0"/>
              <a:t> 과정을 통해 </a:t>
            </a:r>
            <a:r>
              <a:rPr lang="en-US" altLang="ko-KR" dirty="0"/>
              <a:t>loss </a:t>
            </a:r>
            <a:r>
              <a:rPr lang="ko-KR" altLang="en-US" dirty="0"/>
              <a:t>값을 최소화할 수 있는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의 </a:t>
            </a:r>
            <a:r>
              <a:rPr lang="ko-KR" altLang="en-US" dirty="0" err="1"/>
              <a:t>변화값을</a:t>
            </a:r>
            <a:r>
              <a:rPr lang="ko-KR" altLang="en-US" dirty="0"/>
              <a:t> 찾습니다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Backpropagation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C45819-BBED-01B2-35F2-0E3264E11020}"/>
                  </a:ext>
                </a:extLst>
              </p:cNvPr>
              <p:cNvSpPr txBox="1"/>
              <p:nvPr/>
            </p:nvSpPr>
            <p:spPr>
              <a:xfrm>
                <a:off x="200472" y="1428069"/>
                <a:ext cx="5084450" cy="484560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lIns="72000" tIns="72000" rIns="72000" bIns="72000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ko-KR" i="1" u="sng" dirty="0">
                    <a:latin typeface="Cambria Math" panose="02040503050406030204" pitchFamily="18" charset="0"/>
                    <a:ea typeface="+mn-ea"/>
                  </a:rPr>
                  <a:t>Backpropagation</a:t>
                </a:r>
                <a:r>
                  <a:rPr lang="ko-KR" altLang="en-US" i="1" u="sng" dirty="0">
                    <a:latin typeface="Cambria Math" panose="02040503050406030204" pitchFamily="18" charset="0"/>
                    <a:ea typeface="+mn-ea"/>
                  </a:rPr>
                  <a:t>의 </a:t>
                </a:r>
                <a:r>
                  <a:rPr lang="en-US" altLang="ko-KR" i="1" u="sng" dirty="0">
                    <a:latin typeface="Cambria Math" panose="02040503050406030204" pitchFamily="18" charset="0"/>
                    <a:ea typeface="+mn-ea"/>
                  </a:rPr>
                  <a:t>Pseudo code</a:t>
                </a:r>
                <a:endParaRPr lang="en-US" altLang="ko-KR" b="0" i="1" dirty="0">
                  <a:latin typeface="Cambria Math" panose="02040503050406030204" pitchFamily="18" charset="0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0" dirty="0" err="1">
                    <a:latin typeface="Cambria Math" panose="02040503050406030204" pitchFamily="18" charset="0"/>
                    <a:ea typeface="+mn-ea"/>
                  </a:rPr>
                  <a:t>출력층</a:t>
                </a:r>
                <a:r>
                  <a:rPr lang="ko-KR" altLang="en-US" b="0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US" altLang="ko-KR" b="0" dirty="0">
                    <a:latin typeface="Cambria Math" panose="02040503050406030204" pitchFamily="18" charset="0"/>
                    <a:ea typeface="+mn-ea"/>
                  </a:rPr>
                  <a:t>→ </a:t>
                </a:r>
                <a:r>
                  <a:rPr lang="ko-KR" altLang="en-US" b="0" dirty="0" err="1">
                    <a:latin typeface="Cambria Math" panose="02040503050406030204" pitchFamily="18" charset="0"/>
                    <a:ea typeface="+mn-ea"/>
                  </a:rPr>
                  <a:t>은닉층</a:t>
                </a:r>
                <a:endParaRPr lang="en-US" altLang="ko-KR" b="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ko-KR" altLang="en-US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=</m:t>
                    </m:r>
                    <m:d>
                      <m:dPr>
                        <m:ctrlPr>
                          <a:rPr lang="en-US" altLang="ko-KR" sz="14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4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ko-KR" altLang="en-US" b="0" dirty="0">
                    <a:solidFill>
                      <a:prstClr val="black"/>
                    </a:solidFill>
                    <a:latin typeface="+mn-ea"/>
                  </a:rPr>
                  <a:t>출력층에서의 </a:t>
                </a:r>
                <a:r>
                  <a:rPr lang="en-US" altLang="ko-KR" b="0" dirty="0">
                    <a:solidFill>
                      <a:prstClr val="black"/>
                    </a:solidFill>
                    <a:latin typeface="+mn-ea"/>
                  </a:rPr>
                  <a:t>loss</a:t>
                </a:r>
                <a:r>
                  <a:rPr lang="ko-KR" altLang="en-US" b="0" dirty="0">
                    <a:solidFill>
                      <a:prstClr val="black"/>
                    </a:solidFill>
                    <a:latin typeface="+mn-ea"/>
                  </a:rPr>
                  <a:t>값 미분</a:t>
                </a:r>
                <a:endParaRPr lang="en-US" altLang="ko-KR" b="0" dirty="0">
                  <a:latin typeface="Cambria Math" panose="02040503050406030204" pitchFamily="18" charset="0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활성화 함수</a:t>
                </a:r>
                <a:r>
                  <a:rPr lang="en-US" altLang="ko-KR" b="0" strike="sngStrike" dirty="0">
                    <a:latin typeface="Cambria Math" panose="02040503050406030204" pitchFamily="18" charset="0"/>
                  </a:rPr>
                  <a:t>(sigmoid)</a:t>
                </a:r>
                <a:r>
                  <a:rPr lang="ko-KR" altLang="en-US" b="0" strike="sngStrike" dirty="0">
                    <a:latin typeface="Cambria Math" panose="02040503050406030204" pitchFamily="18" charset="0"/>
                  </a:rPr>
                  <a:t> 미분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linear </a:t>
                </a:r>
                <a:r>
                  <a:rPr lang="ko-KR" altLang="en-US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함수로 수정</a:t>
                </a:r>
                <a:endParaRPr lang="en-US" altLang="ko-KR" i="1" strike="sngStrike" dirty="0">
                  <a:solidFill>
                    <a:srgbClr val="FF0000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ko-KR" alt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=</m:t>
                    </m:r>
                    <m:d>
                      <m:dPr>
                        <m:ctrlP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ko-KR" altLang="en-US" b="0" i="1" dirty="0">
                    <a:latin typeface="Cambria Math" panose="02040503050406030204" pitchFamily="18" charset="0"/>
                  </a:rPr>
                  <a:t> 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출력층의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weight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의 미분 값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b="0" dirty="0" err="1">
                    <a:latin typeface="Cambria Math" panose="02040503050406030204" pitchFamily="18" charset="0"/>
                  </a:rPr>
                  <a:t>변화값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)</a:t>
                </a:r>
                <a:endParaRPr lang="en-US" altLang="ko-KR" b="0" dirty="0">
                  <a:latin typeface="Cambria Math" panose="02040503050406030204" pitchFamily="18" charset="0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ko-KR" alt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4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=</m:t>
                    </m:r>
                    <m:d>
                      <m:dPr>
                        <m:ctrlP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출력층의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bias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의 미분 값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b="0" dirty="0" err="1">
                    <a:latin typeface="Cambria Math" panose="02040503050406030204" pitchFamily="18" charset="0"/>
                  </a:rPr>
                  <a:t>변화값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b="0" dirty="0">
                  <a:latin typeface="Cambria Math" panose="02040503050406030204" pitchFamily="18" charset="0"/>
                  <a:ea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b="0" dirty="0" err="1">
                    <a:latin typeface="Cambria Math" panose="02040503050406030204" pitchFamily="18" charset="0"/>
                    <a:ea typeface="+mn-ea"/>
                  </a:rPr>
                  <a:t>은닉층</a:t>
                </a:r>
                <a:r>
                  <a:rPr lang="ko-KR" altLang="en-US" b="0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US" altLang="ko-KR" b="0" dirty="0">
                    <a:latin typeface="Cambria Math" panose="02040503050406030204" pitchFamily="18" charset="0"/>
                    <a:ea typeface="+mn-ea"/>
                  </a:rPr>
                  <a:t>→ </a:t>
                </a:r>
                <a:r>
                  <a:rPr lang="ko-KR" altLang="en-US" b="0" dirty="0" err="1">
                    <a:latin typeface="Cambria Math" panose="02040503050406030204" pitchFamily="18" charset="0"/>
                    <a:ea typeface="+mn-ea"/>
                  </a:rPr>
                  <a:t>입력층</a:t>
                </a:r>
                <a:endParaRPr lang="en-US" altLang="ko-KR" b="0" dirty="0">
                  <a:latin typeface="Cambria Math" panose="02040503050406030204" pitchFamily="18" charset="0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m:rPr>
                        <m:nor/>
                      </m:rPr>
                      <a:rPr lang="en-US" altLang="ko-KR" b="0" i="1" dirty="0">
                        <a:solidFill>
                          <a:prstClr val="black"/>
                        </a:solidFill>
                        <a:latin typeface="+mn-ea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</m:d>
                        <m:d>
                          <m:d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ko-KR" altLang="en-US" b="0" i="1" dirty="0">
                    <a:solidFill>
                      <a:prstClr val="black"/>
                    </a:solidFill>
                    <a:latin typeface="+mn-ea"/>
                  </a:rPr>
                  <a:t>  </a:t>
                </a:r>
                <a:r>
                  <a:rPr lang="ko-KR" altLang="en-US" b="0" dirty="0" err="1">
                    <a:solidFill>
                      <a:prstClr val="black"/>
                    </a:solidFill>
                    <a:latin typeface="+mn-ea"/>
                  </a:rPr>
                  <a:t>은닉층</a:t>
                </a:r>
                <a:r>
                  <a:rPr lang="ko-KR" altLang="en-US" b="0" dirty="0">
                    <a:solidFill>
                      <a:prstClr val="black"/>
                    </a:solidFill>
                    <a:latin typeface="+mn-ea"/>
                  </a:rPr>
                  <a:t> </a:t>
                </a:r>
                <a:r>
                  <a:rPr lang="en-US" altLang="ko-KR" b="0" dirty="0">
                    <a:solidFill>
                      <a:prstClr val="black"/>
                    </a:solidFill>
                    <a:latin typeface="+mn-ea"/>
                  </a:rPr>
                  <a:t>node </a:t>
                </a:r>
                <a:r>
                  <a:rPr lang="ko-KR" altLang="en-US" b="0" dirty="0">
                    <a:solidFill>
                      <a:prstClr val="black"/>
                    </a:solidFill>
                    <a:latin typeface="+mn-ea"/>
                  </a:rPr>
                  <a:t>값들의 미분</a:t>
                </a:r>
                <a:endParaRPr lang="en-US" altLang="ko-KR" b="0" dirty="0">
                  <a:latin typeface="Cambria Math" panose="02040503050406030204" pitchFamily="18" charset="0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ko-KR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ko-KR" b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altLang="ko-KR" b="0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은닉층의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weight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의 미분 값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b="0" dirty="0" err="1">
                    <a:latin typeface="Cambria Math" panose="02040503050406030204" pitchFamily="18" charset="0"/>
                  </a:rPr>
                  <a:t>변화값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b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a:rPr lang="en-US" altLang="ko-KR" b="0" i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altLang="ko-KR" b="0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b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b="0" dirty="0">
                    <a:latin typeface="Cambria Math" panose="02040503050406030204" pitchFamily="18" charset="0"/>
                  </a:rPr>
                  <a:t> 은닉층의 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bias </a:t>
                </a:r>
                <a:r>
                  <a:rPr lang="ko-KR" altLang="en-US" b="0" dirty="0">
                    <a:latin typeface="Cambria Math" panose="02040503050406030204" pitchFamily="18" charset="0"/>
                  </a:rPr>
                  <a:t>의 미분 값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(</a:t>
                </a:r>
                <a:r>
                  <a:rPr lang="ko-KR" altLang="en-US" b="0" dirty="0" err="1">
                    <a:latin typeface="Cambria Math" panose="02040503050406030204" pitchFamily="18" charset="0"/>
                  </a:rPr>
                  <a:t>변화값</a:t>
                </a:r>
                <a:r>
                  <a:rPr lang="en-US" altLang="ko-KR" b="0" dirty="0">
                    <a:latin typeface="Cambria Math" panose="02040503050406030204" pitchFamily="18" charset="0"/>
                  </a:rPr>
                  <a:t>)</a:t>
                </a:r>
                <a:endParaRPr lang="en-US" altLang="ko-KR" b="0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C45819-BBED-01B2-35F2-0E3264E11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2" y="1428069"/>
                <a:ext cx="5084450" cy="4845604"/>
              </a:xfrm>
              <a:prstGeom prst="rect">
                <a:avLst/>
              </a:prstGeom>
              <a:blipFill>
                <a:blip r:embed="rId2"/>
                <a:stretch>
                  <a:fillRect l="-59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EF6A52-0806-931F-DFF4-17B1B920E958}"/>
              </a:ext>
            </a:extLst>
          </p:cNvPr>
          <p:cNvGrpSpPr/>
          <p:nvPr/>
        </p:nvGrpSpPr>
        <p:grpSpPr>
          <a:xfrm>
            <a:off x="5421610" y="2798749"/>
            <a:ext cx="4402667" cy="3785651"/>
            <a:chOff x="5421610" y="2798749"/>
            <a:chExt cx="4402667" cy="3785651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C164100-9FD9-C69E-4F25-1F03B91D8CCB}"/>
                </a:ext>
              </a:extLst>
            </p:cNvPr>
            <p:cNvGrpSpPr/>
            <p:nvPr/>
          </p:nvGrpSpPr>
          <p:grpSpPr>
            <a:xfrm>
              <a:off x="5421610" y="2798749"/>
              <a:ext cx="4402667" cy="3785651"/>
              <a:chOff x="5421610" y="2798749"/>
              <a:chExt cx="4402667" cy="3785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30A414-BC6A-D3BD-2840-FDECB28E75BE}"/>
                  </a:ext>
                </a:extLst>
              </p:cNvPr>
              <p:cNvSpPr txBox="1"/>
              <p:nvPr/>
            </p:nvSpPr>
            <p:spPr>
              <a:xfrm>
                <a:off x="5478219" y="2798749"/>
                <a:ext cx="4289449" cy="347787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0" dirty="0">
                    <a:solidFill>
                      <a:srgbClr val="569CD6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def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CDCAA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backpropagation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parameters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cache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X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y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m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 err="1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y</a:t>
                </a:r>
                <a:r>
                  <a:rPr lang="en-US" altLang="ko-KR" sz="1100" b="0" dirty="0" err="1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.shape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[</a:t>
                </a:r>
                <a:r>
                  <a:rPr lang="en-US" altLang="ko-KR" sz="1100" b="0" dirty="0">
                    <a:solidFill>
                      <a:srgbClr val="B5CEA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0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] </a:t>
                </a:r>
                <a:r>
                  <a:rPr lang="en-US" altLang="ko-KR" sz="1100" b="0" dirty="0">
                    <a:solidFill>
                      <a:srgbClr val="7CA66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# number of input data</a:t>
                </a:r>
                <a:endPara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endParaRPr>
              </a:p>
              <a:p>
                <a:b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</a:b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7CA66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# </a:t>
                </a:r>
                <a:r>
                  <a:rPr lang="ko-KR" altLang="en-US" sz="1100" b="0" dirty="0">
                    <a:solidFill>
                      <a:srgbClr val="7CA66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순전파과정에서 </a:t>
                </a:r>
                <a:r>
                  <a:rPr lang="ko-KR" altLang="en-US" sz="1100" b="0" dirty="0" err="1">
                    <a:solidFill>
                      <a:srgbClr val="7CA66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연산된</a:t>
                </a:r>
                <a:r>
                  <a:rPr lang="ko-KR" altLang="en-US" sz="1100" b="0" dirty="0">
                    <a:solidFill>
                      <a:srgbClr val="7CA66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값</a:t>
                </a:r>
                <a:endParaRPr lang="en-US" altLang="ko-KR" sz="1100" b="0" dirty="0">
                  <a:solidFill>
                    <a:srgbClr val="7CA66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Z1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Z2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cache</a:t>
                </a:r>
              </a:p>
              <a:p>
                <a:r>
                  <a:rPr lang="en-US" altLang="ko-KR" sz="1100" b="0" dirty="0">
                    <a:solidFill>
                      <a:srgbClr val="9CDCFE"/>
                    </a:solidFill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   </a:t>
                </a:r>
              </a:p>
              <a:p>
                <a:r>
                  <a:rPr lang="en-US" altLang="ko-KR" sz="1100" b="0" dirty="0">
                    <a:solidFill>
                      <a:srgbClr val="9CDCFE"/>
                    </a:solidFill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   </a:t>
                </a:r>
                <a:r>
                  <a:rPr lang="en-US" altLang="ko-KR" sz="1100" b="0" dirty="0">
                    <a:solidFill>
                      <a:srgbClr val="7CA668"/>
                    </a:solidFill>
                    <a:highlight>
                      <a:srgbClr val="000000"/>
                    </a:highlight>
                    <a:latin typeface="Consolas" panose="020B0609020204030204" pitchFamily="49" charset="0"/>
                  </a:rPr>
                  <a:t># backpropagation of output layer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dA2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–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y</a:t>
                </a:r>
                <a:endPara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dZ2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dA2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*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(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*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(</a:t>
                </a:r>
                <a:r>
                  <a:rPr lang="en-US" altLang="ko-KR" sz="1100" b="0" dirty="0">
                    <a:solidFill>
                      <a:srgbClr val="B5CEA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1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-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))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dW2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(</a:t>
                </a:r>
                <a:r>
                  <a:rPr lang="en-US" altLang="ko-KR" sz="1100" b="0" dirty="0">
                    <a:solidFill>
                      <a:srgbClr val="B5CEA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1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/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m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*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4EC9B0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np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.</a:t>
                </a:r>
                <a:r>
                  <a:rPr lang="en-US" altLang="ko-KR" sz="1100" b="0" dirty="0">
                    <a:solidFill>
                      <a:srgbClr val="DCDCAA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dot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dZ2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.T)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db2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(</a:t>
                </a:r>
                <a:r>
                  <a:rPr lang="en-US" altLang="ko-KR" sz="1100" b="0" dirty="0">
                    <a:solidFill>
                      <a:srgbClr val="B5CEA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1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/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m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*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 err="1">
                    <a:solidFill>
                      <a:srgbClr val="4EC9B0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np</a:t>
                </a:r>
                <a:r>
                  <a:rPr lang="en-US" altLang="ko-KR" sz="1100" b="0" dirty="0" err="1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.</a:t>
                </a:r>
                <a:r>
                  <a:rPr lang="en-US" altLang="ko-KR" sz="1100" b="0" dirty="0" err="1">
                    <a:solidFill>
                      <a:srgbClr val="DCDCAA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sum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dZ2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axis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B5CEA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 err="1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keepdims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569CD6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True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</a:t>
                </a:r>
              </a:p>
              <a:p>
                <a:b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</a:b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7CA668"/>
                    </a:solidFill>
                    <a:highlight>
                      <a:srgbClr val="000000"/>
                    </a:highlight>
                    <a:latin typeface="Consolas" panose="020B0609020204030204" pitchFamily="49" charset="0"/>
                  </a:rPr>
                  <a:t># backpropagation of hidden layer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dA1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4EC9B0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np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.</a:t>
                </a:r>
                <a:r>
                  <a:rPr lang="en-US" altLang="ko-KR" sz="1100" b="0" dirty="0">
                    <a:solidFill>
                      <a:srgbClr val="DCDCAA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dot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parameters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[</a:t>
                </a:r>
                <a:r>
                  <a:rPr lang="en-US" altLang="ko-KR" sz="1100" b="0" dirty="0">
                    <a:solidFill>
                      <a:srgbClr val="B5CEA8"/>
                    </a:solidFill>
                    <a:highlight>
                      <a:srgbClr val="000000"/>
                    </a:highlight>
                    <a:latin typeface="Consolas" panose="020B0609020204030204" pitchFamily="49" charset="0"/>
                  </a:rPr>
                  <a:t>‘W2’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].T,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dZ2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 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dZ1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dA1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*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(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*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(</a:t>
                </a:r>
                <a:r>
                  <a:rPr lang="en-US" altLang="ko-KR" sz="1100" b="0" dirty="0">
                    <a:solidFill>
                      <a:srgbClr val="B5CEA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1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-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)) 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dW1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(</a:t>
                </a:r>
                <a:r>
                  <a:rPr lang="en-US" altLang="ko-KR" sz="1100" b="0" dirty="0">
                    <a:solidFill>
                      <a:srgbClr val="B5CEA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1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/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m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*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4EC9B0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np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.</a:t>
                </a:r>
                <a:r>
                  <a:rPr lang="en-US" altLang="ko-KR" sz="1100" b="0" dirty="0">
                    <a:solidFill>
                      <a:srgbClr val="DCDCAA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dot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dZ1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X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db1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(</a:t>
                </a:r>
                <a:r>
                  <a:rPr lang="en-US" altLang="ko-KR" sz="1100" b="0" dirty="0">
                    <a:solidFill>
                      <a:srgbClr val="B5CEA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1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/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m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*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 err="1">
                    <a:solidFill>
                      <a:srgbClr val="4EC9B0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np</a:t>
                </a:r>
                <a:r>
                  <a:rPr lang="en-US" altLang="ko-KR" sz="1100" b="0" dirty="0" err="1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.</a:t>
                </a:r>
                <a:r>
                  <a:rPr lang="en-US" altLang="ko-KR" sz="1100" b="0" dirty="0" err="1">
                    <a:solidFill>
                      <a:srgbClr val="DCDCAA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sum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dZ1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axis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B5CEA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 err="1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keepdims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569CD6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True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gradients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[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dW1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db1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dW2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db2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]</a:t>
                </a:r>
              </a:p>
              <a:p>
                <a:b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</a:b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C586C0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return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gradients</a:t>
                </a:r>
                <a:endPara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21936B-849E-A347-7D21-139030CD3D25}"/>
                  </a:ext>
                </a:extLst>
              </p:cNvPr>
              <p:cNvSpPr txBox="1"/>
              <p:nvPr/>
            </p:nvSpPr>
            <p:spPr>
              <a:xfrm>
                <a:off x="5421610" y="6307401"/>
                <a:ext cx="440266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>
                    <a:solidFill>
                      <a:srgbClr val="24292F"/>
                    </a:solidFill>
                    <a:latin typeface="+mn-lt"/>
                    <a:ea typeface="+mn-ea"/>
                  </a:rPr>
                  <a:t>&lt; </a:t>
                </a:r>
                <a:r>
                  <a:rPr lang="ko-KR" altLang="en-US" sz="12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그림</a:t>
                </a:r>
                <a:r>
                  <a:rPr lang="en-US" altLang="ko-KR" sz="12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10. Backpropagation </a:t>
                </a:r>
                <a:r>
                  <a:rPr lang="ko-KR" altLang="en-US" sz="12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과정의 </a:t>
                </a:r>
                <a:r>
                  <a:rPr lang="en-US" altLang="ko-KR" sz="12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python </a:t>
                </a:r>
                <a:r>
                  <a:rPr lang="ko-KR" altLang="en-US" sz="1200" b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코드</a:t>
                </a:r>
                <a:r>
                  <a:rPr lang="en-US" altLang="ko-KR" sz="1200" b="0">
                    <a:solidFill>
                      <a:srgbClr val="24292F"/>
                    </a:solidFill>
                    <a:latin typeface="+mn-lt"/>
                    <a:ea typeface="+mn-ea"/>
                  </a:rPr>
                  <a:t>&gt;</a:t>
                </a:r>
                <a:endParaRPr lang="ko-KR" altLang="en-US" sz="1200" b="0" dirty="0">
                  <a:solidFill>
                    <a:srgbClr val="24292F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80700F-6766-CAC5-FB3B-BAD66ABD997C}"/>
                </a:ext>
              </a:extLst>
            </p:cNvPr>
            <p:cNvSpPr/>
            <p:nvPr/>
          </p:nvSpPr>
          <p:spPr bwMode="auto">
            <a:xfrm>
              <a:off x="5815662" y="3808581"/>
              <a:ext cx="3772404" cy="932630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1896"/>
              <a:endPara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09B722-FFFD-0756-4316-098BBB2D6A09}"/>
                </a:ext>
              </a:extLst>
            </p:cNvPr>
            <p:cNvSpPr/>
            <p:nvPr/>
          </p:nvSpPr>
          <p:spPr bwMode="auto">
            <a:xfrm>
              <a:off x="5815662" y="4830546"/>
              <a:ext cx="3772404" cy="10575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1896"/>
              <a:endPara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9FFA4A-6F58-B84A-0935-D17C3AE924A8}"/>
              </a:ext>
            </a:extLst>
          </p:cNvPr>
          <p:cNvSpPr/>
          <p:nvPr/>
        </p:nvSpPr>
        <p:spPr bwMode="auto">
          <a:xfrm>
            <a:off x="231324" y="1846733"/>
            <a:ext cx="4852119" cy="2299064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896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119730-053A-E86D-9871-E6EFC9A56F74}"/>
              </a:ext>
            </a:extLst>
          </p:cNvPr>
          <p:cNvSpPr/>
          <p:nvPr/>
        </p:nvSpPr>
        <p:spPr bwMode="auto">
          <a:xfrm>
            <a:off x="231323" y="4372391"/>
            <a:ext cx="4480161" cy="1826931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896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FF95A6B-4BB7-6FE5-76EE-D94FCD05EAFD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5083443" y="1966587"/>
            <a:ext cx="1407873" cy="10296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5CDFFE-F0CA-5171-A27A-23FF9C1173EC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H="1" flipV="1">
            <a:off x="7622943" y="2393289"/>
            <a:ext cx="78921" cy="1415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73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308" y="673710"/>
            <a:ext cx="9270641" cy="7089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역전파</a:t>
            </a:r>
            <a:r>
              <a:rPr lang="ko-KR" altLang="en-US" dirty="0"/>
              <a:t> 과정을 통해 계산된 새로운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값을 업데이트합니다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업데이트된 파라미터 값을 통해 다시 </a:t>
            </a:r>
            <a:r>
              <a:rPr lang="en-US" altLang="ko-KR" dirty="0"/>
              <a:t>feedforward</a:t>
            </a:r>
            <a:r>
              <a:rPr lang="ko-KR" altLang="en-US" dirty="0"/>
              <a:t>과정을 거칩니다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과정을 반복하여 최적의 파라미터 값을 계산하는 과정이 학습 과정입니다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Update parameters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D3A432F-23E4-6717-8F36-92AECD2FF35A}"/>
              </a:ext>
            </a:extLst>
          </p:cNvPr>
          <p:cNvGrpSpPr/>
          <p:nvPr/>
        </p:nvGrpSpPr>
        <p:grpSpPr>
          <a:xfrm>
            <a:off x="4407572" y="2321014"/>
            <a:ext cx="4951140" cy="3077766"/>
            <a:chOff x="3793257" y="2226647"/>
            <a:chExt cx="4951140" cy="307776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0D6EB7-C9AB-36A0-7D00-1EB08BAE6362}"/>
                </a:ext>
              </a:extLst>
            </p:cNvPr>
            <p:cNvSpPr txBox="1"/>
            <p:nvPr/>
          </p:nvSpPr>
          <p:spPr>
            <a:xfrm>
              <a:off x="3793257" y="2226647"/>
              <a:ext cx="4951140" cy="280076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100" b="0" dirty="0">
                  <a:solidFill>
                    <a:srgbClr val="569CD6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def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update_parameters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parameters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gradients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learning_rate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7CA66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# retrieve the gradients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dW1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db1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dW2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db2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gradients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7CA66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# retrieve the weights and biases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parameters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7CA66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# update the weights and biases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-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learning_rate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*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dW1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-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learning_rate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*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db1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-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learning_rate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*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dW2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-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learning_rate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*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db2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parameters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[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C586C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parameters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26CDC3-E4F4-3F1D-70DA-472FC2B9ACA9}"/>
                </a:ext>
              </a:extLst>
            </p:cNvPr>
            <p:cNvSpPr txBox="1"/>
            <p:nvPr/>
          </p:nvSpPr>
          <p:spPr>
            <a:xfrm>
              <a:off x="4067493" y="5027414"/>
              <a:ext cx="4402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11.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파라미터 업데이트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과정의 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20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5CDB9-83E5-ADE7-AF91-913CA31358C8}"/>
                  </a:ext>
                </a:extLst>
              </p:cNvPr>
              <p:cNvSpPr txBox="1"/>
              <p:nvPr/>
            </p:nvSpPr>
            <p:spPr>
              <a:xfrm>
                <a:off x="547288" y="2162934"/>
                <a:ext cx="3232085" cy="311692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lIns="72000" tIns="72000" rIns="72000" bIns="72000" rtlCol="0">
                <a:spAutoFit/>
              </a:bodyPr>
              <a:lstStyle/>
              <a:p>
                <a:r>
                  <a:rPr lang="en-US" altLang="ko-KR" i="1" u="sng" dirty="0">
                    <a:latin typeface="Cambria Math" panose="02040503050406030204" pitchFamily="18" charset="0"/>
                    <a:ea typeface="+mn-ea"/>
                  </a:rPr>
                  <a:t>Update parameter</a:t>
                </a:r>
                <a:r>
                  <a:rPr lang="ko-KR" altLang="en-US" i="1" u="sng" dirty="0">
                    <a:latin typeface="Cambria Math" panose="02040503050406030204" pitchFamily="18" charset="0"/>
                    <a:ea typeface="+mn-ea"/>
                  </a:rPr>
                  <a:t>의 </a:t>
                </a:r>
                <a:r>
                  <a:rPr lang="en-US" altLang="ko-KR" i="1" u="sng" dirty="0">
                    <a:latin typeface="Cambria Math" panose="02040503050406030204" pitchFamily="18" charset="0"/>
                    <a:ea typeface="+mn-ea"/>
                  </a:rPr>
                  <a:t>Pseudo code</a:t>
                </a:r>
                <a:br>
                  <a:rPr lang="en-US" altLang="ko-KR" i="1" u="sng" dirty="0">
                    <a:latin typeface="Cambria Math" panose="02040503050406030204" pitchFamily="18" charset="0"/>
                    <a:ea typeface="+mn-ea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altLang="ko-KR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ko-KR" altLang="en-US" b="0" dirty="0">
                    <a:solidFill>
                      <a:prstClr val="black"/>
                    </a:solidFill>
                    <a:latin typeface="+mn-ea"/>
                  </a:rPr>
                  <a:t>파라미터 </a:t>
                </a:r>
                <a:r>
                  <a:rPr lang="ko-KR" altLang="en-US" b="0" dirty="0" err="1">
                    <a:solidFill>
                      <a:prstClr val="black"/>
                    </a:solidFill>
                    <a:latin typeface="+mn-ea"/>
                  </a:rPr>
                  <a:t>변화값</a:t>
                </a:r>
                <a:endParaRPr lang="en-US" altLang="ko-KR" b="0" dirty="0">
                  <a:solidFill>
                    <a:prstClr val="black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← </m:t>
                    </m:r>
                    <m:r>
                      <a:rPr lang="ko-KR" altLang="en-US" b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기</m:t>
                    </m:r>
                  </m:oMath>
                </a14:m>
                <a:r>
                  <a:rPr lang="ko-KR" altLang="en-US" b="0" dirty="0">
                    <a:solidFill>
                      <a:prstClr val="black"/>
                    </a:solidFill>
                    <a:latin typeface="+mn-ea"/>
                  </a:rPr>
                  <a:t>존의 파라미터 값</a:t>
                </a:r>
                <a:endParaRPr lang="en-US" altLang="ko-KR" b="0" dirty="0">
                  <a:solidFill>
                    <a:prstClr val="black"/>
                  </a:solidFill>
                  <a:latin typeface="+mn-ea"/>
                </a:endParaRPr>
              </a:p>
              <a:p>
                <a:pPr algn="l"/>
                <a:endParaRPr lang="en-US" altLang="ko-KR" b="0" i="1" dirty="0"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ko-KR" altLang="en-US" b="0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ko-KR" altLang="en-US" b="0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ko-KR" altLang="en-US" b="0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−</m:t>
                      </m:r>
                      <m:r>
                        <a:rPr lang="ko-KR" altLang="en-US" b="0" i="1" dirty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ko-KR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ko-KR" altLang="en-US" b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b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85CDB9-83E5-ADE7-AF91-913CA3135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88" y="2162934"/>
                <a:ext cx="3232085" cy="3116925"/>
              </a:xfrm>
              <a:prstGeom prst="rect">
                <a:avLst/>
              </a:prstGeom>
              <a:blipFill>
                <a:blip r:embed="rId2"/>
                <a:stretch>
                  <a:fillRect l="-93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FEC712-7A9B-EC29-F0AC-19A556B2A897}"/>
              </a:ext>
            </a:extLst>
          </p:cNvPr>
          <p:cNvSpPr/>
          <p:nvPr/>
        </p:nvSpPr>
        <p:spPr bwMode="auto">
          <a:xfrm>
            <a:off x="1309607" y="3277438"/>
            <a:ext cx="1704813" cy="19377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896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27E5D2-EF63-1597-44FB-8F2D57BF326B}"/>
              </a:ext>
            </a:extLst>
          </p:cNvPr>
          <p:cNvSpPr/>
          <p:nvPr/>
        </p:nvSpPr>
        <p:spPr bwMode="auto">
          <a:xfrm>
            <a:off x="4755397" y="3522828"/>
            <a:ext cx="2428067" cy="90968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896"/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444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MLP</a:t>
            </a:r>
            <a:r>
              <a:rPr lang="ko-KR" altLang="en-US" dirty="0"/>
              <a:t> 전체 구조 한눈에 확인하기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Epoch </a:t>
                </a:r>
                <a:r>
                  <a:rPr lang="ko-KR" altLang="en-US" dirty="0"/>
                  <a:t>값만큼 모델의 학습 과정을 반복합니다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각 </a:t>
                </a:r>
                <a:r>
                  <a:rPr lang="en-US" altLang="ko-KR" dirty="0"/>
                  <a:t>epoch</a:t>
                </a:r>
                <a:r>
                  <a:rPr lang="ko-KR" altLang="en-US" dirty="0"/>
                  <a:t>별로 모델의 </a:t>
                </a:r>
                <a:r>
                  <a:rPr lang="en-US" altLang="ko-KR" dirty="0"/>
                  <a:t>MSE </a:t>
                </a:r>
                <a:r>
                  <a:rPr lang="ko-KR" altLang="en-US" dirty="0"/>
                  <a:t>손실 함수를 통해 </a:t>
                </a:r>
                <a:r>
                  <a:rPr lang="en-US" altLang="ko-KR" dirty="0"/>
                  <a:t>loss </a:t>
                </a:r>
                <a:r>
                  <a:rPr lang="ko-KR" altLang="en-US" dirty="0"/>
                  <a:t>값을 계산합니다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0" dirty="0">
                    <a:latin typeface="+mn-lt"/>
                    <a:ea typeface="+mn-ea"/>
                  </a:rPr>
                  <a:t>MSE</a:t>
                </a:r>
                <a:r>
                  <a:rPr lang="ko-KR" altLang="en-US" b="0" dirty="0">
                    <a:latin typeface="+mn-lt"/>
                    <a:ea typeface="+mn-ea"/>
                  </a:rPr>
                  <a:t> 손실 함수의 수식</a:t>
                </a:r>
                <a:r>
                  <a:rPr lang="en-US" altLang="ko-KR" b="0" dirty="0">
                    <a:latin typeface="+mn-lt"/>
                    <a:ea typeface="+mn-ea"/>
                  </a:rPr>
                  <a:t>:</a:t>
                </a:r>
              </a:p>
              <a:p>
                <a:pPr lv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b="1" dirty="0"/>
                  <a:t>	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</a:rPr>
                      <m:t>𝐌𝐒𝐄</m:t>
                    </m:r>
                    <m:r>
                      <a:rPr lang="en-US" altLang="ko-KR" b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altLang="ko-KR" b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 </a:t>
                </a:r>
              </a:p>
              <a:p>
                <a:pPr lvl="0"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ko-KR" dirty="0"/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b="1" i="1" dirty="0">
                    <a:latin typeface="Cambria Math" panose="02040503050406030204" pitchFamily="18" charset="0"/>
                  </a:rPr>
                  <a:t> 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𝒕𝒂𝒓𝒈𝒆𝒕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데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예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측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데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터</m:t>
                    </m:r>
                  </m:oMath>
                </a14:m>
                <a:r>
                  <a:rPr lang="en-US" altLang="ko-KR" sz="1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데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개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/>
                  <a:t> </a:t>
                </a:r>
                <a:endParaRPr lang="ko-KR" altLang="en-US" sz="120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A602379-7F8D-4FBC-9218-2A74DB6E7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263" t="-2564" b="-179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MLP</a:t>
            </a:r>
            <a:r>
              <a:rPr lang="ko-KR" altLang="en-US" dirty="0"/>
              <a:t> 모델</a:t>
            </a:r>
            <a:r>
              <a:rPr lang="en-US" altLang="ko-KR" dirty="0"/>
              <a:t> </a:t>
            </a:r>
            <a:r>
              <a:rPr lang="ko-KR" altLang="en-US" dirty="0"/>
              <a:t>학습 및 결과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6DDC140-3FF1-D475-3B48-68EF2AD680A5}"/>
              </a:ext>
            </a:extLst>
          </p:cNvPr>
          <p:cNvGrpSpPr/>
          <p:nvPr/>
        </p:nvGrpSpPr>
        <p:grpSpPr>
          <a:xfrm>
            <a:off x="2089265" y="3309905"/>
            <a:ext cx="5816728" cy="2569934"/>
            <a:chOff x="1296792" y="1551050"/>
            <a:chExt cx="5816728" cy="256993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77BC6B-D490-BAC8-5529-CBA5941D4F82}"/>
                </a:ext>
              </a:extLst>
            </p:cNvPr>
            <p:cNvSpPr txBox="1"/>
            <p:nvPr/>
          </p:nvSpPr>
          <p:spPr>
            <a:xfrm>
              <a:off x="1296792" y="1551050"/>
              <a:ext cx="5816728" cy="229293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100" b="0" dirty="0">
                  <a:solidFill>
                    <a:srgbClr val="C586C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while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epoch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&gt;</a:t>
              </a:r>
              <a:r>
                <a:rPr lang="en-US" altLang="ko-KR" sz="11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0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cache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forward_propagation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trainX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parameters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7CA66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# calculate loss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loss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MSE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trainy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mse</a:t>
              </a:r>
              <a:r>
                <a:rPr lang="en-US" altLang="ko-KR" sz="11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 err="1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append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loss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gradients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backpropagation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parameters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cache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trainX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trainy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parameters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update_parameters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parameters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gradients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learning_rate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</a:t>
              </a:r>
            </a:p>
            <a:p>
              <a:b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C586C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if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epoch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%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10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0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    </a:t>
              </a:r>
              <a:r>
                <a:rPr lang="en-US" altLang="ko-KR" sz="1100" b="0" dirty="0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print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 err="1">
                  <a:solidFill>
                    <a:srgbClr val="569CD6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f</a:t>
              </a:r>
              <a:r>
                <a:rPr lang="en-US" altLang="ko-KR" sz="1100" b="0" dirty="0" err="1">
                  <a:solidFill>
                    <a:srgbClr val="CE917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'MSE</a:t>
              </a:r>
              <a:r>
                <a:rPr lang="en-US" altLang="ko-KR" sz="1100" b="0" dirty="0">
                  <a:solidFill>
                    <a:srgbClr val="CE917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for epoch # </a:t>
              </a:r>
              <a:r>
                <a:rPr lang="en-US" altLang="ko-KR" sz="1100" b="0" dirty="0">
                  <a:solidFill>
                    <a:srgbClr val="569CD6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{</a:t>
              </a:r>
              <a:r>
                <a:rPr lang="en-US" altLang="ko-KR" sz="11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100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-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epoch</a:t>
              </a:r>
              <a:r>
                <a:rPr lang="en-US" altLang="ko-KR" sz="1100" b="0" dirty="0">
                  <a:solidFill>
                    <a:srgbClr val="569CD6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}</a:t>
              </a:r>
              <a:r>
                <a:rPr lang="en-US" altLang="ko-KR" sz="1100" b="0" dirty="0">
                  <a:solidFill>
                    <a:srgbClr val="CE917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: </a:t>
              </a:r>
              <a:r>
                <a:rPr lang="en-US" altLang="ko-KR" sz="1100" b="0" dirty="0">
                  <a:solidFill>
                    <a:srgbClr val="569CD6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{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loss</a:t>
              </a:r>
              <a:r>
                <a:rPr lang="en-US" altLang="ko-KR" sz="1100" b="0" dirty="0">
                  <a:solidFill>
                    <a:srgbClr val="569CD6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}</a:t>
              </a:r>
              <a:r>
                <a:rPr lang="en-US" altLang="ko-KR" sz="1100" b="0" dirty="0">
                  <a:solidFill>
                    <a:srgbClr val="CE917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'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epoch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-=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1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67C1C28-55A9-95B3-70FF-FC0A417556A0}"/>
                </a:ext>
              </a:extLst>
            </p:cNvPr>
            <p:cNvSpPr txBox="1"/>
            <p:nvPr/>
          </p:nvSpPr>
          <p:spPr>
            <a:xfrm>
              <a:off x="2003822" y="3843985"/>
              <a:ext cx="4402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12. MLP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전체 학습 과정의 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20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859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MSE </a:t>
            </a:r>
            <a:r>
              <a:rPr lang="ko-KR" altLang="en-US" dirty="0"/>
              <a:t>값이 점차 줄어드는 것을 확인할 수 있으므로 모델 학습이 잘 되고 있다는 것을 알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은닉층이 하나만 있는 모델이기에 종속변수인 </a:t>
            </a:r>
            <a:r>
              <a:rPr lang="en-US" altLang="ko-KR" dirty="0"/>
              <a:t>A10</a:t>
            </a:r>
            <a:r>
              <a:rPr lang="ko-KR" altLang="en-US" dirty="0"/>
              <a:t>의 값을 예측하는데 부족하다는 것을 알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MLP</a:t>
            </a:r>
            <a:r>
              <a:rPr lang="ko-KR" altLang="en-US" dirty="0"/>
              <a:t> 모델</a:t>
            </a:r>
            <a:r>
              <a:rPr lang="en-US" altLang="ko-KR" dirty="0"/>
              <a:t> </a:t>
            </a:r>
            <a:r>
              <a:rPr lang="ko-KR" altLang="en-US" dirty="0"/>
              <a:t>학습 및 결과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C6FFBB5-1480-9CEE-3289-B8A64CC366A1}"/>
              </a:ext>
            </a:extLst>
          </p:cNvPr>
          <p:cNvGrpSpPr/>
          <p:nvPr/>
        </p:nvGrpSpPr>
        <p:grpSpPr>
          <a:xfrm>
            <a:off x="347227" y="1937596"/>
            <a:ext cx="4402667" cy="3531919"/>
            <a:chOff x="362309" y="1538270"/>
            <a:chExt cx="4402667" cy="353191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B8C0AF-186A-5409-5A9E-6F58DF1142C5}"/>
                </a:ext>
              </a:extLst>
            </p:cNvPr>
            <p:cNvSpPr txBox="1"/>
            <p:nvPr/>
          </p:nvSpPr>
          <p:spPr>
            <a:xfrm>
              <a:off x="362309" y="4793190"/>
              <a:ext cx="4402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13. Epoch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 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MLP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MSE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20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ABF18-C66B-F704-0049-5D6A7129D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345" y="1538270"/>
              <a:ext cx="4158594" cy="3240000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D712E3-0C49-4E6F-B41E-EBB99830D336}"/>
              </a:ext>
            </a:extLst>
          </p:cNvPr>
          <p:cNvGrpSpPr/>
          <p:nvPr/>
        </p:nvGrpSpPr>
        <p:grpSpPr>
          <a:xfrm>
            <a:off x="4953000" y="1937597"/>
            <a:ext cx="4402667" cy="3531918"/>
            <a:chOff x="4917376" y="1538270"/>
            <a:chExt cx="4402667" cy="353191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BC5E90D-CE59-CBED-98B9-370DDD62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940" y="1538270"/>
              <a:ext cx="4037538" cy="3240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8C941-AC88-6BBF-178B-4A864217A23E}"/>
                </a:ext>
              </a:extLst>
            </p:cNvPr>
            <p:cNvSpPr txBox="1"/>
            <p:nvPr/>
          </p:nvSpPr>
          <p:spPr>
            <a:xfrm>
              <a:off x="4917376" y="4793189"/>
              <a:ext cx="4402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14. MLP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예측 값과 실제 값에 대한 그래프</a:t>
              </a:r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20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5128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309" y="594056"/>
            <a:ext cx="9270641" cy="7089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아래 </a:t>
            </a:r>
            <a:r>
              <a:rPr lang="en-US" altLang="ko-KR" dirty="0"/>
              <a:t>Pseudo code</a:t>
            </a:r>
            <a:r>
              <a:rPr lang="ko-KR" altLang="en-US" dirty="0"/>
              <a:t>와 같이 </a:t>
            </a:r>
            <a:r>
              <a:rPr lang="en-US" altLang="ko-KR" dirty="0"/>
              <a:t>multiple hidden layers</a:t>
            </a:r>
            <a:r>
              <a:rPr lang="ko-KR" altLang="en-US" dirty="0"/>
              <a:t>을 가진 모델에 대한 소스코드 보완 </a:t>
            </a:r>
            <a:r>
              <a:rPr lang="ko-KR" altLang="en-US" b="1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en-US" altLang="ko-KR" b="1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“9. (</a:t>
            </a:r>
            <a:r>
              <a:rPr lang="ko-KR" altLang="en-US" b="1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추가작업</a:t>
            </a:r>
            <a:r>
              <a:rPr lang="en-US" altLang="ko-KR" b="1" i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2)”</a:t>
            </a:r>
            <a:endParaRPr lang="en-US" altLang="ko-KR" b="1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모델에 활용되는 활성화 함수를 지정할 수 있도록 소스코드 보완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발전 방향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3A3343-CE39-FB6A-5707-D91812E53F7A}"/>
                  </a:ext>
                </a:extLst>
              </p:cNvPr>
              <p:cNvSpPr txBox="1"/>
              <p:nvPr/>
            </p:nvSpPr>
            <p:spPr>
              <a:xfrm>
                <a:off x="760685" y="1157546"/>
                <a:ext cx="5066678" cy="53706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lIns="72000" tIns="36000" rIns="72000" bIns="0" rtlCol="0">
                <a:spAutoFit/>
              </a:bodyPr>
              <a:lstStyle/>
              <a:p>
                <a:pPr algn="l"/>
                <a:r>
                  <a:rPr lang="ko-KR" altLang="en-US" sz="1200" i="1" u="sng" dirty="0">
                    <a:latin typeface="Cambria Math" panose="02040503050406030204" pitchFamily="18" charset="0"/>
                    <a:ea typeface="+mn-ea"/>
                  </a:rPr>
                  <a:t>다수의 은닉층의 </a:t>
                </a:r>
                <a:r>
                  <a:rPr lang="en-US" altLang="ko-KR" sz="1200" i="1" u="sng" dirty="0">
                    <a:latin typeface="Cambria Math" panose="02040503050406030204" pitchFamily="18" charset="0"/>
                    <a:ea typeface="+mn-ea"/>
                  </a:rPr>
                  <a:t>MLP </a:t>
                </a:r>
                <a:r>
                  <a:rPr lang="ko-KR" altLang="en-US" sz="1200" i="1" u="sng" dirty="0">
                    <a:latin typeface="Cambria Math" panose="02040503050406030204" pitchFamily="18" charset="0"/>
                    <a:ea typeface="+mn-ea"/>
                  </a:rPr>
                  <a:t>모델 </a:t>
                </a:r>
                <a:r>
                  <a:rPr lang="en-US" altLang="ko-KR" sz="1200" i="1" u="sng" dirty="0">
                    <a:latin typeface="Cambria Math" panose="02040503050406030204" pitchFamily="18" charset="0"/>
                    <a:ea typeface="+mn-ea"/>
                  </a:rPr>
                  <a:t>Pseudo code</a:t>
                </a:r>
                <a:endParaRPr lang="en-US" altLang="ko-KR" sz="1200" i="1" dirty="0">
                  <a:latin typeface="Cambria Math" panose="02040503050406030204" pitchFamily="18" charset="0"/>
                  <a:ea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𝑠𝑐𝑎𝑙𝑒𝑑</m:t>
                        </m:r>
                      </m:sub>
                    </m:sSub>
                  </m:oMath>
                </a14:m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← </a:t>
                </a:r>
                <a:r>
                  <a:rPr lang="ko-KR" altLang="en-US" sz="1200" b="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정규화된</a:t>
                </a:r>
                <a:r>
                  <a:rPr lang="ko-KR" altLang="en-US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입력 </a:t>
                </a:r>
                <a:r>
                  <a:rPr lang="ko-KR" altLang="en-US" sz="1200" b="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데이터값</a:t>
                </a:r>
                <a:endParaRPr lang="en-US" altLang="ko-KR" sz="12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←</m:t>
                    </m:r>
                  </m:oMath>
                </a14:m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ko-KR" altLang="en-US" sz="1200" b="0" i="1" dirty="0">
                    <a:solidFill>
                      <a:prstClr val="black"/>
                    </a:solidFill>
                    <a:latin typeface="+mn-ea"/>
                  </a:rPr>
                  <a:t>파라미터 값 지정</a:t>
                </a:r>
                <a:endParaRPr lang="en-US" altLang="ko-KR" sz="1200" b="0" i="1" dirty="0">
                  <a:solidFill>
                    <a:prstClr val="black"/>
                  </a:solidFill>
                  <a:latin typeface="+mn-ea"/>
                </a:endParaRPr>
              </a:p>
              <a:p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For epoch in range(epochs):</a:t>
                </a:r>
              </a:p>
              <a:p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	# feedforward</a:t>
                </a:r>
              </a:p>
              <a:p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altLang="ko-KR" sz="1200" b="0" dirty="0">
                    <a:ea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12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	for</a:t>
                </a:r>
                <a:r>
                  <a:rPr lang="ko-KR" altLang="en-US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m</a:t>
                </a:r>
                <a:r>
                  <a:rPr lang="ko-KR" altLang="en-US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in</a:t>
                </a:r>
                <a:r>
                  <a:rPr lang="ko-KR" altLang="en-US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range(M):</a:t>
                </a:r>
              </a:p>
              <a:p>
                <a:r>
                  <a:rPr lang="en-US" altLang="ko-KR" sz="1200" b="0" i="1" dirty="0">
                    <a:ea typeface="+mn-ea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−1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ko-KR" sz="1200" b="0" i="1"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sz="1200" b="0" i="1" dirty="0">
                  <a:latin typeface="Cambria Math" panose="02040503050406030204" pitchFamily="18" charset="0"/>
                  <a:ea typeface="+mn-ea"/>
                </a:endParaRPr>
              </a:p>
              <a:p>
                <a:r>
                  <a:rPr lang="en-US" altLang="ko-KR" sz="1200" b="0" dirty="0">
                    <a:ea typeface="+mn-ea"/>
                  </a:rPr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  <m:r>
                      <a:rPr lang="en-US" altLang="ko-KR" sz="1200" b="0" i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b="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200" b="0" i="1"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1200" dirty="0"/>
              </a:p>
              <a:p>
                <a:r>
                  <a:rPr lang="en-US" altLang="ko-KR" sz="1200" dirty="0"/>
                  <a:t>	</a:t>
                </a:r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end.</a:t>
                </a:r>
              </a:p>
              <a:p>
                <a:r>
                  <a:rPr lang="en-US" altLang="ko-KR" sz="1200" dirty="0"/>
                  <a:t>	</a:t>
                </a:r>
                <a:r>
                  <a:rPr lang="en-US" altLang="ko-KR" sz="1200" b="0" dirty="0">
                    <a:ea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ko-KR" sz="1200" b="0" dirty="0">
                    <a:latin typeface="+mn-ea"/>
                    <a:ea typeface="+mn-ea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200" b="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200" b="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sz="1200" dirty="0"/>
              </a:p>
              <a:p>
                <a:endParaRPr lang="en-US" altLang="ko-KR" sz="1200" b="0" i="1" dirty="0">
                  <a:latin typeface="Cambria Math" panose="02040503050406030204" pitchFamily="18" charset="0"/>
                  <a:ea typeface="+mn-ea"/>
                </a:endParaRPr>
              </a:p>
              <a:p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	# backpropagation</a:t>
                </a:r>
              </a:p>
              <a:p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	for m in range(M, -1): </a:t>
                </a:r>
              </a:p>
              <a:p>
                <a:pPr algn="l"/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		 if m = M </a:t>
                </a:r>
                <a:r>
                  <a:rPr lang="ko-KR" altLang="en-US" sz="1200" b="0" i="1" dirty="0" err="1">
                    <a:latin typeface="Cambria Math" panose="02040503050406030204" pitchFamily="18" charset="0"/>
                    <a:ea typeface="+mn-ea"/>
                  </a:rPr>
                  <a:t>출력층인</a:t>
                </a:r>
                <a:r>
                  <a:rPr lang="ko-KR" altLang="en-US" sz="1200" b="0" i="1" dirty="0">
                    <a:latin typeface="Cambria Math" panose="02040503050406030204" pitchFamily="18" charset="0"/>
                    <a:ea typeface="+mn-ea"/>
                  </a:rPr>
                  <a:t> 경우</a:t>
                </a:r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:</a:t>
                </a:r>
              </a:p>
              <a:p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        	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ko-KR" alt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𝑀</m:t>
                            </m:r>
                          </m:sup>
                        </m:sSubSup>
                      </m:den>
                    </m:f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=</m:t>
                    </m:r>
                    <m:d>
                      <m:d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2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2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sz="1200" b="0" i="1" dirty="0">
                  <a:latin typeface="Cambria Math" panose="02040503050406030204" pitchFamily="18" charset="0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   </a:t>
                </a:r>
              </a:p>
              <a:p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   		else </a:t>
                </a:r>
                <a:r>
                  <a:rPr lang="ko-KR" altLang="en-US" sz="1200" b="0" i="1" dirty="0">
                    <a:latin typeface="Cambria Math" panose="02040503050406030204" pitchFamily="18" charset="0"/>
                    <a:ea typeface="+mn-ea"/>
                  </a:rPr>
                  <a:t>다른 </a:t>
                </a:r>
                <a:r>
                  <a:rPr lang="ko-KR" altLang="en-US" sz="1200" b="0" i="1" dirty="0" err="1">
                    <a:latin typeface="Cambria Math" panose="02040503050406030204" pitchFamily="18" charset="0"/>
                    <a:ea typeface="+mn-ea"/>
                  </a:rPr>
                  <a:t>은닉층인</a:t>
                </a:r>
                <a:r>
                  <a:rPr lang="ko-KR" altLang="en-US" sz="1200" b="0" i="1" dirty="0">
                    <a:latin typeface="Cambria Math" panose="02040503050406030204" pitchFamily="18" charset="0"/>
                    <a:ea typeface="+mn-ea"/>
                  </a:rPr>
                  <a:t> 경우</a:t>
                </a:r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:</a:t>
                </a:r>
              </a:p>
              <a:p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      			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ko-KR" alt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𝑀</m:t>
                            </m:r>
                          </m:sup>
                        </m:sSubSup>
                      </m:den>
                    </m:f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ko-KR" sz="1200" b="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200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p>
                      <m:s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sz="1200" b="0" i="1" dirty="0">
                  <a:latin typeface="Cambria Math" panose="02040503050406030204" pitchFamily="18" charset="0"/>
                  <a:ea typeface="+mn-ea"/>
                </a:endParaRPr>
              </a:p>
              <a:p>
                <a:r>
                  <a:rPr lang="en-US" altLang="ko-KR" sz="1200" b="0" i="1" dirty="0">
                    <a:solidFill>
                      <a:prstClr val="black"/>
                    </a:solidFill>
                    <a:ea typeface="+mn-ea"/>
                    <a:sym typeface="Wingdings" pitchFamily="2" charset="2"/>
                  </a:rPr>
                  <a:t>	</a:t>
                </a:r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end.</a:t>
                </a:r>
              </a:p>
              <a:p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	# update parameters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ko-KR" sz="1200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200" b="0" dirty="0">
                    <a:latin typeface="+mn-ea"/>
                  </a:rPr>
                  <a:t>(new)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200" b="0" dirty="0">
                    <a:latin typeface="+mn-ea"/>
                  </a:rPr>
                  <a:t>(old)+ </a:t>
                </a:r>
                <a14:m>
                  <m:oMath xmlns:m="http://schemas.openxmlformats.org/officeDocument/2006/math">
                    <m:r>
                      <a:rPr lang="en-US" altLang="ko-KR" sz="1200" b="0" i="1">
                        <a:latin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ko-KR" sz="1200" b="0" dirty="0">
                  <a:latin typeface="+mn-ea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ko-KR" sz="1200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200" b="0" dirty="0">
                    <a:latin typeface="+mn-ea"/>
                  </a:rPr>
                  <a:t>(new)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200" b="0" dirty="0">
                    <a:latin typeface="+mn-ea"/>
                  </a:rPr>
                  <a:t>(old)+ </a:t>
                </a:r>
                <a14:m>
                  <m:oMath xmlns:m="http://schemas.openxmlformats.org/officeDocument/2006/math">
                    <m:r>
                      <a:rPr lang="en-US" altLang="ko-KR" sz="1200" b="0" i="1">
                        <a:latin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ko-KR" sz="1200" b="0" dirty="0">
                  <a:latin typeface="+mn-ea"/>
                </a:endParaRPr>
              </a:p>
              <a:p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End.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3A3343-CE39-FB6A-5707-D91812E53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85" y="1157546"/>
                <a:ext cx="5066678" cy="5370632"/>
              </a:xfrm>
              <a:prstGeom prst="rect">
                <a:avLst/>
              </a:prstGeom>
              <a:blipFill>
                <a:blip r:embed="rId2"/>
                <a:stretch>
                  <a:fillRect l="-360" t="-22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72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708" y="572858"/>
            <a:ext cx="9423242" cy="400110"/>
          </a:xfrm>
        </p:spPr>
        <p:txBody>
          <a:bodyPr/>
          <a:lstStyle/>
          <a:p>
            <a:r>
              <a:rPr lang="ko-KR" altLang="en-US" dirty="0"/>
              <a:t>모델 구조 및 활성화 함수 수정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(</a:t>
            </a:r>
            <a:r>
              <a:rPr lang="ko-KR" altLang="en-US" dirty="0"/>
              <a:t>추가작업</a:t>
            </a:r>
            <a:r>
              <a:rPr lang="en-US" altLang="ko-KR" dirty="0"/>
              <a:t>) </a:t>
            </a:r>
            <a:r>
              <a:rPr lang="ko-KR" altLang="en-US" dirty="0"/>
              <a:t>모델 수정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0571509-4FAA-BF79-FF59-C7F134F79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80169"/>
              </p:ext>
            </p:extLst>
          </p:nvPr>
        </p:nvGraphicFramePr>
        <p:xfrm>
          <a:off x="1651000" y="1228924"/>
          <a:ext cx="6604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33162205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54697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수정 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수정 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5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출력층의 활성화 함수로 </a:t>
                      </a:r>
                      <a:r>
                        <a:rPr lang="en-US" altLang="ko-KR" sz="1400" dirty="0"/>
                        <a:t>sigmoid </a:t>
                      </a:r>
                      <a:r>
                        <a:rPr lang="ko-KR" altLang="en-US" sz="1400" dirty="0"/>
                        <a:t>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출력층의 활성화 함수로 </a:t>
                      </a:r>
                      <a:r>
                        <a:rPr lang="en-US" altLang="ko-KR" sz="1400" dirty="0"/>
                        <a:t>linear </a:t>
                      </a:r>
                      <a:r>
                        <a:rPr lang="ko-KR" altLang="en-US" sz="1400" dirty="0"/>
                        <a:t>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45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</a:t>
                      </a:r>
                      <a:r>
                        <a:rPr lang="en-US" altLang="ko-KR" sz="1400" dirty="0"/>
                        <a:t>Min-Max </a:t>
                      </a:r>
                      <a:r>
                        <a:rPr lang="ko-KR" altLang="en-US" sz="1400" dirty="0"/>
                        <a:t>정규화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 표준화 </a:t>
                      </a:r>
                      <a:r>
                        <a:rPr lang="en-US" altLang="ko-KR" sz="1400" dirty="0"/>
                        <a:t>(Standardization)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498107"/>
                  </a:ext>
                </a:extLst>
              </a:tr>
            </a:tbl>
          </a:graphicData>
        </a:graphic>
      </p:graphicFrame>
      <p:sp>
        <p:nvSpPr>
          <p:cNvPr id="29" name="텍스트 개체 틀 1">
            <a:extLst>
              <a:ext uri="{FF2B5EF4-FFF2-40B4-BE49-F238E27FC236}">
                <a16:creationId xmlns:a16="http://schemas.microsoft.com/office/drawing/2014/main" id="{0F9A33E7-543B-D889-0AE4-BCCF50AD944D}"/>
              </a:ext>
            </a:extLst>
          </p:cNvPr>
          <p:cNvSpPr txBox="1">
            <a:spLocks/>
          </p:cNvSpPr>
          <p:nvPr/>
        </p:nvSpPr>
        <p:spPr>
          <a:xfrm>
            <a:off x="209708" y="3066060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err="1"/>
              <a:t>ECMiner</a:t>
            </a:r>
            <a:r>
              <a:rPr kumimoji="0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</a:t>
            </a:r>
            <a:r>
              <a:rPr kumimoji="0" lang="en-US" altLang="ko-KR" dirty="0"/>
              <a:t> </a:t>
            </a:r>
            <a:r>
              <a:rPr kumimoji="0" lang="ko-KR" altLang="en-US" dirty="0"/>
              <a:t>활용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C3455C27-9559-D750-8B71-6E51EE4BA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651" y="3466170"/>
            <a:ext cx="9270641" cy="7089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</a:t>
            </a:r>
            <a:r>
              <a:rPr lang="ko-KR" altLang="en-US" dirty="0"/>
              <a:t>으로 구현한 모델의 성능 비교를 위해 </a:t>
            </a:r>
            <a:r>
              <a:rPr lang="en-US" altLang="ko-KR" dirty="0" err="1"/>
              <a:t>ECMiner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</a:t>
            </a:r>
            <a:r>
              <a:rPr lang="ko-KR" altLang="en-US" dirty="0"/>
              <a:t>에서 동일한 구조의 모델을 학습했습니다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A13400-AF95-F163-9027-C105220B0A97}"/>
              </a:ext>
            </a:extLst>
          </p:cNvPr>
          <p:cNvGrpSpPr/>
          <p:nvPr/>
        </p:nvGrpSpPr>
        <p:grpSpPr>
          <a:xfrm>
            <a:off x="2364754" y="4107713"/>
            <a:ext cx="5176492" cy="1851659"/>
            <a:chOff x="2364754" y="3820645"/>
            <a:chExt cx="5176492" cy="1851659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1E12CE4-6FE8-D732-68D6-DF62B02D7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4754" y="3820645"/>
              <a:ext cx="5176492" cy="171316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EBE3ED-20F0-0317-74B5-2D3E49DC5A43}"/>
                </a:ext>
              </a:extLst>
            </p:cNvPr>
            <p:cNvSpPr txBox="1"/>
            <p:nvPr/>
          </p:nvSpPr>
          <p:spPr>
            <a:xfrm>
              <a:off x="2875093" y="5395305"/>
              <a:ext cx="41558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15. </a:t>
              </a:r>
              <a:r>
                <a:rPr lang="en-US" altLang="ko-KR" sz="12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ECMiner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학습한 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DNN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스트림</a:t>
              </a:r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20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663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ECMiner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</a:t>
            </a:r>
            <a:r>
              <a:rPr lang="ko-KR" altLang="en-US" dirty="0"/>
              <a:t>에서 제공하는 학습 결과 자료와 동일한 자료를 </a:t>
            </a:r>
            <a:r>
              <a:rPr lang="en-US" altLang="ko-KR" dirty="0"/>
              <a:t>python</a:t>
            </a:r>
            <a:r>
              <a:rPr lang="ko-KR" altLang="en-US" dirty="0"/>
              <a:t>으로 추출했습니다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(</a:t>
            </a:r>
            <a:r>
              <a:rPr lang="ko-KR" altLang="en-US" dirty="0"/>
              <a:t>추가작업</a:t>
            </a:r>
            <a:r>
              <a:rPr lang="en-US" altLang="ko-KR" dirty="0"/>
              <a:t>) MLP</a:t>
            </a:r>
            <a:r>
              <a:rPr lang="ko-KR" altLang="en-US" dirty="0"/>
              <a:t> 모델</a:t>
            </a:r>
            <a:r>
              <a:rPr lang="en-US" altLang="ko-KR" dirty="0"/>
              <a:t> </a:t>
            </a:r>
            <a:r>
              <a:rPr lang="ko-KR" altLang="en-US" dirty="0"/>
              <a:t>학습 및 결과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1B8C067-BD82-5A80-EC4B-5460F91606BB}"/>
              </a:ext>
            </a:extLst>
          </p:cNvPr>
          <p:cNvGrpSpPr/>
          <p:nvPr/>
        </p:nvGrpSpPr>
        <p:grpSpPr>
          <a:xfrm>
            <a:off x="757214" y="1277102"/>
            <a:ext cx="3267810" cy="3633684"/>
            <a:chOff x="-236910" y="1862836"/>
            <a:chExt cx="3267810" cy="363368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8C941-AC88-6BBF-178B-4A864217A23E}"/>
                </a:ext>
              </a:extLst>
            </p:cNvPr>
            <p:cNvSpPr txBox="1"/>
            <p:nvPr/>
          </p:nvSpPr>
          <p:spPr>
            <a:xfrm>
              <a:off x="-236910" y="5234910"/>
              <a:ext cx="3267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16. 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구현한 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MLP 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구조</a:t>
              </a:r>
              <a:r>
                <a:rPr lang="en-US" altLang="ko-KR" sz="110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10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DD4840-C766-B099-7C9B-B859B3D9E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214" y="1862836"/>
              <a:ext cx="1279562" cy="3279315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EBE1C7A-8F81-292E-BE72-2C9EAEC2A023}"/>
              </a:ext>
            </a:extLst>
          </p:cNvPr>
          <p:cNvGrpSpPr/>
          <p:nvPr/>
        </p:nvGrpSpPr>
        <p:grpSpPr>
          <a:xfrm>
            <a:off x="4796392" y="1442565"/>
            <a:ext cx="4578046" cy="5031682"/>
            <a:chOff x="3736529" y="1295413"/>
            <a:chExt cx="4578046" cy="50316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B8C0AF-186A-5409-5A9E-6F58DF1142C5}"/>
                </a:ext>
              </a:extLst>
            </p:cNvPr>
            <p:cNvSpPr txBox="1"/>
            <p:nvPr/>
          </p:nvSpPr>
          <p:spPr>
            <a:xfrm>
              <a:off x="3736529" y="5896208"/>
              <a:ext cx="457804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17. (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en-US" altLang="ko-KR" sz="1100" b="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ECMiner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학습한 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DNN 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MSE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R-Squared 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</a:t>
              </a:r>
              <a:b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아래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 Epoch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 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MLP 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MSE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 Squared 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값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10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10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BB63021-F67C-3772-549E-40F58343F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8629" y="3770530"/>
              <a:ext cx="4381009" cy="2125678"/>
            </a:xfrm>
            <a:prstGeom prst="rect">
              <a:avLst/>
            </a:prstGeom>
          </p:spPr>
        </p:pic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CE90DEF-9F78-D0DF-1B26-120BDB94ACBA}"/>
                </a:ext>
              </a:extLst>
            </p:cNvPr>
            <p:cNvGrpSpPr/>
            <p:nvPr/>
          </p:nvGrpSpPr>
          <p:grpSpPr>
            <a:xfrm>
              <a:off x="3751544" y="1295413"/>
              <a:ext cx="4521599" cy="2231226"/>
              <a:chOff x="3751544" y="1295412"/>
              <a:chExt cx="5136938" cy="2534871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E31148E4-8AF3-2EA4-3D72-1F881556C8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7649"/>
              <a:stretch/>
            </p:blipFill>
            <p:spPr>
              <a:xfrm>
                <a:off x="3751544" y="1295412"/>
                <a:ext cx="2583475" cy="2534870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BC5731C5-AD4F-1C44-FCD2-F2412925FF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7649"/>
              <a:stretch/>
            </p:blipFill>
            <p:spPr>
              <a:xfrm>
                <a:off x="6305006" y="1295412"/>
                <a:ext cx="2583476" cy="2534871"/>
              </a:xfrm>
              <a:prstGeom prst="rect">
                <a:avLst/>
              </a:prstGeom>
            </p:spPr>
          </p:pic>
        </p:grp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A277D66-224E-CE38-6161-398CAA8BA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45207"/>
              </p:ext>
            </p:extLst>
          </p:nvPr>
        </p:nvGraphicFramePr>
        <p:xfrm>
          <a:off x="1013490" y="5116688"/>
          <a:ext cx="2864106" cy="1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205">
                  <a:extLst>
                    <a:ext uri="{9D8B030D-6E8A-4147-A177-3AD203B41FA5}">
                      <a16:colId xmlns:a16="http://schemas.microsoft.com/office/drawing/2014/main" val="2483270996"/>
                    </a:ext>
                  </a:extLst>
                </a:gridCol>
                <a:gridCol w="878652">
                  <a:extLst>
                    <a:ext uri="{9D8B030D-6E8A-4147-A177-3AD203B41FA5}">
                      <a16:colId xmlns:a16="http://schemas.microsoft.com/office/drawing/2014/main" val="1331622059"/>
                    </a:ext>
                  </a:extLst>
                </a:gridCol>
                <a:gridCol w="1137249">
                  <a:extLst>
                    <a:ext uri="{9D8B030D-6E8A-4147-A177-3AD203B41FA5}">
                      <a16:colId xmlns:a16="http://schemas.microsoft.com/office/drawing/2014/main" val="3154697241"/>
                    </a:ext>
                  </a:extLst>
                </a:gridCol>
              </a:tblGrid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성능 지표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ECMiner</a:t>
                      </a:r>
                      <a:r>
                        <a:rPr lang="en-US" altLang="ko-KR" sz="1000" b="1" dirty="0"/>
                        <a:t> DNN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Python</a:t>
                      </a:r>
                      <a:r>
                        <a:rPr lang="ko-KR" altLang="en-US" sz="1000" b="1" dirty="0"/>
                        <a:t> 구현 </a:t>
                      </a:r>
                      <a:r>
                        <a:rPr lang="en-US" altLang="ko-KR" sz="1000" b="1" dirty="0"/>
                        <a:t>MLP </a:t>
                      </a:r>
                      <a:r>
                        <a:rPr lang="ko-KR" altLang="en-US" sz="1000" b="1" dirty="0"/>
                        <a:t>모델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5242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R-Squared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0.97707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0.7278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045378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RMSE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0.15142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0.4353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498107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MAE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0.11678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0.1894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8972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538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ECMiner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</a:t>
            </a:r>
            <a:r>
              <a:rPr lang="ko-KR" altLang="en-US" dirty="0"/>
              <a:t>에서 동일한 모델로 학습한 결과값과 직접 구현한 모델의 결과값에 대한 그래프입니다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(</a:t>
            </a:r>
            <a:r>
              <a:rPr lang="ko-KR" altLang="en-US" dirty="0"/>
              <a:t>추가작업</a:t>
            </a:r>
            <a:r>
              <a:rPr lang="en-US" altLang="ko-KR" dirty="0"/>
              <a:t>) MLP</a:t>
            </a:r>
            <a:r>
              <a:rPr lang="ko-KR" altLang="en-US" dirty="0"/>
              <a:t> 모델</a:t>
            </a:r>
            <a:r>
              <a:rPr lang="en-US" altLang="ko-KR" dirty="0"/>
              <a:t> </a:t>
            </a:r>
            <a:r>
              <a:rPr lang="ko-KR" altLang="en-US" dirty="0"/>
              <a:t>학습 및 결과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8C941-AC88-6BBF-178B-4A864217A23E}"/>
              </a:ext>
            </a:extLst>
          </p:cNvPr>
          <p:cNvSpPr txBox="1"/>
          <p:nvPr/>
        </p:nvSpPr>
        <p:spPr>
          <a:xfrm>
            <a:off x="732832" y="5274442"/>
            <a:ext cx="440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&lt;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18. 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ECMiner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DNN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모델로 학습하여 추론한 값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python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구현한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MLP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모델로 학습하여 추론한 값</a:t>
            </a:r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&gt;</a:t>
            </a:r>
            <a:endParaRPr lang="ko-KR" altLang="en-US" sz="1200" b="0" dirty="0">
              <a:solidFill>
                <a:srgbClr val="24292F"/>
              </a:solidFill>
              <a:latin typeface="+mn-lt"/>
              <a:ea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62E046-1C11-FF1A-6C36-C6E82934524F}"/>
              </a:ext>
            </a:extLst>
          </p:cNvPr>
          <p:cNvGrpSpPr/>
          <p:nvPr/>
        </p:nvGrpSpPr>
        <p:grpSpPr>
          <a:xfrm>
            <a:off x="209708" y="2087983"/>
            <a:ext cx="5448917" cy="3040305"/>
            <a:chOff x="1217428" y="1688713"/>
            <a:chExt cx="7278389" cy="4061086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7675AC7-8CBF-7971-0DFC-8F2C97C59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7428" y="3750158"/>
              <a:ext cx="7278389" cy="1999641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A798A2B-3905-3049-4307-1E0F060B862E}"/>
                </a:ext>
              </a:extLst>
            </p:cNvPr>
            <p:cNvGrpSpPr/>
            <p:nvPr/>
          </p:nvGrpSpPr>
          <p:grpSpPr>
            <a:xfrm>
              <a:off x="1217429" y="1688713"/>
              <a:ext cx="7278388" cy="2004309"/>
              <a:chOff x="1217429" y="1688713"/>
              <a:chExt cx="7278388" cy="2004309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E059EF14-2D20-0A0C-914C-07AE8055B6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11612"/>
              <a:stretch/>
            </p:blipFill>
            <p:spPr>
              <a:xfrm>
                <a:off x="1217429" y="1688713"/>
                <a:ext cx="7278388" cy="2004309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6C3EDDB-8108-9FDB-5C91-D9938125DB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0203" t="10302" b="79956"/>
              <a:stretch/>
            </p:blipFill>
            <p:spPr>
              <a:xfrm>
                <a:off x="1481931" y="1836996"/>
                <a:ext cx="759619" cy="195262"/>
              </a:xfrm>
              <a:prstGeom prst="rect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</p:pic>
        </p:grp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197C437-AB2C-6F0E-96E9-35CC500F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91674"/>
              </p:ext>
            </p:extLst>
          </p:nvPr>
        </p:nvGraphicFramePr>
        <p:xfrm>
          <a:off x="5880291" y="2544715"/>
          <a:ext cx="3816000" cy="285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109">
                  <a:extLst>
                    <a:ext uri="{9D8B030D-6E8A-4147-A177-3AD203B41FA5}">
                      <a16:colId xmlns:a16="http://schemas.microsoft.com/office/drawing/2014/main" val="2483270996"/>
                    </a:ext>
                  </a:extLst>
                </a:gridCol>
                <a:gridCol w="1170674">
                  <a:extLst>
                    <a:ext uri="{9D8B030D-6E8A-4147-A177-3AD203B41FA5}">
                      <a16:colId xmlns:a16="http://schemas.microsoft.com/office/drawing/2014/main" val="1331622059"/>
                    </a:ext>
                  </a:extLst>
                </a:gridCol>
                <a:gridCol w="1515217">
                  <a:extLst>
                    <a:ext uri="{9D8B030D-6E8A-4147-A177-3AD203B41FA5}">
                      <a16:colId xmlns:a16="http://schemas.microsoft.com/office/drawing/2014/main" val="3154697241"/>
                    </a:ext>
                  </a:extLst>
                </a:gridCol>
              </a:tblGrid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구성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ECMiner</a:t>
                      </a:r>
                      <a:r>
                        <a:rPr lang="en-US" altLang="ko-KR" sz="1100" b="1" dirty="0"/>
                        <a:t> DNN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Python</a:t>
                      </a:r>
                      <a:r>
                        <a:rPr lang="ko-KR" altLang="en-US" sz="1100" b="1" dirty="0"/>
                        <a:t> 구현 </a:t>
                      </a:r>
                      <a:r>
                        <a:rPr lang="en-US" altLang="ko-KR" sz="1100" b="1" dirty="0"/>
                        <a:t>MLP </a:t>
                      </a:r>
                      <a:r>
                        <a:rPr lang="ko-KR" altLang="en-US" sz="1100" b="1" dirty="0"/>
                        <a:t>모델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5242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은닉층</a:t>
                      </a:r>
                      <a:r>
                        <a:rPr lang="ko-KR" altLang="en-US" sz="1100" b="1" dirty="0"/>
                        <a:t> 수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045378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은닉층</a:t>
                      </a:r>
                      <a:r>
                        <a:rPr lang="ko-KR" altLang="en-US" sz="1100" b="1" dirty="0"/>
                        <a:t> 활성화 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함수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Sigmoid 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Sigmoid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498107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Optimizer 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ADAM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8972796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Batch size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49239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Normalization 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Standardization 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Standardization 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5835913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Train-test split ratio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7:3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7:3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6656470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Learning rate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2971616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Epoch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86808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F1E269B-D061-AC4B-5A8A-8BCC4E4178D1}"/>
              </a:ext>
            </a:extLst>
          </p:cNvPr>
          <p:cNvSpPr txBox="1"/>
          <p:nvPr/>
        </p:nvSpPr>
        <p:spPr>
          <a:xfrm>
            <a:off x="5856643" y="2235277"/>
            <a:ext cx="320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&lt;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모델의 구조 및 학습 환경 비교</a:t>
            </a:r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&gt;</a:t>
            </a:r>
            <a:endParaRPr lang="ko-KR" altLang="en-US" sz="1200" b="0" dirty="0">
              <a:solidFill>
                <a:srgbClr val="24292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594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708" y="572858"/>
            <a:ext cx="9423242" cy="400110"/>
          </a:xfrm>
        </p:spPr>
        <p:txBody>
          <a:bodyPr/>
          <a:lstStyle/>
          <a:p>
            <a:r>
              <a:rPr lang="ko-KR" altLang="en-US" dirty="0"/>
              <a:t>모델 구조 업데이트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(</a:t>
            </a:r>
            <a:r>
              <a:rPr lang="ko-KR" altLang="en-US" dirty="0"/>
              <a:t>추가작업</a:t>
            </a:r>
            <a:r>
              <a:rPr lang="en-US" altLang="ko-KR" dirty="0"/>
              <a:t>2) </a:t>
            </a:r>
            <a:r>
              <a:rPr lang="ko-KR" altLang="en-US" dirty="0" err="1"/>
              <a:t>은닉층</a:t>
            </a:r>
            <a:r>
              <a:rPr lang="ko-KR" altLang="en-US" dirty="0"/>
              <a:t> 개수 증가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70571509-4FAA-BF79-FF59-C7F134F79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919463"/>
              </p:ext>
            </p:extLst>
          </p:nvPr>
        </p:nvGraphicFramePr>
        <p:xfrm>
          <a:off x="1651000" y="1593555"/>
          <a:ext cx="6604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1331622059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54697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수정 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수정 후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5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개의 </a:t>
                      </a:r>
                      <a:r>
                        <a:rPr lang="ko-KR" altLang="en-US" sz="1400" dirty="0" err="1"/>
                        <a:t>은닉층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개의 </a:t>
                      </a:r>
                      <a:r>
                        <a:rPr lang="ko-KR" altLang="en-US" sz="1400" dirty="0" err="1"/>
                        <a:t>은닉층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453782"/>
                  </a:ext>
                </a:extLst>
              </a:tr>
            </a:tbl>
          </a:graphicData>
        </a:graphic>
      </p:graphicFrame>
      <p:sp>
        <p:nvSpPr>
          <p:cNvPr id="29" name="텍스트 개체 틀 1">
            <a:extLst>
              <a:ext uri="{FF2B5EF4-FFF2-40B4-BE49-F238E27FC236}">
                <a16:creationId xmlns:a16="http://schemas.microsoft.com/office/drawing/2014/main" id="{0F9A33E7-543B-D889-0AE4-BCCF50AD944D}"/>
              </a:ext>
            </a:extLst>
          </p:cNvPr>
          <p:cNvSpPr txBox="1">
            <a:spLocks/>
          </p:cNvSpPr>
          <p:nvPr/>
        </p:nvSpPr>
        <p:spPr>
          <a:xfrm>
            <a:off x="209708" y="3066060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err="1"/>
              <a:t>ECMiner</a:t>
            </a:r>
            <a:r>
              <a:rPr kumimoji="0"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</a:t>
            </a:r>
            <a:r>
              <a:rPr kumimoji="0" lang="en-US" altLang="ko-KR" dirty="0"/>
              <a:t> </a:t>
            </a:r>
            <a:r>
              <a:rPr kumimoji="0" lang="ko-KR" altLang="en-US" dirty="0"/>
              <a:t>활용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C3455C27-9559-D750-8B71-6E51EE4BA0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5651" y="3466170"/>
            <a:ext cx="9270641" cy="7089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</a:t>
            </a:r>
            <a:r>
              <a:rPr lang="ko-KR" altLang="en-US" dirty="0"/>
              <a:t>으로 구현한 모델의 성능 비교를 위해 </a:t>
            </a:r>
            <a:r>
              <a:rPr lang="en-US" altLang="ko-KR" dirty="0" err="1"/>
              <a:t>ECMiner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</a:t>
            </a:r>
            <a:r>
              <a:rPr lang="ko-KR" altLang="en-US" dirty="0"/>
              <a:t>에서 동일한 구조의 모델을 학습했습니다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EBE3ED-20F0-0317-74B5-2D3E49DC5A43}"/>
              </a:ext>
            </a:extLst>
          </p:cNvPr>
          <p:cNvSpPr txBox="1"/>
          <p:nvPr/>
        </p:nvSpPr>
        <p:spPr>
          <a:xfrm>
            <a:off x="2875093" y="5682373"/>
            <a:ext cx="4155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&lt;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19.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ECMiner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학습한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DNN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스트림</a:t>
            </a:r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&gt;</a:t>
            </a:r>
            <a:endParaRPr lang="ko-KR" altLang="en-US" sz="1200" b="0" dirty="0">
              <a:solidFill>
                <a:srgbClr val="24292F"/>
              </a:solidFill>
              <a:latin typeface="+mn-lt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CCBC5-63C5-40B3-8FA5-502591A28D21}"/>
              </a:ext>
            </a:extLst>
          </p:cNvPr>
          <p:cNvSpPr txBox="1">
            <a:spLocks/>
          </p:cNvSpPr>
          <p:nvPr/>
        </p:nvSpPr>
        <p:spPr>
          <a:xfrm>
            <a:off x="425650" y="945060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ko-KR" b="0" dirty="0"/>
              <a:t>MLP </a:t>
            </a:r>
            <a:r>
              <a:rPr kumimoji="0" lang="ko-KR" altLang="en-US" b="0" dirty="0"/>
              <a:t>모델의 </a:t>
            </a:r>
            <a:r>
              <a:rPr kumimoji="0" lang="ko-KR" altLang="en-US" b="0" dirty="0" err="1"/>
              <a:t>은닉층</a:t>
            </a:r>
            <a:r>
              <a:rPr kumimoji="0" lang="ko-KR" altLang="en-US" b="0" dirty="0"/>
              <a:t> 개수를 지정할 수 있도록 </a:t>
            </a:r>
            <a:r>
              <a:rPr kumimoji="0" lang="en-US" altLang="ko-KR" b="0" dirty="0"/>
              <a:t>python </a:t>
            </a:r>
            <a:r>
              <a:rPr kumimoji="0" lang="ko-KR" altLang="en-US" b="0" dirty="0"/>
              <a:t>코드를 구현했습니다</a:t>
            </a:r>
            <a:r>
              <a:rPr kumimoji="0" lang="en-US" altLang="ko-KR" b="0" dirty="0"/>
              <a:t>.</a:t>
            </a:r>
            <a:endParaRPr kumimoji="0" lang="ko-KR" altLang="en-US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8705BE-B78A-D9D8-5B1B-01430A94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340" y="4367885"/>
            <a:ext cx="4365978" cy="131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72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ECMiner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</a:t>
            </a:r>
            <a:r>
              <a:rPr lang="ko-KR" altLang="en-US" dirty="0"/>
              <a:t>에서 제공하는 학습 결과 자료와 동일한 자료를 </a:t>
            </a:r>
            <a:r>
              <a:rPr lang="en-US" altLang="ko-KR" dirty="0"/>
              <a:t>python</a:t>
            </a:r>
            <a:r>
              <a:rPr lang="ko-KR" altLang="en-US" dirty="0"/>
              <a:t>으로 추출했습니다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(</a:t>
            </a:r>
            <a:r>
              <a:rPr lang="ko-KR" altLang="en-US" dirty="0"/>
              <a:t>추가작업</a:t>
            </a:r>
            <a:r>
              <a:rPr lang="en-US" altLang="ko-KR" dirty="0"/>
              <a:t>2) MLP</a:t>
            </a:r>
            <a:r>
              <a:rPr lang="ko-KR" altLang="en-US" dirty="0"/>
              <a:t> 모델</a:t>
            </a:r>
            <a:r>
              <a:rPr lang="en-US" altLang="ko-KR" dirty="0"/>
              <a:t> </a:t>
            </a:r>
            <a:r>
              <a:rPr lang="ko-KR" altLang="en-US" dirty="0"/>
              <a:t>학습 및 결과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8C0AF-186A-5409-5A9E-6F58DF1142C5}"/>
              </a:ext>
            </a:extLst>
          </p:cNvPr>
          <p:cNvSpPr txBox="1"/>
          <p:nvPr/>
        </p:nvSpPr>
        <p:spPr>
          <a:xfrm>
            <a:off x="4796392" y="6043360"/>
            <a:ext cx="45780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0" dirty="0">
                <a:solidFill>
                  <a:srgbClr val="24292F"/>
                </a:solidFill>
                <a:latin typeface="+mn-lt"/>
                <a:ea typeface="+mn-ea"/>
              </a:rPr>
              <a:t>&lt;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21. (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1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ECMiner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학습한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DNN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MSE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R-Squared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b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Epoch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MLP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모델의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MSE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 Squared </a:t>
            </a:r>
            <a:r>
              <a:rPr lang="ko-KR" altLang="en-US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r>
              <a:rPr lang="en-US" altLang="ko-KR" sz="11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0" dirty="0">
                <a:solidFill>
                  <a:srgbClr val="24292F"/>
                </a:solidFill>
                <a:latin typeface="+mn-lt"/>
                <a:ea typeface="+mn-ea"/>
              </a:rPr>
              <a:t>&gt;</a:t>
            </a:r>
            <a:endParaRPr lang="ko-KR" altLang="en-US" sz="1100" b="0" dirty="0">
              <a:solidFill>
                <a:srgbClr val="24292F"/>
              </a:solidFill>
              <a:latin typeface="+mn-lt"/>
              <a:ea typeface="+mn-ea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A277D66-224E-CE38-6161-398CAA8BA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641924"/>
              </p:ext>
            </p:extLst>
          </p:nvPr>
        </p:nvGraphicFramePr>
        <p:xfrm>
          <a:off x="1013490" y="5116688"/>
          <a:ext cx="2864106" cy="124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8205">
                  <a:extLst>
                    <a:ext uri="{9D8B030D-6E8A-4147-A177-3AD203B41FA5}">
                      <a16:colId xmlns:a16="http://schemas.microsoft.com/office/drawing/2014/main" val="2483270996"/>
                    </a:ext>
                  </a:extLst>
                </a:gridCol>
                <a:gridCol w="878652">
                  <a:extLst>
                    <a:ext uri="{9D8B030D-6E8A-4147-A177-3AD203B41FA5}">
                      <a16:colId xmlns:a16="http://schemas.microsoft.com/office/drawing/2014/main" val="1331622059"/>
                    </a:ext>
                  </a:extLst>
                </a:gridCol>
                <a:gridCol w="1137249">
                  <a:extLst>
                    <a:ext uri="{9D8B030D-6E8A-4147-A177-3AD203B41FA5}">
                      <a16:colId xmlns:a16="http://schemas.microsoft.com/office/drawing/2014/main" val="3154697241"/>
                    </a:ext>
                  </a:extLst>
                </a:gridCol>
              </a:tblGrid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성능 지표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err="1"/>
                        <a:t>ECMiner</a:t>
                      </a:r>
                      <a:r>
                        <a:rPr lang="en-US" altLang="ko-KR" sz="1000" b="1" dirty="0"/>
                        <a:t> DNN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Python</a:t>
                      </a:r>
                      <a:r>
                        <a:rPr lang="ko-KR" altLang="en-US" sz="1000" b="1" dirty="0"/>
                        <a:t> 구현 </a:t>
                      </a:r>
                      <a:r>
                        <a:rPr lang="en-US" altLang="ko-KR" sz="1000" b="1" dirty="0"/>
                        <a:t>MLP </a:t>
                      </a:r>
                      <a:r>
                        <a:rPr lang="ko-KR" altLang="en-US" sz="1000" b="1" dirty="0"/>
                        <a:t>모델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5242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R-Squared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0.97908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0.7252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045378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RMSE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0.14464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0.4408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498107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MAE</a:t>
                      </a:r>
                      <a:endParaRPr lang="ko-KR" altLang="en-US" sz="10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0.1122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0.1943</a:t>
                      </a:r>
                      <a:endParaRPr lang="ko-KR" altLang="en-US" sz="10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8972796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EC03DE60-1B7B-87E2-93B0-EB4B3C3E2B4C}"/>
              </a:ext>
            </a:extLst>
          </p:cNvPr>
          <p:cNvGrpSpPr/>
          <p:nvPr/>
        </p:nvGrpSpPr>
        <p:grpSpPr>
          <a:xfrm>
            <a:off x="757214" y="1320398"/>
            <a:ext cx="3267810" cy="3590388"/>
            <a:chOff x="757214" y="1320398"/>
            <a:chExt cx="3267810" cy="359038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B8C941-AC88-6BBF-178B-4A864217A23E}"/>
                </a:ext>
              </a:extLst>
            </p:cNvPr>
            <p:cNvSpPr txBox="1"/>
            <p:nvPr/>
          </p:nvSpPr>
          <p:spPr>
            <a:xfrm>
              <a:off x="757214" y="4649176"/>
              <a:ext cx="32678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20. 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구현한 </a:t>
              </a:r>
              <a:r>
                <a:rPr lang="en-US" altLang="ko-KR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MLP 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구조</a:t>
              </a:r>
              <a:r>
                <a:rPr lang="en-US" altLang="ko-KR" sz="110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10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1EF9DE5-F654-1923-844F-7477CE61A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976" y="1320398"/>
              <a:ext cx="886287" cy="330783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B31DB48-D250-8AD7-7B21-E26F9B39AA86}"/>
              </a:ext>
            </a:extLst>
          </p:cNvPr>
          <p:cNvGrpSpPr/>
          <p:nvPr/>
        </p:nvGrpSpPr>
        <p:grpSpPr>
          <a:xfrm>
            <a:off x="4813916" y="1403272"/>
            <a:ext cx="4435584" cy="4501745"/>
            <a:chOff x="4813916" y="1403272"/>
            <a:chExt cx="4435584" cy="450174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8353980-E391-234E-F341-FDEEA06D8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8491" y="3673791"/>
              <a:ext cx="4381009" cy="2231226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6B662D7-C9A1-18A3-D87B-A9F1071478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432"/>
            <a:stretch/>
          </p:blipFill>
          <p:spPr>
            <a:xfrm>
              <a:off x="6988656" y="1403273"/>
              <a:ext cx="2260844" cy="22312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229C7B1-2AB6-AFDF-9509-9766FFB2A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8035"/>
            <a:stretch/>
          </p:blipFill>
          <p:spPr>
            <a:xfrm>
              <a:off x="4813916" y="1403272"/>
              <a:ext cx="2228813" cy="223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302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FC9500-80AE-4436-9F49-A96D2417B9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MLP </a:t>
            </a:r>
            <a:r>
              <a:rPr lang="ko-KR" altLang="en-US" sz="1800" dirty="0">
                <a:solidFill>
                  <a:schemeClr val="tx1"/>
                </a:solidFill>
              </a:rPr>
              <a:t>개념 및 구조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Preprocessing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Initialize parameters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Feedforward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Backpropagation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Update parameters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chemeClr val="tx1"/>
                </a:solidFill>
              </a:rPr>
              <a:t>MLP </a:t>
            </a:r>
            <a:r>
              <a:rPr lang="ko-KR" altLang="en-US" sz="1800" dirty="0">
                <a:solidFill>
                  <a:schemeClr val="tx1"/>
                </a:solidFill>
              </a:rPr>
              <a:t>모델 학습 및 결과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chemeClr val="tx1"/>
                </a:solidFill>
              </a:rPr>
              <a:t>발전 방향</a:t>
            </a:r>
            <a:endParaRPr lang="en-US" altLang="ko-KR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chemeClr val="tx1"/>
                </a:solidFill>
              </a:rPr>
              <a:t>추가 작업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endParaRPr lang="ko-KR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학습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ECMiner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</a:t>
            </a:r>
            <a:r>
              <a:rPr lang="ko-KR" altLang="en-US" dirty="0"/>
              <a:t>에서 동일한 모델로 학습한 결과값과 직접 구현한 모델의 결과값에 대한 그래프입니다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(</a:t>
            </a:r>
            <a:r>
              <a:rPr lang="ko-KR" altLang="en-US" dirty="0"/>
              <a:t>추가작업</a:t>
            </a:r>
            <a:r>
              <a:rPr lang="en-US" altLang="ko-KR" dirty="0"/>
              <a:t>2) MLP</a:t>
            </a:r>
            <a:r>
              <a:rPr lang="ko-KR" altLang="en-US" dirty="0"/>
              <a:t> 모델</a:t>
            </a:r>
            <a:r>
              <a:rPr lang="en-US" altLang="ko-KR" dirty="0"/>
              <a:t> </a:t>
            </a:r>
            <a:r>
              <a:rPr lang="ko-KR" altLang="en-US" dirty="0"/>
              <a:t>학습 및 결과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B8C941-AC88-6BBF-178B-4A864217A23E}"/>
              </a:ext>
            </a:extLst>
          </p:cNvPr>
          <p:cNvSpPr txBox="1"/>
          <p:nvPr/>
        </p:nvSpPr>
        <p:spPr>
          <a:xfrm>
            <a:off x="732832" y="5274442"/>
            <a:ext cx="440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&lt;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22. 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ECMiner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™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DNN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모델로 학습하여 추론한 값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python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구현한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MLP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모델로 학습하여 추론한 값</a:t>
            </a:r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&gt;</a:t>
            </a:r>
            <a:endParaRPr lang="ko-KR" altLang="en-US" sz="1200" b="0" dirty="0">
              <a:solidFill>
                <a:srgbClr val="24292F"/>
              </a:solidFill>
              <a:latin typeface="+mn-lt"/>
              <a:ea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197C437-AB2C-6F0E-96E9-35CC500FB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43885"/>
              </p:ext>
            </p:extLst>
          </p:nvPr>
        </p:nvGraphicFramePr>
        <p:xfrm>
          <a:off x="5843347" y="1981300"/>
          <a:ext cx="3816000" cy="318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109">
                  <a:extLst>
                    <a:ext uri="{9D8B030D-6E8A-4147-A177-3AD203B41FA5}">
                      <a16:colId xmlns:a16="http://schemas.microsoft.com/office/drawing/2014/main" val="2483270996"/>
                    </a:ext>
                  </a:extLst>
                </a:gridCol>
                <a:gridCol w="1170674">
                  <a:extLst>
                    <a:ext uri="{9D8B030D-6E8A-4147-A177-3AD203B41FA5}">
                      <a16:colId xmlns:a16="http://schemas.microsoft.com/office/drawing/2014/main" val="1331622059"/>
                    </a:ext>
                  </a:extLst>
                </a:gridCol>
                <a:gridCol w="1515217">
                  <a:extLst>
                    <a:ext uri="{9D8B030D-6E8A-4147-A177-3AD203B41FA5}">
                      <a16:colId xmlns:a16="http://schemas.microsoft.com/office/drawing/2014/main" val="3154697241"/>
                    </a:ext>
                  </a:extLst>
                </a:gridCol>
              </a:tblGrid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구성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/>
                        <a:t>ECMiner</a:t>
                      </a:r>
                      <a:r>
                        <a:rPr lang="en-US" altLang="ko-KR" sz="1100" b="1" dirty="0"/>
                        <a:t> DNN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Python</a:t>
                      </a:r>
                      <a:r>
                        <a:rPr lang="ko-KR" altLang="en-US" sz="1100" b="1" dirty="0"/>
                        <a:t> 구현 </a:t>
                      </a:r>
                      <a:r>
                        <a:rPr lang="en-US" altLang="ko-KR" sz="1100" b="1" dirty="0"/>
                        <a:t>MLP </a:t>
                      </a:r>
                      <a:r>
                        <a:rPr lang="ko-KR" altLang="en-US" sz="1100" b="1" dirty="0"/>
                        <a:t>모델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5242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은닉층</a:t>
                      </a:r>
                      <a:r>
                        <a:rPr lang="ko-KR" altLang="en-US" sz="1100" b="1" dirty="0"/>
                        <a:t> 수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045378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각 </a:t>
                      </a:r>
                      <a:r>
                        <a:rPr lang="ko-KR" altLang="en-US" sz="1100" b="1" dirty="0" err="1"/>
                        <a:t>은닉층</a:t>
                      </a:r>
                      <a:r>
                        <a:rPr lang="ko-KR" altLang="en-US" sz="1100" b="1" dirty="0"/>
                        <a:t> 노드 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개수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[10, 10]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[20, 20]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92132075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은닉층</a:t>
                      </a:r>
                      <a:r>
                        <a:rPr lang="ko-KR" altLang="en-US" sz="1100" b="1" dirty="0"/>
                        <a:t> 활성화 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함수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Sigmoid 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Sigmoid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498107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Optimizer 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ADAM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28972796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Batch size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64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X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59492392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Normalization 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Standardization 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Standardization 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55835913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Train-test split ratio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7:3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7:3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6656470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Learning rate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0.001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0.1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22971616"/>
                  </a:ext>
                </a:extLst>
              </a:tr>
              <a:tr h="31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Epoch</a:t>
                      </a:r>
                      <a:endParaRPr lang="ko-KR" altLang="en-US" sz="1100" b="1" dirty="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500</a:t>
                      </a:r>
                      <a:endParaRPr lang="ko-KR" alt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3868087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F1E269B-D061-AC4B-5A8A-8BCC4E4178D1}"/>
              </a:ext>
            </a:extLst>
          </p:cNvPr>
          <p:cNvSpPr txBox="1"/>
          <p:nvPr/>
        </p:nvSpPr>
        <p:spPr>
          <a:xfrm>
            <a:off x="5819699" y="1671862"/>
            <a:ext cx="320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&lt;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모델의 구조 및 학습 환경 비교</a:t>
            </a:r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&gt;</a:t>
            </a:r>
            <a:endParaRPr lang="ko-KR" altLang="en-US" sz="1200" b="0" dirty="0">
              <a:solidFill>
                <a:srgbClr val="24292F"/>
              </a:solidFill>
              <a:latin typeface="+mn-lt"/>
              <a:ea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FA03D5-C582-9FBC-56F8-8C7122B67762}"/>
              </a:ext>
            </a:extLst>
          </p:cNvPr>
          <p:cNvGrpSpPr/>
          <p:nvPr/>
        </p:nvGrpSpPr>
        <p:grpSpPr>
          <a:xfrm>
            <a:off x="200472" y="1905422"/>
            <a:ext cx="5458153" cy="3295500"/>
            <a:chOff x="200472" y="1905422"/>
            <a:chExt cx="5458153" cy="32955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F165E58-3339-9A36-E3F0-E34787BBA4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914"/>
            <a:stretch/>
          </p:blipFill>
          <p:spPr>
            <a:xfrm>
              <a:off x="209709" y="1905422"/>
              <a:ext cx="5448916" cy="165277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6B322C0-2BEF-A514-743B-06943270D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472" y="3631712"/>
              <a:ext cx="5395411" cy="156921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2AD07C6-033F-363A-588D-FA18F2D08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8112" t="10051" b="77697"/>
            <a:stretch/>
          </p:blipFill>
          <p:spPr>
            <a:xfrm>
              <a:off x="521147" y="2056503"/>
              <a:ext cx="698053" cy="19003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8432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16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Multi-Layer Perceptron </a:t>
            </a:r>
            <a:r>
              <a:rPr lang="ko-KR" altLang="en-US" dirty="0"/>
              <a:t>구조 형태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(Multi-layer perceptron)</a:t>
            </a:r>
            <a:r>
              <a:rPr lang="ko-KR" altLang="en-US" dirty="0"/>
              <a:t>이란 복잡한 비선형 관계를 학습할 수 있는 인공 신경망의 종류입니다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MLP</a:t>
            </a:r>
            <a:r>
              <a:rPr lang="ko-KR" altLang="en-US" dirty="0"/>
              <a:t>는 </a:t>
            </a:r>
            <a:r>
              <a:rPr lang="ko-KR" altLang="en-US" dirty="0" err="1"/>
              <a:t>입력층</a:t>
            </a:r>
            <a:r>
              <a:rPr lang="en-US" altLang="ko-KR" dirty="0"/>
              <a:t>, </a:t>
            </a:r>
            <a:r>
              <a:rPr lang="ko-KR" altLang="en-US" dirty="0" err="1"/>
              <a:t>은닉층</a:t>
            </a:r>
            <a:r>
              <a:rPr lang="en-US" altLang="ko-KR" dirty="0"/>
              <a:t>, </a:t>
            </a:r>
            <a:r>
              <a:rPr lang="ko-KR" altLang="en-US" dirty="0"/>
              <a:t>그리고 출력층으로 구성 되어있습니다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층의 결과값은 그 다음 층의 입력으로 연결됩니다</a:t>
            </a:r>
            <a:r>
              <a:rPr lang="en-US" altLang="ko-KR" dirty="0"/>
              <a:t>. </a:t>
            </a:r>
            <a:r>
              <a:rPr lang="ko-KR" altLang="en-US" dirty="0"/>
              <a:t>그 과정에서 설정된 가중치와 활성화 함수로 연산이 적용됩니다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MLP </a:t>
            </a:r>
            <a:r>
              <a:rPr lang="ko-KR" altLang="en-US" dirty="0"/>
              <a:t>개념 및 구조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개체 64">
                <a:extLst>
                  <a:ext uri="{FF2B5EF4-FFF2-40B4-BE49-F238E27FC236}">
                    <a16:creationId xmlns:a16="http://schemas.microsoft.com/office/drawing/2014/main" id="{E82305B9-2D33-347C-5A95-C3F27913D9DF}"/>
                  </a:ext>
                </a:extLst>
              </p:cNvPr>
              <p:cNvSpPr txBox="1"/>
              <p:nvPr/>
            </p:nvSpPr>
            <p:spPr>
              <a:xfrm>
                <a:off x="6525274" y="2746503"/>
                <a:ext cx="3209878" cy="14935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입력벡터</m:t>
                      </m:r>
                    </m:oMath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출력벡터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번째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노드의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번째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가중치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개체 64">
                <a:extLst>
                  <a:ext uri="{FF2B5EF4-FFF2-40B4-BE49-F238E27FC236}">
                    <a16:creationId xmlns:a16="http://schemas.microsoft.com/office/drawing/2014/main" id="{E82305B9-2D33-347C-5A95-C3F27913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274" y="2746503"/>
                <a:ext cx="3209878" cy="1493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2CB482E8-123F-666C-5546-3A804923D29B}"/>
              </a:ext>
            </a:extLst>
          </p:cNvPr>
          <p:cNvGrpSpPr/>
          <p:nvPr/>
        </p:nvGrpSpPr>
        <p:grpSpPr>
          <a:xfrm>
            <a:off x="602617" y="2451790"/>
            <a:ext cx="5809246" cy="2889508"/>
            <a:chOff x="1308066" y="1992137"/>
            <a:chExt cx="6775627" cy="3370184"/>
          </a:xfrm>
        </p:grpSpPr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A1D812A1-FDFD-5100-4729-8E745B1185AE}"/>
                </a:ext>
              </a:extLst>
            </p:cNvPr>
            <p:cNvSpPr/>
            <p:nvPr/>
          </p:nvSpPr>
          <p:spPr>
            <a:xfrm>
              <a:off x="1470652" y="2409925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194" name="개체 193">
              <a:extLst>
                <a:ext uri="{FF2B5EF4-FFF2-40B4-BE49-F238E27FC236}">
                  <a16:creationId xmlns:a16="http://schemas.microsoft.com/office/drawing/2014/main" id="{8AB5ADB1-BA5C-C516-8B74-D5ADCC1A87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7406" y="2475973"/>
            <a:ext cx="394544" cy="353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4880" imgH="241200" progId="Equation.DSMT4">
                    <p:embed/>
                  </p:oleObj>
                </mc:Choice>
                <mc:Fallback>
                  <p:oleObj name="Equation" r:id="rId3" imgW="164880" imgH="241200" progId="Equation.DSMT4">
                    <p:embed/>
                    <p:pic>
                      <p:nvPicPr>
                        <p:cNvPr id="197" name="개체 196">
                          <a:extLst>
                            <a:ext uri="{FF2B5EF4-FFF2-40B4-BE49-F238E27FC236}">
                              <a16:creationId xmlns:a16="http://schemas.microsoft.com/office/drawing/2014/main" id="{D3E97D5F-BD99-FCAE-F650-4D6F0859A6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07406" y="2475973"/>
                          <a:ext cx="394544" cy="353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3019BD77-977A-D9A3-EFC0-AC2F296B444A}"/>
                </a:ext>
              </a:extLst>
            </p:cNvPr>
            <p:cNvSpPr/>
            <p:nvPr/>
          </p:nvSpPr>
          <p:spPr>
            <a:xfrm>
              <a:off x="1470084" y="2981659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196" name="개체 195">
              <a:extLst>
                <a:ext uri="{FF2B5EF4-FFF2-40B4-BE49-F238E27FC236}">
                  <a16:creationId xmlns:a16="http://schemas.microsoft.com/office/drawing/2014/main" id="{931CDF6E-08B9-B4BF-0C42-81040FFBE3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6580" y="3047970"/>
            <a:ext cx="45720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0440" imgH="241200" progId="Equation.DSMT4">
                    <p:embed/>
                  </p:oleObj>
                </mc:Choice>
                <mc:Fallback>
                  <p:oleObj name="Equation" r:id="rId5" imgW="190440" imgH="241200" progId="Equation.DSMT4">
                    <p:embed/>
                    <p:pic>
                      <p:nvPicPr>
                        <p:cNvPr id="199" name="개체 198">
                          <a:extLst>
                            <a:ext uri="{FF2B5EF4-FFF2-40B4-BE49-F238E27FC236}">
                              <a16:creationId xmlns:a16="http://schemas.microsoft.com/office/drawing/2014/main" id="{0D2F9E9E-9257-0110-2045-EF85210B7EB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76580" y="3047970"/>
                          <a:ext cx="457200" cy="352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E74DE00-94E9-5A3E-F5A6-6849BDBB72A2}"/>
                </a:ext>
              </a:extLst>
            </p:cNvPr>
            <p:cNvSpPr txBox="1"/>
            <p:nvPr/>
          </p:nvSpPr>
          <p:spPr>
            <a:xfrm rot="5400000">
              <a:off x="1536145" y="3434969"/>
              <a:ext cx="468052" cy="4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ym typeface="Symbol" panose="05050102010706020507" pitchFamily="18" charset="2"/>
                </a:rPr>
                <a:t></a:t>
              </a:r>
              <a:endParaRPr lang="ko-KR" altLang="en-US" sz="1800" dirty="0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F413203-94D9-F057-24DC-8ADB8425C35B}"/>
                </a:ext>
              </a:extLst>
            </p:cNvPr>
            <p:cNvSpPr/>
            <p:nvPr/>
          </p:nvSpPr>
          <p:spPr>
            <a:xfrm>
              <a:off x="1441713" y="3851642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199" name="개체 198">
              <a:extLst>
                <a:ext uri="{FF2B5EF4-FFF2-40B4-BE49-F238E27FC236}">
                  <a16:creationId xmlns:a16="http://schemas.microsoft.com/office/drawing/2014/main" id="{975C0B3B-6825-0A16-E66A-4678A3FC95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8005" y="3917920"/>
            <a:ext cx="455613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440" imgH="241200" progId="Equation.DSMT4">
                    <p:embed/>
                  </p:oleObj>
                </mc:Choice>
                <mc:Fallback>
                  <p:oleObj name="Equation" r:id="rId7" imgW="190440" imgH="241200" progId="Equation.DSMT4">
                    <p:embed/>
                    <p:pic>
                      <p:nvPicPr>
                        <p:cNvPr id="202" name="개체 201">
                          <a:extLst>
                            <a:ext uri="{FF2B5EF4-FFF2-40B4-BE49-F238E27FC236}">
                              <a16:creationId xmlns:a16="http://schemas.microsoft.com/office/drawing/2014/main" id="{0A829732-762E-9697-49F8-F2C9A7E5F54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8005" y="3917920"/>
                          <a:ext cx="455613" cy="3524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75A28FF-3590-FF57-6D91-6232FCD487C8}"/>
                </a:ext>
              </a:extLst>
            </p:cNvPr>
            <p:cNvSpPr/>
            <p:nvPr/>
          </p:nvSpPr>
          <p:spPr bwMode="auto">
            <a:xfrm>
              <a:off x="1308066" y="2225161"/>
              <a:ext cx="792088" cy="2335542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 rtlCol="0" anchor="ctr"/>
            <a:lstStyle/>
            <a:p>
              <a:pPr marL="180975" indent="-180975" algn="ctr">
                <a:lnSpc>
                  <a:spcPct val="120000"/>
                </a:lnSpc>
                <a:buFont typeface="Wingdings" pitchFamily="2" charset="2"/>
                <a:buChar char="ü"/>
                <a:tabLst>
                  <a:tab pos="95250" algn="l"/>
                </a:tabLst>
              </a:pPr>
              <a:endParaRPr lang="ko-KR" altLang="en-US" sz="1100" b="0" dirty="0">
                <a:latin typeface="Arial" charset="0"/>
                <a:ea typeface="가는각진제목체" pitchFamily="18" charset="-127"/>
                <a:cs typeface="Arial" charset="0"/>
              </a:endParaRPr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80216A34-1FAA-0CAA-6FA9-4A0033B72907}"/>
                </a:ext>
              </a:extLst>
            </p:cNvPr>
            <p:cNvSpPr/>
            <p:nvPr/>
          </p:nvSpPr>
          <p:spPr>
            <a:xfrm>
              <a:off x="3263042" y="2170147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202" name="개체 201">
              <a:extLst>
                <a:ext uri="{FF2B5EF4-FFF2-40B4-BE49-F238E27FC236}">
                  <a16:creationId xmlns:a16="http://schemas.microsoft.com/office/drawing/2014/main" id="{06690BCB-8EFF-EC93-2AE9-60C4C7743B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9484" y="2257240"/>
            <a:ext cx="468052" cy="3240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55320" imgH="266400" progId="Equation.DSMT4">
                    <p:embed/>
                  </p:oleObj>
                </mc:Choice>
                <mc:Fallback>
                  <p:oleObj name="Equation" r:id="rId9" imgW="355320" imgH="266400" progId="Equation.DSMT4">
                    <p:embed/>
                    <p:pic>
                      <p:nvPicPr>
                        <p:cNvPr id="205" name="개체 204">
                          <a:extLst>
                            <a:ext uri="{FF2B5EF4-FFF2-40B4-BE49-F238E27FC236}">
                              <a16:creationId xmlns:a16="http://schemas.microsoft.com/office/drawing/2014/main" id="{4F9E027E-2E19-796B-F1E1-4922FDE802D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69484" y="2257240"/>
                          <a:ext cx="468052" cy="3240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12A8CBA-3F22-7487-CAF9-8EBD71859982}"/>
                </a:ext>
              </a:extLst>
            </p:cNvPr>
            <p:cNvSpPr txBox="1"/>
            <p:nvPr/>
          </p:nvSpPr>
          <p:spPr>
            <a:xfrm>
              <a:off x="1308066" y="4573868"/>
              <a:ext cx="756084" cy="323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입력층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5653F6AC-4B1D-BBE7-0770-CAD15A226511}"/>
                </a:ext>
              </a:extLst>
            </p:cNvPr>
            <p:cNvSpPr txBox="1"/>
            <p:nvPr/>
          </p:nvSpPr>
          <p:spPr>
            <a:xfrm rot="5400000">
              <a:off x="3358357" y="2643184"/>
              <a:ext cx="468052" cy="4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ym typeface="Symbol" panose="05050102010706020507" pitchFamily="18" charset="2"/>
                </a:rPr>
                <a:t></a:t>
              </a:r>
              <a:endParaRPr lang="ko-KR" altLang="en-US" sz="1800" dirty="0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3D8AB25-6D85-1933-9AA8-2543C87BD164}"/>
                </a:ext>
              </a:extLst>
            </p:cNvPr>
            <p:cNvSpPr/>
            <p:nvPr/>
          </p:nvSpPr>
          <p:spPr>
            <a:xfrm>
              <a:off x="3257383" y="3118206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206" name="개체 205">
              <a:extLst>
                <a:ext uri="{FF2B5EF4-FFF2-40B4-BE49-F238E27FC236}">
                  <a16:creationId xmlns:a16="http://schemas.microsoft.com/office/drawing/2014/main" id="{D79D9F58-B8E9-7E6D-E917-C70B51C20C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3825" y="3205299"/>
            <a:ext cx="468052" cy="3240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55320" imgH="266400" progId="Equation.DSMT4">
                    <p:embed/>
                  </p:oleObj>
                </mc:Choice>
                <mc:Fallback>
                  <p:oleObj name="Equation" r:id="rId11" imgW="355320" imgH="266400" progId="Equation.DSMT4">
                    <p:embed/>
                    <p:pic>
                      <p:nvPicPr>
                        <p:cNvPr id="6" name="개체 5">
                          <a:extLst>
                            <a:ext uri="{FF2B5EF4-FFF2-40B4-BE49-F238E27FC236}">
                              <a16:creationId xmlns:a16="http://schemas.microsoft.com/office/drawing/2014/main" id="{C1F7ED73-B01C-639A-E1E5-25C8763E11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63825" y="3205299"/>
                          <a:ext cx="468052" cy="3240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BE27C8CB-79AC-DC35-98D4-7226E5D28272}"/>
                </a:ext>
              </a:extLst>
            </p:cNvPr>
            <p:cNvSpPr txBox="1"/>
            <p:nvPr/>
          </p:nvSpPr>
          <p:spPr>
            <a:xfrm rot="5400000">
              <a:off x="3338326" y="3628517"/>
              <a:ext cx="468052" cy="4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ym typeface="Symbol" panose="05050102010706020507" pitchFamily="18" charset="2"/>
                </a:rPr>
                <a:t></a:t>
              </a:r>
              <a:endParaRPr lang="ko-KR" altLang="en-US" sz="1800" dirty="0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9406B9AE-CC57-C9D4-A096-430EA92C6DDE}"/>
                </a:ext>
              </a:extLst>
            </p:cNvPr>
            <p:cNvSpPr/>
            <p:nvPr/>
          </p:nvSpPr>
          <p:spPr>
            <a:xfrm>
              <a:off x="3249260" y="4150845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209" name="개체 208">
              <a:extLst>
                <a:ext uri="{FF2B5EF4-FFF2-40B4-BE49-F238E27FC236}">
                  <a16:creationId xmlns:a16="http://schemas.microsoft.com/office/drawing/2014/main" id="{98455C7E-D8F7-B3AC-F427-1421520EBF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5141" y="4224061"/>
            <a:ext cx="468312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55320" imgH="291960" progId="Equation.DSMT4">
                    <p:embed/>
                  </p:oleObj>
                </mc:Choice>
                <mc:Fallback>
                  <p:oleObj name="Equation" r:id="rId13" imgW="355320" imgH="291960" progId="Equation.DSMT4">
                    <p:embed/>
                    <p:pic>
                      <p:nvPicPr>
                        <p:cNvPr id="9" name="개체 8">
                          <a:extLst>
                            <a:ext uri="{FF2B5EF4-FFF2-40B4-BE49-F238E27FC236}">
                              <a16:creationId xmlns:a16="http://schemas.microsoft.com/office/drawing/2014/main" id="{34FC9E97-2F61-6042-A049-ACE0262E0C5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55141" y="4224061"/>
                          <a:ext cx="468312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F72E44CE-F01E-C8B0-4407-4E9B58EFAC72}"/>
                </a:ext>
              </a:extLst>
            </p:cNvPr>
            <p:cNvSpPr/>
            <p:nvPr/>
          </p:nvSpPr>
          <p:spPr bwMode="auto">
            <a:xfrm>
              <a:off x="3087242" y="1992137"/>
              <a:ext cx="792088" cy="2774467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 rtlCol="0" anchor="ctr"/>
            <a:lstStyle/>
            <a:p>
              <a:pPr marL="180975" indent="-180975" algn="ctr">
                <a:lnSpc>
                  <a:spcPct val="120000"/>
                </a:lnSpc>
                <a:buFont typeface="Wingdings" pitchFamily="2" charset="2"/>
                <a:buChar char="ü"/>
                <a:tabLst>
                  <a:tab pos="95250" algn="l"/>
                </a:tabLst>
              </a:pPr>
              <a:endParaRPr lang="ko-KR" altLang="en-US" sz="1100" b="0" dirty="0">
                <a:latin typeface="Arial" charset="0"/>
                <a:ea typeface="가는각진제목체" pitchFamily="18" charset="-127"/>
                <a:cs typeface="Arial" charset="0"/>
              </a:endParaRPr>
            </a:p>
          </p:txBody>
        </p:sp>
        <p:graphicFrame>
          <p:nvGraphicFramePr>
            <p:cNvPr id="211" name="개체 210">
              <a:extLst>
                <a:ext uri="{FF2B5EF4-FFF2-40B4-BE49-F238E27FC236}">
                  <a16:creationId xmlns:a16="http://schemas.microsoft.com/office/drawing/2014/main" id="{157C2157-2FDD-F189-457B-A1CC63A8EA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7242" y="4782129"/>
            <a:ext cx="877511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09480" imgH="431640" progId="Equation.DSMT4">
                    <p:embed/>
                  </p:oleObj>
                </mc:Choice>
                <mc:Fallback>
                  <p:oleObj name="Equation" r:id="rId15" imgW="609480" imgH="431640" progId="Equation.DSMT4">
                    <p:embed/>
                    <p:pic>
                      <p:nvPicPr>
                        <p:cNvPr id="14" name="개체 13">
                          <a:extLst>
                            <a:ext uri="{FF2B5EF4-FFF2-40B4-BE49-F238E27FC236}">
                              <a16:creationId xmlns:a16="http://schemas.microsoft.com/office/drawing/2014/main" id="{062BF810-037C-C90B-146D-A64B03A9287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087242" y="4782129"/>
                          <a:ext cx="877511" cy="571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ADB1D5C7-7428-5980-0DE3-707F23EEFEAB}"/>
                </a:ext>
              </a:extLst>
            </p:cNvPr>
            <p:cNvSpPr/>
            <p:nvPr/>
          </p:nvSpPr>
          <p:spPr>
            <a:xfrm>
              <a:off x="4314592" y="2170147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213" name="개체 212">
              <a:extLst>
                <a:ext uri="{FF2B5EF4-FFF2-40B4-BE49-F238E27FC236}">
                  <a16:creationId xmlns:a16="http://schemas.microsoft.com/office/drawing/2014/main" id="{A2AAE343-7245-2F9A-F61A-5AE39285C7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7028" y="2258004"/>
            <a:ext cx="334963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53800" imgH="266400" progId="Equation.DSMT4">
                    <p:embed/>
                  </p:oleObj>
                </mc:Choice>
                <mc:Fallback>
                  <p:oleObj name="Equation" r:id="rId17" imgW="253800" imgH="266400" progId="Equation.DSMT4">
                    <p:embed/>
                    <p:pic>
                      <p:nvPicPr>
                        <p:cNvPr id="16" name="개체 15">
                          <a:extLst>
                            <a:ext uri="{FF2B5EF4-FFF2-40B4-BE49-F238E27FC236}">
                              <a16:creationId xmlns:a16="http://schemas.microsoft.com/office/drawing/2014/main" id="{4E615A3E-1BAC-1742-613E-030A622A1C8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87028" y="2258004"/>
                          <a:ext cx="334963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B5AA156-3361-ED63-5C58-6AC4DFBDC25D}"/>
                </a:ext>
              </a:extLst>
            </p:cNvPr>
            <p:cNvSpPr txBox="1"/>
            <p:nvPr/>
          </p:nvSpPr>
          <p:spPr>
            <a:xfrm rot="5400000">
              <a:off x="4409907" y="2643184"/>
              <a:ext cx="468052" cy="4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ym typeface="Symbol" panose="05050102010706020507" pitchFamily="18" charset="2"/>
                </a:rPr>
                <a:t></a:t>
              </a:r>
              <a:endParaRPr lang="ko-KR" altLang="en-US" sz="1800" dirty="0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65B23E72-6F9E-FBDE-0848-03E39EE8E60F}"/>
                </a:ext>
              </a:extLst>
            </p:cNvPr>
            <p:cNvSpPr/>
            <p:nvPr/>
          </p:nvSpPr>
          <p:spPr>
            <a:xfrm>
              <a:off x="4308933" y="3118206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216" name="개체 215">
              <a:extLst>
                <a:ext uri="{FF2B5EF4-FFF2-40B4-BE49-F238E27FC236}">
                  <a16:creationId xmlns:a16="http://schemas.microsoft.com/office/drawing/2014/main" id="{86F33453-2976-9856-864B-25FC3D501C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2266" y="3191454"/>
            <a:ext cx="334962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53800" imgH="291960" progId="Equation.DSMT4">
                    <p:embed/>
                  </p:oleObj>
                </mc:Choice>
                <mc:Fallback>
                  <p:oleObj name="Equation" r:id="rId19" imgW="253800" imgH="291960" progId="Equation.DSMT4">
                    <p:embed/>
                    <p:pic>
                      <p:nvPicPr>
                        <p:cNvPr id="19" name="개체 18">
                          <a:extLst>
                            <a:ext uri="{FF2B5EF4-FFF2-40B4-BE49-F238E27FC236}">
                              <a16:creationId xmlns:a16="http://schemas.microsoft.com/office/drawing/2014/main" id="{1B96C937-C3C3-7A28-E04D-5FE0E307DA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382266" y="3191454"/>
                          <a:ext cx="334962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D73CD62-90B2-A05E-B8AB-ABBA1116AC40}"/>
                </a:ext>
              </a:extLst>
            </p:cNvPr>
            <p:cNvSpPr txBox="1"/>
            <p:nvPr/>
          </p:nvSpPr>
          <p:spPr>
            <a:xfrm rot="5400000">
              <a:off x="4389877" y="3628517"/>
              <a:ext cx="468052" cy="4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ym typeface="Symbol" panose="05050102010706020507" pitchFamily="18" charset="2"/>
                </a:rPr>
                <a:t></a:t>
              </a:r>
              <a:endParaRPr lang="ko-KR" altLang="en-US" sz="1800" dirty="0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36101A95-6FA4-6F5A-6EE5-3DD1C61C03C2}"/>
                </a:ext>
              </a:extLst>
            </p:cNvPr>
            <p:cNvSpPr/>
            <p:nvPr/>
          </p:nvSpPr>
          <p:spPr>
            <a:xfrm>
              <a:off x="4300810" y="4150845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219" name="개체 218">
              <a:extLst>
                <a:ext uri="{FF2B5EF4-FFF2-40B4-BE49-F238E27FC236}">
                  <a16:creationId xmlns:a16="http://schemas.microsoft.com/office/drawing/2014/main" id="{5993F202-B087-455E-760D-B8C426E2DD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2741" y="4223329"/>
            <a:ext cx="33337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53800" imgH="291960" progId="Equation.DSMT4">
                    <p:embed/>
                  </p:oleObj>
                </mc:Choice>
                <mc:Fallback>
                  <p:oleObj name="Equation" r:id="rId21" imgW="253800" imgH="291960" progId="Equation.DSMT4">
                    <p:embed/>
                    <p:pic>
                      <p:nvPicPr>
                        <p:cNvPr id="22" name="개체 21">
                          <a:extLst>
                            <a:ext uri="{FF2B5EF4-FFF2-40B4-BE49-F238E27FC236}">
                              <a16:creationId xmlns:a16="http://schemas.microsoft.com/office/drawing/2014/main" id="{EDAF4039-9F4F-4371-6A51-68E338ABB0C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372741" y="4223329"/>
                          <a:ext cx="33337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5B4FD88F-899F-2EAC-D369-35163468E511}"/>
                </a:ext>
              </a:extLst>
            </p:cNvPr>
            <p:cNvSpPr/>
            <p:nvPr/>
          </p:nvSpPr>
          <p:spPr bwMode="auto">
            <a:xfrm>
              <a:off x="4138792" y="1992137"/>
              <a:ext cx="792088" cy="2774467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 rtlCol="0" anchor="ctr"/>
            <a:lstStyle/>
            <a:p>
              <a:pPr marL="180975" indent="-180975" algn="ctr">
                <a:lnSpc>
                  <a:spcPct val="120000"/>
                </a:lnSpc>
                <a:buFont typeface="Wingdings" pitchFamily="2" charset="2"/>
                <a:buChar char="ü"/>
                <a:tabLst>
                  <a:tab pos="95250" algn="l"/>
                </a:tabLst>
              </a:pPr>
              <a:endParaRPr lang="ko-KR" altLang="en-US" sz="1100" b="0" dirty="0">
                <a:latin typeface="Arial" charset="0"/>
                <a:ea typeface="가는각진제목체" pitchFamily="18" charset="-127"/>
                <a:cs typeface="Arial" charset="0"/>
              </a:endParaRPr>
            </a:p>
          </p:txBody>
        </p:sp>
        <p:graphicFrame>
          <p:nvGraphicFramePr>
            <p:cNvPr id="221" name="개체 220">
              <a:extLst>
                <a:ext uri="{FF2B5EF4-FFF2-40B4-BE49-F238E27FC236}">
                  <a16:creationId xmlns:a16="http://schemas.microsoft.com/office/drawing/2014/main" id="{42C264A7-7CFF-5765-D5D5-05CE61119B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3970" y="4787595"/>
            <a:ext cx="659244" cy="574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95000" imgH="431640" progId="Equation.DSMT4">
                    <p:embed/>
                  </p:oleObj>
                </mc:Choice>
                <mc:Fallback>
                  <p:oleObj name="Equation" r:id="rId23" imgW="495000" imgH="431640" progId="Equation.DSMT4">
                    <p:embed/>
                    <p:pic>
                      <p:nvPicPr>
                        <p:cNvPr id="26" name="개체 25">
                          <a:extLst>
                            <a:ext uri="{FF2B5EF4-FFF2-40B4-BE49-F238E27FC236}">
                              <a16:creationId xmlns:a16="http://schemas.microsoft.com/office/drawing/2014/main" id="{41319A61-3592-55B6-D240-38F160DB9A1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223970" y="4787595"/>
                          <a:ext cx="659244" cy="5747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7F16C0DC-4ED1-CA8F-C822-75CE9943E301}"/>
                </a:ext>
              </a:extLst>
            </p:cNvPr>
            <p:cNvSpPr/>
            <p:nvPr/>
          </p:nvSpPr>
          <p:spPr>
            <a:xfrm>
              <a:off x="5347544" y="2207105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223" name="개체 222">
              <a:extLst>
                <a:ext uri="{FF2B5EF4-FFF2-40B4-BE49-F238E27FC236}">
                  <a16:creationId xmlns:a16="http://schemas.microsoft.com/office/drawing/2014/main" id="{61F4D504-241C-9594-1E95-5BD32B9489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53816" y="2294516"/>
            <a:ext cx="46990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55320" imgH="266400" progId="Equation.DSMT4">
                    <p:embed/>
                  </p:oleObj>
                </mc:Choice>
                <mc:Fallback>
                  <p:oleObj name="Equation" r:id="rId25" imgW="355320" imgH="266400" progId="Equation.DSMT4">
                    <p:embed/>
                    <p:pic>
                      <p:nvPicPr>
                        <p:cNvPr id="28" name="개체 27">
                          <a:extLst>
                            <a:ext uri="{FF2B5EF4-FFF2-40B4-BE49-F238E27FC236}">
                              <a16:creationId xmlns:a16="http://schemas.microsoft.com/office/drawing/2014/main" id="{617F9E42-2ECA-C2C1-5E59-D290B60E25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353816" y="2294516"/>
                          <a:ext cx="469900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94E2A6DF-DCC7-2FF5-3666-645CEFA3611F}"/>
                </a:ext>
              </a:extLst>
            </p:cNvPr>
            <p:cNvSpPr txBox="1"/>
            <p:nvPr/>
          </p:nvSpPr>
          <p:spPr>
            <a:xfrm rot="5400000">
              <a:off x="5442859" y="2680142"/>
              <a:ext cx="468052" cy="4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ym typeface="Symbol" panose="05050102010706020507" pitchFamily="18" charset="2"/>
                </a:rPr>
                <a:t></a:t>
              </a:r>
              <a:endParaRPr lang="ko-KR" altLang="en-US" sz="1800" dirty="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AE38037-4618-6A87-45A9-2C4C2A750136}"/>
                </a:ext>
              </a:extLst>
            </p:cNvPr>
            <p:cNvSpPr/>
            <p:nvPr/>
          </p:nvSpPr>
          <p:spPr>
            <a:xfrm>
              <a:off x="5341885" y="3155164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226" name="개체 225">
              <a:extLst>
                <a:ext uri="{FF2B5EF4-FFF2-40B4-BE49-F238E27FC236}">
                  <a16:creationId xmlns:a16="http://schemas.microsoft.com/office/drawing/2014/main" id="{4A629A7E-E47E-AFE4-4836-743D285D4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9053" y="3243841"/>
            <a:ext cx="469900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55320" imgH="266400" progId="Equation.DSMT4">
                    <p:embed/>
                  </p:oleObj>
                </mc:Choice>
                <mc:Fallback>
                  <p:oleObj name="Equation" r:id="rId27" imgW="355320" imgH="266400" progId="Equation.DSMT4">
                    <p:embed/>
                    <p:pic>
                      <p:nvPicPr>
                        <p:cNvPr id="31" name="개체 30">
                          <a:extLst>
                            <a:ext uri="{FF2B5EF4-FFF2-40B4-BE49-F238E27FC236}">
                              <a16:creationId xmlns:a16="http://schemas.microsoft.com/office/drawing/2014/main" id="{D3A19052-5CA8-3E94-3E8E-242B31C7F2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349053" y="3243841"/>
                          <a:ext cx="469900" cy="3222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C4504EF-F013-A176-D8FE-35B47A670637}"/>
                </a:ext>
              </a:extLst>
            </p:cNvPr>
            <p:cNvSpPr txBox="1"/>
            <p:nvPr/>
          </p:nvSpPr>
          <p:spPr>
            <a:xfrm rot="5400000">
              <a:off x="5422828" y="3665476"/>
              <a:ext cx="468052" cy="4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ym typeface="Symbol" panose="05050102010706020507" pitchFamily="18" charset="2"/>
                </a:rPr>
                <a:t></a:t>
              </a:r>
              <a:endParaRPr lang="ko-KR" altLang="en-US" sz="1800" dirty="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8D3D396-334C-57CB-BAD2-7DBFDF2078A3}"/>
                </a:ext>
              </a:extLst>
            </p:cNvPr>
            <p:cNvSpPr/>
            <p:nvPr/>
          </p:nvSpPr>
          <p:spPr>
            <a:xfrm>
              <a:off x="5333762" y="4187803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229" name="개체 228">
              <a:extLst>
                <a:ext uri="{FF2B5EF4-FFF2-40B4-BE49-F238E27FC236}">
                  <a16:creationId xmlns:a16="http://schemas.microsoft.com/office/drawing/2014/main" id="{6EDF3279-7F8E-693B-52DC-20D49191AA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39528" y="4274129"/>
            <a:ext cx="466725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55320" imgH="266400" progId="Equation.DSMT4">
                    <p:embed/>
                  </p:oleObj>
                </mc:Choice>
                <mc:Fallback>
                  <p:oleObj name="Equation" r:id="rId29" imgW="355320" imgH="266400" progId="Equation.DSMT4">
                    <p:embed/>
                    <p:pic>
                      <p:nvPicPr>
                        <p:cNvPr id="227" name="개체 226">
                          <a:extLst>
                            <a:ext uri="{FF2B5EF4-FFF2-40B4-BE49-F238E27FC236}">
                              <a16:creationId xmlns:a16="http://schemas.microsoft.com/office/drawing/2014/main" id="{FBD7FA59-1057-AB79-416D-22EE0E00E85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339528" y="4274129"/>
                          <a:ext cx="466725" cy="3238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AF04E35F-69F7-EC86-46D3-1744BB26B0FD}"/>
                </a:ext>
              </a:extLst>
            </p:cNvPr>
            <p:cNvSpPr/>
            <p:nvPr/>
          </p:nvSpPr>
          <p:spPr bwMode="auto">
            <a:xfrm>
              <a:off x="5171744" y="2029095"/>
              <a:ext cx="792088" cy="2774467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 rtlCol="0" anchor="ctr"/>
            <a:lstStyle/>
            <a:p>
              <a:pPr marL="180975" indent="-180975" algn="ctr">
                <a:lnSpc>
                  <a:spcPct val="120000"/>
                </a:lnSpc>
                <a:buFont typeface="Wingdings" pitchFamily="2" charset="2"/>
                <a:buChar char="ü"/>
                <a:tabLst>
                  <a:tab pos="95250" algn="l"/>
                </a:tabLst>
              </a:pPr>
              <a:endParaRPr lang="ko-KR" altLang="en-US" sz="1100" b="0" dirty="0">
                <a:latin typeface="Arial" charset="0"/>
                <a:ea typeface="가는각진제목체" pitchFamily="18" charset="-127"/>
                <a:cs typeface="Arial" charset="0"/>
              </a:endParaRPr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FB961E42-5097-AA47-49EB-C22C05449FDC}"/>
                </a:ext>
              </a:extLst>
            </p:cNvPr>
            <p:cNvSpPr/>
            <p:nvPr/>
          </p:nvSpPr>
          <p:spPr>
            <a:xfrm>
              <a:off x="6713288" y="2207097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aphicFrame>
          <p:nvGraphicFramePr>
            <p:cNvPr id="232" name="개체 231">
              <a:extLst>
                <a:ext uri="{FF2B5EF4-FFF2-40B4-BE49-F238E27FC236}">
                  <a16:creationId xmlns:a16="http://schemas.microsoft.com/office/drawing/2014/main" id="{AA94FC8E-175F-B4DC-40E1-9E02594705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90908" y="2279721"/>
            <a:ext cx="324629" cy="353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203040" imgH="241200" progId="Equation.DSMT4">
                    <p:embed/>
                  </p:oleObj>
                </mc:Choice>
                <mc:Fallback>
                  <p:oleObj name="Equation" r:id="rId31" imgW="203040" imgH="241200" progId="Equation.DSMT4">
                    <p:embed/>
                    <p:pic>
                      <p:nvPicPr>
                        <p:cNvPr id="11" name="개체 10">
                          <a:extLst>
                            <a:ext uri="{FF2B5EF4-FFF2-40B4-BE49-F238E27FC236}">
                              <a16:creationId xmlns:a16="http://schemas.microsoft.com/office/drawing/2014/main" id="{0C57BEC3-2B3A-AB5D-60E0-039C676588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6790908" y="2279721"/>
                          <a:ext cx="324629" cy="3534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4697A79D-5FFC-6B77-3DB2-2AAB6ACD161C}"/>
                </a:ext>
              </a:extLst>
            </p:cNvPr>
            <p:cNvSpPr/>
            <p:nvPr/>
          </p:nvSpPr>
          <p:spPr>
            <a:xfrm>
              <a:off x="6707629" y="2791732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7B4238DB-1F59-98B2-EE8B-3694BF76E1C3}"/>
                </a:ext>
              </a:extLst>
            </p:cNvPr>
            <p:cNvSpPr txBox="1"/>
            <p:nvPr/>
          </p:nvSpPr>
          <p:spPr>
            <a:xfrm rot="5400000">
              <a:off x="6806207" y="3560507"/>
              <a:ext cx="468052" cy="43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800" dirty="0">
                  <a:sym typeface="Symbol" panose="05050102010706020507" pitchFamily="18" charset="2"/>
                </a:rPr>
                <a:t></a:t>
              </a:r>
              <a:endParaRPr lang="ko-KR" altLang="en-US" sz="1800" dirty="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BD100FD-78B9-5003-BC9B-F49372EDCCEF}"/>
                </a:ext>
              </a:extLst>
            </p:cNvPr>
            <p:cNvSpPr/>
            <p:nvPr/>
          </p:nvSpPr>
          <p:spPr>
            <a:xfrm>
              <a:off x="6699506" y="4187795"/>
              <a:ext cx="468052" cy="48538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BA850814-06DA-4D1E-0A7A-2BF714A07E1A}"/>
                </a:ext>
              </a:extLst>
            </p:cNvPr>
            <p:cNvSpPr/>
            <p:nvPr/>
          </p:nvSpPr>
          <p:spPr bwMode="auto">
            <a:xfrm>
              <a:off x="6537488" y="2029087"/>
              <a:ext cx="792088" cy="2774467"/>
            </a:xfrm>
            <a:prstGeom prst="rect">
              <a:avLst/>
            </a:prstGeom>
            <a:noFill/>
            <a:ln w="19050">
              <a:solidFill>
                <a:schemeClr val="bg1">
                  <a:lumMod val="50000"/>
                </a:schemeClr>
              </a:solidFill>
              <a:prstDash val="dash"/>
              <a:round/>
              <a:headEnd/>
              <a:tailEnd/>
            </a:ln>
          </p:spPr>
          <p:txBody>
            <a:bodyPr lIns="90000" tIns="46800" rIns="90000" bIns="46800" rtlCol="0" anchor="ctr"/>
            <a:lstStyle/>
            <a:p>
              <a:pPr marL="180975" indent="-180975" algn="ctr">
                <a:lnSpc>
                  <a:spcPct val="120000"/>
                </a:lnSpc>
                <a:buFont typeface="Wingdings" pitchFamily="2" charset="2"/>
                <a:buChar char="ü"/>
                <a:tabLst>
                  <a:tab pos="95250" algn="l"/>
                </a:tabLst>
              </a:pPr>
              <a:endParaRPr lang="ko-KR" altLang="en-US" sz="1100" b="0" dirty="0">
                <a:latin typeface="Arial" charset="0"/>
                <a:ea typeface="가는각진제목체" pitchFamily="18" charset="-127"/>
                <a:cs typeface="Arial" charset="0"/>
              </a:endParaRPr>
            </a:p>
          </p:txBody>
        </p:sp>
        <p:graphicFrame>
          <p:nvGraphicFramePr>
            <p:cNvPr id="237" name="개체 236">
              <a:extLst>
                <a:ext uri="{FF2B5EF4-FFF2-40B4-BE49-F238E27FC236}">
                  <a16:creationId xmlns:a16="http://schemas.microsoft.com/office/drawing/2014/main" id="{446DE342-8FC7-451D-9311-F2AD7CF932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89715" y="2814938"/>
            <a:ext cx="316099" cy="353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215640" imgH="241200" progId="Equation.DSMT4">
                    <p:embed/>
                  </p:oleObj>
                </mc:Choice>
                <mc:Fallback>
                  <p:oleObj name="Equation" r:id="rId33" imgW="215640" imgH="241200" progId="Equation.DSMT4">
                    <p:embed/>
                    <p:pic>
                      <p:nvPicPr>
                        <p:cNvPr id="232" name="개체 231">
                          <a:extLst>
                            <a:ext uri="{FF2B5EF4-FFF2-40B4-BE49-F238E27FC236}">
                              <a16:creationId xmlns:a16="http://schemas.microsoft.com/office/drawing/2014/main" id="{CF2EF10C-F7AA-AE08-C61C-984BE4F5803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6789715" y="2814938"/>
                          <a:ext cx="316099" cy="353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8" name="개체 237">
              <a:extLst>
                <a:ext uri="{FF2B5EF4-FFF2-40B4-BE49-F238E27FC236}">
                  <a16:creationId xmlns:a16="http://schemas.microsoft.com/office/drawing/2014/main" id="{6E7F922B-9BB3-7B0D-187B-10338B6693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64673" y="4246711"/>
            <a:ext cx="353287" cy="353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241200" imgH="241200" progId="Equation.DSMT4">
                    <p:embed/>
                  </p:oleObj>
                </mc:Choice>
                <mc:Fallback>
                  <p:oleObj name="Equation" r:id="rId35" imgW="241200" imgH="241200" progId="Equation.DSMT4">
                    <p:embed/>
                    <p:pic>
                      <p:nvPicPr>
                        <p:cNvPr id="233" name="개체 232">
                          <a:extLst>
                            <a:ext uri="{FF2B5EF4-FFF2-40B4-BE49-F238E27FC236}">
                              <a16:creationId xmlns:a16="http://schemas.microsoft.com/office/drawing/2014/main" id="{E1BEDB9D-AD73-CF32-5FFC-A13E0DE49C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6764673" y="4246711"/>
                          <a:ext cx="353287" cy="353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9" name="개체 238">
              <a:extLst>
                <a:ext uri="{FF2B5EF4-FFF2-40B4-BE49-F238E27FC236}">
                  <a16:creationId xmlns:a16="http://schemas.microsoft.com/office/drawing/2014/main" id="{C2291939-B1C1-2BEF-55F3-F7BAEA8A62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2593" y="4818969"/>
            <a:ext cx="737616" cy="522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609480" imgH="431640" progId="Equation.DSMT4">
                    <p:embed/>
                  </p:oleObj>
                </mc:Choice>
                <mc:Fallback>
                  <p:oleObj name="Equation" r:id="rId37" imgW="609480" imgH="431640" progId="Equation.DSMT4">
                    <p:embed/>
                    <p:pic>
                      <p:nvPicPr>
                        <p:cNvPr id="235" name="개체 234">
                          <a:extLst>
                            <a:ext uri="{FF2B5EF4-FFF2-40B4-BE49-F238E27FC236}">
                              <a16:creationId xmlns:a16="http://schemas.microsoft.com/office/drawing/2014/main" id="{A407120A-90E0-9F7D-B508-F834904795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5182593" y="4818969"/>
                          <a:ext cx="737616" cy="5224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024990D0-608D-18C4-6C96-32283EB3811E}"/>
                </a:ext>
              </a:extLst>
            </p:cNvPr>
            <p:cNvSpPr txBox="1"/>
            <p:nvPr/>
          </p:nvSpPr>
          <p:spPr>
            <a:xfrm>
              <a:off x="6534367" y="4840114"/>
              <a:ext cx="756084" cy="323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0" dirty="0" err="1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출력층</a:t>
              </a:r>
              <a:endParaRPr lang="ko-KR" altLang="en-US" sz="1200" b="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41" name="직선 화살표 연결선 240">
              <a:extLst>
                <a:ext uri="{FF2B5EF4-FFF2-40B4-BE49-F238E27FC236}">
                  <a16:creationId xmlns:a16="http://schemas.microsoft.com/office/drawing/2014/main" id="{E3384F40-34F7-1364-04A1-6C6AEF3D02BE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1938704" y="2412838"/>
              <a:ext cx="1324338" cy="220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>
              <a:extLst>
                <a:ext uri="{FF2B5EF4-FFF2-40B4-BE49-F238E27FC236}">
                  <a16:creationId xmlns:a16="http://schemas.microsoft.com/office/drawing/2014/main" id="{6DB0B938-F28D-0780-F249-06C452221706}"/>
                </a:ext>
              </a:extLst>
            </p:cNvPr>
            <p:cNvCxnSpPr>
              <a:cxnSpLocks/>
              <a:stCxn id="193" idx="6"/>
              <a:endCxn id="205" idx="2"/>
            </p:cNvCxnSpPr>
            <p:nvPr/>
          </p:nvCxnSpPr>
          <p:spPr>
            <a:xfrm>
              <a:off x="1938704" y="2652616"/>
              <a:ext cx="1318679" cy="708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화살표 연결선 242">
              <a:extLst>
                <a:ext uri="{FF2B5EF4-FFF2-40B4-BE49-F238E27FC236}">
                  <a16:creationId xmlns:a16="http://schemas.microsoft.com/office/drawing/2014/main" id="{D9503EA2-CE29-D133-90EF-59D74F480832}"/>
                </a:ext>
              </a:extLst>
            </p:cNvPr>
            <p:cNvCxnSpPr>
              <a:cxnSpLocks/>
              <a:stCxn id="193" idx="6"/>
              <a:endCxn id="208" idx="2"/>
            </p:cNvCxnSpPr>
            <p:nvPr/>
          </p:nvCxnSpPr>
          <p:spPr>
            <a:xfrm>
              <a:off x="1938704" y="2652616"/>
              <a:ext cx="1310556" cy="174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직선 화살표 연결선 243">
              <a:extLst>
                <a:ext uri="{FF2B5EF4-FFF2-40B4-BE49-F238E27FC236}">
                  <a16:creationId xmlns:a16="http://schemas.microsoft.com/office/drawing/2014/main" id="{47495FD3-EB02-17D7-921E-4FFBEE7EADBA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1926915" y="2412838"/>
              <a:ext cx="1336127" cy="778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화살표 연결선 244">
              <a:extLst>
                <a:ext uri="{FF2B5EF4-FFF2-40B4-BE49-F238E27FC236}">
                  <a16:creationId xmlns:a16="http://schemas.microsoft.com/office/drawing/2014/main" id="{D2C26BBD-783E-7EC6-F9FF-8FA7FB947FA2}"/>
                </a:ext>
              </a:extLst>
            </p:cNvPr>
            <p:cNvCxnSpPr>
              <a:cxnSpLocks/>
              <a:stCxn id="195" idx="6"/>
              <a:endCxn id="205" idx="2"/>
            </p:cNvCxnSpPr>
            <p:nvPr/>
          </p:nvCxnSpPr>
          <p:spPr>
            <a:xfrm>
              <a:off x="1938136" y="3224350"/>
              <a:ext cx="1319247" cy="136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화살표 연결선 245">
              <a:extLst>
                <a:ext uri="{FF2B5EF4-FFF2-40B4-BE49-F238E27FC236}">
                  <a16:creationId xmlns:a16="http://schemas.microsoft.com/office/drawing/2014/main" id="{C92C4B4E-8539-E438-D191-56FA552465D7}"/>
                </a:ext>
              </a:extLst>
            </p:cNvPr>
            <p:cNvCxnSpPr>
              <a:cxnSpLocks/>
              <a:stCxn id="195" idx="6"/>
              <a:endCxn id="208" idx="2"/>
            </p:cNvCxnSpPr>
            <p:nvPr/>
          </p:nvCxnSpPr>
          <p:spPr>
            <a:xfrm>
              <a:off x="1938136" y="3224350"/>
              <a:ext cx="1311124" cy="1169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화살표 연결선 246">
              <a:extLst>
                <a:ext uri="{FF2B5EF4-FFF2-40B4-BE49-F238E27FC236}">
                  <a16:creationId xmlns:a16="http://schemas.microsoft.com/office/drawing/2014/main" id="{D3FD438A-A260-62A1-87A0-E4BB83165E50}"/>
                </a:ext>
              </a:extLst>
            </p:cNvPr>
            <p:cNvCxnSpPr>
              <a:cxnSpLocks/>
              <a:endCxn id="201" idx="2"/>
            </p:cNvCxnSpPr>
            <p:nvPr/>
          </p:nvCxnSpPr>
          <p:spPr>
            <a:xfrm flipV="1">
              <a:off x="1903618" y="2412838"/>
              <a:ext cx="1359424" cy="1709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9CCC8BF5-A509-490C-BC61-A059BA55FC7D}"/>
                </a:ext>
              </a:extLst>
            </p:cNvPr>
            <p:cNvCxnSpPr>
              <a:cxnSpLocks/>
              <a:stCxn id="198" idx="6"/>
              <a:endCxn id="205" idx="2"/>
            </p:cNvCxnSpPr>
            <p:nvPr/>
          </p:nvCxnSpPr>
          <p:spPr>
            <a:xfrm flipV="1">
              <a:off x="1909765" y="3360897"/>
              <a:ext cx="1347618" cy="7334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화살표 연결선 248">
              <a:extLst>
                <a:ext uri="{FF2B5EF4-FFF2-40B4-BE49-F238E27FC236}">
                  <a16:creationId xmlns:a16="http://schemas.microsoft.com/office/drawing/2014/main" id="{609EAB40-DFCB-E0F0-A2D4-707CD61C01E4}"/>
                </a:ext>
              </a:extLst>
            </p:cNvPr>
            <p:cNvCxnSpPr>
              <a:cxnSpLocks/>
              <a:stCxn id="198" idx="6"/>
              <a:endCxn id="208" idx="2"/>
            </p:cNvCxnSpPr>
            <p:nvPr/>
          </p:nvCxnSpPr>
          <p:spPr>
            <a:xfrm>
              <a:off x="1909765" y="4094333"/>
              <a:ext cx="1339495" cy="299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화살표 연결선 249">
              <a:extLst>
                <a:ext uri="{FF2B5EF4-FFF2-40B4-BE49-F238E27FC236}">
                  <a16:creationId xmlns:a16="http://schemas.microsoft.com/office/drawing/2014/main" id="{E4999521-3CC9-E3CB-E466-9057A820CB80}"/>
                </a:ext>
              </a:extLst>
            </p:cNvPr>
            <p:cNvCxnSpPr>
              <a:cxnSpLocks/>
              <a:endCxn id="212" idx="2"/>
            </p:cNvCxnSpPr>
            <p:nvPr/>
          </p:nvCxnSpPr>
          <p:spPr>
            <a:xfrm flipV="1">
              <a:off x="3726279" y="2412838"/>
              <a:ext cx="588313" cy="2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화살표 연결선 250">
              <a:extLst>
                <a:ext uri="{FF2B5EF4-FFF2-40B4-BE49-F238E27FC236}">
                  <a16:creationId xmlns:a16="http://schemas.microsoft.com/office/drawing/2014/main" id="{F2276063-D339-ED30-96E4-D9B799E8122B}"/>
                </a:ext>
              </a:extLst>
            </p:cNvPr>
            <p:cNvCxnSpPr>
              <a:cxnSpLocks/>
              <a:stCxn id="201" idx="6"/>
              <a:endCxn id="215" idx="2"/>
            </p:cNvCxnSpPr>
            <p:nvPr/>
          </p:nvCxnSpPr>
          <p:spPr>
            <a:xfrm>
              <a:off x="3731094" y="2412838"/>
              <a:ext cx="577839" cy="948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A17BCEBE-B2A4-1684-2A5B-EEEF6BDD4D9D}"/>
                </a:ext>
              </a:extLst>
            </p:cNvPr>
            <p:cNvCxnSpPr>
              <a:cxnSpLocks/>
              <a:stCxn id="201" idx="6"/>
              <a:endCxn id="218" idx="2"/>
            </p:cNvCxnSpPr>
            <p:nvPr/>
          </p:nvCxnSpPr>
          <p:spPr>
            <a:xfrm>
              <a:off x="3731094" y="2412838"/>
              <a:ext cx="569716" cy="1980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화살표 연결선 252">
              <a:extLst>
                <a:ext uri="{FF2B5EF4-FFF2-40B4-BE49-F238E27FC236}">
                  <a16:creationId xmlns:a16="http://schemas.microsoft.com/office/drawing/2014/main" id="{CA03FEB2-4EAA-0F2D-9F6B-C4394FBCDD13}"/>
                </a:ext>
              </a:extLst>
            </p:cNvPr>
            <p:cNvCxnSpPr>
              <a:cxnSpLocks/>
              <a:endCxn id="212" idx="2"/>
            </p:cNvCxnSpPr>
            <p:nvPr/>
          </p:nvCxnSpPr>
          <p:spPr>
            <a:xfrm flipV="1">
              <a:off x="3726279" y="2412838"/>
              <a:ext cx="588313" cy="96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8648D2AA-1C1A-47A6-5C86-5904AD432A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8136" y="3373067"/>
              <a:ext cx="588313" cy="26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C8F2A702-C0DA-8988-DBEA-698AA80C07C8}"/>
                </a:ext>
              </a:extLst>
            </p:cNvPr>
            <p:cNvCxnSpPr>
              <a:cxnSpLocks/>
              <a:stCxn id="205" idx="6"/>
              <a:endCxn id="218" idx="2"/>
            </p:cNvCxnSpPr>
            <p:nvPr/>
          </p:nvCxnSpPr>
          <p:spPr>
            <a:xfrm>
              <a:off x="3725435" y="3360897"/>
              <a:ext cx="575375" cy="1032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>
              <a:extLst>
                <a:ext uri="{FF2B5EF4-FFF2-40B4-BE49-F238E27FC236}">
                  <a16:creationId xmlns:a16="http://schemas.microsoft.com/office/drawing/2014/main" id="{6143ECD5-94C0-8EB3-9388-90874CE079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4905" y="4365328"/>
              <a:ext cx="588313" cy="2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5D30D06A-3064-F11A-AAE2-CDD1D13D72D1}"/>
                </a:ext>
              </a:extLst>
            </p:cNvPr>
            <p:cNvCxnSpPr>
              <a:cxnSpLocks/>
              <a:endCxn id="212" idx="2"/>
            </p:cNvCxnSpPr>
            <p:nvPr/>
          </p:nvCxnSpPr>
          <p:spPr>
            <a:xfrm flipV="1">
              <a:off x="3720620" y="2412838"/>
              <a:ext cx="593972" cy="19726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96BEF37D-93AA-5FB8-B9F0-DDF076BE3DD9}"/>
                </a:ext>
              </a:extLst>
            </p:cNvPr>
            <p:cNvCxnSpPr>
              <a:cxnSpLocks/>
              <a:stCxn id="208" idx="6"/>
            </p:cNvCxnSpPr>
            <p:nvPr/>
          </p:nvCxnSpPr>
          <p:spPr>
            <a:xfrm flipV="1">
              <a:off x="3717312" y="3399179"/>
              <a:ext cx="579437" cy="994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9208AF0C-29A9-909E-B833-472524D13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2043" y="2447172"/>
              <a:ext cx="588313" cy="2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>
              <a:extLst>
                <a:ext uri="{FF2B5EF4-FFF2-40B4-BE49-F238E27FC236}">
                  <a16:creationId xmlns:a16="http://schemas.microsoft.com/office/drawing/2014/main" id="{45D8C997-B189-6518-E4B7-049927A569A7}"/>
                </a:ext>
              </a:extLst>
            </p:cNvPr>
            <p:cNvCxnSpPr>
              <a:cxnSpLocks/>
              <a:endCxn id="225" idx="2"/>
            </p:cNvCxnSpPr>
            <p:nvPr/>
          </p:nvCxnSpPr>
          <p:spPr>
            <a:xfrm>
              <a:off x="4792517" y="2470779"/>
              <a:ext cx="549368" cy="927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화살표 연결선 260">
              <a:extLst>
                <a:ext uri="{FF2B5EF4-FFF2-40B4-BE49-F238E27FC236}">
                  <a16:creationId xmlns:a16="http://schemas.microsoft.com/office/drawing/2014/main" id="{ADAF99B9-3553-6E43-0937-E3FC818BE5BD}"/>
                </a:ext>
              </a:extLst>
            </p:cNvPr>
            <p:cNvCxnSpPr>
              <a:cxnSpLocks/>
              <a:endCxn id="228" idx="2"/>
            </p:cNvCxnSpPr>
            <p:nvPr/>
          </p:nvCxnSpPr>
          <p:spPr>
            <a:xfrm>
              <a:off x="4785022" y="2462230"/>
              <a:ext cx="548740" cy="1968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CF98A98B-A799-C911-7A6A-7398531AF9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862" y="2436354"/>
              <a:ext cx="588313" cy="96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화살표 연결선 262">
              <a:extLst>
                <a:ext uri="{FF2B5EF4-FFF2-40B4-BE49-F238E27FC236}">
                  <a16:creationId xmlns:a16="http://schemas.microsoft.com/office/drawing/2014/main" id="{3B9D1A3E-38A4-7366-F910-6EFE6BB7D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5751" y="3396539"/>
              <a:ext cx="588313" cy="26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0449163B-1873-6BFB-C9B0-86F064F84C41}"/>
                </a:ext>
              </a:extLst>
            </p:cNvPr>
            <p:cNvCxnSpPr>
              <a:cxnSpLocks/>
              <a:endCxn id="222" idx="2"/>
            </p:cNvCxnSpPr>
            <p:nvPr/>
          </p:nvCxnSpPr>
          <p:spPr>
            <a:xfrm flipV="1">
              <a:off x="4781842" y="2449796"/>
              <a:ext cx="565702" cy="1952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3E6D254F-53F9-61F7-6A16-FC442D0E24BF}"/>
                </a:ext>
              </a:extLst>
            </p:cNvPr>
            <p:cNvCxnSpPr>
              <a:cxnSpLocks/>
            </p:cNvCxnSpPr>
            <p:nvPr/>
          </p:nvCxnSpPr>
          <p:spPr>
            <a:xfrm>
              <a:off x="4780781" y="3413262"/>
              <a:ext cx="575375" cy="1032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7FBE6C01-1B8E-7300-4058-89A84A9FE4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8268" y="3405163"/>
              <a:ext cx="579437" cy="9943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5FB9FE0F-19DD-2CC6-604F-E149EF915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842" y="4417895"/>
              <a:ext cx="588313" cy="2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908AF1A2-A7AB-0B9B-E026-C66991320136}"/>
                </a:ext>
              </a:extLst>
            </p:cNvPr>
            <p:cNvCxnSpPr>
              <a:cxnSpLocks/>
              <a:stCxn id="223" idx="3"/>
              <a:endCxn id="231" idx="2"/>
            </p:cNvCxnSpPr>
            <p:nvPr/>
          </p:nvCxnSpPr>
          <p:spPr>
            <a:xfrm flipV="1">
              <a:off x="5823716" y="2449788"/>
              <a:ext cx="889572" cy="6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화살표 연결선 268">
              <a:extLst>
                <a:ext uri="{FF2B5EF4-FFF2-40B4-BE49-F238E27FC236}">
                  <a16:creationId xmlns:a16="http://schemas.microsoft.com/office/drawing/2014/main" id="{7E2B6D70-4FBE-EC68-1B6C-A5DAF33EAD72}"/>
                </a:ext>
              </a:extLst>
            </p:cNvPr>
            <p:cNvCxnSpPr>
              <a:cxnSpLocks/>
              <a:stCxn id="222" idx="6"/>
              <a:endCxn id="233" idx="2"/>
            </p:cNvCxnSpPr>
            <p:nvPr/>
          </p:nvCxnSpPr>
          <p:spPr>
            <a:xfrm>
              <a:off x="5815596" y="2449796"/>
              <a:ext cx="892033" cy="584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2D7207C2-C833-FB00-5FFD-AB5F545BDA44}"/>
                </a:ext>
              </a:extLst>
            </p:cNvPr>
            <p:cNvCxnSpPr>
              <a:cxnSpLocks/>
              <a:stCxn id="223" idx="3"/>
              <a:endCxn id="235" idx="2"/>
            </p:cNvCxnSpPr>
            <p:nvPr/>
          </p:nvCxnSpPr>
          <p:spPr>
            <a:xfrm>
              <a:off x="5823716" y="2456441"/>
              <a:ext cx="875790" cy="1974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E7E3F6F0-DCF9-BDE4-CCDF-42699BD93A40}"/>
                </a:ext>
              </a:extLst>
            </p:cNvPr>
            <p:cNvCxnSpPr>
              <a:cxnSpLocks/>
              <a:endCxn id="231" idx="2"/>
            </p:cNvCxnSpPr>
            <p:nvPr/>
          </p:nvCxnSpPr>
          <p:spPr>
            <a:xfrm flipV="1">
              <a:off x="5822341" y="2449788"/>
              <a:ext cx="890947" cy="936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895CA17B-1431-F416-FAA3-C947E4659D42}"/>
                </a:ext>
              </a:extLst>
            </p:cNvPr>
            <p:cNvCxnSpPr>
              <a:cxnSpLocks/>
              <a:endCxn id="233" idx="2"/>
            </p:cNvCxnSpPr>
            <p:nvPr/>
          </p:nvCxnSpPr>
          <p:spPr>
            <a:xfrm flipV="1">
              <a:off x="5817795" y="3034423"/>
              <a:ext cx="889834" cy="377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C579E2A7-A5E8-846A-92F7-3939C2EBA2E9}"/>
                </a:ext>
              </a:extLst>
            </p:cNvPr>
            <p:cNvCxnSpPr>
              <a:cxnSpLocks/>
              <a:stCxn id="225" idx="6"/>
              <a:endCxn id="235" idx="2"/>
            </p:cNvCxnSpPr>
            <p:nvPr/>
          </p:nvCxnSpPr>
          <p:spPr>
            <a:xfrm>
              <a:off x="5809937" y="3397855"/>
              <a:ext cx="889569" cy="1032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E2B3D4E9-F2B0-18AD-9E5B-5F15FC093886}"/>
                </a:ext>
              </a:extLst>
            </p:cNvPr>
            <p:cNvCxnSpPr>
              <a:cxnSpLocks/>
              <a:endCxn id="231" idx="2"/>
            </p:cNvCxnSpPr>
            <p:nvPr/>
          </p:nvCxnSpPr>
          <p:spPr>
            <a:xfrm flipV="1">
              <a:off x="5803775" y="2449788"/>
              <a:ext cx="909513" cy="1980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화살표 연결선 274">
              <a:extLst>
                <a:ext uri="{FF2B5EF4-FFF2-40B4-BE49-F238E27FC236}">
                  <a16:creationId xmlns:a16="http://schemas.microsoft.com/office/drawing/2014/main" id="{F0B7EC02-4E0B-6E04-C30B-7C6B1D1D4751}"/>
                </a:ext>
              </a:extLst>
            </p:cNvPr>
            <p:cNvCxnSpPr>
              <a:cxnSpLocks/>
              <a:stCxn id="228" idx="6"/>
              <a:endCxn id="233" idx="2"/>
            </p:cNvCxnSpPr>
            <p:nvPr/>
          </p:nvCxnSpPr>
          <p:spPr>
            <a:xfrm flipV="1">
              <a:off x="5801814" y="3034423"/>
              <a:ext cx="905815" cy="1396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0D0B7508-C229-B1F1-0C00-DE352AAB11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6253" y="4436775"/>
              <a:ext cx="889572" cy="66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7" name="개체 276">
              <a:extLst>
                <a:ext uri="{FF2B5EF4-FFF2-40B4-BE49-F238E27FC236}">
                  <a16:creationId xmlns:a16="http://schemas.microsoft.com/office/drawing/2014/main" id="{E8553592-5CB0-91F7-DA99-BA7DFB2880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775" y="2916238"/>
            <a:ext cx="4699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291960" imgH="291960" progId="Equation.DSMT4">
                    <p:embed/>
                  </p:oleObj>
                </mc:Choice>
                <mc:Fallback>
                  <p:oleObj name="Equation" r:id="rId39" imgW="291960" imgH="291960" progId="Equation.DSMT4">
                    <p:embed/>
                    <p:pic>
                      <p:nvPicPr>
                        <p:cNvPr id="192" name="개체 191">
                          <a:extLst>
                            <a:ext uri="{FF2B5EF4-FFF2-40B4-BE49-F238E27FC236}">
                              <a16:creationId xmlns:a16="http://schemas.microsoft.com/office/drawing/2014/main" id="{14F8B7B2-74D2-13A9-BBA1-BCECB67A4C1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787775" y="2916238"/>
                          <a:ext cx="469900" cy="469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" name="개체 277">
              <a:extLst>
                <a:ext uri="{FF2B5EF4-FFF2-40B4-BE49-F238E27FC236}">
                  <a16:creationId xmlns:a16="http://schemas.microsoft.com/office/drawing/2014/main" id="{47670ED8-D3E6-4389-716A-F6F9365AA1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6858" y="2952109"/>
            <a:ext cx="557822" cy="427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380880" imgH="291960" progId="Equation.DSMT4">
                    <p:embed/>
                  </p:oleObj>
                </mc:Choice>
                <mc:Fallback>
                  <p:oleObj name="Equation" r:id="rId41" imgW="380880" imgH="291960" progId="Equation.DSMT4">
                    <p:embed/>
                    <p:pic>
                      <p:nvPicPr>
                        <p:cNvPr id="193" name="개체 192">
                          <a:extLst>
                            <a:ext uri="{FF2B5EF4-FFF2-40B4-BE49-F238E27FC236}">
                              <a16:creationId xmlns:a16="http://schemas.microsoft.com/office/drawing/2014/main" id="{49A5E846-4392-78A5-C900-2DF8CE7B4F8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4786858" y="2952109"/>
                          <a:ext cx="557822" cy="4276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9" name="개체 278">
              <a:extLst>
                <a:ext uri="{FF2B5EF4-FFF2-40B4-BE49-F238E27FC236}">
                  <a16:creationId xmlns:a16="http://schemas.microsoft.com/office/drawing/2014/main" id="{29BB2AA6-32B2-9284-07C6-9235950018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60210" y="4099135"/>
            <a:ext cx="409069" cy="353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279360" imgH="241200" progId="Equation.DSMT4">
                    <p:embed/>
                  </p:oleObj>
                </mc:Choice>
                <mc:Fallback>
                  <p:oleObj name="Equation" r:id="rId43" imgW="279360" imgH="241200" progId="Equation.DSMT4">
                    <p:embed/>
                    <p:pic>
                      <p:nvPicPr>
                        <p:cNvPr id="194" name="개체 193">
                          <a:extLst>
                            <a:ext uri="{FF2B5EF4-FFF2-40B4-BE49-F238E27FC236}">
                              <a16:creationId xmlns:a16="http://schemas.microsoft.com/office/drawing/2014/main" id="{19C24A66-AF7B-BBDC-0CE6-CC239AC4B2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6060210" y="4099135"/>
                          <a:ext cx="409069" cy="353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0" name="직선 화살표 연결선 279">
              <a:extLst>
                <a:ext uri="{FF2B5EF4-FFF2-40B4-BE49-F238E27FC236}">
                  <a16:creationId xmlns:a16="http://schemas.microsoft.com/office/drawing/2014/main" id="{466EA6BD-4113-527A-C108-66E6FFAC7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4414" y="2461928"/>
              <a:ext cx="552355" cy="6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1" name="개체 280">
              <a:extLst>
                <a:ext uri="{FF2B5EF4-FFF2-40B4-BE49-F238E27FC236}">
                  <a16:creationId xmlns:a16="http://schemas.microsoft.com/office/drawing/2014/main" id="{0F4B091E-400E-5902-821D-0A2B69129A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59843" y="2263946"/>
            <a:ext cx="32385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323788" imgH="355822" progId="Equation.DSMT4">
                    <p:embed/>
                  </p:oleObj>
                </mc:Choice>
                <mc:Fallback>
                  <p:oleObj name="Equation" r:id="rId45" imgW="323788" imgH="355822" progId="Equation.DSMT4">
                    <p:embed/>
                    <p:pic>
                      <p:nvPicPr>
                        <p:cNvPr id="196" name="개체 195">
                          <a:extLst>
                            <a:ext uri="{FF2B5EF4-FFF2-40B4-BE49-F238E27FC236}">
                              <a16:creationId xmlns:a16="http://schemas.microsoft.com/office/drawing/2014/main" id="{31A0F692-35C7-F3E2-9308-FC4D63CA09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7759843" y="2263946"/>
                          <a:ext cx="323850" cy="355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2" name="직선 화살표 연결선 281">
              <a:extLst>
                <a:ext uri="{FF2B5EF4-FFF2-40B4-BE49-F238E27FC236}">
                  <a16:creationId xmlns:a16="http://schemas.microsoft.com/office/drawing/2014/main" id="{A938F110-AC67-B312-8A31-3002796FB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340" y="3008050"/>
              <a:ext cx="552355" cy="6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3" name="개체 282">
              <a:extLst>
                <a:ext uri="{FF2B5EF4-FFF2-40B4-BE49-F238E27FC236}">
                  <a16:creationId xmlns:a16="http://schemas.microsoft.com/office/drawing/2014/main" id="{88F561DF-8674-625D-7D9A-4F7E70B355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50054" y="2811611"/>
            <a:ext cx="316099" cy="353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215640" imgH="241200" progId="Equation.DSMT4">
                    <p:embed/>
                  </p:oleObj>
                </mc:Choice>
                <mc:Fallback>
                  <p:oleObj name="Equation" r:id="rId47" imgW="215640" imgH="241200" progId="Equation.DSMT4">
                    <p:embed/>
                    <p:pic>
                      <p:nvPicPr>
                        <p:cNvPr id="207" name="개체 206">
                          <a:extLst>
                            <a:ext uri="{FF2B5EF4-FFF2-40B4-BE49-F238E27FC236}">
                              <a16:creationId xmlns:a16="http://schemas.microsoft.com/office/drawing/2014/main" id="{E7888E3A-31B9-5AAE-9F26-D08C2CF1FFF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7750054" y="2811611"/>
                          <a:ext cx="316099" cy="3532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4" name="직선 화살표 연결선 283">
              <a:extLst>
                <a:ext uri="{FF2B5EF4-FFF2-40B4-BE49-F238E27FC236}">
                  <a16:creationId xmlns:a16="http://schemas.microsoft.com/office/drawing/2014/main" id="{0B11140F-F35C-94E3-4889-C195C2D8E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5681" y="4461801"/>
              <a:ext cx="552355" cy="6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5" name="개체 284">
              <a:extLst>
                <a:ext uri="{FF2B5EF4-FFF2-40B4-BE49-F238E27FC236}">
                  <a16:creationId xmlns:a16="http://schemas.microsoft.com/office/drawing/2014/main" id="{FC4B91A3-A500-9995-E66F-5899B1D868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27128" y="4264604"/>
            <a:ext cx="352425" cy="35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241200" imgH="241200" progId="Equation.DSMT4">
                    <p:embed/>
                  </p:oleObj>
                </mc:Choice>
                <mc:Fallback>
                  <p:oleObj name="Equation" r:id="rId49" imgW="241200" imgH="241200" progId="Equation.DSMT4">
                    <p:embed/>
                    <p:pic>
                      <p:nvPicPr>
                        <p:cNvPr id="210" name="개체 209">
                          <a:extLst>
                            <a:ext uri="{FF2B5EF4-FFF2-40B4-BE49-F238E27FC236}">
                              <a16:creationId xmlns:a16="http://schemas.microsoft.com/office/drawing/2014/main" id="{73D07682-874D-A501-43F8-06B79C874A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7727128" y="4264604"/>
                          <a:ext cx="352425" cy="3540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A3A2AABD-3D4A-691D-3A93-18E486A9C456}"/>
              </a:ext>
            </a:extLst>
          </p:cNvPr>
          <p:cNvSpPr txBox="1"/>
          <p:nvPr/>
        </p:nvSpPr>
        <p:spPr>
          <a:xfrm>
            <a:off x="550333" y="5745301"/>
            <a:ext cx="8805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&lt;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다층 </a:t>
            </a:r>
            <a:r>
              <a:rPr lang="ko-KR" altLang="en-US" sz="1200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퍼셉트론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예시</a:t>
            </a:r>
            <a:r>
              <a:rPr lang="ko-KR" altLang="en-US" sz="1200" b="0" dirty="0">
                <a:solidFill>
                  <a:srgbClr val="24292F"/>
                </a:solidFill>
                <a:latin typeface="+mn-lt"/>
                <a:ea typeface="+mn-ea"/>
              </a:rPr>
              <a:t> </a:t>
            </a:r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&gt;</a:t>
            </a:r>
            <a:endParaRPr lang="ko-KR" altLang="en-US" sz="1200" b="0" dirty="0">
              <a:solidFill>
                <a:srgbClr val="24292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27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으로 구현하는 </a:t>
            </a:r>
            <a:r>
              <a:rPr lang="en-US" altLang="ko-KR" dirty="0"/>
              <a:t>Multi-Layer Perceptron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아래와 같이 한 개의 은닉층을 가진 간단한 </a:t>
            </a:r>
            <a:r>
              <a:rPr lang="en-US" altLang="ko-KR" dirty="0"/>
              <a:t>MLP </a:t>
            </a:r>
            <a:r>
              <a:rPr lang="ko-KR" altLang="en-US" dirty="0"/>
              <a:t>모델을 </a:t>
            </a:r>
            <a:r>
              <a:rPr lang="en-US" altLang="ko-KR" dirty="0"/>
              <a:t>python</a:t>
            </a:r>
            <a:r>
              <a:rPr lang="ko-KR" altLang="en-US" dirty="0"/>
              <a:t>으로 구현합니다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MLP </a:t>
            </a:r>
            <a:r>
              <a:rPr lang="ko-KR" altLang="en-US" dirty="0"/>
              <a:t>개념 및 구조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03C757-CEB5-BBEF-409F-DAD702F4A7E9}"/>
              </a:ext>
            </a:extLst>
          </p:cNvPr>
          <p:cNvSpPr txBox="1"/>
          <p:nvPr/>
        </p:nvSpPr>
        <p:spPr>
          <a:xfrm>
            <a:off x="2688934" y="5688493"/>
            <a:ext cx="440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&lt;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개의 은닉층을 가진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MLP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 구조</a:t>
            </a:r>
            <a:r>
              <a:rPr lang="ko-KR" altLang="en-US" sz="1200" b="0" dirty="0">
                <a:solidFill>
                  <a:srgbClr val="24292F"/>
                </a:solidFill>
                <a:latin typeface="+mn-lt"/>
                <a:ea typeface="+mn-ea"/>
              </a:rPr>
              <a:t> </a:t>
            </a:r>
            <a:r>
              <a:rPr lang="en-US" altLang="ko-KR" sz="1200" b="0" dirty="0">
                <a:solidFill>
                  <a:srgbClr val="24292F"/>
                </a:solidFill>
                <a:latin typeface="+mn-lt"/>
                <a:ea typeface="+mn-ea"/>
              </a:rPr>
              <a:t>&gt;</a:t>
            </a:r>
            <a:endParaRPr lang="ko-KR" altLang="en-US" sz="1200" b="0" dirty="0">
              <a:solidFill>
                <a:srgbClr val="24292F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개체 64">
                <a:extLst>
                  <a:ext uri="{FF2B5EF4-FFF2-40B4-BE49-F238E27FC236}">
                    <a16:creationId xmlns:a16="http://schemas.microsoft.com/office/drawing/2014/main" id="{E82305B9-2D33-347C-5A95-C3F27913D9DF}"/>
                  </a:ext>
                </a:extLst>
              </p:cNvPr>
              <p:cNvSpPr txBox="1"/>
              <p:nvPr/>
            </p:nvSpPr>
            <p:spPr>
              <a:xfrm>
                <a:off x="6071026" y="2581465"/>
                <a:ext cx="3179852" cy="14695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입력벡터</m:t>
                      </m:r>
                    </m:oMath>
                    <m:oMath xmlns:m="http://schemas.openxmlformats.org/officeDocument/2006/math"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​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출력벡터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번째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노드의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번째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가중치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5" name="개체 64">
                <a:extLst>
                  <a:ext uri="{FF2B5EF4-FFF2-40B4-BE49-F238E27FC236}">
                    <a16:creationId xmlns:a16="http://schemas.microsoft.com/office/drawing/2014/main" id="{E82305B9-2D33-347C-5A95-C3F27913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026" y="2581465"/>
                <a:ext cx="3179852" cy="14695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그룹 98">
            <a:extLst>
              <a:ext uri="{FF2B5EF4-FFF2-40B4-BE49-F238E27FC236}">
                <a16:creationId xmlns:a16="http://schemas.microsoft.com/office/drawing/2014/main" id="{A836080E-2C70-F7A3-B534-5603035E49ED}"/>
              </a:ext>
            </a:extLst>
          </p:cNvPr>
          <p:cNvGrpSpPr/>
          <p:nvPr/>
        </p:nvGrpSpPr>
        <p:grpSpPr>
          <a:xfrm>
            <a:off x="626506" y="1734192"/>
            <a:ext cx="5329499" cy="3389615"/>
            <a:chOff x="626506" y="1734192"/>
            <a:chExt cx="5329499" cy="3389615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ADE512F5-3025-5BDA-0E5B-3805B311F976}"/>
                </a:ext>
              </a:extLst>
            </p:cNvPr>
            <p:cNvGrpSpPr/>
            <p:nvPr/>
          </p:nvGrpSpPr>
          <p:grpSpPr>
            <a:xfrm>
              <a:off x="626506" y="1734192"/>
              <a:ext cx="4778687" cy="3389615"/>
              <a:chOff x="1458367" y="1209348"/>
              <a:chExt cx="6095541" cy="4323685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29B57933-3689-6E06-E546-BB6C4729436D}"/>
                  </a:ext>
                </a:extLst>
              </p:cNvPr>
              <p:cNvSpPr/>
              <p:nvPr/>
            </p:nvSpPr>
            <p:spPr>
              <a:xfrm>
                <a:off x="1686625" y="1795890"/>
                <a:ext cx="657109" cy="68143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개체 67">
                    <a:extLst>
                      <a:ext uri="{FF2B5EF4-FFF2-40B4-BE49-F238E27FC236}">
                        <a16:creationId xmlns:a16="http://schemas.microsoft.com/office/drawing/2014/main" id="{A91655BA-7925-62E2-B36F-0B47B34FE1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61869" y="1837730"/>
                    <a:ext cx="553910" cy="495988"/>
                  </a:xfrm>
                  <a:prstGeom prst="rect">
                    <a:avLst/>
                  </a:prstGeom>
                </p:spPr>
                <p:txBody>
                  <a:bodyPr anchor="ctr">
                    <a:norm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" name="개체 67">
                    <a:extLst>
                      <a:ext uri="{FF2B5EF4-FFF2-40B4-BE49-F238E27FC236}">
                        <a16:creationId xmlns:a16="http://schemas.microsoft.com/office/drawing/2014/main" id="{A91655BA-7925-62E2-B36F-0B47B34FE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1869" y="1837730"/>
                    <a:ext cx="553910" cy="4959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CCE74AC4-3059-5FA8-D8BE-AA35CDA69F9C}"/>
                  </a:ext>
                </a:extLst>
              </p:cNvPr>
              <p:cNvSpPr/>
              <p:nvPr/>
            </p:nvSpPr>
            <p:spPr>
              <a:xfrm>
                <a:off x="1685828" y="2598561"/>
                <a:ext cx="657109" cy="68143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개체 69">
                    <a:extLst>
                      <a:ext uri="{FF2B5EF4-FFF2-40B4-BE49-F238E27FC236}">
                        <a16:creationId xmlns:a16="http://schemas.microsoft.com/office/drawing/2014/main" id="{051A6D28-6634-BA13-902F-CF11218E3D21}"/>
                      </a:ext>
                    </a:extLst>
                  </p:cNvPr>
                  <p:cNvSpPr txBox="1"/>
                  <p:nvPr/>
                </p:nvSpPr>
                <p:spPr>
                  <a:xfrm>
                    <a:off x="1743024" y="2691657"/>
                    <a:ext cx="641874" cy="494778"/>
                  </a:xfrm>
                  <a:prstGeom prst="rect">
                    <a:avLst/>
                  </a:prstGeom>
                </p:spPr>
                <p:txBody>
                  <a:bodyPr>
                    <a:norm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" name="개체 69">
                    <a:extLst>
                      <a:ext uri="{FF2B5EF4-FFF2-40B4-BE49-F238E27FC236}">
                        <a16:creationId xmlns:a16="http://schemas.microsoft.com/office/drawing/2014/main" id="{051A6D28-6634-BA13-902F-CF11218E3D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3024" y="2691657"/>
                    <a:ext cx="641874" cy="49477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90C11A-0949-5716-0C59-EB3A65231C2F}"/>
                  </a:ext>
                </a:extLst>
              </p:cNvPr>
              <p:cNvSpPr txBox="1"/>
              <p:nvPr/>
            </p:nvSpPr>
            <p:spPr>
              <a:xfrm rot="5400000">
                <a:off x="1778573" y="3282176"/>
                <a:ext cx="657109" cy="510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ym typeface="Symbol" panose="05050102010706020507" pitchFamily="18" charset="2"/>
                  </a:rPr>
                  <a:t></a:t>
                </a:r>
                <a:endParaRPr lang="ko-KR" altLang="en-US" sz="20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79DF9F5-1EF6-E5B2-17C9-160B2AA72F31}"/>
                  </a:ext>
                </a:extLst>
              </p:cNvPr>
              <p:cNvSpPr/>
              <p:nvPr/>
            </p:nvSpPr>
            <p:spPr>
              <a:xfrm>
                <a:off x="1645997" y="3819951"/>
                <a:ext cx="657109" cy="68143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개체 72">
                    <a:extLst>
                      <a:ext uri="{FF2B5EF4-FFF2-40B4-BE49-F238E27FC236}">
                        <a16:creationId xmlns:a16="http://schemas.microsoft.com/office/drawing/2014/main" id="{EDA4E6BA-E6CE-E705-E2C8-CFE2E14C3881}"/>
                      </a:ext>
                    </a:extLst>
                  </p:cNvPr>
                  <p:cNvSpPr txBox="1"/>
                  <p:nvPr/>
                </p:nvSpPr>
                <p:spPr>
                  <a:xfrm>
                    <a:off x="1701520" y="3913281"/>
                    <a:ext cx="639646" cy="494778"/>
                  </a:xfrm>
                  <a:prstGeom prst="rect">
                    <a:avLst/>
                  </a:prstGeom>
                </p:spPr>
                <p:txBody>
                  <a:bodyPr>
                    <a:norm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3" name="개체 72">
                    <a:extLst>
                      <a:ext uri="{FF2B5EF4-FFF2-40B4-BE49-F238E27FC236}">
                        <a16:creationId xmlns:a16="http://schemas.microsoft.com/office/drawing/2014/main" id="{EDA4E6BA-E6CE-E705-E2C8-CFE2E14C38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1520" y="3913281"/>
                    <a:ext cx="639646" cy="49477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6DFE965-1FF1-EC6D-F1C8-23EF0E81BFAB}"/>
                  </a:ext>
                </a:extLst>
              </p:cNvPr>
              <p:cNvSpPr/>
              <p:nvPr/>
            </p:nvSpPr>
            <p:spPr bwMode="auto">
              <a:xfrm>
                <a:off x="1458367" y="1536496"/>
                <a:ext cx="1112031" cy="3278922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 lIns="90000" tIns="46800" rIns="90000" bIns="46800" rtlCol="0" anchor="ctr"/>
              <a:lstStyle/>
              <a:p>
                <a:pPr marL="180975" indent="-180975" algn="ctr">
                  <a:lnSpc>
                    <a:spcPct val="120000"/>
                  </a:lnSpc>
                  <a:buFont typeface="Wingdings" pitchFamily="2" charset="2"/>
                  <a:buChar char="ü"/>
                  <a:tabLst>
                    <a:tab pos="95250" algn="l"/>
                  </a:tabLst>
                </a:pPr>
                <a:endParaRPr lang="ko-KR" altLang="en-US" sz="1200" b="0" dirty="0">
                  <a:latin typeface="Arial" charset="0"/>
                  <a:ea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DA092A5F-93DB-4408-0479-F864AAB7C9EF}"/>
                  </a:ext>
                </a:extLst>
              </p:cNvPr>
              <p:cNvSpPr/>
              <p:nvPr/>
            </p:nvSpPr>
            <p:spPr>
              <a:xfrm>
                <a:off x="4203004" y="1459261"/>
                <a:ext cx="657109" cy="68143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개체 75">
                    <a:extLst>
                      <a:ext uri="{FF2B5EF4-FFF2-40B4-BE49-F238E27FC236}">
                        <a16:creationId xmlns:a16="http://schemas.microsoft.com/office/drawing/2014/main" id="{213E954F-42A7-9C86-425B-C92C0C086C3D}"/>
                      </a:ext>
                    </a:extLst>
                  </p:cNvPr>
                  <p:cNvSpPr txBox="1"/>
                  <p:nvPr/>
                </p:nvSpPr>
                <p:spPr>
                  <a:xfrm>
                    <a:off x="4362431" y="1587368"/>
                    <a:ext cx="657109" cy="454955"/>
                  </a:xfrm>
                  <a:prstGeom prst="rect">
                    <a:avLst/>
                  </a:prstGeom>
                </p:spPr>
                <p:txBody>
                  <a:bodyPr>
                    <a:norm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16" name="개체 75">
                    <a:extLst>
                      <a:ext uri="{FF2B5EF4-FFF2-40B4-BE49-F238E27FC236}">
                        <a16:creationId xmlns:a16="http://schemas.microsoft.com/office/drawing/2014/main" id="{213E954F-42A7-9C86-425B-C92C0C086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2431" y="1587368"/>
                    <a:ext cx="657109" cy="45495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C405C3-3A45-B277-5191-02AD49E7A35C}"/>
                  </a:ext>
                </a:extLst>
              </p:cNvPr>
              <p:cNvSpPr txBox="1"/>
              <p:nvPr/>
            </p:nvSpPr>
            <p:spPr>
              <a:xfrm>
                <a:off x="1458367" y="4833902"/>
                <a:ext cx="1061484" cy="39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0" dirty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입력층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AC9C59-12B3-AC1E-AEA0-D0D105194D08}"/>
                  </a:ext>
                </a:extLst>
              </p:cNvPr>
              <p:cNvSpPr txBox="1"/>
              <p:nvPr/>
            </p:nvSpPr>
            <p:spPr>
              <a:xfrm rot="5400000">
                <a:off x="4336819" y="2170570"/>
                <a:ext cx="657109" cy="510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ym typeface="Symbol" panose="05050102010706020507" pitchFamily="18" charset="2"/>
                  </a:rPr>
                  <a:t></a:t>
                </a:r>
                <a:endParaRPr lang="ko-KR" altLang="en-US" sz="2000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2F4BFB27-59E9-B8AB-0084-D31887994177}"/>
                  </a:ext>
                </a:extLst>
              </p:cNvPr>
              <p:cNvSpPr/>
              <p:nvPr/>
            </p:nvSpPr>
            <p:spPr>
              <a:xfrm>
                <a:off x="4195059" y="2790263"/>
                <a:ext cx="657109" cy="68143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개체 79">
                    <a:extLst>
                      <a:ext uri="{FF2B5EF4-FFF2-40B4-BE49-F238E27FC236}">
                        <a16:creationId xmlns:a16="http://schemas.microsoft.com/office/drawing/2014/main" id="{DF36FF33-7EB2-1636-E1C4-851A9E9BFB4D}"/>
                      </a:ext>
                    </a:extLst>
                  </p:cNvPr>
                  <p:cNvSpPr txBox="1"/>
                  <p:nvPr/>
                </p:nvSpPr>
                <p:spPr>
                  <a:xfrm>
                    <a:off x="4324192" y="2922514"/>
                    <a:ext cx="657109" cy="454955"/>
                  </a:xfrm>
                  <a:prstGeom prst="rect">
                    <a:avLst/>
                  </a:prstGeom>
                </p:spPr>
                <p:txBody>
                  <a:bodyPr>
                    <a:norm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dirty="0"/>
                  </a:p>
                </p:txBody>
              </p:sp>
            </mc:Choice>
            <mc:Fallback xmlns="">
              <p:sp>
                <p:nvSpPr>
                  <p:cNvPr id="20" name="개체 79">
                    <a:extLst>
                      <a:ext uri="{FF2B5EF4-FFF2-40B4-BE49-F238E27FC236}">
                        <a16:creationId xmlns:a16="http://schemas.microsoft.com/office/drawing/2014/main" id="{DF36FF33-7EB2-1636-E1C4-851A9E9BF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4192" y="2922514"/>
                    <a:ext cx="657109" cy="4549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C4A9CB-ACE0-AB82-8D50-671B1B0FD39B}"/>
                  </a:ext>
                </a:extLst>
              </p:cNvPr>
              <p:cNvSpPr txBox="1"/>
              <p:nvPr/>
            </p:nvSpPr>
            <p:spPr>
              <a:xfrm rot="5400000">
                <a:off x="4308697" y="3553902"/>
                <a:ext cx="657109" cy="510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ym typeface="Symbol" panose="05050102010706020507" pitchFamily="18" charset="2"/>
                  </a:rPr>
                  <a:t></a:t>
                </a:r>
                <a:endParaRPr lang="ko-KR" altLang="en-US" sz="2000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92822373-7C56-7CEB-7FDF-68B2F497409A}"/>
                  </a:ext>
                </a:extLst>
              </p:cNvPr>
              <p:cNvSpPr/>
              <p:nvPr/>
            </p:nvSpPr>
            <p:spPr>
              <a:xfrm>
                <a:off x="4183655" y="4240009"/>
                <a:ext cx="657109" cy="68143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개체 82">
                    <a:extLst>
                      <a:ext uri="{FF2B5EF4-FFF2-40B4-BE49-F238E27FC236}">
                        <a16:creationId xmlns:a16="http://schemas.microsoft.com/office/drawing/2014/main" id="{7C5DA3E9-CE77-850E-8C8E-D7FE4470D070}"/>
                      </a:ext>
                    </a:extLst>
                  </p:cNvPr>
                  <p:cNvSpPr txBox="1"/>
                  <p:nvPr/>
                </p:nvSpPr>
                <p:spPr>
                  <a:xfrm>
                    <a:off x="4333650" y="4368059"/>
                    <a:ext cx="657474" cy="497006"/>
                  </a:xfrm>
                  <a:prstGeom prst="rect">
                    <a:avLst/>
                  </a:prstGeom>
                </p:spPr>
                <p:txBody>
                  <a:bodyPr>
                    <a:norm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200" b="0" dirty="0"/>
                  </a:p>
                </p:txBody>
              </p:sp>
            </mc:Choice>
            <mc:Fallback xmlns="">
              <p:sp>
                <p:nvSpPr>
                  <p:cNvPr id="23" name="개체 82">
                    <a:extLst>
                      <a:ext uri="{FF2B5EF4-FFF2-40B4-BE49-F238E27FC236}">
                        <a16:creationId xmlns:a16="http://schemas.microsoft.com/office/drawing/2014/main" id="{7C5DA3E9-CE77-850E-8C8E-D7FE4470D0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650" y="4368059"/>
                    <a:ext cx="657474" cy="49700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211295E-C27F-30DC-BCF8-01E7E6984780}"/>
                  </a:ext>
                </a:extLst>
              </p:cNvPr>
              <p:cNvSpPr/>
              <p:nvPr/>
            </p:nvSpPr>
            <p:spPr bwMode="auto">
              <a:xfrm>
                <a:off x="3956194" y="1209348"/>
                <a:ext cx="1112031" cy="3895140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 lIns="90000" tIns="46800" rIns="90000" bIns="46800" rtlCol="0" anchor="ctr"/>
              <a:lstStyle/>
              <a:p>
                <a:pPr marL="180975" indent="-180975" algn="ctr">
                  <a:lnSpc>
                    <a:spcPct val="120000"/>
                  </a:lnSpc>
                  <a:buFont typeface="Wingdings" pitchFamily="2" charset="2"/>
                  <a:buChar char="ü"/>
                  <a:tabLst>
                    <a:tab pos="95250" algn="l"/>
                  </a:tabLst>
                </a:pPr>
                <a:endParaRPr lang="ko-KR" altLang="en-US" sz="1200" b="0" dirty="0">
                  <a:latin typeface="Arial" charset="0"/>
                  <a:ea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A4E8139-F4B9-A16F-A995-E4CCF7823CA3}"/>
                  </a:ext>
                </a:extLst>
              </p:cNvPr>
              <p:cNvSpPr/>
              <p:nvPr/>
            </p:nvSpPr>
            <p:spPr bwMode="auto">
              <a:xfrm>
                <a:off x="5887203" y="2579223"/>
                <a:ext cx="1112031" cy="1088234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  <a:prstDash val="dash"/>
                <a:round/>
                <a:headEnd/>
                <a:tailEnd/>
              </a:ln>
            </p:spPr>
            <p:txBody>
              <a:bodyPr lIns="90000" tIns="46800" rIns="90000" bIns="46800" rtlCol="0" anchor="ctr"/>
              <a:lstStyle/>
              <a:p>
                <a:pPr marL="180975" indent="-180975" algn="ctr">
                  <a:lnSpc>
                    <a:spcPct val="120000"/>
                  </a:lnSpc>
                  <a:buFont typeface="Wingdings" pitchFamily="2" charset="2"/>
                  <a:buChar char="ü"/>
                  <a:tabLst>
                    <a:tab pos="95250" algn="l"/>
                  </a:tabLst>
                </a:pPr>
                <a:endParaRPr lang="ko-KR" altLang="en-US" sz="1200" b="0" dirty="0">
                  <a:latin typeface="Arial" charset="0"/>
                  <a:ea typeface="가는각진제목체" pitchFamily="18" charset="-127"/>
                  <a:cs typeface="Arial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77F51A-32F0-BBE5-B101-28505207DC23}"/>
                  </a:ext>
                </a:extLst>
              </p:cNvPr>
              <p:cNvSpPr txBox="1"/>
              <p:nvPr/>
            </p:nvSpPr>
            <p:spPr>
              <a:xfrm>
                <a:off x="5923279" y="3719544"/>
                <a:ext cx="1061484" cy="39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0" dirty="0" err="1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출력층</a:t>
                </a:r>
                <a:endParaRPr lang="ko-KR" altLang="en-US" b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09047F8C-4BF8-D02B-1B18-B74ABE29A8D3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2343735" y="1799980"/>
                <a:ext cx="1859269" cy="3093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04CD5FFA-4238-B37F-DBDC-E3E6EA8D97EE}"/>
                  </a:ext>
                </a:extLst>
              </p:cNvPr>
              <p:cNvCxnSpPr>
                <a:cxnSpLocks/>
                <a:stCxn id="7" idx="6"/>
                <a:endCxn id="19" idx="2"/>
              </p:cNvCxnSpPr>
              <p:nvPr/>
            </p:nvCxnSpPr>
            <p:spPr>
              <a:xfrm>
                <a:off x="2343735" y="2136610"/>
                <a:ext cx="1851325" cy="9943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4BC4DB52-6F56-7BC8-1974-E13F81C8322A}"/>
                  </a:ext>
                </a:extLst>
              </p:cNvPr>
              <p:cNvCxnSpPr>
                <a:cxnSpLocks/>
                <a:stCxn id="7" idx="6"/>
                <a:endCxn id="22" idx="2"/>
              </p:cNvCxnSpPr>
              <p:nvPr/>
            </p:nvCxnSpPr>
            <p:spPr>
              <a:xfrm>
                <a:off x="2343735" y="2136610"/>
                <a:ext cx="1839920" cy="24441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74A16E7F-93C5-91B1-1D70-E0D71F59A4C5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2327184" y="1799980"/>
                <a:ext cx="1875820" cy="10931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9A34FB58-D2F1-1303-A00C-805184B62DCF}"/>
                  </a:ext>
                </a:extLst>
              </p:cNvPr>
              <p:cNvCxnSpPr>
                <a:cxnSpLocks/>
                <a:stCxn id="9" idx="6"/>
                <a:endCxn id="19" idx="2"/>
              </p:cNvCxnSpPr>
              <p:nvPr/>
            </p:nvCxnSpPr>
            <p:spPr>
              <a:xfrm>
                <a:off x="2342937" y="2939281"/>
                <a:ext cx="1852122" cy="1917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60F3B524-9BBE-A439-C901-5F8B914C6AA1}"/>
                  </a:ext>
                </a:extLst>
              </p:cNvPr>
              <p:cNvCxnSpPr>
                <a:cxnSpLocks/>
                <a:stCxn id="9" idx="6"/>
                <a:endCxn id="22" idx="2"/>
              </p:cNvCxnSpPr>
              <p:nvPr/>
            </p:nvCxnSpPr>
            <p:spPr>
              <a:xfrm>
                <a:off x="2342937" y="2939281"/>
                <a:ext cx="1840718" cy="16414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>
                <a:extLst>
                  <a:ext uri="{FF2B5EF4-FFF2-40B4-BE49-F238E27FC236}">
                    <a16:creationId xmlns:a16="http://schemas.microsoft.com/office/drawing/2014/main" id="{A70FA5CD-8080-D54B-B9D5-28C4918712A6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2294477" y="1799980"/>
                <a:ext cx="1908527" cy="24001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화살표 연결선 86">
                <a:extLst>
                  <a:ext uri="{FF2B5EF4-FFF2-40B4-BE49-F238E27FC236}">
                    <a16:creationId xmlns:a16="http://schemas.microsoft.com/office/drawing/2014/main" id="{25C7F068-BAE9-A991-CC8B-B74C0FF33FC8}"/>
                  </a:ext>
                </a:extLst>
              </p:cNvPr>
              <p:cNvCxnSpPr>
                <a:cxnSpLocks/>
                <a:stCxn id="12" idx="6"/>
                <a:endCxn id="19" idx="2"/>
              </p:cNvCxnSpPr>
              <p:nvPr/>
            </p:nvCxnSpPr>
            <p:spPr>
              <a:xfrm flipV="1">
                <a:off x="2303106" y="3130983"/>
                <a:ext cx="1891953" cy="102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5A095A10-6C96-2CA7-08BC-0E3D6AF8022F}"/>
                  </a:ext>
                </a:extLst>
              </p:cNvPr>
              <p:cNvCxnSpPr>
                <a:cxnSpLocks/>
                <a:stCxn id="12" idx="6"/>
                <a:endCxn id="22" idx="2"/>
              </p:cNvCxnSpPr>
              <p:nvPr/>
            </p:nvCxnSpPr>
            <p:spPr>
              <a:xfrm>
                <a:off x="2303106" y="4160671"/>
                <a:ext cx="1880549" cy="4200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직선 화살표 연결선 88">
                <a:extLst>
                  <a:ext uri="{FF2B5EF4-FFF2-40B4-BE49-F238E27FC236}">
                    <a16:creationId xmlns:a16="http://schemas.microsoft.com/office/drawing/2014/main" id="{7E00D1F5-AEB6-9220-AD8D-EA21D930751A}"/>
                  </a:ext>
                </a:extLst>
              </p:cNvPr>
              <p:cNvCxnSpPr>
                <a:cxnSpLocks/>
                <a:endCxn id="93" idx="2"/>
              </p:cNvCxnSpPr>
              <p:nvPr/>
            </p:nvCxnSpPr>
            <p:spPr>
              <a:xfrm>
                <a:off x="4873721" y="1774055"/>
                <a:ext cx="1229259" cy="13620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화살표 연결선 89">
                <a:extLst>
                  <a:ext uri="{FF2B5EF4-FFF2-40B4-BE49-F238E27FC236}">
                    <a16:creationId xmlns:a16="http://schemas.microsoft.com/office/drawing/2014/main" id="{702EB43D-F5BA-3DF2-1B1B-F7E75FD5C4D4}"/>
                  </a:ext>
                </a:extLst>
              </p:cNvPr>
              <p:cNvCxnSpPr>
                <a:cxnSpLocks/>
                <a:endCxn id="93" idx="2"/>
              </p:cNvCxnSpPr>
              <p:nvPr/>
            </p:nvCxnSpPr>
            <p:spPr>
              <a:xfrm>
                <a:off x="4876809" y="3124658"/>
                <a:ext cx="1226171" cy="114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>
                <a:extLst>
                  <a:ext uri="{FF2B5EF4-FFF2-40B4-BE49-F238E27FC236}">
                    <a16:creationId xmlns:a16="http://schemas.microsoft.com/office/drawing/2014/main" id="{AC1BA2A7-DC4B-ACDB-86C8-E41AE41F42C0}"/>
                  </a:ext>
                </a:extLst>
              </p:cNvPr>
              <p:cNvCxnSpPr>
                <a:cxnSpLocks/>
                <a:endCxn id="93" idx="2"/>
              </p:cNvCxnSpPr>
              <p:nvPr/>
            </p:nvCxnSpPr>
            <p:spPr>
              <a:xfrm flipV="1">
                <a:off x="4854373" y="3136140"/>
                <a:ext cx="1248608" cy="14186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>
                <a:extLst>
                  <a:ext uri="{FF2B5EF4-FFF2-40B4-BE49-F238E27FC236}">
                    <a16:creationId xmlns:a16="http://schemas.microsoft.com/office/drawing/2014/main" id="{319C6E23-AFDD-605D-6F7B-5D5E36245DE4}"/>
                  </a:ext>
                </a:extLst>
              </p:cNvPr>
              <p:cNvCxnSpPr>
                <a:cxnSpLocks/>
                <a:endCxn id="93" idx="2"/>
              </p:cNvCxnSpPr>
              <p:nvPr/>
            </p:nvCxnSpPr>
            <p:spPr>
              <a:xfrm flipV="1">
                <a:off x="4860605" y="3136140"/>
                <a:ext cx="1242376" cy="1436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08B3882E-49AA-CFCE-0512-20BB705512FB}"/>
                  </a:ext>
                </a:extLst>
              </p:cNvPr>
              <p:cNvSpPr/>
              <p:nvPr/>
            </p:nvSpPr>
            <p:spPr>
              <a:xfrm>
                <a:off x="6102980" y="2795421"/>
                <a:ext cx="657109" cy="681439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8459F801-2484-E703-AAFD-F08C4DBEE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78444" y="3153184"/>
                <a:ext cx="775464" cy="9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개체 72">
                    <a:extLst>
                      <a:ext uri="{FF2B5EF4-FFF2-40B4-BE49-F238E27FC236}">
                        <a16:creationId xmlns:a16="http://schemas.microsoft.com/office/drawing/2014/main" id="{CAD4F236-AD6A-E213-8FC8-2E90CE318977}"/>
                      </a:ext>
                    </a:extLst>
                  </p:cNvPr>
                  <p:cNvSpPr txBox="1"/>
                  <p:nvPr/>
                </p:nvSpPr>
                <p:spPr>
                  <a:xfrm>
                    <a:off x="6159338" y="2888752"/>
                    <a:ext cx="639646" cy="494778"/>
                  </a:xfrm>
                  <a:prstGeom prst="rect">
                    <a:avLst/>
                  </a:prstGeom>
                </p:spPr>
                <p:txBody>
                  <a:bodyPr>
                    <a:norm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0" dirty="0"/>
                  </a:p>
                </p:txBody>
              </p:sp>
            </mc:Choice>
            <mc:Fallback xmlns="">
              <p:sp>
                <p:nvSpPr>
                  <p:cNvPr id="95" name="개체 72">
                    <a:extLst>
                      <a:ext uri="{FF2B5EF4-FFF2-40B4-BE49-F238E27FC236}">
                        <a16:creationId xmlns:a16="http://schemas.microsoft.com/office/drawing/2014/main" id="{CAD4F236-AD6A-E213-8FC8-2E90CE3189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9338" y="2888752"/>
                    <a:ext cx="639646" cy="49477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F15E37B-C103-2C76-74D4-60D6FE5E1AE2}"/>
                  </a:ext>
                </a:extLst>
              </p:cNvPr>
              <p:cNvSpPr txBox="1"/>
              <p:nvPr/>
            </p:nvSpPr>
            <p:spPr>
              <a:xfrm>
                <a:off x="3989907" y="5140442"/>
                <a:ext cx="1061484" cy="392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b="0" dirty="0" err="1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은닉층</a:t>
                </a:r>
                <a:endParaRPr lang="ko-KR" altLang="en-US" b="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개체 72">
                  <a:extLst>
                    <a:ext uri="{FF2B5EF4-FFF2-40B4-BE49-F238E27FC236}">
                      <a16:creationId xmlns:a16="http://schemas.microsoft.com/office/drawing/2014/main" id="{81A42717-0FCC-9711-2095-55ECF3EA0602}"/>
                    </a:ext>
                  </a:extLst>
                </p:cNvPr>
                <p:cNvSpPr txBox="1"/>
                <p:nvPr/>
              </p:nvSpPr>
              <p:spPr>
                <a:xfrm>
                  <a:off x="5316359" y="2997339"/>
                  <a:ext cx="639646" cy="494778"/>
                </a:xfrm>
                <a:prstGeom prst="rect">
                  <a:avLst/>
                </a:prstGeom>
              </p:spPr>
              <p:txBody>
                <a:bodyPr>
                  <a:norm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800" b="0" dirty="0"/>
                </a:p>
              </p:txBody>
            </p:sp>
          </mc:Choice>
          <mc:Fallback xmlns="">
            <p:sp>
              <p:nvSpPr>
                <p:cNvPr id="98" name="개체 72">
                  <a:extLst>
                    <a:ext uri="{FF2B5EF4-FFF2-40B4-BE49-F238E27FC236}">
                      <a16:creationId xmlns:a16="http://schemas.microsoft.com/office/drawing/2014/main" id="{81A42717-0FCC-9711-2095-55ECF3EA0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359" y="2997339"/>
                  <a:ext cx="639646" cy="4947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240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Multi-Layer Perceptron </a:t>
            </a:r>
            <a:r>
              <a:rPr lang="ko-KR" altLang="en-US" dirty="0"/>
              <a:t>학습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309" y="922627"/>
            <a:ext cx="4458547" cy="41610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Flowchart</a:t>
            </a:r>
            <a:r>
              <a:rPr lang="ko-KR" altLang="en-US" dirty="0"/>
              <a:t>와 </a:t>
            </a:r>
            <a:r>
              <a:rPr lang="en-US" altLang="ko-KR" dirty="0"/>
              <a:t>Pseudo code</a:t>
            </a:r>
            <a:r>
              <a:rPr lang="ko-KR" altLang="en-US" dirty="0"/>
              <a:t>를 통해 한 개의 은닉층을 가진 </a:t>
            </a:r>
            <a:r>
              <a:rPr lang="en-US" altLang="ko-KR" dirty="0"/>
              <a:t>MLP</a:t>
            </a:r>
            <a:r>
              <a:rPr lang="ko-KR" altLang="en-US" dirty="0"/>
              <a:t> 모델이 어떤 순서로 학습이 되는지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MLP </a:t>
            </a:r>
            <a:r>
              <a:rPr lang="ko-KR" altLang="en-US" dirty="0"/>
              <a:t>개념 및 구조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E1A470A-82C6-4CC2-6322-6870C5E0C88F}"/>
              </a:ext>
            </a:extLst>
          </p:cNvPr>
          <p:cNvGrpSpPr/>
          <p:nvPr/>
        </p:nvGrpSpPr>
        <p:grpSpPr>
          <a:xfrm>
            <a:off x="944008" y="1963935"/>
            <a:ext cx="3977321" cy="4136879"/>
            <a:chOff x="481931" y="2077611"/>
            <a:chExt cx="5252226" cy="4136879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562F529-8E90-4176-E6FD-DA4A3B93EC8F}"/>
                </a:ext>
              </a:extLst>
            </p:cNvPr>
            <p:cNvGrpSpPr/>
            <p:nvPr/>
          </p:nvGrpSpPr>
          <p:grpSpPr>
            <a:xfrm>
              <a:off x="481931" y="2077611"/>
              <a:ext cx="5252226" cy="3741053"/>
              <a:chOff x="2032790" y="401433"/>
              <a:chExt cx="6539059" cy="4892257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B79E993-696D-C5C8-1BC5-C568D448C449}"/>
                  </a:ext>
                </a:extLst>
              </p:cNvPr>
              <p:cNvSpPr/>
              <p:nvPr/>
            </p:nvSpPr>
            <p:spPr>
              <a:xfrm>
                <a:off x="5267788" y="1160641"/>
                <a:ext cx="1779538" cy="390157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③Feed Forward</a:t>
                </a: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C82E812D-9078-5EE6-F97B-E3D05BFE1082}"/>
                      </a:ext>
                    </a:extLst>
                  </p:cNvPr>
                  <p:cNvSpPr/>
                  <p:nvPr/>
                </p:nvSpPr>
                <p:spPr>
                  <a:xfrm>
                    <a:off x="5276103" y="2075966"/>
                    <a:ext cx="1779535" cy="413214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ko-KR" altLang="en-US" sz="800" b="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kumimoji="0" lang="en-US" altLang="ko-KR" sz="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:=</m:t>
                          </m:r>
                          <m:f>
                            <m:fPr>
                              <m:ctrlPr>
                                <a:rPr kumimoji="0" lang="en-US" altLang="ko-KR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ko-KR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ko-KR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kumimoji="0" lang="en-US" altLang="ko-KR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ko-KR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kumimoji="0" lang="en-US" altLang="ko-KR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ko-KR" sz="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ko-KR" sz="8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ko-KR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altLang="ko-KR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ko-KR" altLang="en-US" sz="800" b="0" i="0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맑은 고딕" panose="020F0502020204030204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ko-KR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kumimoji="0" lang="ko-KR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C82E812D-9078-5EE6-F97B-E3D05BFE108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6103" y="2075966"/>
                    <a:ext cx="1779535" cy="41321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7172024-1871-1261-F5DC-E5586300E17E}"/>
                  </a:ext>
                </a:extLst>
              </p:cNvPr>
              <p:cNvSpPr/>
              <p:nvPr/>
            </p:nvSpPr>
            <p:spPr>
              <a:xfrm>
                <a:off x="5276103" y="3014348"/>
                <a:ext cx="1779535" cy="413214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④Backpropagation</a:t>
                </a: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0A899-BF3A-F67A-9B11-BE8461A0F6A3}"/>
                  </a:ext>
                </a:extLst>
              </p:cNvPr>
              <p:cNvSpPr txBox="1"/>
              <p:nvPr/>
            </p:nvSpPr>
            <p:spPr>
              <a:xfrm>
                <a:off x="6984582" y="4737858"/>
                <a:ext cx="562172" cy="26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YES</a:t>
                </a:r>
                <a:endParaRPr kumimoji="0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다이아몬드 10">
                    <a:extLst>
                      <a:ext uri="{FF2B5EF4-FFF2-40B4-BE49-F238E27FC236}">
                        <a16:creationId xmlns:a16="http://schemas.microsoft.com/office/drawing/2014/main" id="{4EE09C20-D696-16DC-AF99-91523094AF08}"/>
                      </a:ext>
                    </a:extLst>
                  </p:cNvPr>
                  <p:cNvSpPr/>
                  <p:nvPr/>
                </p:nvSpPr>
                <p:spPr>
                  <a:xfrm>
                    <a:off x="5203110" y="4788749"/>
                    <a:ext cx="1936793" cy="504941"/>
                  </a:xfrm>
                  <a:prstGeom prst="diamond">
                    <a:avLst/>
                  </a:prstGeom>
                  <a:solidFill>
                    <a:sysClr val="window" lastClr="FFFFFF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altLang="ko-KR" sz="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kumimoji="0" lang="en-US" altLang="ko-KR" sz="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𝑝𝑜𝑐h</m:t>
                          </m:r>
                          <m:r>
                            <a:rPr kumimoji="0" lang="en-US" altLang="ko-KR" sz="5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=100</m:t>
                          </m:r>
                        </m:oMath>
                      </m:oMathPara>
                    </a14:m>
                    <a:endParaRPr kumimoji="0" lang="ko-KR" alt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1" name="다이아몬드 10">
                    <a:extLst>
                      <a:ext uri="{FF2B5EF4-FFF2-40B4-BE49-F238E27FC236}">
                        <a16:creationId xmlns:a16="http://schemas.microsoft.com/office/drawing/2014/main" id="{4EE09C20-D696-16DC-AF99-91523094AF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3110" y="4788749"/>
                    <a:ext cx="1936793" cy="504941"/>
                  </a:xfrm>
                  <a:prstGeom prst="diamond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0E9CD9-2BA8-66A4-20F0-BC99B49E1743}"/>
                  </a:ext>
                </a:extLst>
              </p:cNvPr>
              <p:cNvSpPr txBox="1"/>
              <p:nvPr/>
            </p:nvSpPr>
            <p:spPr>
              <a:xfrm>
                <a:off x="4784986" y="4787042"/>
                <a:ext cx="562172" cy="261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</a:rPr>
                  <a:t>NO</a:t>
                </a:r>
                <a:endParaRPr kumimoji="0" lang="ko-KR" altLang="en-US" sz="7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13" name="꺾인 연결선 38">
                <a:extLst>
                  <a:ext uri="{FF2B5EF4-FFF2-40B4-BE49-F238E27FC236}">
                    <a16:creationId xmlns:a16="http://schemas.microsoft.com/office/drawing/2014/main" id="{445EB87F-7EA1-F311-0DCF-127015F266B8}"/>
                  </a:ext>
                </a:extLst>
              </p:cNvPr>
              <p:cNvCxnSpPr>
                <a:cxnSpLocks/>
                <a:stCxn id="25" idx="0"/>
                <a:endCxn id="7" idx="1"/>
              </p:cNvCxnSpPr>
              <p:nvPr/>
            </p:nvCxnSpPr>
            <p:spPr>
              <a:xfrm rot="5400000" flipH="1" flipV="1">
                <a:off x="3538354" y="2338680"/>
                <a:ext cx="2712394" cy="746474"/>
              </a:xfrm>
              <a:prstGeom prst="bentConnector2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9A6DF08D-D159-028F-86ED-E13C12D3D403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 flipH="1">
                <a:off x="6165871" y="1564864"/>
                <a:ext cx="1757" cy="511102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D232D049-37DF-4EF0-9BA9-973131027C76}"/>
                  </a:ext>
                </a:extLst>
              </p:cNvPr>
              <p:cNvCxnSpPr>
                <a:endCxn id="9" idx="0"/>
              </p:cNvCxnSpPr>
              <p:nvPr/>
            </p:nvCxnSpPr>
            <p:spPr>
              <a:xfrm flipH="1">
                <a:off x="6165871" y="2500450"/>
                <a:ext cx="6514" cy="513898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98BB308E-126D-A046-6A36-B60D1141BF88}"/>
                  </a:ext>
                </a:extLst>
              </p:cNvPr>
              <p:cNvCxnSpPr>
                <a:endCxn id="18" idx="0"/>
              </p:cNvCxnSpPr>
              <p:nvPr/>
            </p:nvCxnSpPr>
            <p:spPr>
              <a:xfrm flipH="1">
                <a:off x="6172385" y="3439374"/>
                <a:ext cx="1757" cy="513355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0B532820-3E98-ED9F-3CBC-C0D9CA086140}"/>
                  </a:ext>
                </a:extLst>
              </p:cNvPr>
              <p:cNvCxnSpPr>
                <a:endCxn id="11" idx="0"/>
              </p:cNvCxnSpPr>
              <p:nvPr/>
            </p:nvCxnSpPr>
            <p:spPr>
              <a:xfrm flipH="1">
                <a:off x="6171507" y="4375535"/>
                <a:ext cx="877" cy="413214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13E6BE0-E3D2-F58A-89E6-F267DB0E7AAA}"/>
                  </a:ext>
                </a:extLst>
              </p:cNvPr>
              <p:cNvSpPr/>
              <p:nvPr/>
            </p:nvSpPr>
            <p:spPr>
              <a:xfrm>
                <a:off x="5282617" y="3952729"/>
                <a:ext cx="1779535" cy="413214"/>
              </a:xfrm>
              <a:prstGeom prst="rect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⑤Update Weights</a:t>
                </a:r>
                <a:endPara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1CACC249-25A7-BE35-2036-770BF2B5672B}"/>
                  </a:ext>
                </a:extLst>
              </p:cNvPr>
              <p:cNvCxnSpPr/>
              <p:nvPr/>
            </p:nvCxnSpPr>
            <p:spPr>
              <a:xfrm flipH="1">
                <a:off x="6170918" y="844475"/>
                <a:ext cx="1758" cy="307162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" name="육각형 19">
                <a:extLst>
                  <a:ext uri="{FF2B5EF4-FFF2-40B4-BE49-F238E27FC236}">
                    <a16:creationId xmlns:a16="http://schemas.microsoft.com/office/drawing/2014/main" id="{2B056419-7A79-6950-C721-0859E957FF03}"/>
                  </a:ext>
                </a:extLst>
              </p:cNvPr>
              <p:cNvSpPr/>
              <p:nvPr/>
            </p:nvSpPr>
            <p:spPr>
              <a:xfrm>
                <a:off x="5399459" y="414498"/>
                <a:ext cx="1492239" cy="431489"/>
              </a:xfrm>
              <a:prstGeom prst="hexagon">
                <a:avLst>
                  <a:gd name="adj" fmla="val 60593"/>
                  <a:gd name="vf" fmla="val 115470"/>
                </a:avLst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②Initialize Weights</a:t>
                </a:r>
                <a:endParaRPr kumimoji="0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평행 사변형 20">
                <a:extLst>
                  <a:ext uri="{FF2B5EF4-FFF2-40B4-BE49-F238E27FC236}">
                    <a16:creationId xmlns:a16="http://schemas.microsoft.com/office/drawing/2014/main" id="{4774FBFB-599F-34EB-9C5D-AEC5780776B2}"/>
                  </a:ext>
                </a:extLst>
              </p:cNvPr>
              <p:cNvSpPr/>
              <p:nvPr/>
            </p:nvSpPr>
            <p:spPr>
              <a:xfrm>
                <a:off x="3441852" y="422659"/>
                <a:ext cx="1544947" cy="416069"/>
              </a:xfrm>
              <a:prstGeom prst="parallelogram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①Normalize Data</a:t>
                </a:r>
                <a:endParaRPr kumimoji="0" lang="ko-KR" altLang="en-US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모서리가 둥근 직사각형 6">
                <a:extLst>
                  <a:ext uri="{FF2B5EF4-FFF2-40B4-BE49-F238E27FC236}">
                    <a16:creationId xmlns:a16="http://schemas.microsoft.com/office/drawing/2014/main" id="{AE9E3B92-E447-F3A2-67EF-8F9D26D3F863}"/>
                  </a:ext>
                </a:extLst>
              </p:cNvPr>
              <p:cNvSpPr/>
              <p:nvPr/>
            </p:nvSpPr>
            <p:spPr>
              <a:xfrm>
                <a:off x="2032790" y="401433"/>
                <a:ext cx="1013820" cy="445410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Start</a:t>
                </a:r>
                <a:endPara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B6E11416-A9EB-19C4-AB79-51F51A4B69ED}"/>
                  </a:ext>
                </a:extLst>
              </p:cNvPr>
              <p:cNvCxnSpPr>
                <a:cxnSpLocks/>
                <a:stCxn id="22" idx="3"/>
                <a:endCxn id="21" idx="5"/>
              </p:cNvCxnSpPr>
              <p:nvPr/>
            </p:nvCxnSpPr>
            <p:spPr>
              <a:xfrm>
                <a:off x="3046610" y="624138"/>
                <a:ext cx="447251" cy="6556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C50808C8-ED49-941D-DA83-69F24D627601}"/>
                  </a:ext>
                </a:extLst>
              </p:cNvPr>
              <p:cNvCxnSpPr>
                <a:cxnSpLocks/>
                <a:stCxn id="21" idx="2"/>
                <a:endCxn id="20" idx="3"/>
              </p:cNvCxnSpPr>
              <p:nvPr/>
            </p:nvCxnSpPr>
            <p:spPr>
              <a:xfrm flipV="1">
                <a:off x="4934790" y="630243"/>
                <a:ext cx="464669" cy="451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0D320B64-F65D-EC6D-9A8B-4C9045D2D57E}"/>
                      </a:ext>
                    </a:extLst>
                  </p:cNvPr>
                  <p:cNvSpPr/>
                  <p:nvPr/>
                </p:nvSpPr>
                <p:spPr>
                  <a:xfrm>
                    <a:off x="4074178" y="4068114"/>
                    <a:ext cx="894272" cy="347040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0" lang="en-US" altLang="ko-KR" sz="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𝑒𝑝𝑜𝑐h</m:t>
                          </m:r>
                          <m:r>
                            <a:rPr kumimoji="0" lang="en-US" altLang="ko-KR" sz="6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++</m:t>
                          </m:r>
                        </m:oMath>
                      </m:oMathPara>
                    </a14:m>
                    <a:endParaRPr kumimoji="0" lang="en-US" altLang="ko-KR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0D320B64-F65D-EC6D-9A8B-4C9045D2D5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4178" y="4068114"/>
                    <a:ext cx="894272" cy="34704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꺾인 연결선 428">
                <a:extLst>
                  <a:ext uri="{FF2B5EF4-FFF2-40B4-BE49-F238E27FC236}">
                    <a16:creationId xmlns:a16="http://schemas.microsoft.com/office/drawing/2014/main" id="{3DF18EC2-2D03-06FA-E303-CD8FC1A99FBB}"/>
                  </a:ext>
                </a:extLst>
              </p:cNvPr>
              <p:cNvCxnSpPr>
                <a:cxnSpLocks/>
                <a:stCxn id="11" idx="1"/>
                <a:endCxn id="25" idx="2"/>
              </p:cNvCxnSpPr>
              <p:nvPr/>
            </p:nvCxnSpPr>
            <p:spPr>
              <a:xfrm rot="10800000">
                <a:off x="4521314" y="4415154"/>
                <a:ext cx="681796" cy="626066"/>
              </a:xfrm>
              <a:prstGeom prst="bentConnector2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38474118-1FB1-A6F0-4964-E4E257660304}"/>
                  </a:ext>
                </a:extLst>
              </p:cNvPr>
              <p:cNvCxnSpPr>
                <a:cxnSpLocks/>
                <a:endCxn id="28" idx="1"/>
              </p:cNvCxnSpPr>
              <p:nvPr/>
            </p:nvCxnSpPr>
            <p:spPr>
              <a:xfrm>
                <a:off x="7139903" y="5041219"/>
                <a:ext cx="418126" cy="5404"/>
              </a:xfrm>
              <a:prstGeom prst="straightConnector1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8" name="모서리가 둥근 직사각형 53">
                <a:extLst>
                  <a:ext uri="{FF2B5EF4-FFF2-40B4-BE49-F238E27FC236}">
                    <a16:creationId xmlns:a16="http://schemas.microsoft.com/office/drawing/2014/main" id="{A7080F12-1D06-4835-C08C-E35BB5E7C6EB}"/>
                  </a:ext>
                </a:extLst>
              </p:cNvPr>
              <p:cNvSpPr/>
              <p:nvPr/>
            </p:nvSpPr>
            <p:spPr>
              <a:xfrm>
                <a:off x="7558029" y="4823918"/>
                <a:ext cx="1013820" cy="445410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End</a:t>
                </a:r>
                <a:endParaRPr kumimoji="0" lang="ko-KR" altLang="en-US" sz="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C800E1-C5DF-5E6C-0300-8CCA019FF19B}"/>
                </a:ext>
              </a:extLst>
            </p:cNvPr>
            <p:cNvSpPr txBox="1"/>
            <p:nvPr/>
          </p:nvSpPr>
          <p:spPr>
            <a:xfrm>
              <a:off x="906712" y="5960574"/>
              <a:ext cx="440266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Flowchart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 보는 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MLP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학습 과정</a:t>
              </a:r>
              <a:r>
                <a:rPr lang="ko-KR" altLang="en-US" sz="1050" b="0" dirty="0">
                  <a:solidFill>
                    <a:srgbClr val="24292F"/>
                  </a:solidFill>
                  <a:latin typeface="+mn-lt"/>
                  <a:ea typeface="+mn-ea"/>
                </a:rPr>
                <a:t> </a:t>
              </a:r>
              <a:r>
                <a:rPr lang="en-US" altLang="ko-KR" sz="105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05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4F9AB2-C261-5AEF-C963-D354981B466E}"/>
                  </a:ext>
                </a:extLst>
              </p:cNvPr>
              <p:cNvSpPr txBox="1"/>
              <p:nvPr/>
            </p:nvSpPr>
            <p:spPr>
              <a:xfrm>
                <a:off x="5697288" y="901333"/>
                <a:ext cx="3490174" cy="54029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lIns="72000" tIns="36000" rIns="72000" bIns="0" rtlCol="0">
                <a:spAutoFit/>
              </a:bodyPr>
              <a:lstStyle/>
              <a:p>
                <a:pPr algn="l"/>
                <a:r>
                  <a:rPr lang="ko-KR" altLang="en-US" sz="1200" i="1" u="sng" dirty="0">
                    <a:latin typeface="Cambria Math" panose="02040503050406030204" pitchFamily="18" charset="0"/>
                    <a:ea typeface="+mn-ea"/>
                  </a:rPr>
                  <a:t>한개의 은닉층을 지닌 </a:t>
                </a:r>
                <a:r>
                  <a:rPr lang="en-US" altLang="ko-KR" sz="1200" i="1" u="sng" dirty="0">
                    <a:latin typeface="Cambria Math" panose="02040503050406030204" pitchFamily="18" charset="0"/>
                    <a:ea typeface="+mn-ea"/>
                  </a:rPr>
                  <a:t>MLP </a:t>
                </a:r>
                <a:r>
                  <a:rPr lang="ko-KR" altLang="en-US" sz="1200" i="1" u="sng" dirty="0">
                    <a:latin typeface="Cambria Math" panose="02040503050406030204" pitchFamily="18" charset="0"/>
                    <a:ea typeface="+mn-ea"/>
                  </a:rPr>
                  <a:t>모델의 </a:t>
                </a:r>
                <a:r>
                  <a:rPr lang="en-US" altLang="ko-KR" sz="1200" i="1" u="sng" dirty="0">
                    <a:latin typeface="Cambria Math" panose="02040503050406030204" pitchFamily="18" charset="0"/>
                    <a:ea typeface="+mn-ea"/>
                  </a:rPr>
                  <a:t>Pseudo code</a:t>
                </a:r>
                <a:endParaRPr lang="en-US" altLang="ko-KR" sz="1200" i="1" dirty="0">
                  <a:latin typeface="Cambria Math" panose="02040503050406030204" pitchFamily="18" charset="0"/>
                  <a:ea typeface="+mn-ea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𝑠𝑐𝑎𝑙𝑒𝑑</m:t>
                        </m:r>
                      </m:sub>
                    </m:sSub>
                  </m:oMath>
                </a14:m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← </a:t>
                </a:r>
                <a:r>
                  <a:rPr lang="ko-KR" altLang="en-US" sz="1200" b="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정규화된</a:t>
                </a:r>
                <a:r>
                  <a:rPr lang="ko-KR" altLang="en-US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입력 </a:t>
                </a:r>
                <a:r>
                  <a:rPr lang="ko-KR" altLang="en-US" sz="1200" b="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데이터값</a:t>
                </a:r>
                <a:endParaRPr lang="en-US" altLang="ko-KR" sz="1200" b="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←</m:t>
                    </m:r>
                  </m:oMath>
                </a14:m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ko-KR" altLang="en-US" sz="1200" b="0" i="1" dirty="0">
                    <a:solidFill>
                      <a:prstClr val="black"/>
                    </a:solidFill>
                    <a:latin typeface="+mn-ea"/>
                  </a:rPr>
                  <a:t>파라미터 값 지정</a:t>
                </a:r>
                <a:endParaRPr lang="en-US" altLang="ko-KR" sz="1200" b="0" i="1" dirty="0">
                  <a:solidFill>
                    <a:prstClr val="black"/>
                  </a:solidFill>
                  <a:latin typeface="+mn-ea"/>
                </a:endParaRPr>
              </a:p>
              <a:p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For epoch in range(epochs):</a:t>
                </a:r>
              </a:p>
              <a:p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	# feedforward</a:t>
                </a:r>
              </a:p>
              <a:p>
                <a:r>
                  <a:rPr lang="en-US" altLang="ko-KR" sz="1200" b="0" i="1" dirty="0">
                    <a:ea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𝐼</m:t>
                        </m:r>
                      </m:sup>
                      <m:e>
                        <m:sSubSup>
                          <m:sSubSupPr>
                            <m:ctrlP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</a:p>
              <a:p>
                <a:r>
                  <a:rPr lang="en-US" altLang="ko-KR" sz="1200" b="0" i="1" dirty="0">
                    <a:ea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𝑠𝑖𝑔𝑚𝑜𝑖𝑑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</a:p>
              <a:p>
                <a:r>
                  <a:rPr lang="en-US" altLang="ko-KR" sz="1200" b="0" i="1" dirty="0">
                    <a:ea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</a:p>
              <a:p>
                <a:r>
                  <a:rPr lang="en-US" altLang="ko-KR" sz="1200" b="0" i="1" dirty="0">
                    <a:ea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𝑠𝑖𝑔𝑚𝑜𝑖𝑑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</a:p>
              <a:p>
                <a:endParaRPr lang="en-US" altLang="ko-KR" sz="1200" b="0" i="1" dirty="0">
                  <a:latin typeface="Cambria Math" panose="02040503050406030204" pitchFamily="18" charset="0"/>
                  <a:ea typeface="+mn-ea"/>
                </a:endParaRPr>
              </a:p>
              <a:p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	# backpropagation</a:t>
                </a:r>
              </a:p>
              <a:p>
                <a:r>
                  <a:rPr lang="en-US" altLang="ko-KR" sz="1200" b="0" i="1" dirty="0">
                    <a:solidFill>
                      <a:prstClr val="black"/>
                    </a:solidFill>
                    <a:ea typeface="+mn-ea"/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ko-KR" alt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=</m:t>
                    </m:r>
                    <m:d>
                      <m:d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2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200" b="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altLang="ko-KR" sz="1200" b="0" i="1" dirty="0">
                    <a:solidFill>
                      <a:prstClr val="black"/>
                    </a:solidFill>
                    <a:ea typeface="+mn-ea"/>
                    <a:sym typeface="Wingdings" pitchFamily="2" charset="2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ko-KR" alt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12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=</m:t>
                    </m:r>
                    <m:d>
                      <m:d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2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</a:p>
              <a:p>
                <a:r>
                  <a:rPr lang="en-US" altLang="ko-KR" sz="1200" b="0" i="1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2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altLang="ko-KR" sz="12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ko-K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den>
                        </m:f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altLang="ko-KR" sz="12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</a:p>
              <a:p>
                <a:r>
                  <a:rPr lang="en-US" altLang="ko-KR" sz="1200" b="0" i="1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2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l-GR" altLang="ko-KR" sz="12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1200" b="0" i="1" dirty="0">
                  <a:latin typeface="Cambria Math" panose="02040503050406030204" pitchFamily="18" charset="0"/>
                  <a:ea typeface="+mn-ea"/>
                </a:endParaRPr>
              </a:p>
              <a:p>
                <a:endParaRPr lang="en-US" altLang="ko-KR" sz="1200" b="0" i="1" dirty="0">
                  <a:latin typeface="Cambria Math" panose="02040503050406030204" pitchFamily="18" charset="0"/>
                  <a:ea typeface="+mn-ea"/>
                </a:endParaRPr>
              </a:p>
              <a:p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	# update parameters</a:t>
                </a:r>
              </a:p>
              <a:p>
                <a:r>
                  <a:rPr lang="en-US" altLang="ko-KR" sz="1200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ko-KR" altLang="en-US" sz="1200" b="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200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</a:p>
              <a:p>
                <a:r>
                  <a:rPr lang="en-US" altLang="ko-KR" sz="1200" b="0" dirty="0">
                    <a:ea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ko-KR" altLang="en-US" sz="1200" b="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200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</a:p>
              <a:p>
                <a:r>
                  <a:rPr lang="en-US" altLang="ko-KR" sz="1200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Sup>
                      <m:sSubSupPr>
                        <m:ctrlPr>
                          <a:rPr lang="en-US" altLang="ko-KR" sz="1200" b="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ko-KR" altLang="en-US" sz="1200" b="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200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</a:p>
              <a:p>
                <a:r>
                  <a:rPr lang="en-US" altLang="ko-KR" sz="1200" b="0" dirty="0">
                    <a:ea typeface="+mn-ea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ko-KR" altLang="en-US" sz="1200" b="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200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200" b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1200" b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 </a:t>
                </a:r>
              </a:p>
              <a:p>
                <a:r>
                  <a:rPr lang="en-US" altLang="ko-KR" sz="1200" b="0" i="1" dirty="0">
                    <a:latin typeface="Cambria Math" panose="02040503050406030204" pitchFamily="18" charset="0"/>
                    <a:ea typeface="+mn-ea"/>
                  </a:rPr>
                  <a:t>End.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4F9AB2-C261-5AEF-C963-D354981B4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288" y="901333"/>
                <a:ext cx="3490174" cy="5402936"/>
              </a:xfrm>
              <a:prstGeom prst="rect">
                <a:avLst/>
              </a:prstGeom>
              <a:blipFill>
                <a:blip r:embed="rId5"/>
                <a:stretch>
                  <a:fillRect l="-522" t="-22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758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 데이터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조업편차분석</a:t>
            </a:r>
            <a:r>
              <a:rPr lang="en-US" altLang="ko-KR" dirty="0"/>
              <a:t>.txt </a:t>
            </a:r>
            <a:r>
              <a:rPr lang="ko-KR" altLang="en-US" dirty="0"/>
              <a:t>데이터를 활용하여 변수 중 </a:t>
            </a:r>
            <a:r>
              <a:rPr lang="en-US" altLang="ko-KR" dirty="0"/>
              <a:t>[A10]</a:t>
            </a:r>
            <a:r>
              <a:rPr lang="ko-KR" altLang="en-US" dirty="0"/>
              <a:t>을 종속변수로 지정합니다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</a:t>
            </a:r>
            <a:r>
              <a:rPr lang="en-US" altLang="ko-KR" dirty="0"/>
              <a:t>A1 ~ A54</a:t>
            </a:r>
            <a:r>
              <a:rPr lang="ko-KR" altLang="en-US" dirty="0"/>
              <a:t>에 대한 변수를 가지고 있으며</a:t>
            </a:r>
            <a:r>
              <a:rPr lang="en-US" altLang="ko-KR" dirty="0"/>
              <a:t>, </a:t>
            </a:r>
            <a:r>
              <a:rPr lang="ko-KR" altLang="en-US" dirty="0"/>
              <a:t>종속변수를 제외한 나머지 </a:t>
            </a:r>
            <a:r>
              <a:rPr lang="en-US" altLang="ko-KR" dirty="0"/>
              <a:t>53</a:t>
            </a:r>
            <a:r>
              <a:rPr lang="ko-KR" altLang="en-US" dirty="0"/>
              <a:t>개의 변수가 입력 데이터로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Preprocessing (1/2)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228990B-1FF7-20BC-67F0-ED5FE18659D7}"/>
              </a:ext>
            </a:extLst>
          </p:cNvPr>
          <p:cNvGrpSpPr/>
          <p:nvPr/>
        </p:nvGrpSpPr>
        <p:grpSpPr>
          <a:xfrm>
            <a:off x="2518962" y="1919884"/>
            <a:ext cx="4804734" cy="3182161"/>
            <a:chOff x="695322" y="1450026"/>
            <a:chExt cx="4804734" cy="3182161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04BF26B-D132-920D-2216-1470AE7FBCC0}"/>
                </a:ext>
              </a:extLst>
            </p:cNvPr>
            <p:cNvGrpSpPr/>
            <p:nvPr/>
          </p:nvGrpSpPr>
          <p:grpSpPr>
            <a:xfrm>
              <a:off x="695322" y="1450026"/>
              <a:ext cx="4804734" cy="2928245"/>
              <a:chOff x="362108" y="1550765"/>
              <a:chExt cx="5889123" cy="3589126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A9D4ED78-913B-B25D-ADE1-7B0124D5B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2309" y="1550765"/>
                <a:ext cx="5888922" cy="3589126"/>
              </a:xfrm>
              <a:prstGeom prst="rect">
                <a:avLst/>
              </a:prstGeom>
            </p:spPr>
          </p:pic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ED9876C1-7091-59B7-597F-4B99146829DE}"/>
                  </a:ext>
                </a:extLst>
              </p:cNvPr>
              <p:cNvSpPr/>
              <p:nvPr/>
            </p:nvSpPr>
            <p:spPr bwMode="auto">
              <a:xfrm>
                <a:off x="362108" y="1550765"/>
                <a:ext cx="130017" cy="1573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1896"/>
                <a:endParaRPr lang="ko-KR" altLang="en-US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D134A8-1756-4EFD-4C07-24F2599A8EB4}"/>
                </a:ext>
              </a:extLst>
            </p:cNvPr>
            <p:cNvSpPr txBox="1"/>
            <p:nvPr/>
          </p:nvSpPr>
          <p:spPr>
            <a:xfrm>
              <a:off x="1430780" y="4378271"/>
              <a:ext cx="33339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4. A10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변수에 대한 </a:t>
              </a:r>
              <a:r>
                <a:rPr lang="en-US" altLang="ko-KR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plot </a:t>
              </a:r>
              <a:r>
                <a:rPr lang="ko-KR" altLang="en-US" sz="105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그래프 </a:t>
              </a:r>
              <a:r>
                <a:rPr lang="en-US" altLang="ko-KR" sz="105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05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497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 데이터 </a:t>
            </a:r>
            <a:r>
              <a:rPr lang="en-US" altLang="ko-KR" dirty="0"/>
              <a:t>Normalization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Normalization(</a:t>
            </a:r>
            <a:r>
              <a:rPr lang="ko-KR" altLang="en-US" dirty="0"/>
              <a:t>정규화</a:t>
            </a:r>
            <a:r>
              <a:rPr lang="en-US" altLang="ko-KR" dirty="0"/>
              <a:t>)</a:t>
            </a:r>
            <a:r>
              <a:rPr lang="ko-KR" altLang="en-US" dirty="0"/>
              <a:t>는 데이터를 특정 범위로 변환하여 범위를 일치시키는 작업입니다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올바른 학습에 방해가 될 수 있는 각 변수 간의 스케일 차이를 </a:t>
            </a:r>
            <a:r>
              <a:rPr lang="ko-KR" altLang="en-US" dirty="0" err="1"/>
              <a:t>일치화합니다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정규화 방법 중 하나로</a:t>
            </a:r>
            <a:r>
              <a:rPr lang="en-US" altLang="ko-KR" dirty="0"/>
              <a:t>, Min-Max </a:t>
            </a:r>
            <a:r>
              <a:rPr lang="ko-KR" altLang="en-US" dirty="0"/>
              <a:t>방법이 가장 대표적으로 활용되고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Preprocessing (2/2)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5" name="텍스트 개체 틀 1">
            <a:extLst>
              <a:ext uri="{FF2B5EF4-FFF2-40B4-BE49-F238E27FC236}">
                <a16:creationId xmlns:a16="http://schemas.microsoft.com/office/drawing/2014/main" id="{199EC84D-A307-0B4B-85E7-576A8004B7D7}"/>
              </a:ext>
            </a:extLst>
          </p:cNvPr>
          <p:cNvSpPr txBox="1">
            <a:spLocks/>
          </p:cNvSpPr>
          <p:nvPr/>
        </p:nvSpPr>
        <p:spPr>
          <a:xfrm>
            <a:off x="209507" y="3539159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0" algn="l"/>
              </a:tabLs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/>
              <a:t>Train-test split</a:t>
            </a:r>
            <a:endParaRPr kumimoji="0" lang="ko-KR" altLang="en-US" dirty="0"/>
          </a:p>
        </p:txBody>
      </p:sp>
      <p:sp>
        <p:nvSpPr>
          <p:cNvPr id="36" name="텍스트 개체 틀 2">
            <a:extLst>
              <a:ext uri="{FF2B5EF4-FFF2-40B4-BE49-F238E27FC236}">
                <a16:creationId xmlns:a16="http://schemas.microsoft.com/office/drawing/2014/main" id="{5F1EF7D3-1599-500D-9CB7-ABA04A385AE9}"/>
              </a:ext>
            </a:extLst>
          </p:cNvPr>
          <p:cNvSpPr txBox="1">
            <a:spLocks/>
          </p:cNvSpPr>
          <p:nvPr/>
        </p:nvSpPr>
        <p:spPr>
          <a:xfrm>
            <a:off x="362108" y="3890666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kumimoji="0" lang="ko-KR" altLang="en-US" b="0" dirty="0"/>
          </a:p>
        </p:txBody>
      </p:sp>
      <p:sp>
        <p:nvSpPr>
          <p:cNvPr id="38" name="텍스트 개체 틀 2">
            <a:extLst>
              <a:ext uri="{FF2B5EF4-FFF2-40B4-BE49-F238E27FC236}">
                <a16:creationId xmlns:a16="http://schemas.microsoft.com/office/drawing/2014/main" id="{FDD6FE34-DBBD-C491-163F-EF54F99A00EE}"/>
              </a:ext>
            </a:extLst>
          </p:cNvPr>
          <p:cNvSpPr txBox="1">
            <a:spLocks/>
          </p:cNvSpPr>
          <p:nvPr/>
        </p:nvSpPr>
        <p:spPr>
          <a:xfrm>
            <a:off x="362309" y="3891292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ko-KR" altLang="en-US" b="0" dirty="0"/>
              <a:t>모델 학습에 사용될 </a:t>
            </a:r>
            <a:r>
              <a:rPr kumimoji="0" lang="en-US" altLang="ko-KR" b="0" dirty="0"/>
              <a:t>train </a:t>
            </a:r>
            <a:r>
              <a:rPr kumimoji="0" lang="ko-KR" altLang="en-US" b="0" dirty="0"/>
              <a:t>데이터와 모델</a:t>
            </a:r>
            <a:r>
              <a:rPr kumimoji="0" lang="en-US" altLang="ko-KR" b="0" dirty="0"/>
              <a:t> </a:t>
            </a:r>
            <a:r>
              <a:rPr kumimoji="0" lang="ko-KR" altLang="en-US" b="0" dirty="0"/>
              <a:t>성능을 평가할 </a:t>
            </a:r>
            <a:r>
              <a:rPr kumimoji="0" lang="en-US" altLang="ko-KR" b="0" dirty="0"/>
              <a:t>test </a:t>
            </a:r>
            <a:r>
              <a:rPr kumimoji="0" lang="ko-KR" altLang="en-US" b="0" dirty="0"/>
              <a:t>데이터로 분할하는 작업입니다</a:t>
            </a:r>
            <a:r>
              <a:rPr kumimoji="0" lang="en-US" altLang="ko-KR" b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ko-KR" b="0" dirty="0"/>
              <a:t>Train</a:t>
            </a:r>
            <a:r>
              <a:rPr kumimoji="0" lang="ko-KR" altLang="en-US" b="0" dirty="0"/>
              <a:t>과 </a:t>
            </a:r>
            <a:r>
              <a:rPr kumimoji="0" lang="en-US" altLang="ko-KR" b="0" dirty="0"/>
              <a:t>test </a:t>
            </a:r>
            <a:r>
              <a:rPr kumimoji="0" lang="ko-KR" altLang="en-US" b="0" dirty="0"/>
              <a:t>데이터 분할 비율은 </a:t>
            </a:r>
            <a:r>
              <a:rPr kumimoji="0" lang="en-US" altLang="ko-KR" b="0" dirty="0"/>
              <a:t>8:2 </a:t>
            </a:r>
            <a:r>
              <a:rPr kumimoji="0" lang="ko-KR" altLang="en-US" b="0" dirty="0"/>
              <a:t>또는 </a:t>
            </a:r>
            <a:r>
              <a:rPr kumimoji="0" lang="en-US" altLang="ko-KR" b="0" dirty="0"/>
              <a:t>7:3</a:t>
            </a:r>
            <a:r>
              <a:rPr kumimoji="0" lang="ko-KR" altLang="en-US" b="0" dirty="0"/>
              <a:t>으로</a:t>
            </a:r>
            <a:r>
              <a:rPr kumimoji="0" lang="en-US" altLang="ko-KR" b="0" dirty="0"/>
              <a:t> </a:t>
            </a:r>
            <a:r>
              <a:rPr kumimoji="0" lang="ko-KR" altLang="en-US" b="0" dirty="0"/>
              <a:t>설정됩니다</a:t>
            </a:r>
            <a:r>
              <a:rPr kumimoji="0" lang="en-US" altLang="ko-KR" b="0" dirty="0"/>
              <a:t>.</a:t>
            </a:r>
            <a:endParaRPr kumimoji="0" lang="ko-KR" altLang="en-US" b="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FE37F64-14F0-1127-CB58-1EB3FE7D598D}"/>
              </a:ext>
            </a:extLst>
          </p:cNvPr>
          <p:cNvGrpSpPr/>
          <p:nvPr/>
        </p:nvGrpSpPr>
        <p:grpSpPr>
          <a:xfrm>
            <a:off x="735082" y="1671326"/>
            <a:ext cx="4402667" cy="1102846"/>
            <a:chOff x="724251" y="1868216"/>
            <a:chExt cx="4402667" cy="11028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12FE51-753C-EBAD-7431-E8CC8E99B27A}"/>
                </a:ext>
              </a:extLst>
            </p:cNvPr>
            <p:cNvSpPr txBox="1"/>
            <p:nvPr/>
          </p:nvSpPr>
          <p:spPr>
            <a:xfrm>
              <a:off x="735082" y="1868216"/>
              <a:ext cx="4381005" cy="76944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b="0" dirty="0">
                  <a:solidFill>
                    <a:srgbClr val="569CD6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def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MinMax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X_scaled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(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-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4EC9B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np</a:t>
              </a:r>
              <a:r>
                <a:rPr lang="en-US" altLang="ko-KR" sz="11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min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axis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0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))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/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highlight>
                    <a:srgbClr val="000000"/>
                  </a:highlight>
                  <a:latin typeface="Consolas" panose="020B0609020204030204" pitchFamily="49" charset="0"/>
                </a:rPr>
                <a:t>	   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 err="1">
                  <a:solidFill>
                    <a:srgbClr val="4EC9B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np</a:t>
              </a:r>
              <a:r>
                <a:rPr lang="en-US" altLang="ko-KR" sz="11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max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axis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0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-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4EC9B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np</a:t>
              </a:r>
              <a:r>
                <a:rPr lang="en-US" altLang="ko-KR" sz="11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min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axis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0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))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highlight>
                    <a:srgbClr val="000000"/>
                  </a:highlight>
                  <a:latin typeface="Consolas" panose="020B0609020204030204" pitchFamily="49" charset="0"/>
                </a:rPr>
                <a:t>  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</a:t>
              </a:r>
              <a:r>
                <a:rPr lang="en-US" altLang="ko-KR" sz="1100" b="0" dirty="0">
                  <a:solidFill>
                    <a:srgbClr val="C586C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X_scaled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164014-B4F7-1971-F3A6-A7DFF66EFA39}"/>
                </a:ext>
              </a:extLst>
            </p:cNvPr>
            <p:cNvSpPr txBox="1"/>
            <p:nvPr/>
          </p:nvSpPr>
          <p:spPr>
            <a:xfrm>
              <a:off x="724251" y="2694063"/>
              <a:ext cx="4402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5. Min-max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정규화 방법의 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20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2632513-BB72-757C-1322-0F55D26A5F52}"/>
              </a:ext>
            </a:extLst>
          </p:cNvPr>
          <p:cNvGrpSpPr/>
          <p:nvPr/>
        </p:nvGrpSpPr>
        <p:grpSpPr>
          <a:xfrm>
            <a:off x="209708" y="4459550"/>
            <a:ext cx="4402667" cy="2218895"/>
            <a:chOff x="4984677" y="4554555"/>
            <a:chExt cx="4402667" cy="221889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1F0438-29F4-6D80-0E42-83E49F1A6CF7}"/>
                </a:ext>
              </a:extLst>
            </p:cNvPr>
            <p:cNvSpPr txBox="1"/>
            <p:nvPr/>
          </p:nvSpPr>
          <p:spPr>
            <a:xfrm>
              <a:off x="5510051" y="4554555"/>
              <a:ext cx="3351919" cy="19543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100" b="0">
                  <a:solidFill>
                    <a:srgbClr val="569CD6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defRPr>
              </a:lvl1pPr>
            </a:lstStyle>
            <a:p>
              <a:r>
                <a:rPr lang="en-US" altLang="ko-KR" b="0" dirty="0">
                  <a:solidFill>
                    <a:srgbClr val="569CD6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def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train_test_split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y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ratio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0.7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split_idx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4EC9B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int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b="0" dirty="0" err="1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len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*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ratio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</a:t>
              </a:r>
            </a:p>
            <a:p>
              <a:endParaRPr lang="en-US" altLang="ko-KR" dirty="0">
                <a:solidFill>
                  <a:srgbClr val="FFFFFF"/>
                </a:solidFill>
              </a:endParaRPr>
            </a:p>
            <a:p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   </a:t>
              </a:r>
              <a:r>
                <a:rPr lang="en-US" altLang="ko-KR" b="0" dirty="0">
                  <a:solidFill>
                    <a:srgbClr val="7CA66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# train </a:t>
              </a:r>
              <a:r>
                <a:rPr lang="en-US" altLang="ko-KR" dirty="0">
                  <a:solidFill>
                    <a:srgbClr val="7CA668"/>
                  </a:solidFill>
                </a:rPr>
                <a:t>set</a:t>
              </a:r>
              <a:endParaRPr lang="en-US" altLang="ko-K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trainX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[: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split_idx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trainy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y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[: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split_idx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]</a:t>
              </a:r>
            </a:p>
            <a:p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   </a:t>
              </a:r>
              <a:r>
                <a:rPr lang="en-US" altLang="ko-KR" b="0" dirty="0">
                  <a:solidFill>
                    <a:srgbClr val="7CA66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# test set</a:t>
              </a:r>
              <a:b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testX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[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split_idx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:]</a:t>
              </a:r>
            </a:p>
            <a:p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testy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y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[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split_idx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:]</a:t>
              </a:r>
            </a:p>
            <a:p>
              <a:b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b="0" dirty="0">
                  <a:solidFill>
                    <a:srgbClr val="C586C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trainX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testX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trainy</a:t>
              </a:r>
              <a:r>
                <a:rPr lang="en-US" altLang="ko-KR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testy</a:t>
              </a:r>
              <a:endParaRPr lang="en-US" altLang="ko-KR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45890E2-96E1-F473-6649-957E4A0DA9C6}"/>
                </a:ext>
              </a:extLst>
            </p:cNvPr>
            <p:cNvSpPr txBox="1"/>
            <p:nvPr/>
          </p:nvSpPr>
          <p:spPr>
            <a:xfrm>
              <a:off x="4984677" y="6496451"/>
              <a:ext cx="4402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6. Train-test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분할 방법의 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20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7CBEB8C-E268-43A9-84D4-CBB9892DD71F}"/>
                  </a:ext>
                </a:extLst>
              </p:cNvPr>
              <p:cNvSpPr txBox="1"/>
              <p:nvPr/>
            </p:nvSpPr>
            <p:spPr>
              <a:xfrm>
                <a:off x="5985161" y="1672440"/>
                <a:ext cx="2855686" cy="832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b="0" dirty="0">
                    <a:latin typeface="+mn-lt"/>
                    <a:ea typeface="+mn-ea"/>
                  </a:rPr>
                  <a:t>Min-Max </a:t>
                </a:r>
                <a:r>
                  <a:rPr lang="ko-KR" altLang="en-US" b="0" dirty="0">
                    <a:latin typeface="+mn-lt"/>
                    <a:ea typeface="+mn-ea"/>
                  </a:rPr>
                  <a:t>정규화 방법의 수식</a:t>
                </a:r>
                <a:r>
                  <a:rPr lang="en-US" altLang="ko-KR" b="0" dirty="0">
                    <a:latin typeface="+mn-lt"/>
                    <a:ea typeface="+mn-ea"/>
                  </a:rPr>
                  <a:t>: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𝒔𝒄𝒂𝒍𝒆𝒅</m:t>
                          </m:r>
                        </m:sub>
                      </m:sSub>
                      <m:r>
                        <a:rPr lang="en-US" altLang="ko-KR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7CBEB8C-E268-43A9-84D4-CBB9892DD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1" y="1672440"/>
                <a:ext cx="2855686" cy="832792"/>
              </a:xfrm>
              <a:prstGeom prst="rect">
                <a:avLst/>
              </a:prstGeom>
              <a:blipFill>
                <a:blip r:embed="rId2"/>
                <a:stretch>
                  <a:fillRect l="-641" t="-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841F0B-BF9F-52C0-1A9E-C179AEE5418F}"/>
              </a:ext>
            </a:extLst>
          </p:cNvPr>
          <p:cNvGrpSpPr/>
          <p:nvPr/>
        </p:nvGrpSpPr>
        <p:grpSpPr>
          <a:xfrm>
            <a:off x="735082" y="2778590"/>
            <a:ext cx="7413004" cy="793353"/>
            <a:chOff x="1" y="2745806"/>
            <a:chExt cx="7413004" cy="79335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CDC1E9C-2572-4ADE-8B66-156ABB058F6F}"/>
                </a:ext>
              </a:extLst>
            </p:cNvPr>
            <p:cNvSpPr txBox="1"/>
            <p:nvPr/>
          </p:nvSpPr>
          <p:spPr>
            <a:xfrm>
              <a:off x="1440467" y="2874530"/>
              <a:ext cx="3941761" cy="5539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en-US" altLang="ko-KR" sz="1000" b="0" dirty="0">
                  <a:solidFill>
                    <a:srgbClr val="569CD6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def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Standard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0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0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X_scaled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( </a:t>
              </a:r>
              <a:r>
                <a:rPr lang="en-US" altLang="ko-KR" sz="10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-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sz="10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.mean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0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axis</a:t>
              </a:r>
              <a:r>
                <a:rPr lang="en-US" altLang="ko-KR" sz="10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0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0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 ) </a:t>
              </a:r>
              <a:r>
                <a:rPr lang="en-US" altLang="ko-KR" sz="10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/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sz="10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.std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0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axis</a:t>
              </a:r>
              <a:r>
                <a:rPr lang="en-US" altLang="ko-KR" sz="10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0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0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000" b="0" dirty="0">
                  <a:solidFill>
                    <a:srgbClr val="C586C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0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X_scaled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0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sz="10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.mean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0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axis</a:t>
              </a:r>
              <a:r>
                <a:rPr lang="en-US" altLang="ko-KR" sz="10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0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0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), </a:t>
              </a:r>
              <a:r>
                <a:rPr lang="en-US" altLang="ko-KR" sz="10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X</a:t>
              </a:r>
              <a:r>
                <a:rPr lang="en-US" altLang="ko-KR" sz="10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.std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0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axis</a:t>
              </a:r>
              <a:r>
                <a:rPr lang="en-US" altLang="ko-KR" sz="10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0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0</a:t>
              </a:r>
              <a:r>
                <a:rPr lang="en-US" altLang="ko-KR" sz="10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ACCC66-5D71-9836-D755-13DBB2205C7E}"/>
                    </a:ext>
                  </a:extLst>
                </p:cNvPr>
                <p:cNvSpPr txBox="1"/>
                <p:nvPr/>
              </p:nvSpPr>
              <p:spPr>
                <a:xfrm>
                  <a:off x="5685567" y="2854724"/>
                  <a:ext cx="1727437" cy="6038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1050" b="0" dirty="0">
                      <a:latin typeface="+mn-lt"/>
                      <a:ea typeface="+mn-ea"/>
                    </a:rPr>
                    <a:t>표준화 방법의 수식</a:t>
                  </a:r>
                  <a:r>
                    <a:rPr lang="en-US" altLang="ko-KR" sz="1050" b="0" dirty="0">
                      <a:latin typeface="+mn-lt"/>
                      <a:ea typeface="+mn-ea"/>
                    </a:rPr>
                    <a:t>: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𝒔𝒄𝒂𝒍𝒆𝒅</m:t>
                            </m:r>
                          </m:sub>
                        </m:s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𝒎𝒆𝒂𝒏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ko-KR" sz="1200" b="1" i="1" smtClean="0">
                                    <a:latin typeface="Cambria Math" panose="02040503050406030204" pitchFamily="18" charset="0"/>
                                  </a:rPr>
                                  <m:t>𝒔𝒕𝒅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ACCC66-5D71-9836-D755-13DBB2205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567" y="2854724"/>
                  <a:ext cx="1727437" cy="603883"/>
                </a:xfrm>
                <a:prstGeom prst="rect">
                  <a:avLst/>
                </a:prstGeom>
                <a:blipFill>
                  <a:blip r:embed="rId3"/>
                  <a:stretch>
                    <a:fillRect t="-101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8B7244-C57F-836C-07E6-4D4977845E43}"/>
                </a:ext>
              </a:extLst>
            </p:cNvPr>
            <p:cNvSpPr/>
            <p:nvPr/>
          </p:nvSpPr>
          <p:spPr bwMode="auto">
            <a:xfrm>
              <a:off x="1" y="2745806"/>
              <a:ext cx="7413004" cy="793353"/>
            </a:xfrm>
            <a:prstGeom prst="rect">
              <a:avLst/>
            </a:prstGeom>
            <a:solidFill>
              <a:srgbClr val="FF0000">
                <a:alpha val="28000"/>
              </a:srgbClr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1896"/>
              <a:r>
                <a:rPr lang="ko-KR" altLang="en-US" b="0" i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정규화 </a:t>
              </a:r>
              <a:br>
                <a:rPr lang="en-US" altLang="ko-KR" b="0" i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0" i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 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140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모델 구조의</a:t>
            </a:r>
            <a:r>
              <a:rPr lang="en-US" altLang="ko-KR" dirty="0"/>
              <a:t> </a:t>
            </a:r>
            <a:r>
              <a:rPr lang="ko-KR" altLang="en-US" dirty="0"/>
              <a:t>파라미터 지정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원하는 </a:t>
            </a:r>
            <a:r>
              <a:rPr lang="en-US" altLang="ko-KR" dirty="0"/>
              <a:t>MLP </a:t>
            </a:r>
            <a:r>
              <a:rPr lang="ko-KR" altLang="en-US" dirty="0"/>
              <a:t>모델 구조에 맞게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</a:t>
            </a:r>
            <a:r>
              <a:rPr lang="ko-KR" altLang="en-US" dirty="0"/>
              <a:t>와 같은 파라미터들을 지정합니다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초기에 학습되는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bias </a:t>
            </a:r>
            <a:r>
              <a:rPr lang="ko-KR" altLang="en-US" dirty="0"/>
              <a:t>값을 지정해주는 것으로</a:t>
            </a:r>
            <a:r>
              <a:rPr lang="en-US" altLang="ko-KR" dirty="0"/>
              <a:t>, </a:t>
            </a:r>
            <a:r>
              <a:rPr lang="ko-KR" altLang="en-US" dirty="0"/>
              <a:t>추후에 </a:t>
            </a:r>
            <a:r>
              <a:rPr lang="en-US" altLang="ko-KR" dirty="0"/>
              <a:t>backpropagation</a:t>
            </a:r>
            <a:r>
              <a:rPr lang="ko-KR" altLang="en-US" dirty="0"/>
              <a:t> 과정을 통해 더 좋은 결과를 낼 수 있도록 업데이트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Initialize parameters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7540D3F0-6ADC-5F5A-5AD8-4DDCE8874487}"/>
                  </a:ext>
                </a:extLst>
              </p:cNvPr>
              <p:cNvSpPr txBox="1"/>
              <p:nvPr/>
            </p:nvSpPr>
            <p:spPr>
              <a:xfrm>
                <a:off x="574831" y="4149878"/>
                <a:ext cx="2682175" cy="195438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ko-KR" alt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ko-KR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𝑛𝑚</m:t>
                          </m:r>
                        </m:sub>
                      </m:sSub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ko-KR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번째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노드의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번째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가중치</m:t>
                      </m:r>
                    </m:oMath>
                  </m:oMathPara>
                </a14:m>
                <a:endParaRPr lang="en-US" altLang="ko-KR" dirty="0">
                  <a:solidFill>
                    <a:srgbClr val="000000"/>
                  </a:solidFill>
                </a:endParaRPr>
              </a:p>
              <a:p>
                <a:endParaRPr lang="en-US" altLang="ko-KR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ko-KR" altLang="en-US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ko-KR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ko-KR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ko-KR" alt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1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ko-KR" altLang="en-US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번째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노드의</m:t>
                    </m:r>
                    <m:r>
                      <a:rPr lang="en-US" altLang="ko-KR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𝒃𝒊𝒂𝒔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</a:rPr>
                  <a:t> 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개체 6">
                <a:extLst>
                  <a:ext uri="{FF2B5EF4-FFF2-40B4-BE49-F238E27FC236}">
                    <a16:creationId xmlns:a16="http://schemas.microsoft.com/office/drawing/2014/main" id="{7540D3F0-6ADC-5F5A-5AD8-4DDCE8874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31" y="4149878"/>
                <a:ext cx="2682175" cy="19543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그룹 60">
            <a:extLst>
              <a:ext uri="{FF2B5EF4-FFF2-40B4-BE49-F238E27FC236}">
                <a16:creationId xmlns:a16="http://schemas.microsoft.com/office/drawing/2014/main" id="{B9B277C6-AEE0-7817-FEB7-AF9A6B888E09}"/>
              </a:ext>
            </a:extLst>
          </p:cNvPr>
          <p:cNvGrpSpPr/>
          <p:nvPr/>
        </p:nvGrpSpPr>
        <p:grpSpPr>
          <a:xfrm>
            <a:off x="4368315" y="4155694"/>
            <a:ext cx="5133562" cy="2267947"/>
            <a:chOff x="4438072" y="1934988"/>
            <a:chExt cx="5133562" cy="22679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C06DEB-E75B-348E-D337-37C47474AB3D}"/>
                </a:ext>
              </a:extLst>
            </p:cNvPr>
            <p:cNvSpPr txBox="1"/>
            <p:nvPr/>
          </p:nvSpPr>
          <p:spPr>
            <a:xfrm>
              <a:off x="4438072" y="1934988"/>
              <a:ext cx="5133562" cy="1954381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b="0" dirty="0">
                  <a:solidFill>
                    <a:srgbClr val="569CD6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def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initialize_parameters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input_size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hidden_size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output_size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):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7CA66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# hidden layers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4EC9B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np</a:t>
              </a:r>
              <a:r>
                <a:rPr lang="en-US" altLang="ko-KR" sz="11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 err="1">
                  <a:solidFill>
                    <a:srgbClr val="4EC9B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random</a:t>
              </a:r>
              <a:r>
                <a:rPr lang="en-US" altLang="ko-KR" sz="11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randn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hidden_size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input_size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 </a:t>
              </a:r>
              <a:r>
                <a:rPr lang="en-US" altLang="ko-KR" sz="1100" b="0" dirty="0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*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0.01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4EC9B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np</a:t>
              </a:r>
              <a:r>
                <a:rPr lang="en-US" altLang="ko-KR" sz="11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 err="1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zeros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((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hidden_size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))</a:t>
              </a:r>
            </a:p>
            <a:p>
              <a:b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7CA66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#output layer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4EC9B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np</a:t>
              </a:r>
              <a:r>
                <a:rPr lang="en-US" altLang="ko-KR" sz="11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 err="1">
                  <a:solidFill>
                    <a:srgbClr val="4EC9B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random</a:t>
              </a:r>
              <a:r>
                <a:rPr lang="en-US" altLang="ko-KR" sz="11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randn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output_size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hidden_size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</a:t>
              </a:r>
            </a:p>
            <a:p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 err="1">
                  <a:solidFill>
                    <a:srgbClr val="4EC9B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np</a:t>
              </a:r>
              <a:r>
                <a:rPr lang="en-US" altLang="ko-KR" sz="1100" b="0" dirty="0" err="1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</a:t>
              </a:r>
              <a:r>
                <a:rPr lang="en-US" altLang="ko-KR" sz="1100" b="0" dirty="0" err="1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zeros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((</a:t>
              </a:r>
              <a:r>
                <a:rPr lang="en-US" altLang="ko-KR" sz="1100" b="0" dirty="0" err="1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output_size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B5CEA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))</a:t>
              </a:r>
            </a:p>
            <a:p>
              <a:b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parameters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[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b1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b2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]</a:t>
              </a:r>
              <a:b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</a:b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    </a:t>
              </a:r>
              <a:r>
                <a:rPr lang="en-US" altLang="ko-KR" sz="1100" b="0" dirty="0">
                  <a:solidFill>
                    <a:srgbClr val="C586C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return</a:t>
              </a:r>
              <a:r>
                <a: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ko-KR" sz="110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parameters</a:t>
              </a:r>
              <a:endParaRPr lang="en-US" altLang="ko-KR" sz="110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596721-4595-984F-D090-CD843D006F58}"/>
                </a:ext>
              </a:extLst>
            </p:cNvPr>
            <p:cNvSpPr txBox="1"/>
            <p:nvPr/>
          </p:nvSpPr>
          <p:spPr>
            <a:xfrm>
              <a:off x="4733762" y="3925936"/>
              <a:ext cx="4402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8.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파라미터 설정하는 </a:t>
              </a:r>
              <a:r>
                <a:rPr lang="en-US" altLang="ko-KR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 </a:t>
              </a:r>
              <a:r>
                <a:rPr lang="ko-KR" altLang="en-US" sz="12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</a:t>
              </a:r>
              <a:r>
                <a:rPr lang="en-US" altLang="ko-KR" sz="1200" b="0" dirty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20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18F926C-FBC0-7512-8F68-B1D63FB03928}"/>
              </a:ext>
            </a:extLst>
          </p:cNvPr>
          <p:cNvCxnSpPr>
            <a:cxnSpLocks/>
          </p:cNvCxnSpPr>
          <p:nvPr/>
        </p:nvCxnSpPr>
        <p:spPr>
          <a:xfrm flipH="1" flipV="1">
            <a:off x="2412274" y="4463167"/>
            <a:ext cx="2333897" cy="1697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E38760E-4E6B-8BC3-2C69-3DB5552ACE6F}"/>
              </a:ext>
            </a:extLst>
          </p:cNvPr>
          <p:cNvCxnSpPr>
            <a:cxnSpLocks/>
          </p:cNvCxnSpPr>
          <p:nvPr/>
        </p:nvCxnSpPr>
        <p:spPr>
          <a:xfrm flipH="1">
            <a:off x="1175657" y="4789714"/>
            <a:ext cx="3561806" cy="6705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2512A59-2839-7284-7694-D353AD10DD94}"/>
              </a:ext>
            </a:extLst>
          </p:cNvPr>
          <p:cNvCxnSpPr>
            <a:cxnSpLocks/>
          </p:cNvCxnSpPr>
          <p:nvPr/>
        </p:nvCxnSpPr>
        <p:spPr>
          <a:xfrm flipH="1" flipV="1">
            <a:off x="2412274" y="4504138"/>
            <a:ext cx="2316480" cy="79067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86BADB8-79CF-8560-91B6-4B6002A7DF55}"/>
              </a:ext>
            </a:extLst>
          </p:cNvPr>
          <p:cNvCxnSpPr>
            <a:cxnSpLocks/>
          </p:cNvCxnSpPr>
          <p:nvPr/>
        </p:nvCxnSpPr>
        <p:spPr>
          <a:xfrm flipH="1">
            <a:off x="1175657" y="5460274"/>
            <a:ext cx="3570514" cy="5990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E5C2375A-3B1A-D28C-48CA-41206E6E62E5}"/>
              </a:ext>
            </a:extLst>
          </p:cNvPr>
          <p:cNvGrpSpPr/>
          <p:nvPr/>
        </p:nvGrpSpPr>
        <p:grpSpPr>
          <a:xfrm>
            <a:off x="2744361" y="1631577"/>
            <a:ext cx="3538301" cy="2350939"/>
            <a:chOff x="2744361" y="1631577"/>
            <a:chExt cx="3538301" cy="2350939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04DE4B35-7DB8-65AB-D427-5C600F18C55C}"/>
                </a:ext>
              </a:extLst>
            </p:cNvPr>
            <p:cNvGrpSpPr/>
            <p:nvPr/>
          </p:nvGrpSpPr>
          <p:grpSpPr>
            <a:xfrm>
              <a:off x="2744361" y="1631577"/>
              <a:ext cx="3538301" cy="2350939"/>
              <a:chOff x="-160697" y="3144076"/>
              <a:chExt cx="4402667" cy="306172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E813082D-5B92-9290-6935-3DE519AB4948}"/>
                  </a:ext>
                </a:extLst>
              </p:cNvPr>
              <p:cNvGrpSpPr/>
              <p:nvPr/>
            </p:nvGrpSpPr>
            <p:grpSpPr>
              <a:xfrm>
                <a:off x="-160697" y="3144076"/>
                <a:ext cx="4402667" cy="3061721"/>
                <a:chOff x="-89599" y="2212145"/>
                <a:chExt cx="4402667" cy="3061721"/>
              </a:xfrm>
            </p:grpSpPr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F78BADCD-9BFB-6DFF-EE59-5230FBBCE9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334366" y="2212145"/>
                  <a:ext cx="3852617" cy="2694337"/>
                </a:xfrm>
                <a:prstGeom prst="rect">
                  <a:avLst/>
                </a:prstGeom>
              </p:spPr>
            </p:pic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9043CFC8-91EB-CD1C-DF3C-9B39A8058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8213" y="2709863"/>
                  <a:ext cx="1052512" cy="176212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개체 152">
                      <a:extLst>
                        <a:ext uri="{FF2B5EF4-FFF2-40B4-BE49-F238E27FC236}">
                          <a16:creationId xmlns:a16="http://schemas.microsoft.com/office/drawing/2014/main" id="{C4BCEE5B-9C93-4ED9-0617-3C9F28DD09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54616" y="2461360"/>
                      <a:ext cx="575012" cy="497006"/>
                    </a:xfrm>
                    <a:prstGeom prst="rect">
                      <a:avLst/>
                    </a:prstGeom>
                  </p:spPr>
                  <p:txBody>
                    <a:bodyPr>
                      <a:norm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lang="en-US" altLang="ko-KR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개체 152">
                      <a:extLst>
                        <a:ext uri="{FF2B5EF4-FFF2-40B4-BE49-F238E27FC236}">
                          <a16:creationId xmlns:a16="http://schemas.microsoft.com/office/drawing/2014/main" id="{C4BCEE5B-9C93-4ED9-0617-3C9F28DD09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54616" y="2461360"/>
                      <a:ext cx="575012" cy="49700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개체 168">
                      <a:extLst>
                        <a:ext uri="{FF2B5EF4-FFF2-40B4-BE49-F238E27FC236}">
                          <a16:creationId xmlns:a16="http://schemas.microsoft.com/office/drawing/2014/main" id="{51B8A1D4-5E37-9297-8522-1DE32FFFFD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9755" y="2303191"/>
                      <a:ext cx="575012" cy="494778"/>
                    </a:xfrm>
                    <a:prstGeom prst="rect">
                      <a:avLst/>
                    </a:prstGeom>
                  </p:spPr>
                  <p:txBody>
                    <a:bodyPr>
                      <a:norm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𝒊𝒋</m:t>
                                </m:r>
                              </m:sub>
                              <m:sup>
                                <m:r>
                                  <a:rPr lang="en-US" altLang="ko-KR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67" name="개체 168">
                      <a:extLst>
                        <a:ext uri="{FF2B5EF4-FFF2-40B4-BE49-F238E27FC236}">
                          <a16:creationId xmlns:a16="http://schemas.microsoft.com/office/drawing/2014/main" id="{51B8A1D4-5E37-9297-8522-1DE32FFFFD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9755" y="2303191"/>
                      <a:ext cx="575012" cy="49477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87858AFC-6247-12F9-EBD1-3D97DF9D61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89599" y="4913119"/>
                      <a:ext cx="4402667" cy="3607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&lt;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 MLP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모델의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ko-KR" alt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ko-KR" alt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 </a:t>
                      </a:r>
                      <a14:m>
                        <m:oMath xmlns:m="http://schemas.openxmlformats.org/officeDocument/2006/math">
                          <m:r>
                            <a:rPr lang="en-US" altLang="ko-KR" sz="1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ko-KR" altLang="en-US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87858AFC-6247-12F9-EBD1-3D97DF9D61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9599" y="4913119"/>
                      <a:ext cx="4402667" cy="36074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4444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개체 168">
                    <a:extLst>
                      <a:ext uri="{FF2B5EF4-FFF2-40B4-BE49-F238E27FC236}">
                        <a16:creationId xmlns:a16="http://schemas.microsoft.com/office/drawing/2014/main" id="{FD836FB9-6BD6-BCA4-B621-C8E5CB9B72A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2279" y="5242399"/>
                    <a:ext cx="575012" cy="494778"/>
                  </a:xfrm>
                  <a:prstGeom prst="rect">
                    <a:avLst/>
                  </a:prstGeom>
                </p:spPr>
                <p:txBody>
                  <a:bodyPr>
                    <a:norm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2" name="개체 168">
                    <a:extLst>
                      <a:ext uri="{FF2B5EF4-FFF2-40B4-BE49-F238E27FC236}">
                        <a16:creationId xmlns:a16="http://schemas.microsoft.com/office/drawing/2014/main" id="{FD836FB9-6BD6-BCA4-B621-C8E5CB9B72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279" y="5242399"/>
                    <a:ext cx="575012" cy="49477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개체 168">
                    <a:extLst>
                      <a:ext uri="{FF2B5EF4-FFF2-40B4-BE49-F238E27FC236}">
                        <a16:creationId xmlns:a16="http://schemas.microsoft.com/office/drawing/2014/main" id="{E8EDFD85-42FD-4C15-BCB3-27957708939B}"/>
                      </a:ext>
                    </a:extLst>
                  </p:cNvPr>
                  <p:cNvSpPr txBox="1"/>
                  <p:nvPr/>
                </p:nvSpPr>
                <p:spPr>
                  <a:xfrm>
                    <a:off x="2596302" y="5006920"/>
                    <a:ext cx="575012" cy="494778"/>
                  </a:xfrm>
                  <a:prstGeom prst="rect">
                    <a:avLst/>
                  </a:prstGeom>
                </p:spPr>
                <p:txBody>
                  <a:bodyPr>
                    <a:norm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개체 168">
                    <a:extLst>
                      <a:ext uri="{FF2B5EF4-FFF2-40B4-BE49-F238E27FC236}">
                        <a16:creationId xmlns:a16="http://schemas.microsoft.com/office/drawing/2014/main" id="{E8EDFD85-42FD-4C15-BCB3-2795770893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6302" y="5006920"/>
                    <a:ext cx="575012" cy="49477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D29A15F-29F6-A964-7063-2600EBDAE543}"/>
                </a:ext>
              </a:extLst>
            </p:cNvPr>
            <p:cNvCxnSpPr>
              <a:cxnSpLocks/>
            </p:cNvCxnSpPr>
            <p:nvPr/>
          </p:nvCxnSpPr>
          <p:spPr>
            <a:xfrm>
              <a:off x="4707467" y="2004483"/>
              <a:ext cx="561219" cy="59938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B4B1AC7B-11AF-8BF8-F3A8-0BD61A5ED570}"/>
                </a:ext>
              </a:extLst>
            </p:cNvPr>
            <p:cNvCxnSpPr>
              <a:cxnSpLocks/>
            </p:cNvCxnSpPr>
            <p:nvPr/>
          </p:nvCxnSpPr>
          <p:spPr>
            <a:xfrm>
              <a:off x="3570385" y="2166149"/>
              <a:ext cx="845875" cy="43771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3DA32181-9F78-1F0C-F212-1B5D2794222A}"/>
                </a:ext>
              </a:extLst>
            </p:cNvPr>
            <p:cNvCxnSpPr>
              <a:cxnSpLocks/>
            </p:cNvCxnSpPr>
            <p:nvPr/>
          </p:nvCxnSpPr>
          <p:spPr>
            <a:xfrm>
              <a:off x="3570385" y="2149053"/>
              <a:ext cx="828048" cy="10682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81F31331-C0E2-11D6-8C46-910AEC63D2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385" y="2013749"/>
              <a:ext cx="828048" cy="47968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E2D4C6BA-E89C-3571-BE3B-036B4B985961}"/>
                </a:ext>
              </a:extLst>
            </p:cNvPr>
            <p:cNvCxnSpPr>
              <a:cxnSpLocks/>
            </p:cNvCxnSpPr>
            <p:nvPr/>
          </p:nvCxnSpPr>
          <p:spPr>
            <a:xfrm>
              <a:off x="3570385" y="2493433"/>
              <a:ext cx="828048" cy="11043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67D1E4D9-8597-FB7E-2BB1-66039C17BD73}"/>
                </a:ext>
              </a:extLst>
            </p:cNvPr>
            <p:cNvCxnSpPr>
              <a:cxnSpLocks/>
            </p:cNvCxnSpPr>
            <p:nvPr/>
          </p:nvCxnSpPr>
          <p:spPr>
            <a:xfrm>
              <a:off x="3570385" y="2493433"/>
              <a:ext cx="828048" cy="7239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EA0A839D-6A62-2C3D-C857-6E6C6B664283}"/>
                </a:ext>
              </a:extLst>
            </p:cNvPr>
            <p:cNvCxnSpPr>
              <a:cxnSpLocks/>
            </p:cNvCxnSpPr>
            <p:nvPr/>
          </p:nvCxnSpPr>
          <p:spPr>
            <a:xfrm>
              <a:off x="3570385" y="2493433"/>
              <a:ext cx="828048" cy="7239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483DF817-6B51-A5C2-E9A7-095B1D775AC2}"/>
                </a:ext>
              </a:extLst>
            </p:cNvPr>
            <p:cNvCxnSpPr>
              <a:cxnSpLocks/>
            </p:cNvCxnSpPr>
            <p:nvPr/>
          </p:nvCxnSpPr>
          <p:spPr>
            <a:xfrm>
              <a:off x="3570385" y="2493433"/>
              <a:ext cx="828048" cy="7239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B194BB3B-F5C9-9909-D119-C636BD857478}"/>
                </a:ext>
              </a:extLst>
            </p:cNvPr>
            <p:cNvCxnSpPr>
              <a:cxnSpLocks/>
            </p:cNvCxnSpPr>
            <p:nvPr/>
          </p:nvCxnSpPr>
          <p:spPr>
            <a:xfrm>
              <a:off x="3570385" y="2493433"/>
              <a:ext cx="828048" cy="7239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9C7DC7D9-7084-6C2E-2501-CC06361D9D62}"/>
                </a:ext>
              </a:extLst>
            </p:cNvPr>
            <p:cNvCxnSpPr>
              <a:cxnSpLocks/>
            </p:cNvCxnSpPr>
            <p:nvPr/>
          </p:nvCxnSpPr>
          <p:spPr>
            <a:xfrm>
              <a:off x="3570385" y="2493433"/>
              <a:ext cx="828048" cy="7239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3CD4492B-07EE-3ED1-3564-38FD1FBAB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385" y="2013749"/>
              <a:ext cx="828048" cy="100461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391988DE-670D-8E6B-A7D3-E3ED16396050}"/>
                </a:ext>
              </a:extLst>
            </p:cNvPr>
            <p:cNvCxnSpPr>
              <a:cxnSpLocks/>
            </p:cNvCxnSpPr>
            <p:nvPr/>
          </p:nvCxnSpPr>
          <p:spPr>
            <a:xfrm>
              <a:off x="3570385" y="3018367"/>
              <a:ext cx="828048" cy="198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0291396F-D376-148C-DDA9-88468312ED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0385" y="2603863"/>
              <a:ext cx="797930" cy="4145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A68EAFFA-50DE-0C72-A4FE-16009631AB0E}"/>
                </a:ext>
              </a:extLst>
            </p:cNvPr>
            <p:cNvCxnSpPr>
              <a:cxnSpLocks/>
            </p:cNvCxnSpPr>
            <p:nvPr/>
          </p:nvCxnSpPr>
          <p:spPr>
            <a:xfrm>
              <a:off x="4709583" y="2586567"/>
              <a:ext cx="550334" cy="84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6C603504-46A8-6F02-29A0-0A8C87DE9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2650" y="2588683"/>
              <a:ext cx="567267" cy="61806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7711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85DA41-E0A0-46A2-8C4A-9A799042AE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순전파</a:t>
            </a:r>
            <a:r>
              <a:rPr lang="en-US" altLang="ko-KR" dirty="0"/>
              <a:t>: </a:t>
            </a:r>
            <a:r>
              <a:rPr lang="ko-KR" altLang="en-US" dirty="0"/>
              <a:t>지정된 파라미터 값에 따라 입력 데이터를 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602379-7F8D-4FBC-9218-2A74DB6E7D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309" y="922627"/>
            <a:ext cx="9333983" cy="7089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비선형 문제를 위해 </a:t>
            </a:r>
            <a:r>
              <a:rPr lang="en-US" altLang="ko-KR" dirty="0"/>
              <a:t>hidden layer</a:t>
            </a:r>
            <a:r>
              <a:rPr lang="ko-KR" altLang="en-US" dirty="0"/>
              <a:t>에서 다양한 활성 함수가 적용될 수 있습니다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아래 </a:t>
            </a:r>
            <a:r>
              <a:rPr lang="en-US" altLang="ko-KR" dirty="0"/>
              <a:t>MLP </a:t>
            </a:r>
            <a:r>
              <a:rPr lang="ko-KR" altLang="en-US" dirty="0"/>
              <a:t>예시에는 </a:t>
            </a:r>
            <a:r>
              <a:rPr lang="en-US" altLang="ko-KR" dirty="0"/>
              <a:t>sigmoid activation </a:t>
            </a:r>
            <a:r>
              <a:rPr lang="ko-KR" altLang="en-US" dirty="0"/>
              <a:t>함수가 적용되었습니다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C297A51F-4EC2-4018-8315-D5553DA5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Feedforward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3B338-A845-4853-9BD9-18F00B2BB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646321A-2C33-C0E6-48E2-434BDF2E2EFE}"/>
              </a:ext>
            </a:extLst>
          </p:cNvPr>
          <p:cNvGrpSpPr/>
          <p:nvPr/>
        </p:nvGrpSpPr>
        <p:grpSpPr>
          <a:xfrm>
            <a:off x="5230283" y="2411329"/>
            <a:ext cx="4402667" cy="3004515"/>
            <a:chOff x="4019668" y="2657104"/>
            <a:chExt cx="4402667" cy="30045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A288CE-8833-A4FE-EF41-6182BF29320C}"/>
                </a:ext>
              </a:extLst>
            </p:cNvPr>
            <p:cNvSpPr txBox="1"/>
            <p:nvPr/>
          </p:nvSpPr>
          <p:spPr>
            <a:xfrm>
              <a:off x="4019668" y="5400009"/>
              <a:ext cx="44026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0">
                  <a:solidFill>
                    <a:srgbClr val="24292F"/>
                  </a:solidFill>
                  <a:latin typeface="+mn-lt"/>
                  <a:ea typeface="+mn-ea"/>
                </a:rPr>
                <a:t>&lt; </a:t>
              </a:r>
              <a:r>
                <a:rPr lang="ko-KR" altLang="en-US" sz="11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그림</a:t>
              </a:r>
              <a:r>
                <a:rPr lang="en-US" altLang="ko-KR" sz="11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9. Feedforward </a:t>
              </a:r>
              <a:r>
                <a:rPr lang="ko-KR" altLang="en-US" sz="11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과정의 </a:t>
              </a:r>
              <a:r>
                <a:rPr lang="en-US" altLang="ko-KR" sz="11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 </a:t>
              </a:r>
              <a:r>
                <a:rPr lang="ko-KR" altLang="en-US" sz="11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코드와</a:t>
              </a:r>
              <a:r>
                <a:rPr lang="en-US" altLang="ko-KR" sz="11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100" b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그에 </a:t>
              </a:r>
              <a:r>
                <a:rPr lang="ko-KR" altLang="en-US" sz="1100" b="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 수식</a:t>
              </a:r>
              <a:r>
                <a:rPr lang="en-US" altLang="ko-KR" sz="1100" b="0">
                  <a:solidFill>
                    <a:srgbClr val="24292F"/>
                  </a:solidFill>
                  <a:latin typeface="+mn-lt"/>
                  <a:ea typeface="+mn-ea"/>
                </a:rPr>
                <a:t>&gt;</a:t>
              </a:r>
              <a:endParaRPr lang="ko-KR" altLang="en-US" sz="1100" b="0" dirty="0">
                <a:solidFill>
                  <a:srgbClr val="24292F"/>
                </a:solidFill>
                <a:latin typeface="+mn-lt"/>
                <a:ea typeface="+mn-ea"/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3B48307-C3B2-AD7F-D8A4-52BE722B87BC}"/>
                </a:ext>
              </a:extLst>
            </p:cNvPr>
            <p:cNvGrpSpPr/>
            <p:nvPr/>
          </p:nvGrpSpPr>
          <p:grpSpPr>
            <a:xfrm>
              <a:off x="4088277" y="2657104"/>
              <a:ext cx="4265448" cy="2631490"/>
              <a:chOff x="4488620" y="3482984"/>
              <a:chExt cx="4265448" cy="263149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6E6C26-C646-5257-B1D7-79E591595E21}"/>
                  </a:ext>
                </a:extLst>
              </p:cNvPr>
              <p:cNvSpPr txBox="1"/>
              <p:nvPr/>
            </p:nvSpPr>
            <p:spPr>
              <a:xfrm>
                <a:off x="4488620" y="3482984"/>
                <a:ext cx="4265448" cy="263149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b="0" dirty="0">
                    <a:solidFill>
                      <a:srgbClr val="569CD6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def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 err="1">
                    <a:solidFill>
                      <a:srgbClr val="DCDCAA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forward_propagation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altLang="ko-KR" sz="1100" b="0" dirty="0" err="1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input_data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parameters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7CA66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# retrieve the parameters</a:t>
                </a:r>
                <a:endPara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W1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b1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W2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b2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parameters</a:t>
                </a:r>
                <a:endPara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7CA66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# compute the activation of the hidden layer</a:t>
                </a:r>
                <a:endPara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Z1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4EC9B0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np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.</a:t>
                </a:r>
                <a:r>
                  <a:rPr lang="en-US" altLang="ko-KR" sz="1100" b="0" dirty="0">
                    <a:solidFill>
                      <a:srgbClr val="DCDCAA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dot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W1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 err="1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input_data</a:t>
                </a:r>
                <a:r>
                  <a:rPr lang="en-US" altLang="ko-KR" sz="1100" b="0" dirty="0" err="1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.T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+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b1</a:t>
                </a:r>
                <a:endPara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CDCAA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sigmoid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Z1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7CA668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# compute the activation of the output layer</a:t>
                </a:r>
                <a:endPara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Z2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4EC9B0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np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.</a:t>
                </a:r>
                <a:r>
                  <a:rPr lang="en-US" altLang="ko-KR" sz="1100" b="0" dirty="0">
                    <a:solidFill>
                      <a:srgbClr val="DCDCAA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dot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W2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+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b2</a:t>
                </a:r>
                <a:endPara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endParaRP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CDCAA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sigmoid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(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Z2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cache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D4D4D4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=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[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Z1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A1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Z2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]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</a:p>
              <a:p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    </a:t>
                </a:r>
                <a:r>
                  <a:rPr lang="en-US" altLang="ko-KR" sz="1100" b="0" dirty="0">
                    <a:solidFill>
                      <a:srgbClr val="C586C0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return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A2</a:t>
                </a:r>
                <a:r>
                  <a:rPr lang="en-US" altLang="ko-KR" sz="1100" b="0" dirty="0">
                    <a:solidFill>
                      <a:srgbClr val="FFFFFF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, </a:t>
                </a:r>
                <a:r>
                  <a:rPr lang="en-US" altLang="ko-KR" sz="1100" b="0" dirty="0">
                    <a:solidFill>
                      <a:srgbClr val="9CDCFE"/>
                    </a:solidFill>
                    <a:effectLst/>
                    <a:highlight>
                      <a:srgbClr val="000000"/>
                    </a:highlight>
                    <a:latin typeface="Consolas" panose="020B0609020204030204" pitchFamily="49" charset="0"/>
                  </a:rPr>
                  <a:t>cache</a:t>
                </a:r>
                <a:endParaRPr lang="en-US" altLang="ko-KR" sz="110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84E92B5-605E-7557-D07B-47779543F24E}"/>
                  </a:ext>
                </a:extLst>
              </p:cNvPr>
              <p:cNvSpPr/>
              <p:nvPr/>
            </p:nvSpPr>
            <p:spPr bwMode="auto">
              <a:xfrm>
                <a:off x="4816388" y="4343400"/>
                <a:ext cx="2755076" cy="40376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1896"/>
                <a:endParaRPr lang="ko-KR" altLang="en-US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64CB07B1-6E98-6E64-5C09-BCE54901E694}"/>
                  </a:ext>
                </a:extLst>
              </p:cNvPr>
              <p:cNvSpPr/>
              <p:nvPr/>
            </p:nvSpPr>
            <p:spPr bwMode="auto">
              <a:xfrm>
                <a:off x="4816388" y="4997076"/>
                <a:ext cx="2006930" cy="403761"/>
              </a:xfrm>
              <a:prstGeom prst="rect">
                <a:avLst/>
              </a:prstGeom>
              <a:solidFill>
                <a:srgbClr val="00B050">
                  <a:alpha val="49000"/>
                </a:srgbClr>
              </a:solidFill>
              <a:ln>
                <a:solidFill>
                  <a:srgbClr val="00B050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1896"/>
                <a:endParaRPr lang="ko-KR" altLang="en-US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E00EF20-5C35-E5BE-1444-E39761D5AD61}"/>
              </a:ext>
            </a:extLst>
          </p:cNvPr>
          <p:cNvGrpSpPr/>
          <p:nvPr/>
        </p:nvGrpSpPr>
        <p:grpSpPr>
          <a:xfrm>
            <a:off x="396177" y="1616850"/>
            <a:ext cx="4092907" cy="4406445"/>
            <a:chOff x="396177" y="1616850"/>
            <a:chExt cx="4092907" cy="44064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945604-DFC8-DAA0-0DC7-996500B7353F}"/>
                    </a:ext>
                  </a:extLst>
                </p:cNvPr>
                <p:cNvSpPr txBox="1"/>
                <p:nvPr/>
              </p:nvSpPr>
              <p:spPr>
                <a:xfrm>
                  <a:off x="396177" y="1616850"/>
                  <a:ext cx="4092907" cy="4406445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lIns="72000" tIns="72000" rIns="72000" bIns="72000" rtlCol="0">
                  <a:spAutoFit/>
                </a:bodyPr>
                <a:lstStyle/>
                <a:p>
                  <a:pPr algn="l"/>
                  <a:r>
                    <a:rPr lang="en-US" altLang="ko-KR" i="1" u="sng" dirty="0">
                      <a:latin typeface="Cambria Math" panose="02040503050406030204" pitchFamily="18" charset="0"/>
                      <a:ea typeface="+mn-ea"/>
                    </a:rPr>
                    <a:t>Feedforward</a:t>
                  </a:r>
                  <a:r>
                    <a:rPr lang="ko-KR" altLang="en-US" i="1" u="sng" dirty="0">
                      <a:latin typeface="Cambria Math" panose="02040503050406030204" pitchFamily="18" charset="0"/>
                      <a:ea typeface="+mn-ea"/>
                    </a:rPr>
                    <a:t>의 </a:t>
                  </a:r>
                  <a:r>
                    <a:rPr lang="en-US" altLang="ko-KR" i="1" u="sng" dirty="0">
                      <a:latin typeface="Cambria Math" panose="02040503050406030204" pitchFamily="18" charset="0"/>
                      <a:ea typeface="+mn-ea"/>
                    </a:rPr>
                    <a:t>Pseudo code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Sup>
                        <m:sSubSupPr>
                          <m:ctrlPr>
                            <a:rPr lang="en-US" altLang="ko-KR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←</m:t>
                      </m:r>
                    </m:oMath>
                  </a14:m>
                  <a:r>
                    <a:rPr lang="en-US" altLang="ko-KR" b="0" i="1" dirty="0">
                      <a:latin typeface="Cambria Math" panose="02040503050406030204" pitchFamily="18" charset="0"/>
                      <a:ea typeface="+mn-ea"/>
                    </a:rPr>
                    <a:t> </a:t>
                  </a:r>
                  <a:r>
                    <a:rPr lang="ko-KR" altLang="en-US" b="0" dirty="0">
                      <a:solidFill>
                        <a:prstClr val="black"/>
                      </a:solidFill>
                      <a:latin typeface="+mn-ea"/>
                    </a:rPr>
                    <a:t>지정된 파라미터 값</a:t>
                  </a:r>
                  <a:endParaRPr lang="en-US" altLang="ko-KR" b="0" dirty="0">
                    <a:solidFill>
                      <a:prstClr val="black"/>
                    </a:solidFill>
                    <a:latin typeface="+mn-ea"/>
                  </a:endParaRPr>
                </a:p>
                <a:p>
                  <a:pPr algn="l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b="0" dirty="0">
                      <a:solidFill>
                        <a:prstClr val="black"/>
                      </a:solidFill>
                      <a:latin typeface="+mn-ea"/>
                    </a:rPr>
                    <a:t>첫번째 </a:t>
                  </a:r>
                  <a:r>
                    <a:rPr lang="en-US" altLang="ko-KR" b="0" dirty="0">
                      <a:solidFill>
                        <a:prstClr val="black"/>
                      </a:solidFill>
                      <a:latin typeface="+mn-ea"/>
                    </a:rPr>
                    <a:t>input </a:t>
                  </a:r>
                  <a:r>
                    <a:rPr lang="ko-KR" altLang="en-US" b="0" dirty="0">
                      <a:solidFill>
                        <a:prstClr val="black"/>
                      </a:solidFill>
                      <a:latin typeface="+mn-ea"/>
                    </a:rPr>
                    <a:t>데이터</a:t>
                  </a:r>
                  <a:endParaRPr lang="en-US" altLang="ko-KR" b="0" dirty="0">
                    <a:solidFill>
                      <a:prstClr val="black"/>
                    </a:solidFill>
                    <a:latin typeface="+mn-ea"/>
                  </a:endParaRPr>
                </a:p>
                <a:p>
                  <a:pPr algn="l"/>
                  <a:endParaRPr lang="en-US" altLang="ko-KR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pPr algn="l"/>
                  <a:r>
                    <a:rPr lang="ko-KR" altLang="en-US" b="0" i="1" dirty="0" err="1">
                      <a:latin typeface="Cambria Math" panose="02040503050406030204" pitchFamily="18" charset="0"/>
                      <a:ea typeface="+mn-ea"/>
                    </a:rPr>
                    <a:t>입력층</a:t>
                  </a:r>
                  <a:r>
                    <a:rPr lang="ko-KR" altLang="en-US" b="0" i="1" dirty="0">
                      <a:latin typeface="Cambria Math" panose="02040503050406030204" pitchFamily="18" charset="0"/>
                      <a:ea typeface="+mn-ea"/>
                    </a:rPr>
                    <a:t> </a:t>
                  </a:r>
                  <a:r>
                    <a:rPr lang="en-US" altLang="ko-KR" b="0" i="1" dirty="0">
                      <a:latin typeface="Cambria Math" panose="02040503050406030204" pitchFamily="18" charset="0"/>
                      <a:ea typeface="+mn-ea"/>
                    </a:rPr>
                    <a:t>→ </a:t>
                  </a:r>
                  <a:r>
                    <a:rPr lang="ko-KR" altLang="en-US" b="0" i="1" dirty="0" err="1">
                      <a:latin typeface="Cambria Math" panose="02040503050406030204" pitchFamily="18" charset="0"/>
                      <a:ea typeface="+mn-ea"/>
                    </a:rPr>
                    <a:t>은닉층</a:t>
                  </a:r>
                  <a:endParaRPr lang="en-US" altLang="ko-KR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𝐼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𝑠𝑖𝑔𝑚𝑜𝑖𝑑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endParaRPr lang="en-US" altLang="ko-KR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r>
                    <a:rPr lang="ko-KR" altLang="en-US" b="0" i="1" dirty="0" err="1">
                      <a:latin typeface="Cambria Math" panose="02040503050406030204" pitchFamily="18" charset="0"/>
                      <a:ea typeface="+mn-ea"/>
                    </a:rPr>
                    <a:t>은닉층</a:t>
                  </a:r>
                  <a:r>
                    <a:rPr lang="ko-KR" altLang="en-US" b="0" i="1" dirty="0">
                      <a:latin typeface="Cambria Math" panose="02040503050406030204" pitchFamily="18" charset="0"/>
                      <a:ea typeface="+mn-ea"/>
                    </a:rPr>
                    <a:t> </a:t>
                  </a:r>
                  <a:r>
                    <a:rPr lang="en-US" altLang="ko-KR" b="0" i="1" dirty="0">
                      <a:latin typeface="Cambria Math" panose="02040503050406030204" pitchFamily="18" charset="0"/>
                      <a:ea typeface="+mn-ea"/>
                    </a:rPr>
                    <a:t>→ </a:t>
                  </a:r>
                  <a:r>
                    <a:rPr lang="ko-KR" altLang="en-US" b="0" i="1" dirty="0" err="1">
                      <a:latin typeface="Cambria Math" panose="02040503050406030204" pitchFamily="18" charset="0"/>
                      <a:ea typeface="+mn-ea"/>
                    </a:rPr>
                    <a:t>출력층</a:t>
                  </a:r>
                  <a:endParaRPr lang="en-US" altLang="ko-KR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𝑠𝑖𝑔𝑚𝑜𝑖𝑑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</m:oMath>
                    </m:oMathPara>
                  </a14:m>
                  <a:endParaRPr lang="en-US" altLang="ko-KR" b="0" dirty="0">
                    <a:latin typeface="+mn-ea"/>
                    <a:ea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ko-KR" altLang="en-US" sz="1100" i="1" smtClean="0">
                            <a:latin typeface="Cambria Math" panose="02040503050406030204" pitchFamily="18" charset="0"/>
                            <a:ea typeface="+mn-ea"/>
                          </a:rPr>
                          <m:t>where</m:t>
                        </m:r>
                        <m:r>
                          <m:rPr>
                            <m:nor/>
                          </m:rP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</m:oMath>
                    </m:oMathPara>
                  </a14:m>
                  <a:endParaRPr lang="en-US" altLang="ko-KR" sz="1100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100" b="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ko-KR" sz="1100" b="0" i="1"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: </m:t>
                        </m:r>
                        <m:r>
                          <a:rPr lang="ko-KR" altLang="en-US" sz="1100" b="0" i="1">
                            <a:latin typeface="Cambria Math" panose="02040503050406030204" pitchFamily="18" charset="0"/>
                            <a:ea typeface="+mn-ea"/>
                          </a:rPr>
                          <m:t>활성화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ko-KR" altLang="en-US" sz="1100" b="0" i="1">
                            <a:latin typeface="Cambria Math" panose="02040503050406030204" pitchFamily="18" charset="0"/>
                            <a:ea typeface="+mn-ea"/>
                          </a:rPr>
                          <m:t>함수</m:t>
                        </m:r>
                      </m:oMath>
                    </m:oMathPara>
                  </a14:m>
                  <a:endParaRPr lang="en-US" altLang="ko-KR" sz="1100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: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ko-KR" altLang="en-US" sz="1100" b="0" i="1">
                            <a:latin typeface="Cambria Math" panose="02040503050406030204" pitchFamily="18" charset="0"/>
                            <a:ea typeface="+mn-ea"/>
                          </a:rPr>
                          <m:t>번째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𝑙𝑎𝑦𝑒𝑟</m:t>
                        </m:r>
                      </m:oMath>
                    </m:oMathPara>
                  </a14:m>
                  <a:endParaRPr lang="en-US" altLang="ko-KR" sz="1100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: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ko-KR" altLang="en-US" sz="1100" b="0" i="1">
                            <a:latin typeface="Cambria Math" panose="02040503050406030204" pitchFamily="18" charset="0"/>
                            <a:ea typeface="+mn-ea"/>
                          </a:rPr>
                          <m:t>번째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𝑖𝑛𝑝𝑢𝑡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𝑑𝑎𝑡𝑎</m:t>
                        </m:r>
                      </m:oMath>
                    </m:oMathPara>
                  </a14:m>
                  <a:endParaRPr lang="en-US" altLang="ko-KR" sz="1100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𝐼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: </m:t>
                        </m:r>
                        <m:r>
                          <a:rPr lang="ko-KR" altLang="en-US" sz="1100" b="0" i="1">
                            <a:latin typeface="Cambria Math" panose="02040503050406030204" pitchFamily="18" charset="0"/>
                            <a:ea typeface="+mn-ea"/>
                          </a:rPr>
                          <m:t>총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𝑖𝑛𝑝𝑢𝑡𝑒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𝑑𝑎𝑡𝑎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ko-KR" altLang="en-US" sz="1100" b="0" i="1">
                            <a:latin typeface="Cambria Math" panose="02040503050406030204" pitchFamily="18" charset="0"/>
                            <a:ea typeface="+mn-ea"/>
                          </a:rPr>
                          <m:t>개</m:t>
                        </m:r>
                        <m:r>
                          <a:rPr lang="ko-KR" altLang="en-US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수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</m:oMath>
                    </m:oMathPara>
                  </a14:m>
                  <a:endParaRPr lang="en-US" altLang="ko-KR" sz="1100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: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  <m:r>
                          <a:rPr lang="ko-KR" altLang="en-US" sz="1100" b="0" i="1">
                            <a:latin typeface="Cambria Math" panose="02040503050406030204" pitchFamily="18" charset="0"/>
                            <a:ea typeface="+mn-ea"/>
                          </a:rPr>
                          <m:t>번째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𝑛𝑜𝑑𝑒</m:t>
                        </m:r>
                        <m:r>
                          <a:rPr lang="en-US" altLang="ko-KR" sz="1100" b="0" i="1">
                            <a:latin typeface="Cambria Math" panose="02040503050406030204" pitchFamily="18" charset="0"/>
                            <a:ea typeface="+mn-ea"/>
                          </a:rPr>
                          <m:t>    </m:t>
                        </m:r>
                      </m:oMath>
                    </m:oMathPara>
                  </a14:m>
                  <a:endParaRPr lang="en-US" altLang="ko-KR" sz="1100" b="0" i="1" dirty="0">
                    <a:latin typeface="Cambria Math" panose="02040503050406030204" pitchFamily="18" charset="0"/>
                    <a:ea typeface="+mn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𝐽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:</m:t>
                        </m:r>
                        <m:r>
                          <a:rPr lang="ko-KR" altLang="en-US" sz="1100" b="0" i="1">
                            <a:latin typeface="Cambria Math" panose="02040503050406030204" pitchFamily="18" charset="0"/>
                            <a:ea typeface="+mn-ea"/>
                          </a:rPr>
                          <m:t>총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𝑛𝑜𝑑𝑒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ko-KR" altLang="en-US" sz="1100" b="0" i="1">
                            <a:latin typeface="Cambria Math" panose="02040503050406030204" pitchFamily="18" charset="0"/>
                            <a:ea typeface="+mn-ea"/>
                          </a:rPr>
                          <m:t>개</m:t>
                        </m:r>
                        <m:r>
                          <a:rPr lang="ko-KR" altLang="en-US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수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</m:oMath>
                    </m:oMathPara>
                  </a14:m>
                  <a:endParaRPr lang="ko-KR" altLang="en-US" sz="1100" b="0" i="1" dirty="0">
                    <a:latin typeface="Cambria Math" panose="02040503050406030204" pitchFamily="18" charset="0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945604-DFC8-DAA0-0DC7-996500B73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177" y="1616850"/>
                  <a:ext cx="4092907" cy="4406445"/>
                </a:xfrm>
                <a:prstGeom prst="rect">
                  <a:avLst/>
                </a:prstGeom>
                <a:blipFill>
                  <a:blip r:embed="rId2"/>
                  <a:stretch>
                    <a:fillRect l="-74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55BA9CB-B222-3FD5-6B98-2EEF728BCF4A}"/>
                </a:ext>
              </a:extLst>
            </p:cNvPr>
            <p:cNvSpPr/>
            <p:nvPr/>
          </p:nvSpPr>
          <p:spPr bwMode="auto">
            <a:xfrm>
              <a:off x="1554370" y="2776943"/>
              <a:ext cx="1776285" cy="8534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1896"/>
              <a:endPara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ECAFC87-E92A-76BB-DC3D-5E9330D7B4B2}"/>
                </a:ext>
              </a:extLst>
            </p:cNvPr>
            <p:cNvSpPr/>
            <p:nvPr/>
          </p:nvSpPr>
          <p:spPr bwMode="auto">
            <a:xfrm>
              <a:off x="1697689" y="4024651"/>
              <a:ext cx="1489648" cy="534792"/>
            </a:xfrm>
            <a:prstGeom prst="rect">
              <a:avLst/>
            </a:prstGeom>
            <a:solidFill>
              <a:srgbClr val="00B050">
                <a:alpha val="26000"/>
              </a:srgbClr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1896"/>
              <a:endParaRPr lang="ko-KR" altLang="en-US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F7D4BC-C500-3819-AC18-3997109E8C0A}"/>
              </a:ext>
            </a:extLst>
          </p:cNvPr>
          <p:cNvCxnSpPr>
            <a:cxnSpLocks/>
            <a:stCxn id="35" idx="2"/>
            <a:endCxn id="11" idx="1"/>
          </p:cNvCxnSpPr>
          <p:nvPr/>
        </p:nvCxnSpPr>
        <p:spPr>
          <a:xfrm>
            <a:off x="2442513" y="4559443"/>
            <a:ext cx="2434247" cy="144923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2BBC3E2-FB41-D56E-3C3C-32A51050B011}"/>
                  </a:ext>
                </a:extLst>
              </p:cNvPr>
              <p:cNvSpPr/>
              <p:nvPr/>
            </p:nvSpPr>
            <p:spPr bwMode="auto">
              <a:xfrm>
                <a:off x="4876760" y="5527259"/>
                <a:ext cx="2263254" cy="962840"/>
              </a:xfrm>
              <a:prstGeom prst="rect">
                <a:avLst/>
              </a:prstGeom>
              <a:solidFill>
                <a:srgbClr val="00B050">
                  <a:alpha val="26000"/>
                </a:srgbClr>
              </a:solidFill>
              <a:ln>
                <a:solidFill>
                  <a:srgbClr val="00B050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72000" tIns="252000" rtlCol="0" anchor="ctr">
                <a:noAutofit/>
              </a:bodyPr>
              <a:lstStyle/>
              <a:p>
                <a:r>
                  <a:rPr lang="ko-KR" altLang="en-US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마지막 레이어의 활성화 함수를 </a:t>
                </a:r>
                <a:r>
                  <a:rPr lang="en-US" altLang="ko-KR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linear </a:t>
                </a:r>
                <a:r>
                  <a:rPr lang="ko-KR" altLang="en-US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</a:rPr>
                  <a:t>함수로 수정</a:t>
                </a:r>
                <a:endParaRPr lang="en-US" altLang="ko-KR" sz="1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𝑙𝑖𝑛𝑒𝑎𝑟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ko-K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endParaRPr>
              </a:p>
              <a:p>
                <a:pPr algn="ctr" defTabSz="911896"/>
                <a:endPara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2BBC3E2-FB41-D56E-3C3C-32A51050B0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760" y="5527259"/>
                <a:ext cx="2263254" cy="962840"/>
              </a:xfrm>
              <a:prstGeom prst="rect">
                <a:avLst/>
              </a:prstGeom>
              <a:blipFill>
                <a:blip r:embed="rId3"/>
                <a:stretch>
                  <a:fillRect l="-533"/>
                </a:stretch>
              </a:blipFill>
              <a:ln>
                <a:solidFill>
                  <a:srgbClr val="00B05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E2756628-FA93-2AC4-7F1B-F9C71E2500F7}"/>
              </a:ext>
            </a:extLst>
          </p:cNvPr>
          <p:cNvGrpSpPr/>
          <p:nvPr/>
        </p:nvGrpSpPr>
        <p:grpSpPr>
          <a:xfrm>
            <a:off x="7246569" y="5527259"/>
            <a:ext cx="2263254" cy="962840"/>
            <a:chOff x="7246569" y="5527259"/>
            <a:chExt cx="2263254" cy="9628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529DEA-83B5-7FD7-9329-A12C306FBB1B}"/>
                </a:ext>
              </a:extLst>
            </p:cNvPr>
            <p:cNvSpPr txBox="1"/>
            <p:nvPr/>
          </p:nvSpPr>
          <p:spPr>
            <a:xfrm>
              <a:off x="7360203" y="5935373"/>
              <a:ext cx="2043065" cy="4154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pl-PL" altLang="ko-KR" sz="105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Z2</a:t>
              </a:r>
              <a:r>
                <a:rPr lang="pl-PL" altLang="ko-KR" sz="105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pl-PL" altLang="ko-KR" sz="105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pl-PL" altLang="ko-KR" sz="105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pl-PL" altLang="ko-KR" sz="1050" b="0" dirty="0">
                  <a:solidFill>
                    <a:srgbClr val="4EC9B0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np</a:t>
              </a:r>
              <a:r>
                <a:rPr lang="pl-PL" altLang="ko-KR" sz="105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.</a:t>
              </a:r>
              <a:r>
                <a:rPr lang="pl-PL" altLang="ko-KR" sz="1050" b="0" dirty="0">
                  <a:solidFill>
                    <a:srgbClr val="DCDCAA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dot</a:t>
              </a:r>
              <a:r>
                <a:rPr lang="pl-PL" altLang="ko-KR" sz="105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(</a:t>
              </a:r>
              <a:r>
                <a:rPr lang="pl-PL" altLang="ko-KR" sz="105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W2</a:t>
              </a:r>
              <a:r>
                <a:rPr lang="pl-PL" altLang="ko-KR" sz="105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, </a:t>
              </a:r>
              <a:r>
                <a:rPr lang="pl-PL" altLang="ko-KR" sz="105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A1</a:t>
              </a:r>
              <a:r>
                <a:rPr lang="pl-PL" altLang="ko-KR" sz="105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) </a:t>
              </a:r>
              <a:r>
                <a:rPr lang="pl-PL" altLang="ko-KR" sz="105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+</a:t>
              </a:r>
              <a:r>
                <a:rPr lang="pl-PL" altLang="ko-KR" sz="105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pl-PL" altLang="ko-KR" sz="105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b2</a:t>
              </a:r>
              <a:endParaRPr lang="pl-PL" altLang="ko-KR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  <a:p>
              <a:r>
                <a:rPr lang="pl-PL" altLang="ko-KR" sz="105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A2</a:t>
              </a:r>
              <a:r>
                <a:rPr lang="pl-PL" altLang="ko-KR" sz="105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pl-PL" altLang="ko-KR" sz="1050" b="0" dirty="0">
                  <a:solidFill>
                    <a:srgbClr val="D4D4D4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=</a:t>
              </a:r>
              <a:r>
                <a:rPr lang="pl-PL" altLang="ko-KR" sz="1050" b="0" dirty="0">
                  <a:solidFill>
                    <a:srgbClr val="FFFFFF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pl-PL" altLang="ko-KR" sz="1050" b="0" dirty="0">
                  <a:solidFill>
                    <a:srgbClr val="9CDCFE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Z2</a:t>
              </a:r>
              <a:r>
                <a:rPr lang="en-US" altLang="ko-KR" sz="1050" b="0" dirty="0">
                  <a:solidFill>
                    <a:srgbClr val="FFFFFF"/>
                  </a:solidFill>
                  <a:highlight>
                    <a:srgbClr val="000000"/>
                  </a:highlight>
                  <a:latin typeface="Consolas" panose="020B0609020204030204" pitchFamily="49" charset="0"/>
                </a:rPr>
                <a:t> </a:t>
              </a:r>
              <a:r>
                <a:rPr lang="pl-PL" altLang="ko-KR" sz="1050" b="0" dirty="0">
                  <a:solidFill>
                    <a:srgbClr val="7CA668"/>
                  </a:solidFill>
                  <a:effectLst/>
                  <a:highlight>
                    <a:srgbClr val="000000"/>
                  </a:highlight>
                  <a:latin typeface="Consolas" panose="020B0609020204030204" pitchFamily="49" charset="0"/>
                </a:rPr>
                <a:t># linear</a:t>
              </a:r>
              <a:endParaRPr lang="pl-PL" altLang="ko-KR" sz="1050" b="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2DAA91A-06FE-0547-F772-292D0D08B7ED}"/>
                </a:ext>
              </a:extLst>
            </p:cNvPr>
            <p:cNvSpPr/>
            <p:nvPr/>
          </p:nvSpPr>
          <p:spPr bwMode="auto">
            <a:xfrm>
              <a:off x="7246569" y="5527259"/>
              <a:ext cx="2263254" cy="962840"/>
            </a:xfrm>
            <a:prstGeom prst="rect">
              <a:avLst/>
            </a:prstGeom>
            <a:solidFill>
              <a:srgbClr val="00B050">
                <a:alpha val="26000"/>
              </a:srgbClr>
            </a:solidFill>
            <a:ln>
              <a:solidFill>
                <a:srgbClr val="00B050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72000" tIns="72000" rtlCol="0" anchor="t">
              <a:noAutofit/>
            </a:bodyPr>
            <a:lstStyle/>
            <a:p>
              <a:r>
                <a:rPr lang="ko-KR" altLang="en-US" sz="1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rPr>
                <a:t>수정된 </a:t>
              </a:r>
              <a:r>
                <a:rPr lang="en-US" altLang="ko-KR" sz="1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rPr>
                <a:t>python </a:t>
              </a:r>
              <a:r>
                <a:rPr lang="ko-KR" altLang="en-US" sz="12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+mn-ea"/>
                </a:rPr>
                <a:t>코드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894AA84-935F-A118-A734-73D2C07D04F3}"/>
              </a:ext>
            </a:extLst>
          </p:cNvPr>
          <p:cNvCxnSpPr>
            <a:cxnSpLocks/>
            <a:stCxn id="26" idx="3"/>
            <a:endCxn id="17" idx="0"/>
          </p:cNvCxnSpPr>
          <p:nvPr/>
        </p:nvCxnSpPr>
        <p:spPr>
          <a:xfrm>
            <a:off x="7633590" y="4127302"/>
            <a:ext cx="744606" cy="13999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807596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제조분야 사업 실적_수정안</Template>
  <TotalTime>81441</TotalTime>
  <Words>2733</Words>
  <Application>Microsoft Office PowerPoint</Application>
  <PresentationFormat>A4 용지(210x297mm)</PresentationFormat>
  <Paragraphs>435</Paragraphs>
  <Slides>21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굴림</vt:lpstr>
      <vt:lpstr>맑은 고딕</vt:lpstr>
      <vt:lpstr>Arial</vt:lpstr>
      <vt:lpstr>Cambria Math</vt:lpstr>
      <vt:lpstr>Consolas</vt:lpstr>
      <vt:lpstr>Symbol</vt:lpstr>
      <vt:lpstr>Times New Roman</vt:lpstr>
      <vt:lpstr>Wingdings</vt:lpstr>
      <vt:lpstr>1_디자인 사용자 지정</vt:lpstr>
      <vt:lpstr>Equation</vt:lpstr>
      <vt:lpstr>PowerPoint 프레젠테이션</vt:lpstr>
      <vt:lpstr>PowerPoint 프레젠테이션</vt:lpstr>
      <vt:lpstr>1. MLP 개념 및 구조 (1/3)</vt:lpstr>
      <vt:lpstr>1. MLP 개념 및 구조 (2/3)</vt:lpstr>
      <vt:lpstr>1. MLP 개념 및 구조 (3/3)</vt:lpstr>
      <vt:lpstr>2. Preprocessing (1/2)</vt:lpstr>
      <vt:lpstr>2. Preprocessing (2/2)</vt:lpstr>
      <vt:lpstr>3. Initialize parameters</vt:lpstr>
      <vt:lpstr>4. Feedforward</vt:lpstr>
      <vt:lpstr>5. Backpropagation</vt:lpstr>
      <vt:lpstr>6. Update parameters</vt:lpstr>
      <vt:lpstr>7. MLP 모델 학습 및 결과 (1/2)</vt:lpstr>
      <vt:lpstr>7. MLP 모델 학습 및 결과 (2/2)</vt:lpstr>
      <vt:lpstr>8. 발전 방향</vt:lpstr>
      <vt:lpstr>9. (추가작업) 모델 수정</vt:lpstr>
      <vt:lpstr>9. (추가작업) MLP 모델 학습 및 결과 (1/2)</vt:lpstr>
      <vt:lpstr>9. (추가작업) MLP 모델 학습 및 결과 (2/2)</vt:lpstr>
      <vt:lpstr>9. (추가작업2) 은닉층 개수 증가</vt:lpstr>
      <vt:lpstr>9. (추가작업2) MLP 모델 학습 및 결과 (1/2)</vt:lpstr>
      <vt:lpstr>9. (추가작업2) MLP 모델 학습 및 결과 (2/2)</vt:lpstr>
      <vt:lpstr>PowerPoint 프레젠테이션</vt:lpstr>
    </vt:vector>
  </TitlesOfParts>
  <Company>ECMIner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ECMiner</dc:creator>
  <cp:lastModifiedBy>USER</cp:lastModifiedBy>
  <cp:revision>4835</cp:revision>
  <cp:lastPrinted>2015-11-10T08:51:46Z</cp:lastPrinted>
  <dcterms:created xsi:type="dcterms:W3CDTF">2011-12-28T05:39:44Z</dcterms:created>
  <dcterms:modified xsi:type="dcterms:W3CDTF">2024-08-08T08:35:04Z</dcterms:modified>
</cp:coreProperties>
</file>