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800" r:id="rId1"/>
  </p:sldMasterIdLst>
  <p:notesMasterIdLst>
    <p:notesMasterId r:id="rId15"/>
  </p:notesMasterIdLst>
  <p:handoutMasterIdLst>
    <p:handoutMasterId r:id="rId16"/>
  </p:handoutMasterIdLst>
  <p:sldIdLst>
    <p:sldId id="5704" r:id="rId2"/>
    <p:sldId id="5705" r:id="rId3"/>
    <p:sldId id="5706" r:id="rId4"/>
    <p:sldId id="5707" r:id="rId5"/>
    <p:sldId id="5710" r:id="rId6"/>
    <p:sldId id="5711" r:id="rId7"/>
    <p:sldId id="5712" r:id="rId8"/>
    <p:sldId id="5714" r:id="rId9"/>
    <p:sldId id="5713" r:id="rId10"/>
    <p:sldId id="5709" r:id="rId11"/>
    <p:sldId id="5715" r:id="rId12"/>
    <p:sldId id="5716" r:id="rId13"/>
    <p:sldId id="5708" r:id="rId14"/>
  </p:sldIdLst>
  <p:sldSz cx="9906000" cy="6858000" type="A4"/>
  <p:notesSz cx="6797675" cy="992663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charset="-127"/>
        <a:ea typeface="굴림" charset="-127"/>
        <a:cs typeface="+mn-cs"/>
        <a:sym typeface="Wingdings" pitchFamily="2" charset="2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charset="-127"/>
        <a:ea typeface="굴림" charset="-127"/>
        <a:cs typeface="+mn-cs"/>
        <a:sym typeface="Wingdings" pitchFamily="2" charset="2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charset="-127"/>
        <a:ea typeface="굴림" charset="-127"/>
        <a:cs typeface="+mn-cs"/>
        <a:sym typeface="Wingdings" pitchFamily="2" charset="2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charset="-127"/>
        <a:ea typeface="굴림" charset="-127"/>
        <a:cs typeface="+mn-cs"/>
        <a:sym typeface="Wingdings" pitchFamily="2" charset="2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charset="-127"/>
        <a:ea typeface="굴림" charset="-127"/>
        <a:cs typeface="+mn-cs"/>
        <a:sym typeface="Wingdings" pitchFamily="2" charset="2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굴림" charset="-127"/>
        <a:ea typeface="굴림" charset="-127"/>
        <a:cs typeface="+mn-cs"/>
        <a:sym typeface="Wingdings" pitchFamily="2" charset="2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굴림" charset="-127"/>
        <a:ea typeface="굴림" charset="-127"/>
        <a:cs typeface="+mn-cs"/>
        <a:sym typeface="Wingdings" pitchFamily="2" charset="2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굴림" charset="-127"/>
        <a:ea typeface="굴림" charset="-127"/>
        <a:cs typeface="+mn-cs"/>
        <a:sym typeface="Wingdings" pitchFamily="2" charset="2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굴림" charset="-127"/>
        <a:ea typeface="굴림" charset="-127"/>
        <a:cs typeface="+mn-cs"/>
        <a:sym typeface="Wingdings" pitchFamily="2" charset="2"/>
      </a:defRPr>
    </a:lvl9pPr>
  </p:defaultTextStyle>
  <p:extLst>
    <p:ext uri="{521415D9-36F7-43E2-AB2F-B90AF26B5E84}">
      <p14:sectionLst xmlns:p14="http://schemas.microsoft.com/office/powerpoint/2010/main">
        <p14:section name="레이아웃" id="{CE72B11D-AA25-4366-880F-821DE9956EB7}">
          <p14:sldIdLst>
            <p14:sldId id="5704"/>
            <p14:sldId id="5705"/>
            <p14:sldId id="5706"/>
            <p14:sldId id="5707"/>
            <p14:sldId id="5710"/>
            <p14:sldId id="5711"/>
            <p14:sldId id="5712"/>
            <p14:sldId id="5714"/>
            <p14:sldId id="5713"/>
            <p14:sldId id="5709"/>
            <p14:sldId id="5715"/>
            <p14:sldId id="5716"/>
            <p14:sldId id="5708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4042" userDrawn="1">
          <p15:clr>
            <a:srgbClr val="A4A3A4"/>
          </p15:clr>
        </p15:guide>
        <p15:guide id="5" orient="horz" pos="1117" userDrawn="1">
          <p15:clr>
            <a:srgbClr val="A4A3A4"/>
          </p15:clr>
        </p15:guide>
        <p15:guide id="6" orient="horz" pos="300" userDrawn="1">
          <p15:clr>
            <a:srgbClr val="A4A3A4"/>
          </p15:clr>
        </p15:guide>
        <p15:guide id="7" pos="1532" userDrawn="1">
          <p15:clr>
            <a:srgbClr val="A4A3A4"/>
          </p15:clr>
        </p15:guide>
        <p15:guide id="8" pos="6068" userDrawn="1">
          <p15:clr>
            <a:srgbClr val="A4A3A4"/>
          </p15:clr>
        </p15:guide>
        <p15:guide id="9" pos="3097" userDrawn="1">
          <p15:clr>
            <a:srgbClr val="A4A3A4"/>
          </p15:clr>
        </p15:guide>
        <p15:guide id="10" pos="4662" userDrawn="1">
          <p15:clr>
            <a:srgbClr val="A4A3A4"/>
          </p15:clr>
        </p15:guide>
        <p15:guide id="13" orient="horz" pos="2636" userDrawn="1">
          <p15:clr>
            <a:srgbClr val="A4A3A4"/>
          </p15:clr>
        </p15:guide>
        <p15:guide id="14" pos="126">
          <p15:clr>
            <a:srgbClr val="A4A3A4"/>
          </p15:clr>
        </p15:guide>
        <p15:guide id="15" orient="horz" pos="618" userDrawn="1">
          <p15:clr>
            <a:srgbClr val="A4A3A4"/>
          </p15:clr>
        </p15:guide>
        <p15:guide id="16" orient="horz" pos="405" userDrawn="1">
          <p15:clr>
            <a:srgbClr val="A4A3A4"/>
          </p15:clr>
        </p15:guide>
        <p15:guide id="17" orient="horz" pos="686" userDrawn="1">
          <p15:clr>
            <a:srgbClr val="A4A3A4"/>
          </p15:clr>
        </p15:guide>
        <p15:guide id="18" pos="217" userDrawn="1">
          <p15:clr>
            <a:srgbClr val="A4A3A4"/>
          </p15:clr>
        </p15:guide>
        <p15:guide id="19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072C2"/>
    <a:srgbClr val="F38F15"/>
    <a:srgbClr val="FFFFCC"/>
    <a:srgbClr val="31859C"/>
    <a:srgbClr val="325F96"/>
    <a:srgbClr val="EE541E"/>
    <a:srgbClr val="A6A6A6"/>
    <a:srgbClr val="00FF00"/>
    <a:srgbClr val="316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82" autoAdjust="0"/>
    <p:restoredTop sz="86465" autoAdjust="0"/>
  </p:normalViewPr>
  <p:slideViewPr>
    <p:cSldViewPr snapToGrid="0" snapToObjects="1" showGuides="1">
      <p:cViewPr varScale="1">
        <p:scale>
          <a:sx n="91" d="100"/>
          <a:sy n="91" d="100"/>
        </p:scale>
        <p:origin x="592" y="60"/>
      </p:cViewPr>
      <p:guideLst>
        <p:guide orient="horz" pos="4042"/>
        <p:guide orient="horz" pos="1117"/>
        <p:guide orient="horz" pos="300"/>
        <p:guide pos="1532"/>
        <p:guide pos="6068"/>
        <p:guide pos="3097"/>
        <p:guide pos="4662"/>
        <p:guide orient="horz" pos="2636"/>
        <p:guide pos="126"/>
        <p:guide orient="horz" pos="618"/>
        <p:guide orient="horz" pos="405"/>
        <p:guide orient="horz" pos="686"/>
        <p:guide pos="217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3384"/>
    </p:cViewPr>
  </p:sorterViewPr>
  <p:notesViewPr>
    <p:cSldViewPr snapToGrid="0" snapToObjects="1" showGuides="1">
      <p:cViewPr varScale="1">
        <p:scale>
          <a:sx n="65" d="100"/>
          <a:sy n="65" d="100"/>
        </p:scale>
        <p:origin x="-1644" y="-120"/>
      </p:cViewPr>
      <p:guideLst>
        <p:guide orient="horz" pos="3127"/>
        <p:guide pos="21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6"/>
            <a:ext cx="2942907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37" tIns="47469" rIns="94937" bIns="47469" numCol="1" anchor="t" anchorCtr="0" compatLnSpc="1">
            <a:prstTxWarp prst="textNoShape">
              <a:avLst/>
            </a:prstTxWarp>
          </a:bodyPr>
          <a:lstStyle>
            <a:lvl1pPr defTabSz="947232" latinLnBrk="0">
              <a:spcBef>
                <a:spcPct val="0"/>
              </a:spcBef>
              <a:defRPr kumimoji="0" sz="11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770" y="6"/>
            <a:ext cx="2942907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37" tIns="47469" rIns="94937" bIns="47469" numCol="1" anchor="t" anchorCtr="0" compatLnSpc="1">
            <a:prstTxWarp prst="textNoShape">
              <a:avLst/>
            </a:prstTxWarp>
          </a:bodyPr>
          <a:lstStyle>
            <a:lvl1pPr algn="r" defTabSz="947232" latinLnBrk="0">
              <a:spcBef>
                <a:spcPct val="0"/>
              </a:spcBef>
              <a:defRPr kumimoji="0" sz="11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" y="9430308"/>
            <a:ext cx="2942907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37" tIns="47469" rIns="94937" bIns="47469" numCol="1" anchor="b" anchorCtr="0" compatLnSpc="1">
            <a:prstTxWarp prst="textNoShape">
              <a:avLst/>
            </a:prstTxWarp>
          </a:bodyPr>
          <a:lstStyle>
            <a:lvl1pPr defTabSz="947232" latinLnBrk="0">
              <a:spcBef>
                <a:spcPct val="0"/>
              </a:spcBef>
              <a:defRPr kumimoji="0" sz="11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770" y="9430308"/>
            <a:ext cx="2942907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37" tIns="47469" rIns="94937" bIns="47469" numCol="1" anchor="b" anchorCtr="0" compatLnSpc="1">
            <a:prstTxWarp prst="textNoShape">
              <a:avLst/>
            </a:prstTxWarp>
          </a:bodyPr>
          <a:lstStyle>
            <a:lvl1pPr algn="r" defTabSz="947232" latinLnBrk="0">
              <a:spcBef>
                <a:spcPct val="0"/>
              </a:spcBef>
              <a:defRPr kumimoji="0" sz="11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D8414D26-1A5B-4156-888F-DCC378C60C78}" type="slidenum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694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9"/>
            <a:ext cx="2918611" cy="48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94" tIns="45952" rIns="91894" bIns="45952" numCol="1" anchor="t" anchorCtr="0" compatLnSpc="1">
            <a:prstTxWarp prst="textNoShape">
              <a:avLst/>
            </a:prstTxWarp>
          </a:bodyPr>
          <a:lstStyle>
            <a:lvl1pPr defTabSz="916932" latinLnBrk="0">
              <a:spcBef>
                <a:spcPct val="0"/>
              </a:spcBef>
              <a:defRPr kumimoji="0" sz="1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7733" y="9"/>
            <a:ext cx="2918611" cy="48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94" tIns="45952" rIns="91894" bIns="45952" numCol="1" anchor="t" anchorCtr="0" compatLnSpc="1">
            <a:prstTxWarp prst="textNoShape">
              <a:avLst/>
            </a:prstTxWarp>
          </a:bodyPr>
          <a:lstStyle>
            <a:lvl1pPr algn="r" defTabSz="916932" latinLnBrk="0">
              <a:spcBef>
                <a:spcPct val="0"/>
              </a:spcBef>
              <a:defRPr kumimoji="0" sz="1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5963" y="723900"/>
            <a:ext cx="5438775" cy="3767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76233" y="4732653"/>
            <a:ext cx="5035494" cy="4486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94" tIns="45952" rIns="91894" bIns="459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60532"/>
            <a:ext cx="2918611" cy="480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94" tIns="45952" rIns="91894" bIns="45952" numCol="1" anchor="b" anchorCtr="0" compatLnSpc="1">
            <a:prstTxWarp prst="textNoShape">
              <a:avLst/>
            </a:prstTxWarp>
          </a:bodyPr>
          <a:lstStyle>
            <a:lvl1pPr defTabSz="916932" latinLnBrk="0">
              <a:spcBef>
                <a:spcPct val="0"/>
              </a:spcBef>
              <a:defRPr kumimoji="0" sz="1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7733" y="9460532"/>
            <a:ext cx="2918611" cy="480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94" tIns="45952" rIns="91894" bIns="45952" numCol="1" anchor="b" anchorCtr="0" compatLnSpc="1">
            <a:prstTxWarp prst="textNoShape">
              <a:avLst/>
            </a:prstTxWarp>
          </a:bodyPr>
          <a:lstStyle>
            <a:lvl1pPr algn="r" defTabSz="916932" latinLnBrk="0">
              <a:spcBef>
                <a:spcPct val="0"/>
              </a:spcBef>
              <a:defRPr kumimoji="0" sz="1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9642909-6448-426E-9ED7-EFF6CDC2E25C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7985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06"/>
            <a:ext cx="9906000" cy="6238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285" y="6364091"/>
            <a:ext cx="1722052" cy="396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8" descr="logo_goodmark_%5b245%5d">
            <a:extLst>
              <a:ext uri="{FF2B5EF4-FFF2-40B4-BE49-F238E27FC236}">
                <a16:creationId xmlns:a16="http://schemas.microsoft.com/office/drawing/2014/main" id="{1934DBAA-C187-4B71-BC05-DBE92E855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520" y="262067"/>
            <a:ext cx="1143000" cy="571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>
            <a:extLst>
              <a:ext uri="{FF2B5EF4-FFF2-40B4-BE49-F238E27FC236}">
                <a16:creationId xmlns:a16="http://schemas.microsoft.com/office/drawing/2014/main" id="{0A8B6B62-1260-49DF-A155-60E5615934C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/>
          <a:srcRect l="959" t="575" r="68657" b="78969"/>
          <a:stretch/>
        </p:blipFill>
        <p:spPr bwMode="auto">
          <a:xfrm>
            <a:off x="7597286" y="260648"/>
            <a:ext cx="647502" cy="5729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34D8AA7-8C6E-4CCA-A0FA-DEF653DF959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45636" y="1378603"/>
            <a:ext cx="6814729" cy="1216815"/>
          </a:xfrm>
          <a:prstGeom prst="rect">
            <a:avLst/>
          </a:prstGeo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36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ko-KR" altLang="en-US" dirty="0"/>
              <a:t>제목 입력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F9C7C0F-DB1B-4BE9-9142-410B314C4B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4269" y="4509119"/>
            <a:ext cx="2586181" cy="970278"/>
          </a:xfrm>
          <a:prstGeom prst="rect">
            <a:avLst/>
          </a:prstGeom>
        </p:spPr>
        <p:txBody>
          <a:bodyPr anchor="ctr"/>
          <a:lstStyle>
            <a:lvl1pPr marL="0" indent="0" algn="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dirty="0">
                <a:solidFill>
                  <a:schemeClr val="bg1"/>
                </a:solidFill>
                <a:latin typeface="+mn-ea"/>
                <a:ea typeface="+mn-ea"/>
                <a:cs typeface="Open Sans" panose="020B0606030504020204" pitchFamily="34" charset="0"/>
                <a:sym typeface="Wingdings" pitchFamily="2" charset="2"/>
              </a:defRPr>
            </a:lvl1pPr>
          </a:lstStyle>
          <a:p>
            <a:pPr lvl="0"/>
            <a:r>
              <a:rPr lang="en-US" altLang="ko-KR" dirty="0"/>
              <a:t>202y. mm. dd </a:t>
            </a:r>
            <a:r>
              <a:rPr lang="ko-KR" altLang="en-US" dirty="0"/>
              <a:t>담당자</a:t>
            </a:r>
            <a:r>
              <a:rPr lang="en-US" altLang="ko-KR" dirty="0"/>
              <a:t>/</a:t>
            </a:r>
            <a:r>
              <a:rPr lang="ko-KR" altLang="en-US" dirty="0"/>
              <a:t>직급</a:t>
            </a:r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59E7B7E7-9C05-4667-885B-AB8295A969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5381" y="6356345"/>
            <a:ext cx="2137340" cy="411493"/>
          </a:xfrm>
          <a:prstGeom prst="rect">
            <a:avLst/>
          </a:prstGeo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1800" b="1" kern="1200" dirty="0">
                <a:solidFill>
                  <a:schemeClr val="tx1"/>
                </a:solidFill>
                <a:latin typeface="+mn-ea"/>
                <a:ea typeface="+mn-ea"/>
                <a:cs typeface="Open Sans" panose="020B0606030504020204" pitchFamily="34" charset="0"/>
                <a:sym typeface="Wingdings" pitchFamily="2" charset="2"/>
              </a:defRPr>
            </a:lvl1pPr>
          </a:lstStyle>
          <a:p>
            <a:pPr lvl="0"/>
            <a:r>
              <a:rPr lang="ko-KR" altLang="en-US" dirty="0"/>
              <a:t>대상 업체 로고</a:t>
            </a:r>
            <a:endParaRPr lang="en-US" altLang="ko-KR" dirty="0"/>
          </a:p>
          <a:p>
            <a:pPr lvl="0"/>
            <a:r>
              <a:rPr lang="en-US" altLang="ko-KR" dirty="0"/>
              <a:t>*</a:t>
            </a:r>
            <a:r>
              <a:rPr lang="ko-KR" altLang="en-US" dirty="0"/>
              <a:t>없을 시 무시</a:t>
            </a:r>
          </a:p>
        </p:txBody>
      </p:sp>
    </p:spTree>
    <p:extLst>
      <p:ext uri="{BB962C8B-B14F-4D97-AF65-F5344CB8AC3E}">
        <p14:creationId xmlns:p14="http://schemas.microsoft.com/office/powerpoint/2010/main" val="129778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942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F2EC38CF-E0DA-4E4F-8879-1DB4A59C6FEA}"/>
              </a:ext>
            </a:extLst>
          </p:cNvPr>
          <p:cNvSpPr txBox="1">
            <a:spLocks/>
          </p:cNvSpPr>
          <p:nvPr userDrawn="1"/>
        </p:nvSpPr>
        <p:spPr>
          <a:xfrm>
            <a:off x="554082" y="188574"/>
            <a:ext cx="8797837" cy="568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bg1"/>
                </a:solidFill>
                <a:latin typeface="+mn-ea"/>
                <a:cs typeface="한컴돋움" pitchFamily="18" charset="2"/>
              </a:rPr>
              <a:t>CONTENTS</a:t>
            </a:r>
            <a:endParaRPr lang="ko-KR" altLang="en-US" b="1" dirty="0">
              <a:solidFill>
                <a:schemeClr val="bg1"/>
              </a:solidFill>
              <a:latin typeface="+mn-ea"/>
              <a:cs typeface="한컴돋움" pitchFamily="18" charset="2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3C314B1-2864-4E0A-A4EA-09072E8A1F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2091" y="1997810"/>
            <a:ext cx="4733230" cy="3571718"/>
          </a:xfrm>
          <a:prstGeom prst="rect">
            <a:avLst/>
          </a:prstGeom>
        </p:spPr>
        <p:txBody>
          <a:bodyPr anchor="t"/>
          <a:lstStyle>
            <a:lvl1pPr marL="360363" indent="-360363" algn="l" rtl="0" fontAlgn="base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  <a:defRPr kumimoji="1" lang="ko-KR" altLang="en-US" sz="2800" b="1" kern="1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 marL="1028700" indent="-571500">
              <a:buFont typeface="+mj-lt"/>
              <a:buAutoNum type="romanUcPeriod"/>
              <a:defRPr/>
            </a:lvl2pPr>
            <a:lvl3pPr marL="1428750" indent="-514350">
              <a:buFont typeface="+mj-lt"/>
              <a:buAutoNum type="romanUcPeriod"/>
              <a:defRPr/>
            </a:lvl3pPr>
            <a:lvl4pPr marL="1885950" indent="-514350">
              <a:buFont typeface="+mj-lt"/>
              <a:buAutoNum type="romanUcPeriod"/>
              <a:defRPr/>
            </a:lvl4pPr>
            <a:lvl5pPr marL="2343150" indent="-514350">
              <a:buFont typeface="+mj-lt"/>
              <a:buAutoNum type="romanUcPeriod"/>
              <a:defRPr/>
            </a:lvl5pPr>
          </a:lstStyle>
          <a:p>
            <a:pPr lvl="0"/>
            <a:r>
              <a:rPr lang="ko-KR" altLang="en-US" dirty="0"/>
              <a:t>챕터 제목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166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세부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0" y="0"/>
            <a:ext cx="1952625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F2CE6CF-FA78-495B-9442-39017B283AB8}"/>
              </a:ext>
            </a:extLst>
          </p:cNvPr>
          <p:cNvSpPr/>
          <p:nvPr userDrawn="1"/>
        </p:nvSpPr>
        <p:spPr bwMode="auto">
          <a:xfrm>
            <a:off x="2661084" y="1266012"/>
            <a:ext cx="5909568" cy="70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00"/>
              </a:lnSpc>
            </a:pP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E7EA2D-A154-446D-A624-452F1F9623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1916" y="1407161"/>
            <a:ext cx="4953000" cy="419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kumimoji="1" lang="ko-KR" altLang="en-US" sz="2400" b="1" kern="1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</a:lstStyle>
          <a:p>
            <a:pPr lvl="0"/>
            <a:r>
              <a:rPr lang="en-US" altLang="ko-KR" dirty="0"/>
              <a:t>I. </a:t>
            </a:r>
            <a:r>
              <a:rPr lang="ko-KR" altLang="en-US" dirty="0"/>
              <a:t>챕터 제목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D2AF3831-91CA-4478-A2C9-FA92065CC9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3405" y="2295122"/>
            <a:ext cx="4507345" cy="91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AutoNum type="arabicPeriod"/>
              <a:defRPr kumimoji="1" lang="ko-KR" altLang="en-US" sz="2000" b="1" kern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defRPr>
            </a:lvl1pPr>
          </a:lstStyle>
          <a:p>
            <a:pPr lvl="0"/>
            <a:r>
              <a:rPr lang="ko-KR" altLang="en-US" dirty="0"/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341454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68"/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latin typeface="맑은 고딕"/>
                <a:ea typeface="맑은 고딕"/>
              </a:rPr>
              <a:t>Copyright 2024. ECMiner</a:t>
            </a:r>
            <a:r>
              <a:rPr kumimoji="0" lang="en-US" altLang="ko-KR" sz="700" b="0" i="0" baseline="0" dirty="0">
                <a:latin typeface="맑은 고딕"/>
                <a:ea typeface="맑은 고딕"/>
              </a:rPr>
              <a:t> Co., Ltd. a</a:t>
            </a:r>
            <a:r>
              <a:rPr kumimoji="0" lang="en-US" altLang="ko-KR" sz="700" b="0" i="0" dirty="0">
                <a:latin typeface="맑은 고딕"/>
                <a:ea typeface="맑은 고딕"/>
              </a:rPr>
              <a:t>ll rights reserved.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22" y="6579514"/>
            <a:ext cx="939299" cy="216000"/>
          </a:xfrm>
          <a:prstGeom prst="rect">
            <a:avLst/>
          </a:prstGeom>
        </p:spPr>
      </p:pic>
      <p:sp>
        <p:nvSpPr>
          <p:cNvPr id="14" name="텍스트 개체 틀 19">
            <a:extLst>
              <a:ext uri="{FF2B5EF4-FFF2-40B4-BE49-F238E27FC236}">
                <a16:creationId xmlns:a16="http://schemas.microsoft.com/office/drawing/2014/main" id="{6BEA6CC4-7B5D-42C1-89CC-4D5372474D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708" y="572858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>
              <a:buFont typeface="Wingdings" panose="05000000000000000000" pitchFamily="2" charset="2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소주제</a:t>
            </a:r>
          </a:p>
        </p:txBody>
      </p:sp>
      <p:sp>
        <p:nvSpPr>
          <p:cNvPr id="15" name="텍스트 개체 틀 21">
            <a:extLst>
              <a:ext uri="{FF2B5EF4-FFF2-40B4-BE49-F238E27FC236}">
                <a16:creationId xmlns:a16="http://schemas.microsoft.com/office/drawing/2014/main" id="{55D5FE98-3A06-4B9D-8C1C-494B1EC85F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2309" y="922627"/>
            <a:ext cx="9270641" cy="708950"/>
          </a:xfrm>
          <a:prstGeom prst="rect">
            <a:avLst/>
          </a:prstGeom>
        </p:spPr>
        <p:txBody>
          <a:bodyPr lIns="72000" tIns="36000"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 altLang="ko-KR" dirty="0"/>
              <a:t>*</a:t>
            </a:r>
            <a:r>
              <a:rPr lang="ko-KR" altLang="en-US" dirty="0"/>
              <a:t>글자 폰트 </a:t>
            </a:r>
            <a:r>
              <a:rPr lang="en-US" altLang="ko-KR" dirty="0"/>
              <a:t>14 </a:t>
            </a:r>
            <a:r>
              <a:rPr lang="ko-KR" altLang="en-US" dirty="0"/>
              <a:t>유지                                                                                                                     </a:t>
            </a:r>
            <a:r>
              <a:rPr lang="en-US" altLang="ko-KR" dirty="0"/>
              <a:t>*</a:t>
            </a:r>
            <a:r>
              <a:rPr lang="ko-KR" altLang="en-US" dirty="0"/>
              <a:t>최대 </a:t>
            </a:r>
            <a:r>
              <a:rPr lang="en-US" altLang="ko-KR" dirty="0"/>
              <a:t>3</a:t>
            </a:r>
            <a:r>
              <a:rPr lang="ko-KR" altLang="en-US" dirty="0"/>
              <a:t>줄까지 기입                                                                                                                      </a:t>
            </a:r>
            <a:r>
              <a:rPr lang="en-US" altLang="ko-KR" dirty="0"/>
              <a:t>*</a:t>
            </a:r>
            <a:r>
              <a:rPr lang="ko-KR" altLang="en-US" dirty="0"/>
              <a:t>그림 자료가 주 내용일 경우</a:t>
            </a:r>
            <a:r>
              <a:rPr lang="en-US" altLang="ko-KR" dirty="0"/>
              <a:t>, </a:t>
            </a:r>
            <a:r>
              <a:rPr lang="ko-KR" altLang="en-US" dirty="0"/>
              <a:t>삭제 가능</a:t>
            </a:r>
          </a:p>
        </p:txBody>
      </p:sp>
      <p:sp>
        <p:nvSpPr>
          <p:cNvPr id="16" name="제목 9">
            <a:extLst>
              <a:ext uri="{FF2B5EF4-FFF2-40B4-BE49-F238E27FC236}">
                <a16:creationId xmlns:a16="http://schemas.microsoft.com/office/drawing/2014/main" id="{4218302E-124C-470D-BB79-F671E8D10C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>
              <a:def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  <a:sym typeface="Wingdings" pitchFamily="2" charset="2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SzTx/>
              <a:buFont typeface="Arial" charset="0"/>
              <a:buNone/>
              <a:tabLst/>
            </a:pPr>
            <a:r>
              <a:rPr lang="en-US" altLang="ko-KR" dirty="0"/>
              <a:t>1. </a:t>
            </a:r>
            <a:r>
              <a:rPr lang="ko-KR" altLang="en-US" dirty="0"/>
              <a:t>주제</a:t>
            </a: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43F91B20-EC10-49FE-B09E-1E543401CC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en-US" altLang="ko-KR" dirty="0"/>
              <a:t>I. </a:t>
            </a:r>
            <a:r>
              <a:rPr lang="ko-KR" altLang="en-US" dirty="0"/>
              <a:t>챕터 제목</a:t>
            </a:r>
          </a:p>
        </p:txBody>
      </p:sp>
    </p:spTree>
    <p:extLst>
      <p:ext uri="{BB962C8B-B14F-4D97-AF65-F5344CB8AC3E}">
        <p14:creationId xmlns:p14="http://schemas.microsoft.com/office/powerpoint/2010/main" val="98618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63"/>
            <a:ext cx="9906000" cy="6238875"/>
          </a:xfrm>
          <a:prstGeom prst="rect">
            <a:avLst/>
          </a:prstGeom>
        </p:spPr>
      </p:pic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5544274" y="4536505"/>
            <a:ext cx="4245264" cy="1392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이씨마이너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endParaRPr lang="ko-KR" altLang="en-US" sz="12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강남구 </a:t>
            </a:r>
            <a:r>
              <a:rPr lang="ko-KR" altLang="en-US" sz="1200" b="1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논현로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덕원빌딩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Tel  02-552-5266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Fax  02-566-0768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- http://www.ecminer.com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gray">
          <a:xfrm>
            <a:off x="56456" y="6431765"/>
            <a:ext cx="770485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1000" b="1" dirty="0">
                <a:latin typeface="+mn-ea"/>
                <a:ea typeface="+mn-ea"/>
              </a:rPr>
              <a:t>본 문서는 </a:t>
            </a:r>
            <a:r>
              <a:rPr lang="en-US" altLang="ko-KR" sz="1000" b="1" dirty="0">
                <a:latin typeface="+mn-ea"/>
                <a:ea typeface="+mn-ea"/>
              </a:rPr>
              <a:t>㈜</a:t>
            </a:r>
            <a:r>
              <a:rPr lang="ko-KR" altLang="en-US" sz="1000" b="1" dirty="0">
                <a:latin typeface="+mn-ea"/>
                <a:ea typeface="+mn-ea"/>
              </a:rPr>
              <a:t>이씨마이너의 기밀정보 및 영업비밀을 포함하고 있으므로</a:t>
            </a:r>
            <a:r>
              <a:rPr lang="en-US" altLang="ko-KR" sz="1000" b="1" dirty="0">
                <a:latin typeface="+mn-ea"/>
                <a:ea typeface="+mn-ea"/>
              </a:rPr>
              <a:t>, </a:t>
            </a:r>
            <a:r>
              <a:rPr lang="ko-KR" altLang="en-US" sz="1000" b="1" dirty="0">
                <a:latin typeface="+mn-ea"/>
                <a:ea typeface="+mn-ea"/>
              </a:rPr>
              <a:t>제공된 목적 외에 무단으로 복제되거나</a:t>
            </a: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ko-KR" altLang="en-US" sz="1000" b="1" dirty="0">
                <a:latin typeface="+mn-ea"/>
                <a:ea typeface="+mn-ea"/>
              </a:rPr>
              <a:t>배포될 수 없습니다</a:t>
            </a:r>
            <a:r>
              <a:rPr lang="en-US" altLang="ko-KR" sz="10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375123" y="2331628"/>
            <a:ext cx="3153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0" dirty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  <a:r>
              <a:rPr lang="en-US" altLang="ko-KR" sz="4400" b="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44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9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69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0" r:id="rId2"/>
    <p:sldLayoutId id="2147483803" r:id="rId3"/>
    <p:sldLayoutId id="2147483808" r:id="rId4"/>
    <p:sldLayoutId id="2147483804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B9C259-F067-4F41-A6FB-E2E1BE7869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활성화 함수 </a:t>
            </a:r>
            <a:r>
              <a:rPr lang="en-US" altLang="ko-KR" dirty="0"/>
              <a:t>&amp; </a:t>
            </a:r>
            <a:r>
              <a:rPr lang="ko-KR" altLang="en-US" dirty="0"/>
              <a:t>손실 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535A55-B1BF-4C4C-B8BD-EE34EE9B9E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2024.07.31</a:t>
            </a:r>
          </a:p>
          <a:p>
            <a:r>
              <a:rPr lang="ko-KR" altLang="en-US" dirty="0" err="1"/>
              <a:t>박진윤</a:t>
            </a:r>
            <a:r>
              <a:rPr lang="ko-KR" altLang="en-US" dirty="0"/>
              <a:t> 주임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41FF10-64BF-4D1E-B03D-21849AC56E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79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540E997-573E-4ACB-8DC3-FAD61A885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</a:t>
            </a:r>
            <a:r>
              <a:rPr lang="ko-KR" altLang="en-US" dirty="0"/>
              <a:t>손실 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45E31E-F3A5-494C-B5E6-A20C1F2B5D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2.1 MSE, MAE, SSE</a:t>
            </a:r>
          </a:p>
          <a:p>
            <a:pPr marL="0" indent="0">
              <a:buNone/>
            </a:pPr>
            <a:r>
              <a:rPr lang="en-US" altLang="ko-KR" dirty="0"/>
              <a:t>2.2 Cross-Entropy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020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85DA41-E0A0-46A2-8C4A-9A799042A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손실 함수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97A51F-4EC2-4018-8315-D5553DA5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MSE, MAE, SSE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3B338-A845-4853-9BD9-18F00B2BBC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BEFCAC1-7CAB-6D07-0851-085D8408D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2309" y="922626"/>
            <a:ext cx="9270641" cy="18459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dirty="0">
                <a:latin typeface="Cambria Math" panose="02040503050406030204" pitchFamily="18" charset="0"/>
              </a:rPr>
              <a:t>손실 함수 값이 작을 수록 모델의 예측 값이 실제 값에 가깝다는 것을 의미함</a:t>
            </a:r>
            <a:endParaRPr lang="en-US" altLang="ko-KR" b="0" dirty="0">
              <a:latin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Cambria Math" panose="02040503050406030204" pitchFamily="18" charset="0"/>
              </a:rPr>
              <a:t>딥러닝 모델은 손실 함수 값을 최소화하는 방향으로 학습을 진행함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Cambria Math" panose="02040503050406030204" pitchFamily="18" charset="0"/>
              </a:rPr>
              <a:t>아래 세개의 손실 함수는 주로 회귀 문제에 사용됨</a:t>
            </a:r>
            <a:endParaRPr lang="en-US" altLang="ko-KR" dirty="0">
              <a:latin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0" dirty="0">
              <a:latin typeface="Cambria Math" panose="02040503050406030204" pitchFamily="18" charset="0"/>
            </a:endParaRP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143C95-B58F-9F64-BB75-02CD2C73CD04}"/>
                  </a:ext>
                </a:extLst>
              </p:cNvPr>
              <p:cNvSpPr txBox="1"/>
              <p:nvPr/>
            </p:nvSpPr>
            <p:spPr>
              <a:xfrm>
                <a:off x="752475" y="2260599"/>
                <a:ext cx="4959350" cy="3237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b="0" i="0" dirty="0">
                    <a:latin typeface="Cambria Math" panose="02040503050406030204" pitchFamily="18" charset="0"/>
                  </a:rPr>
                  <a:t>Mean Square Error</a:t>
                </a:r>
              </a:p>
              <a:p>
                <a:r>
                  <a:rPr lang="en-US" altLang="ko-KR" sz="1800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MSE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8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ko-KR" sz="180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8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b="0" dirty="0"/>
              </a:p>
              <a:p>
                <a:endParaRPr lang="en-US" altLang="ko-KR" sz="1800" b="0" i="0" dirty="0">
                  <a:latin typeface="Cambria Math" panose="02040503050406030204" pitchFamily="18" charset="0"/>
                </a:endParaRPr>
              </a:p>
              <a:p>
                <a:r>
                  <a:rPr lang="en-US" altLang="ko-KR" sz="1800" b="0" dirty="0">
                    <a:latin typeface="Cambria Math" panose="02040503050406030204" pitchFamily="18" charset="0"/>
                  </a:rPr>
                  <a:t>Mean Absolute Error</a:t>
                </a:r>
                <a:endParaRPr lang="en-US" altLang="ko-KR" sz="1800" b="0" i="0" dirty="0">
                  <a:latin typeface="Cambria Math" panose="02040503050406030204" pitchFamily="18" charset="0"/>
                </a:endParaRPr>
              </a:p>
              <a:p>
                <a:r>
                  <a:rPr lang="en-US" altLang="ko-KR" sz="1800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MAE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80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ko-KR" sz="180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80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ko-KR" altLang="en-US" sz="1800" dirty="0"/>
              </a:p>
              <a:p>
                <a:endParaRPr lang="en-US" altLang="ko-KR" sz="1800" b="0" i="0" dirty="0">
                  <a:latin typeface="Cambria Math" panose="02040503050406030204" pitchFamily="18" charset="0"/>
                </a:endParaRPr>
              </a:p>
              <a:p>
                <a:r>
                  <a:rPr lang="en-US" altLang="ko-KR" sz="1800" b="0" dirty="0">
                    <a:latin typeface="Cambria Math" panose="02040503050406030204" pitchFamily="18" charset="0"/>
                  </a:rPr>
                  <a:t>Sum of Squares Error</a:t>
                </a:r>
                <a:endParaRPr lang="en-US" altLang="ko-KR" sz="1800" b="0" i="0" dirty="0">
                  <a:latin typeface="Cambria Math" panose="02040503050406030204" pitchFamily="18" charset="0"/>
                </a:endParaRPr>
              </a:p>
              <a:p>
                <a:r>
                  <a:rPr lang="en-US" altLang="ko-KR" sz="1800" b="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SSE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80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ko-KR" sz="180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80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altLang="ko-KR" sz="180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80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dirty="0"/>
              </a:p>
              <a:p>
                <a:endParaRPr lang="en-US" altLang="ko-KR" sz="1800" dirty="0"/>
              </a:p>
              <a:p>
                <a:pPr algn="r"/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𝒘𝒉𝒆𝒓𝒆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𝒕𝒂𝒓𝒈𝒆𝒕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데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터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예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측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데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터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데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터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개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143C95-B58F-9F64-BB75-02CD2C73C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75" y="2260599"/>
                <a:ext cx="4959350" cy="3237874"/>
              </a:xfrm>
              <a:prstGeom prst="rect">
                <a:avLst/>
              </a:prstGeom>
              <a:blipFill>
                <a:blip r:embed="rId2"/>
                <a:stretch>
                  <a:fillRect l="-983" t="-3390" b="-7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413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85DA41-E0A0-46A2-8C4A-9A799042A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Binary Cross-Entropy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97A51F-4EC2-4018-8315-D5553DA5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Cross-Entropy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3B338-A845-4853-9BD9-18F00B2BBC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A8BE9910-5B76-DB2F-1397-1F3415E0B2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이진</a:t>
            </a:r>
            <a:r>
              <a:rPr lang="en-US" altLang="ko-KR" dirty="0"/>
              <a:t> </a:t>
            </a:r>
            <a:r>
              <a:rPr lang="ko-KR" altLang="en-US" dirty="0"/>
              <a:t>분류 문제에 주로 사용되는 손실 함수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교차 엔트로피 오차는 주어진 데이터와 모델의 </a:t>
            </a:r>
            <a:r>
              <a:rPr lang="ko-KR" altLang="en-US" dirty="0" err="1"/>
              <a:t>예측값</a:t>
            </a:r>
            <a:r>
              <a:rPr lang="ko-KR" altLang="en-US" dirty="0"/>
              <a:t> 사이의 차이를 계산함</a:t>
            </a:r>
          </a:p>
        </p:txBody>
      </p: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08E663B8-1C1A-849E-2329-A3672234CC7C}"/>
              </a:ext>
            </a:extLst>
          </p:cNvPr>
          <p:cNvSpPr txBox="1">
            <a:spLocks/>
          </p:cNvSpPr>
          <p:nvPr/>
        </p:nvSpPr>
        <p:spPr>
          <a:xfrm>
            <a:off x="209708" y="3430358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0" algn="l"/>
              </a:tabLs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/>
              <a:t>Categorical Cross-Entropy</a:t>
            </a:r>
            <a:endParaRPr kumimoji="0" lang="ko-KR" altLang="en-US" dirty="0"/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DD5F6986-AD82-24A8-91B2-FBE435BE7D49}"/>
              </a:ext>
            </a:extLst>
          </p:cNvPr>
          <p:cNvSpPr txBox="1">
            <a:spLocks/>
          </p:cNvSpPr>
          <p:nvPr/>
        </p:nvSpPr>
        <p:spPr>
          <a:xfrm>
            <a:off x="362309" y="3823745"/>
            <a:ext cx="9270641" cy="708950"/>
          </a:xfrm>
          <a:prstGeom prst="rect">
            <a:avLst/>
          </a:prstGeom>
        </p:spPr>
        <p:txBody>
          <a:bodyPr lIns="72000" tIns="36000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ko-KR" altLang="en-US" b="0" dirty="0"/>
              <a:t>다중</a:t>
            </a:r>
            <a:r>
              <a:rPr kumimoji="0" lang="en-US" altLang="ko-KR" b="0" dirty="0"/>
              <a:t> </a:t>
            </a:r>
            <a:r>
              <a:rPr kumimoji="0" lang="ko-KR" altLang="en-US" b="0" dirty="0"/>
              <a:t>분류 문제에 주로 사용되는 손실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3AE745-9E05-F797-B7FF-A989AAFBE39A}"/>
                  </a:ext>
                </a:extLst>
              </p:cNvPr>
              <p:cNvSpPr txBox="1"/>
              <p:nvPr/>
            </p:nvSpPr>
            <p:spPr>
              <a:xfrm>
                <a:off x="1327150" y="1981346"/>
                <a:ext cx="5738687" cy="651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𝐵𝐶𝐸𝐸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altLang="ko-KR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ko-KR" b="0" dirty="0">
                  <a:latin typeface="+mn-ea"/>
                  <a:ea typeface="+mn-ea"/>
                </a:endParaRPr>
              </a:p>
              <a:p>
                <a:endParaRPr lang="en-US" altLang="ko-KR" b="0" dirty="0">
                  <a:latin typeface="+mn-ea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𝑤h𝑒𝑟𝑒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𝑖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+mn-ea"/>
                        </a:rPr>
                        <m:t>번째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𝑡𝑎𝑟𝑔𝑒𝑡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ko-KR" altLang="en-US" b="0" i="1">
                          <a:latin typeface="Cambria Math" panose="02040503050406030204" pitchFamily="18" charset="0"/>
                          <a:ea typeface="+mn-ea"/>
                        </a:rPr>
                        <m:t>데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+mn-ea"/>
                        </a:rPr>
                        <m:t>이</m:t>
                      </m:r>
                      <m:r>
                        <a:rPr lang="ko-KR" altLang="en-US" b="0" i="1">
                          <a:latin typeface="Cambria Math" panose="02040503050406030204" pitchFamily="18" charset="0"/>
                          <a:ea typeface="+mn-ea"/>
                        </a:rPr>
                        <m:t>터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𝑖</m:t>
                      </m:r>
                      <m:r>
                        <a:rPr lang="ko-KR" altLang="en-US" b="0" i="1">
                          <a:latin typeface="Cambria Math" panose="02040503050406030204" pitchFamily="18" charset="0"/>
                          <a:ea typeface="+mn-ea"/>
                        </a:rPr>
                        <m:t>번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+mn-ea"/>
                        </a:rPr>
                        <m:t>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ko-KR" altLang="en-US" b="0" i="1">
                          <a:latin typeface="Cambria Math" panose="02040503050406030204" pitchFamily="18" charset="0"/>
                          <a:ea typeface="+mn-ea"/>
                        </a:rPr>
                        <m:t>예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+mn-ea"/>
                        </a:rPr>
                        <m:t>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ko-KR" altLang="en-US" b="0" i="1">
                          <a:latin typeface="Cambria Math" panose="02040503050406030204" pitchFamily="18" charset="0"/>
                          <a:ea typeface="+mn-ea"/>
                        </a:rPr>
                        <m:t>데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+mn-ea"/>
                        </a:rPr>
                        <m:t>이</m:t>
                      </m:r>
                      <m:r>
                        <a:rPr lang="ko-KR" altLang="en-US" b="0" i="1">
                          <a:latin typeface="Cambria Math" panose="02040503050406030204" pitchFamily="18" charset="0"/>
                          <a:ea typeface="+mn-ea"/>
                        </a:rPr>
                        <m:t>터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+mn-ea"/>
                        </a:rPr>
                        <m:t>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𝑠𝑜𝑓𝑡𝑚𝑎𝑥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ko-KR" altLang="en-US" b="0" i="1">
                          <a:latin typeface="Cambria Math" panose="02040503050406030204" pitchFamily="18" charset="0"/>
                          <a:ea typeface="+mn-ea"/>
                        </a:rPr>
                        <m:t>함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+mn-ea"/>
                        </a:rPr>
                        <m:t>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</m:oMath>
                  </m:oMathPara>
                </a14:m>
                <a:endParaRPr lang="ko-KR" altLang="en-US" b="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3AE745-9E05-F797-B7FF-A989AAFBE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150" y="1981346"/>
                <a:ext cx="5738687" cy="651781"/>
              </a:xfrm>
              <a:prstGeom prst="rect">
                <a:avLst/>
              </a:prstGeom>
              <a:blipFill>
                <a:blip r:embed="rId2"/>
                <a:stretch>
                  <a:fillRect b="-112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7AB539-9F8E-A8AF-86FF-01781C691D02}"/>
                  </a:ext>
                </a:extLst>
              </p:cNvPr>
              <p:cNvSpPr txBox="1"/>
              <p:nvPr/>
            </p:nvSpPr>
            <p:spPr>
              <a:xfrm>
                <a:off x="3190576" y="4621193"/>
                <a:ext cx="1890005" cy="605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𝐶𝐶𝐸𝐸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b="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17AB539-9F8E-A8AF-86FF-01781C691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576" y="4621193"/>
                <a:ext cx="1890005" cy="605807"/>
              </a:xfrm>
              <a:prstGeom prst="rect">
                <a:avLst/>
              </a:prstGeom>
              <a:blipFill>
                <a:blip r:embed="rId3"/>
                <a:stretch>
                  <a:fillRect b="-10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000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416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EFC9500-80AE-4436-9F49-A96D2417B9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r>
              <a:rPr lang="ko-KR" altLang="en-US" dirty="0"/>
              <a:t>활성화 함수</a:t>
            </a:r>
            <a:endParaRPr lang="en-US" altLang="ko-KR" dirty="0"/>
          </a:p>
          <a:p>
            <a:r>
              <a:rPr lang="ko-KR" altLang="en-US" dirty="0"/>
              <a:t>손실 함수</a:t>
            </a:r>
          </a:p>
        </p:txBody>
      </p:sp>
    </p:spTree>
    <p:extLst>
      <p:ext uri="{BB962C8B-B14F-4D97-AF65-F5344CB8AC3E}">
        <p14:creationId xmlns:p14="http://schemas.microsoft.com/office/powerpoint/2010/main" val="16136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540E997-573E-4ACB-8DC3-FAD61A885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활성화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45E31E-F3A5-494C-B5E6-A20C1F2B5D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3405" y="2295122"/>
            <a:ext cx="4507345" cy="273601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1.1 Linear</a:t>
            </a:r>
          </a:p>
          <a:p>
            <a:pPr marL="0" indent="0">
              <a:buNone/>
            </a:pPr>
            <a:r>
              <a:rPr lang="en-US" altLang="ko-KR" dirty="0"/>
              <a:t>1.2 Sigmoid</a:t>
            </a:r>
          </a:p>
          <a:p>
            <a:pPr marL="0" indent="0">
              <a:buNone/>
            </a:pPr>
            <a:r>
              <a:rPr lang="en-US" altLang="ko-KR" dirty="0"/>
              <a:t>1.3 Tanh</a:t>
            </a:r>
          </a:p>
          <a:p>
            <a:pPr marL="0" indent="0">
              <a:buNone/>
            </a:pPr>
            <a:r>
              <a:rPr lang="en-US" altLang="ko-KR" dirty="0"/>
              <a:t>1.4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1.5 Leaky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1.6 </a:t>
            </a:r>
            <a:r>
              <a:rPr lang="en-US" altLang="ko-KR" dirty="0" err="1"/>
              <a:t>Softmax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08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85DA41-E0A0-46A2-8C4A-9A799042A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선형 함수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A602379-7F8D-4FBC-9218-2A74DB6E7DC8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직선적인 함수로 은닉층이 여러 개 있는 </a:t>
                </a:r>
                <a:r>
                  <a:rPr lang="en-US" altLang="ko-KR" dirty="0"/>
                  <a:t>Neural Network</a:t>
                </a:r>
                <a:r>
                  <a:rPr lang="ko-KR" altLang="en-US" dirty="0"/>
                  <a:t>여도 큰 의미가 없음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아래와 같은 함수로 </a:t>
                </a:r>
                <a:r>
                  <a:rPr lang="en-US" altLang="ko-KR" dirty="0"/>
                  <a:t>derivative</a:t>
                </a:r>
                <a:r>
                  <a:rPr lang="ko-KR" altLang="en-US" dirty="0"/>
                  <a:t>가 상수임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Backpropagation</a:t>
                </a:r>
                <a:r>
                  <a:rPr lang="ko-KR" altLang="en-US" dirty="0"/>
                  <a:t>이 불가능하고 </a:t>
                </a:r>
                <a:r>
                  <a:rPr lang="ko-KR" altLang="en-US" dirty="0" err="1"/>
                  <a:t>입력값과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출력값의</a:t>
                </a:r>
                <a:r>
                  <a:rPr lang="ko-KR" altLang="en-US" dirty="0"/>
                  <a:t> 관련성이 크지 않음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선형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함수 수식</a:t>
                </a:r>
                <a:r>
                  <a:rPr lang="en-US" altLang="ko-KR" dirty="0"/>
                  <a:t>: </a:t>
                </a:r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𝑾𝒙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A602379-7F8D-4FBC-9218-2A74DB6E7D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263" t="-2564" b="-786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>
            <a:extLst>
              <a:ext uri="{FF2B5EF4-FFF2-40B4-BE49-F238E27FC236}">
                <a16:creationId xmlns:a16="http://schemas.microsoft.com/office/drawing/2014/main" id="{C297A51F-4EC2-4018-8315-D5553DA5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1.1 Linear Function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3B338-A845-4853-9BD9-18F00B2BBC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5E4F811-F3C0-642E-6BAB-0A0F8ABE8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848" y="2360056"/>
            <a:ext cx="4412176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E95526-62F4-5AFC-7D06-F19CE2685007}"/>
              </a:ext>
            </a:extLst>
          </p:cNvPr>
          <p:cNvSpPr txBox="1"/>
          <p:nvPr/>
        </p:nvSpPr>
        <p:spPr>
          <a:xfrm>
            <a:off x="3186310" y="5752762"/>
            <a:ext cx="3622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dirty="0">
                <a:latin typeface="+mn-lt"/>
                <a:ea typeface="+mn-ea"/>
              </a:rPr>
              <a:t>&lt;</a:t>
            </a:r>
            <a:r>
              <a:rPr lang="ko-KR" altLang="en-US" b="0" dirty="0">
                <a:latin typeface="+mn-lt"/>
                <a:ea typeface="+mn-ea"/>
              </a:rPr>
              <a:t>그림</a:t>
            </a:r>
            <a:r>
              <a:rPr lang="en-US" altLang="ko-KR" b="0" dirty="0">
                <a:latin typeface="+mn-lt"/>
                <a:ea typeface="+mn-ea"/>
              </a:rPr>
              <a:t>. </a:t>
            </a:r>
            <a:r>
              <a:rPr lang="ko-KR" altLang="en-US" b="0" dirty="0">
                <a:latin typeface="+mn-lt"/>
                <a:ea typeface="+mn-ea"/>
              </a:rPr>
              <a:t>선형 함수 그래프</a:t>
            </a:r>
            <a:r>
              <a:rPr lang="en-US" altLang="ko-KR" b="0" dirty="0">
                <a:latin typeface="+mn-lt"/>
                <a:ea typeface="+mn-ea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6758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85DA41-E0A0-46A2-8C4A-9A799042A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시그모이드</a:t>
            </a:r>
            <a:r>
              <a:rPr lang="ko-KR" altLang="en-US" dirty="0"/>
              <a:t> 함수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A602379-7F8D-4FBC-9218-2A74DB6E7DC8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출력 값을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 변경해줌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은닉층의 활성화 함수보다 이진 분류 모델의 마지막 활성화 함수로 활용함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Layer</a:t>
                </a:r>
                <a:r>
                  <a:rPr lang="ko-KR" altLang="en-US" dirty="0"/>
                  <a:t>를 거쳐갈 때마다 곱하기 연산을 거쳐 층이 지날 수록 </a:t>
                </a:r>
                <a:r>
                  <a:rPr lang="en-US" altLang="ko-KR" dirty="0"/>
                  <a:t>Vanishing Gradient </a:t>
                </a:r>
                <a:r>
                  <a:rPr lang="ko-KR" altLang="en-US" dirty="0"/>
                  <a:t>문제를 야기함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/>
                  <a:t>시그모이드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함수 수식</a:t>
                </a:r>
                <a:r>
                  <a:rPr lang="en-US" altLang="ko-KR" dirty="0"/>
                  <a:t>: </a:t>
                </a:r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lvl="1" indent="0">
                  <a:buNone/>
                </a:pPr>
                <a:endParaRPr lang="en-US" altLang="ko-K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err="1"/>
                  <a:t>시그모이드</a:t>
                </a:r>
                <a:r>
                  <a:rPr lang="ko-KR" altLang="en-US" dirty="0"/>
                  <a:t> 함수 </a:t>
                </a:r>
                <a:r>
                  <a:rPr lang="en-US" altLang="ko-KR" dirty="0"/>
                  <a:t>derivative:</a:t>
                </a:r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𝒔𝒊𝒈𝒎𝒐𝒊𝒅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𝒔𝒊𝒈𝒎𝒐𝒊𝒅</m:t>
                      </m:r>
                      <m:d>
                        <m:d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400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A602379-7F8D-4FBC-9218-2A74DB6E7D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263" t="-2564" b="-2290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>
            <a:extLst>
              <a:ext uri="{FF2B5EF4-FFF2-40B4-BE49-F238E27FC236}">
                <a16:creationId xmlns:a16="http://schemas.microsoft.com/office/drawing/2014/main" id="{C297A51F-4EC2-4018-8315-D5553DA5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1.2 Sigmoid Function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3B338-A845-4853-9BD9-18F00B2BBC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95526-62F4-5AFC-7D06-F19CE2685007}"/>
              </a:ext>
            </a:extLst>
          </p:cNvPr>
          <p:cNvSpPr txBox="1"/>
          <p:nvPr/>
        </p:nvSpPr>
        <p:spPr>
          <a:xfrm>
            <a:off x="5123778" y="5424423"/>
            <a:ext cx="3622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dirty="0">
                <a:latin typeface="+mn-lt"/>
                <a:ea typeface="+mn-ea"/>
              </a:rPr>
              <a:t>&lt;</a:t>
            </a:r>
            <a:r>
              <a:rPr lang="ko-KR" altLang="en-US" b="0" dirty="0">
                <a:latin typeface="+mn-lt"/>
                <a:ea typeface="+mn-ea"/>
              </a:rPr>
              <a:t>그림</a:t>
            </a:r>
            <a:r>
              <a:rPr lang="en-US" altLang="ko-KR" b="0" dirty="0">
                <a:latin typeface="+mn-lt"/>
                <a:ea typeface="+mn-ea"/>
              </a:rPr>
              <a:t>. </a:t>
            </a:r>
            <a:r>
              <a:rPr lang="ko-KR" altLang="en-US" b="0" dirty="0" err="1">
                <a:latin typeface="+mn-lt"/>
                <a:ea typeface="+mn-ea"/>
              </a:rPr>
              <a:t>시그모이드</a:t>
            </a:r>
            <a:r>
              <a:rPr lang="ko-KR" altLang="en-US" b="0" dirty="0">
                <a:latin typeface="+mn-lt"/>
                <a:ea typeface="+mn-ea"/>
              </a:rPr>
              <a:t> 함수 그래프</a:t>
            </a:r>
            <a:r>
              <a:rPr lang="en-US" altLang="ko-KR" b="0" dirty="0">
                <a:latin typeface="+mn-lt"/>
                <a:ea typeface="+mn-ea"/>
              </a:rPr>
              <a:t>&gt;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564BFB-93A1-5DB7-E956-387EC42C9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173" y="1981346"/>
            <a:ext cx="4261846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12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85DA41-E0A0-46A2-8C4A-9A799042A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tanh</a:t>
            </a:r>
            <a:r>
              <a:rPr lang="ko-KR" altLang="en-US" dirty="0"/>
              <a:t> 함수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A602379-7F8D-4FBC-9218-2A74DB6E7DC8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출력 값을 </a:t>
                </a:r>
                <a:r>
                  <a:rPr lang="en-US" altLang="ko-KR" dirty="0"/>
                  <a:t>[-1,1]</a:t>
                </a:r>
                <a:r>
                  <a:rPr lang="ko-KR" altLang="en-US" dirty="0"/>
                  <a:t>로</a:t>
                </a:r>
                <a:r>
                  <a:rPr lang="en-US" altLang="ko-KR" dirty="0"/>
                  <a:t> normalization</a:t>
                </a:r>
                <a:r>
                  <a:rPr lang="ko-KR" altLang="en-US" dirty="0"/>
                  <a:t>함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Zero-centered: </a:t>
                </a:r>
                <a:r>
                  <a:rPr lang="ko-KR" altLang="en-US" dirty="0"/>
                  <a:t>평균이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이고 음과 양이 같은 편향을 가지게 조화롭게 분포를 변환함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tanh </a:t>
                </a:r>
                <a:r>
                  <a:rPr lang="ko-KR" altLang="en-US" dirty="0"/>
                  <a:t>함수 수식</a:t>
                </a:r>
                <a:r>
                  <a:rPr lang="en-US" altLang="ko-KR" dirty="0"/>
                  <a:t>: </a:t>
                </a:r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ko-KR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dirty="0"/>
              </a:p>
              <a:p>
                <a:pPr lvl="1" indent="0">
                  <a:buNone/>
                </a:pPr>
                <a:endParaRPr lang="en-US" altLang="ko-K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tanh</a:t>
                </a:r>
                <a:r>
                  <a:rPr lang="ko-KR" altLang="en-US" dirty="0"/>
                  <a:t> 함수 </a:t>
                </a:r>
                <a:r>
                  <a:rPr lang="en-US" altLang="ko-KR" dirty="0"/>
                  <a:t>derivative:</a:t>
                </a:r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𝒕𝒂𝒏𝒉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A602379-7F8D-4FBC-9218-2A74DB6E7D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263" t="-2564" b="-2094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>
            <a:extLst>
              <a:ext uri="{FF2B5EF4-FFF2-40B4-BE49-F238E27FC236}">
                <a16:creationId xmlns:a16="http://schemas.microsoft.com/office/drawing/2014/main" id="{C297A51F-4EC2-4018-8315-D5553DA5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1.3 Hyperbolic Tangent Function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3B338-A845-4853-9BD9-18F00B2BBC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95526-62F4-5AFC-7D06-F19CE2685007}"/>
              </a:ext>
            </a:extLst>
          </p:cNvPr>
          <p:cNvSpPr txBox="1"/>
          <p:nvPr/>
        </p:nvSpPr>
        <p:spPr>
          <a:xfrm>
            <a:off x="5123778" y="5424423"/>
            <a:ext cx="3622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dirty="0">
                <a:latin typeface="+mn-lt"/>
                <a:ea typeface="+mn-ea"/>
              </a:rPr>
              <a:t>&lt;</a:t>
            </a:r>
            <a:r>
              <a:rPr lang="ko-KR" altLang="en-US" b="0" dirty="0">
                <a:latin typeface="+mn-lt"/>
                <a:ea typeface="+mn-ea"/>
              </a:rPr>
              <a:t>그림</a:t>
            </a:r>
            <a:r>
              <a:rPr lang="en-US" altLang="ko-KR" b="0" dirty="0">
                <a:latin typeface="+mn-lt"/>
                <a:ea typeface="+mn-ea"/>
              </a:rPr>
              <a:t>. tanh</a:t>
            </a:r>
            <a:r>
              <a:rPr lang="ko-KR" altLang="en-US" b="0" dirty="0">
                <a:latin typeface="+mn-lt"/>
                <a:ea typeface="+mn-ea"/>
              </a:rPr>
              <a:t> 함수 그래프</a:t>
            </a:r>
            <a:r>
              <a:rPr lang="en-US" altLang="ko-KR" b="0" dirty="0">
                <a:latin typeface="+mn-lt"/>
                <a:ea typeface="+mn-ea"/>
              </a:rPr>
              <a:t>&gt;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3D4F212-6F88-DD22-B763-D33F8C0D4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008" y="1981346"/>
            <a:ext cx="4412176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12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85DA41-E0A0-46A2-8C4A-9A799042A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ReLU</a:t>
            </a:r>
            <a:r>
              <a:rPr lang="ko-KR" altLang="en-US" dirty="0"/>
              <a:t> 함수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A602379-7F8D-4FBC-9218-2A74DB6E7DC8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양의 값에서는 </a:t>
                </a:r>
                <a:r>
                  <a:rPr lang="en-US" altLang="ko-KR" dirty="0"/>
                  <a:t>saturation</a:t>
                </a:r>
                <a:r>
                  <a:rPr lang="ko-KR" altLang="en-US" dirty="0"/>
                  <a:t>이 되지 않음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기울기가 </a:t>
                </a:r>
                <a:r>
                  <a:rPr lang="en-US" altLang="ko-KR" dirty="0"/>
                  <a:t>0 </a:t>
                </a:r>
                <a:r>
                  <a:rPr lang="ko-KR" altLang="en-US" dirty="0"/>
                  <a:t>또는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의 값을 가지기 때문에 </a:t>
                </a:r>
                <a:r>
                  <a:rPr lang="en-US" altLang="ko-KR" dirty="0"/>
                  <a:t>vanishing gradient </a:t>
                </a:r>
                <a:r>
                  <a:rPr lang="ko-KR" altLang="en-US" dirty="0"/>
                  <a:t>문제가 발생하지 않음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err="1"/>
                  <a:t>ReLU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함수 수식</a:t>
                </a:r>
                <a:r>
                  <a:rPr lang="en-US" altLang="ko-KR" dirty="0"/>
                  <a:t>: </a:t>
                </a:r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lvl="1" indent="0">
                  <a:buNone/>
                </a:pPr>
                <a:endParaRPr lang="en-US" altLang="ko-K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err="1"/>
                  <a:t>ReLU</a:t>
                </a:r>
                <a:r>
                  <a:rPr lang="ko-KR" altLang="en-US" dirty="0"/>
                  <a:t> 함수 </a:t>
                </a:r>
                <a:r>
                  <a:rPr lang="en-US" altLang="ko-KR" dirty="0"/>
                  <a:t>derivative:</a:t>
                </a:r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A602379-7F8D-4FBC-9218-2A74DB6E7D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263" t="-2564" b="-1863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>
            <a:extLst>
              <a:ext uri="{FF2B5EF4-FFF2-40B4-BE49-F238E27FC236}">
                <a16:creationId xmlns:a16="http://schemas.microsoft.com/office/drawing/2014/main" id="{C297A51F-4EC2-4018-8315-D5553DA5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1.4 </a:t>
            </a:r>
            <a:r>
              <a:rPr lang="en-US" altLang="ko-KR" dirty="0" err="1"/>
              <a:t>ReLU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3B338-A845-4853-9BD9-18F00B2BBC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95526-62F4-5AFC-7D06-F19CE2685007}"/>
              </a:ext>
            </a:extLst>
          </p:cNvPr>
          <p:cNvSpPr txBox="1"/>
          <p:nvPr/>
        </p:nvSpPr>
        <p:spPr>
          <a:xfrm>
            <a:off x="5123778" y="5424423"/>
            <a:ext cx="3622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dirty="0">
                <a:latin typeface="+mn-lt"/>
                <a:ea typeface="+mn-ea"/>
              </a:rPr>
              <a:t>&lt;</a:t>
            </a:r>
            <a:r>
              <a:rPr lang="ko-KR" altLang="en-US" b="0" dirty="0">
                <a:latin typeface="+mn-lt"/>
                <a:ea typeface="+mn-ea"/>
              </a:rPr>
              <a:t>그림</a:t>
            </a:r>
            <a:r>
              <a:rPr lang="en-US" altLang="ko-KR" b="0" dirty="0">
                <a:latin typeface="+mn-lt"/>
                <a:ea typeface="+mn-ea"/>
              </a:rPr>
              <a:t>. </a:t>
            </a:r>
            <a:r>
              <a:rPr lang="en-US" altLang="ko-KR" b="0" dirty="0" err="1">
                <a:latin typeface="+mn-lt"/>
                <a:ea typeface="+mn-ea"/>
              </a:rPr>
              <a:t>ReLU</a:t>
            </a:r>
            <a:r>
              <a:rPr lang="ko-KR" altLang="en-US" b="0" dirty="0">
                <a:latin typeface="+mn-lt"/>
                <a:ea typeface="+mn-ea"/>
              </a:rPr>
              <a:t> 함수 그래프</a:t>
            </a:r>
            <a:r>
              <a:rPr lang="en-US" altLang="ko-KR" b="0" dirty="0">
                <a:latin typeface="+mn-lt"/>
                <a:ea typeface="+mn-ea"/>
              </a:rPr>
              <a:t>&gt;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61C156F-3775-9E32-DF00-BBB54629F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964" y="1981346"/>
            <a:ext cx="4224264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330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85DA41-E0A0-46A2-8C4A-9A799042A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Leaky </a:t>
            </a:r>
            <a:r>
              <a:rPr lang="en-US" altLang="ko-KR" dirty="0" err="1"/>
              <a:t>ReLU</a:t>
            </a:r>
            <a:r>
              <a:rPr lang="ko-KR" altLang="en-US" dirty="0"/>
              <a:t> 함수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A602379-7F8D-4FBC-9218-2A74DB6E7DC8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err="1"/>
                  <a:t>ReLU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함수와 유사함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음의 영역에서 기울기가 더 이상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아님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Leaky </a:t>
                </a:r>
                <a:r>
                  <a:rPr lang="en-US" altLang="ko-KR" dirty="0" err="1"/>
                  <a:t>ReLU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함수 수식</a:t>
                </a:r>
                <a:r>
                  <a:rPr lang="en-US" altLang="ko-KR" dirty="0"/>
                  <a:t>: </a:t>
                </a:r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𝟎𝟏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lvl="1" indent="0">
                  <a:buNone/>
                </a:pPr>
                <a:endParaRPr lang="en-US" altLang="ko-K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Leaky </a:t>
                </a:r>
                <a:r>
                  <a:rPr lang="en-US" altLang="ko-KR" dirty="0" err="1"/>
                  <a:t>ReLU</a:t>
                </a:r>
                <a:r>
                  <a:rPr lang="ko-KR" altLang="en-US" dirty="0"/>
                  <a:t> 함수 </a:t>
                </a:r>
                <a:r>
                  <a:rPr lang="en-US" altLang="ko-KR" dirty="0"/>
                  <a:t>derivative:</a:t>
                </a:r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𝟎𝟏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A602379-7F8D-4FBC-9218-2A74DB6E7D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263" t="-2564" b="-156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>
            <a:extLst>
              <a:ext uri="{FF2B5EF4-FFF2-40B4-BE49-F238E27FC236}">
                <a16:creationId xmlns:a16="http://schemas.microsoft.com/office/drawing/2014/main" id="{C297A51F-4EC2-4018-8315-D5553DA5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1.5 Leaky </a:t>
            </a:r>
            <a:r>
              <a:rPr lang="en-US" altLang="ko-KR" dirty="0" err="1"/>
              <a:t>ReLU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3B338-A845-4853-9BD9-18F00B2BBC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95526-62F4-5AFC-7D06-F19CE2685007}"/>
              </a:ext>
            </a:extLst>
          </p:cNvPr>
          <p:cNvSpPr txBox="1"/>
          <p:nvPr/>
        </p:nvSpPr>
        <p:spPr>
          <a:xfrm>
            <a:off x="5123778" y="5424423"/>
            <a:ext cx="3622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dirty="0">
                <a:latin typeface="+mn-lt"/>
                <a:ea typeface="+mn-ea"/>
              </a:rPr>
              <a:t>&lt;</a:t>
            </a:r>
            <a:r>
              <a:rPr lang="ko-KR" altLang="en-US" b="0" dirty="0">
                <a:latin typeface="+mn-lt"/>
                <a:ea typeface="+mn-ea"/>
              </a:rPr>
              <a:t>그림</a:t>
            </a:r>
            <a:r>
              <a:rPr lang="en-US" altLang="ko-KR" b="0" dirty="0">
                <a:latin typeface="+mn-lt"/>
                <a:ea typeface="+mn-ea"/>
              </a:rPr>
              <a:t>. </a:t>
            </a:r>
            <a:r>
              <a:rPr lang="en-US" altLang="ko-KR" b="0" dirty="0" err="1">
                <a:latin typeface="+mn-lt"/>
                <a:ea typeface="+mn-ea"/>
              </a:rPr>
              <a:t>ReLU</a:t>
            </a:r>
            <a:r>
              <a:rPr lang="ko-KR" altLang="en-US" b="0" dirty="0">
                <a:latin typeface="+mn-lt"/>
                <a:ea typeface="+mn-ea"/>
              </a:rPr>
              <a:t> 함수 그래프</a:t>
            </a:r>
            <a:r>
              <a:rPr lang="en-US" altLang="ko-KR" b="0" dirty="0">
                <a:latin typeface="+mn-lt"/>
                <a:ea typeface="+mn-ea"/>
              </a:rPr>
              <a:t>&gt;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8B109ED-3449-8F38-B5CC-7A61D4F17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964" y="2004423"/>
            <a:ext cx="4224264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4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85DA41-E0A0-46A2-8C4A-9A799042A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r>
              <a:rPr lang="ko-KR" altLang="en-US" dirty="0"/>
              <a:t> 함수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A602379-7F8D-4FBC-9218-2A74DB6E7DC8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각 입력의 지수함수를 </a:t>
                </a:r>
                <a:r>
                  <a:rPr lang="ko-KR" altLang="en-US" dirty="0" err="1"/>
                  <a:t>정규화한</a:t>
                </a:r>
                <a:r>
                  <a:rPr lang="ko-KR" altLang="en-US" dirty="0"/>
                  <a:t> 것을 의미함</a:t>
                </a:r>
                <a:r>
                  <a:rPr lang="en-US" altLang="ko-KR" dirty="0"/>
                  <a:t> (</a:t>
                </a:r>
                <a:r>
                  <a:rPr lang="ko-KR" altLang="en-US" dirty="0"/>
                  <a:t>확률을 표현</a:t>
                </a:r>
                <a:r>
                  <a:rPr lang="en-US" altLang="ko-K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은닉층의 활성화 함수보다 다중 분류 모델의 마지막 활성화 함수로 활용함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err="1"/>
                  <a:t>Softmax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함수 수식</a:t>
                </a:r>
                <a:r>
                  <a:rPr lang="en-US" altLang="ko-KR" dirty="0"/>
                  <a:t>: </a:t>
                </a:r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8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800" b="1" i="1" smtClean="0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1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1800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, …, 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800" b="1" i="1" dirty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번</m:t>
                      </m:r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째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입</m:t>
                      </m:r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력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데</m:t>
                      </m:r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이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터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노</m:t>
                      </m:r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드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개</m:t>
                      </m:r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수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dirty="0"/>
              </a:p>
              <a:p>
                <a:pPr lvl="1" indent="0">
                  <a:buNone/>
                </a:pPr>
                <a:endParaRPr lang="en-US" altLang="ko-K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err="1"/>
                  <a:t>Softmax</a:t>
                </a:r>
                <a:r>
                  <a:rPr lang="ko-KR" altLang="en-US" dirty="0"/>
                  <a:t> 함수 </a:t>
                </a:r>
                <a:r>
                  <a:rPr lang="en-US" altLang="ko-KR" dirty="0"/>
                  <a:t>derivative:</a:t>
                </a:r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:pPr lvl="1" indent="0" algn="di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1" i="0">
                              <a:latin typeface="Cambria Math" panose="02040503050406030204" pitchFamily="18" charset="0"/>
                            </a:rPr>
                            <m:t>𝐝</m:t>
                          </m:r>
                        </m:num>
                        <m:den>
                          <m:r>
                            <a:rPr lang="en-US" altLang="ko-KR" sz="1600" b="1" i="0">
                              <a:latin typeface="Cambria Math" panose="02040503050406030204" pitchFamily="18" charset="0"/>
                            </a:rPr>
                            <m:t>𝐝𝐱</m:t>
                          </m:r>
                        </m:den>
                      </m:f>
                      <m:r>
                        <a:rPr lang="en-US" altLang="ko-KR" sz="1600" b="1" i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1" i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ko-KR" sz="1600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6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16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1600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b="1" i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R" sz="1600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16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1600" b="1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1600" b="1" i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en-US" altLang="ko-KR" sz="16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600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en-US" altLang="ko-KR" sz="1600" b="1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600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  <m:e>
                              <m:r>
                                <a:rPr lang="en-US" altLang="ko-KR" sz="1600" b="1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ko-KR" sz="1600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16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lang="en-US" altLang="ko-KR" sz="1600" b="1" i="0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ko-KR" sz="1600" b="1" i="0" smtClean="0">
                                  <a:latin typeface="Cambria Math" panose="02040503050406030204" pitchFamily="18" charset="0"/>
                                </a:rPr>
                                <m:t>𝐢𝐟</m:t>
                              </m:r>
                              <m:r>
                                <a:rPr lang="en-US" altLang="ko-KR" sz="16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600" b="1" i="0" smtClean="0"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en-US" altLang="ko-KR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ko-KR" sz="1600" b="1" i="0" smtClean="0">
                                  <a:latin typeface="Cambria Math" panose="02040503050406030204" pitchFamily="18" charset="0"/>
                                </a:rPr>
                                <m:t>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2400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노</m:t>
                      </m:r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드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400" b="1" i="1">
                          <a:latin typeface="Cambria Math" panose="02040503050406030204" pitchFamily="18" charset="0"/>
                        </a:rPr>
                        <m:t>번</m:t>
                      </m:r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호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8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A602379-7F8D-4FBC-9218-2A74DB6E7D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263" t="-2564" b="-394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>
            <a:extLst>
              <a:ext uri="{FF2B5EF4-FFF2-40B4-BE49-F238E27FC236}">
                <a16:creationId xmlns:a16="http://schemas.microsoft.com/office/drawing/2014/main" id="{C297A51F-4EC2-4018-8315-D5553DA5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1.6 </a:t>
            </a:r>
            <a:r>
              <a:rPr lang="en-US" altLang="ko-KR" dirty="0" err="1"/>
              <a:t>Softmax</a:t>
            </a:r>
            <a:r>
              <a:rPr lang="en-US" altLang="ko-KR" dirty="0"/>
              <a:t> Function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3B338-A845-4853-9BD9-18F00B2BBC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95526-62F4-5AFC-7D06-F19CE2685007}"/>
              </a:ext>
            </a:extLst>
          </p:cNvPr>
          <p:cNvSpPr txBox="1"/>
          <p:nvPr/>
        </p:nvSpPr>
        <p:spPr>
          <a:xfrm>
            <a:off x="5620217" y="5420984"/>
            <a:ext cx="3622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dirty="0">
                <a:latin typeface="+mn-lt"/>
                <a:ea typeface="+mn-ea"/>
              </a:rPr>
              <a:t>&lt;</a:t>
            </a:r>
            <a:r>
              <a:rPr lang="ko-KR" altLang="en-US" b="0" dirty="0">
                <a:latin typeface="+mn-lt"/>
                <a:ea typeface="+mn-ea"/>
              </a:rPr>
              <a:t>그림</a:t>
            </a:r>
            <a:r>
              <a:rPr lang="en-US" altLang="ko-KR" b="0" dirty="0">
                <a:latin typeface="+mn-lt"/>
                <a:ea typeface="+mn-ea"/>
              </a:rPr>
              <a:t>. </a:t>
            </a:r>
            <a:r>
              <a:rPr lang="en-US" altLang="ko-KR" b="0" dirty="0" err="1">
                <a:latin typeface="+mn-lt"/>
                <a:ea typeface="+mn-ea"/>
              </a:rPr>
              <a:t>Softmax</a:t>
            </a:r>
            <a:r>
              <a:rPr lang="ko-KR" altLang="en-US" b="0" dirty="0">
                <a:latin typeface="+mn-lt"/>
                <a:ea typeface="+mn-ea"/>
              </a:rPr>
              <a:t> 함수 그래프</a:t>
            </a:r>
            <a:r>
              <a:rPr lang="en-US" altLang="ko-KR" b="0" dirty="0">
                <a:latin typeface="+mn-lt"/>
                <a:ea typeface="+mn-ea"/>
              </a:rPr>
              <a:t>&gt;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1B4733B-EAFA-8A49-5BDA-2EA94310F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893" y="1981346"/>
            <a:ext cx="4389627" cy="34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093117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AA0CA"/>
        </a:solidFill>
        <a:ln>
          <a:noFill/>
        </a:ln>
        <a:effectLst/>
      </a:spPr>
      <a:bodyPr rtlCol="0" anchor="ctr"/>
      <a:lstStyle>
        <a:defPPr algn="ctr" defTabSz="911896">
          <a:defRPr dirty="0">
            <a:solidFill>
              <a:prstClr val="white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b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제조분야 사업 실적_수정안</Template>
  <TotalTime>80667</TotalTime>
  <Words>535</Words>
  <Application>Microsoft Office PowerPoint</Application>
  <PresentationFormat>A4 용지(210x297mm)</PresentationFormat>
  <Paragraphs>99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굴림</vt:lpstr>
      <vt:lpstr>맑은 고딕</vt:lpstr>
      <vt:lpstr>Arial</vt:lpstr>
      <vt:lpstr>Cambria Math</vt:lpstr>
      <vt:lpstr>Times New Roman</vt:lpstr>
      <vt:lpstr>Wingdings</vt:lpstr>
      <vt:lpstr>1_디자인 사용자 지정</vt:lpstr>
      <vt:lpstr>PowerPoint 프레젠테이션</vt:lpstr>
      <vt:lpstr>PowerPoint 프레젠테이션</vt:lpstr>
      <vt:lpstr>PowerPoint 프레젠테이션</vt:lpstr>
      <vt:lpstr>1.1 Linear Function</vt:lpstr>
      <vt:lpstr>1.2 Sigmoid Function</vt:lpstr>
      <vt:lpstr>1.3 Hyperbolic Tangent Function</vt:lpstr>
      <vt:lpstr>1.4 ReLU Function</vt:lpstr>
      <vt:lpstr>1.5 Leaky ReLU Function</vt:lpstr>
      <vt:lpstr>1.6 Softmax Function</vt:lpstr>
      <vt:lpstr>PowerPoint 프레젠테이션</vt:lpstr>
      <vt:lpstr>2.1 MSE, MAE, SSE</vt:lpstr>
      <vt:lpstr>2.2 Cross-Entropy</vt:lpstr>
      <vt:lpstr>PowerPoint 프레젠테이션</vt:lpstr>
    </vt:vector>
  </TitlesOfParts>
  <Company>ECMIner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ECMiner</dc:creator>
  <cp:lastModifiedBy>USER</cp:lastModifiedBy>
  <cp:revision>4740</cp:revision>
  <cp:lastPrinted>2015-11-10T08:51:46Z</cp:lastPrinted>
  <dcterms:created xsi:type="dcterms:W3CDTF">2011-12-28T05:39:44Z</dcterms:created>
  <dcterms:modified xsi:type="dcterms:W3CDTF">2024-08-01T07:20:57Z</dcterms:modified>
</cp:coreProperties>
</file>