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70" r:id="rId9"/>
    <p:sldId id="271" r:id="rId10"/>
    <p:sldId id="27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34"/>
    <p:restoredTop sz="96197"/>
  </p:normalViewPr>
  <p:slideViewPr>
    <p:cSldViewPr snapToGrid="0" snapToObjects="1">
      <p:cViewPr>
        <p:scale>
          <a:sx n="83" d="100"/>
          <a:sy n="83" d="100"/>
        </p:scale>
        <p:origin x="9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A95E-6329-2744-B397-0212F9BAD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 novo assembly of durian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A98F6-B0B7-B54E-9076-01E50972B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Paper 5</a:t>
            </a:r>
          </a:p>
          <a:p>
            <a:r>
              <a:rPr kumimoji="1" lang="en-US" altLang="zh-CN" dirty="0" err="1"/>
              <a:t>Jinyu</a:t>
            </a:r>
            <a:r>
              <a:rPr kumimoji="1" lang="en-US" altLang="zh-CN" dirty="0"/>
              <a:t> Peng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72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C390-2752-FA45-AEBE-370A3A33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400">
                <a:solidFill>
                  <a:schemeClr val="tx1"/>
                </a:solidFill>
              </a:rPr>
              <a:t>Htseq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0E92B-8512-E042-BACE-73A401B5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Python package that provides infrastructure to process data from high-throughput sequencing assays.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RNA BAM file and GTF file as input</a:t>
            </a:r>
          </a:p>
          <a:p>
            <a:r>
              <a:rPr kumimoji="1" lang="en" altLang="zh-CN" dirty="0">
                <a:solidFill>
                  <a:schemeClr val="bg1"/>
                </a:solidFill>
              </a:rPr>
              <a:t>Output files contain reads counts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1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B7CF0-9214-0448-A0A4-33439C32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DEseq2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26637-C8A2-A949-B95B-C5BD87BA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2091450"/>
            <a:ext cx="4815840" cy="2916936"/>
          </a:xfrm>
        </p:spPr>
        <p:txBody>
          <a:bodyPr/>
          <a:lstStyle/>
          <a:p>
            <a:r>
              <a:rPr lang="en" altLang="zh-CN" dirty="0"/>
              <a:t>Genes that express different most significantly.</a:t>
            </a:r>
          </a:p>
          <a:p>
            <a:pPr lvl="1"/>
            <a:r>
              <a:rPr lang="en" altLang="zh-CN" dirty="0"/>
              <a:t>g1217+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r>
              <a:rPr lang="en" altLang="zh-CN" dirty="0"/>
              <a:t>g3158- </a:t>
            </a:r>
            <a:r>
              <a:rPr lang="en" altLang="zh-CN" dirty="0" err="1"/>
              <a:t>Clp</a:t>
            </a:r>
            <a:r>
              <a:rPr lang="en" altLang="zh-CN" dirty="0"/>
              <a:t> protease-related protein At4g12060</a:t>
            </a:r>
          </a:p>
          <a:p>
            <a:pPr lvl="1"/>
            <a:r>
              <a:rPr lang="en" altLang="zh-CN" dirty="0"/>
              <a:t>g1218+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r>
              <a:rPr lang="en" altLang="zh-CN" dirty="0"/>
              <a:t>g1216+ N/A</a:t>
            </a:r>
          </a:p>
          <a:p>
            <a:pPr lvl="1"/>
            <a:r>
              <a:rPr lang="en" altLang="zh-CN" dirty="0"/>
              <a:t>g378+ translation initiation factor activity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E191E-2141-894E-81D3-F5E6F042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" altLang="zh-CN" dirty="0"/>
              <a:t>Differential expression analysis among different cultivar in aril </a:t>
            </a:r>
          </a:p>
          <a:p>
            <a:r>
              <a:rPr kumimoji="1" lang="en" altLang="zh-CN" dirty="0"/>
              <a:t>(</a:t>
            </a:r>
            <a:r>
              <a:rPr kumimoji="1" lang="en" altLang="zh-CN" dirty="0" err="1"/>
              <a:t>Monthong</a:t>
            </a:r>
            <a:r>
              <a:rPr kumimoji="1" lang="en" altLang="zh-CN" dirty="0"/>
              <a:t> VS </a:t>
            </a:r>
            <a:r>
              <a:rPr kumimoji="1" lang="en" altLang="zh-CN" dirty="0" err="1"/>
              <a:t>MusangKing</a:t>
            </a:r>
            <a:r>
              <a:rPr kumimoji="1" lang="en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07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B7CF0-9214-0448-A0A4-33439C32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DEseq2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26637-C8A2-A949-B95B-C5BD87BA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2091450"/>
            <a:ext cx="4815840" cy="2916936"/>
          </a:xfrm>
        </p:spPr>
        <p:txBody>
          <a:bodyPr>
            <a:normAutofit/>
          </a:bodyPr>
          <a:lstStyle/>
          <a:p>
            <a:r>
              <a:rPr lang="en" altLang="zh-CN" dirty="0"/>
              <a:t>Genes that express different most significantly.</a:t>
            </a:r>
          </a:p>
          <a:p>
            <a:pPr lvl="1"/>
            <a:r>
              <a:rPr lang="en" altLang="zh-CN" dirty="0"/>
              <a:t>g2364 Oleosin 18.5</a:t>
            </a:r>
          </a:p>
          <a:p>
            <a:pPr lvl="1"/>
            <a:r>
              <a:rPr lang="en" altLang="zh-CN" dirty="0"/>
              <a:t>g1342 thaumatin-like protein</a:t>
            </a:r>
          </a:p>
          <a:p>
            <a:pPr lvl="1"/>
            <a:r>
              <a:rPr lang="en" altLang="zh-CN" dirty="0"/>
              <a:t>g1217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r>
              <a:rPr lang="en" altLang="zh-CN" dirty="0"/>
              <a:t>g4580 21 </a:t>
            </a:r>
            <a:r>
              <a:rPr lang="en" altLang="zh-CN" dirty="0" err="1"/>
              <a:t>kDa</a:t>
            </a:r>
            <a:r>
              <a:rPr lang="en" altLang="zh-CN" dirty="0"/>
              <a:t> protein-like</a:t>
            </a:r>
          </a:p>
          <a:p>
            <a:pPr lvl="1"/>
            <a:r>
              <a:rPr lang="en" altLang="zh-CN" dirty="0"/>
              <a:t>g1218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E191E-2141-894E-81D3-F5E6F042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" altLang="zh-CN" dirty="0"/>
              <a:t>Differential analysis in Musang King </a:t>
            </a:r>
          </a:p>
          <a:p>
            <a:r>
              <a:rPr lang="en" altLang="zh-CN" dirty="0"/>
              <a:t>between leaf and aril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45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B7CF0-9214-0448-A0A4-33439C32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DEseq2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26637-C8A2-A949-B95B-C5BD87BA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2091450"/>
            <a:ext cx="4815840" cy="2916936"/>
          </a:xfrm>
        </p:spPr>
        <p:txBody>
          <a:bodyPr>
            <a:normAutofit/>
          </a:bodyPr>
          <a:lstStyle/>
          <a:p>
            <a:r>
              <a:rPr lang="en" altLang="zh-CN" dirty="0"/>
              <a:t>Genes that express different most significantly.</a:t>
            </a:r>
          </a:p>
          <a:p>
            <a:pPr lvl="1"/>
            <a:r>
              <a:rPr lang="en" altLang="zh-CN" dirty="0"/>
              <a:t>g2364 Oleosin 18.5</a:t>
            </a:r>
          </a:p>
          <a:p>
            <a:pPr lvl="1"/>
            <a:r>
              <a:rPr lang="en" altLang="zh-CN" dirty="0"/>
              <a:t>g1342 thaumatin-like protein</a:t>
            </a:r>
          </a:p>
          <a:p>
            <a:pPr lvl="1"/>
            <a:r>
              <a:rPr lang="en" altLang="zh-CN" dirty="0"/>
              <a:t>g1217 F-box </a:t>
            </a:r>
            <a:r>
              <a:rPr lang="en" altLang="zh-CN" dirty="0" err="1"/>
              <a:t>kelch</a:t>
            </a:r>
            <a:r>
              <a:rPr lang="en" altLang="zh-CN" dirty="0"/>
              <a:t>-repeat protein</a:t>
            </a:r>
          </a:p>
          <a:p>
            <a:pPr lvl="1"/>
            <a:r>
              <a:rPr lang="en" altLang="zh-CN" dirty="0"/>
              <a:t>g5009 Late embryogenesis abundant protein</a:t>
            </a:r>
          </a:p>
          <a:p>
            <a:pPr lvl="1"/>
            <a:r>
              <a:rPr lang="en" altLang="zh-CN" dirty="0"/>
              <a:t>g4537 Domain of unknown function (DUF4228)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E191E-2141-894E-81D3-F5E6F042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" altLang="zh-CN" dirty="0"/>
              <a:t>Differential analysis in Musang King </a:t>
            </a:r>
          </a:p>
          <a:p>
            <a:r>
              <a:rPr lang="en" altLang="zh-CN" dirty="0"/>
              <a:t>between root and aril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24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C29C-5856-5942-8A20-D54AA571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we want to know from durian?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7077C-CED1-9548-93EA-0B2F9184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Durian (</a:t>
            </a:r>
            <a:r>
              <a:rPr lang="en" altLang="zh-CN" i="1" dirty="0" err="1"/>
              <a:t>Durio</a:t>
            </a:r>
            <a:r>
              <a:rPr lang="en" altLang="zh-CN" i="1" dirty="0"/>
              <a:t> </a:t>
            </a:r>
            <a:r>
              <a:rPr lang="en" altLang="zh-CN" i="1" dirty="0" err="1"/>
              <a:t>zibethinus</a:t>
            </a:r>
            <a:r>
              <a:rPr lang="en" altLang="zh-CN" dirty="0"/>
              <a:t>) is a Southeast Asian tropical plant known for its sulfur and onion-like odor from its fruit. Although durian is an important tropical fruit crop, little genetic research has been done on the species. </a:t>
            </a:r>
          </a:p>
          <a:p>
            <a:r>
              <a:rPr lang="en" altLang="zh-CN" dirty="0"/>
              <a:t>The aim of my project is to do a draft whole-genome assembly of the Durian Musang King cultivar. We want to know what genes associate with ripening and </a:t>
            </a:r>
            <a:r>
              <a:rPr lang="en" altLang="zh-CN" dirty="0" err="1"/>
              <a:t>oder</a:t>
            </a:r>
            <a:r>
              <a:rPr lang="en" altLang="zh-CN" dirty="0"/>
              <a:t> of Musang King durian. </a:t>
            </a:r>
          </a:p>
          <a:p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65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737B0C-3D21-D94F-9632-35E2E35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en-US" altLang="zh-CN"/>
              <a:t>Workflow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D73DB3BA-4BC9-F84F-96C9-B811CD84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18" y="307181"/>
            <a:ext cx="7662860" cy="62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3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E1FE1A-FC44-414B-9E12-0FE8FE6A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000">
                <a:solidFill>
                  <a:srgbClr val="FFFFFF"/>
                </a:solidFill>
              </a:rPr>
              <a:t>Canu</a:t>
            </a:r>
            <a:endParaRPr kumimoji="1" lang="zh-CN" altLang="en-US" sz="3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9133C-C440-F140-8529-2C445DA5B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55" y="641507"/>
            <a:ext cx="7102644" cy="55749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" altLang="zh-CN" dirty="0"/>
              <a:t>Assemble PacBio and Oxford Nanopore sequences</a:t>
            </a:r>
          </a:p>
          <a:p>
            <a:pPr>
              <a:lnSpc>
                <a:spcPct val="90000"/>
              </a:lnSpc>
            </a:pPr>
            <a:r>
              <a:rPr lang="en" altLang="zh-CN" dirty="0" err="1"/>
              <a:t>Canu</a:t>
            </a:r>
            <a:r>
              <a:rPr lang="en" altLang="zh-CN" dirty="0"/>
              <a:t> has three steps: error correction, trimming, and assembly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Load reads into read database</a:t>
            </a:r>
            <a:r>
              <a:rPr lang="zh-CN" altLang="en-US" sz="1800" dirty="0"/>
              <a:t> </a:t>
            </a:r>
            <a:r>
              <a:rPr lang="en" altLang="zh-CN" sz="1800" dirty="0"/>
              <a:t> </a:t>
            </a:r>
            <a:r>
              <a:rPr lang="en" altLang="zh-CN" sz="1800" dirty="0" err="1"/>
              <a:t>gkpStore</a:t>
            </a:r>
            <a:endParaRPr lang="en" altLang="zh-CN" sz="1800" dirty="0"/>
          </a:p>
          <a:p>
            <a:pPr lvl="1">
              <a:lnSpc>
                <a:spcPct val="90000"/>
              </a:lnSpc>
            </a:pPr>
            <a:r>
              <a:rPr lang="en" altLang="zh-CN" sz="1800" dirty="0"/>
              <a:t>Count</a:t>
            </a:r>
            <a:r>
              <a:rPr lang="zh-CN" altLang="en-US" sz="1800" dirty="0"/>
              <a:t> </a:t>
            </a:r>
            <a:r>
              <a:rPr lang="en" altLang="zh-CN" sz="1800" dirty="0"/>
              <a:t>K-</a:t>
            </a:r>
            <a:r>
              <a:rPr lang="en" altLang="zh-CN" sz="1800" dirty="0" err="1"/>
              <a:t>mer</a:t>
            </a:r>
            <a:r>
              <a:rPr lang="en" altLang="zh-CN" sz="1800" dirty="0"/>
              <a:t> to calculate overlap between sequences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Calculate the overlap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Load overlap to overlap Database </a:t>
            </a:r>
            <a:r>
              <a:rPr lang="en" altLang="zh-CN" sz="1800" dirty="0" err="1"/>
              <a:t>OVLStore</a:t>
            </a:r>
            <a:endParaRPr lang="en" altLang="zh-CN" sz="1800" dirty="0"/>
          </a:p>
          <a:p>
            <a:pPr lvl="1">
              <a:lnSpc>
                <a:spcPct val="90000"/>
              </a:lnSpc>
            </a:pPr>
            <a:r>
              <a:rPr lang="en" altLang="zh-CN" sz="1800" dirty="0"/>
              <a:t>Complete specific analysis target according to READ and OVERLAPS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During reads error correcting, the consistent sequence is selected from overlap to replace the original noise read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During trimming, overlap is used to determine which areas of read are of high quality and which areas are of low quality and need to be trimmed. </a:t>
            </a:r>
          </a:p>
          <a:p>
            <a:pPr lvl="1">
              <a:lnSpc>
                <a:spcPct val="90000"/>
              </a:lnSpc>
            </a:pPr>
            <a:r>
              <a:rPr lang="en" altLang="zh-CN" sz="1800" dirty="0"/>
              <a:t>In sequence assembly, layout is carried out according to consistent overlap, and contig is finally obtained.</a:t>
            </a:r>
          </a:p>
          <a:p>
            <a:pPr>
              <a:lnSpc>
                <a:spcPct val="90000"/>
              </a:lnSpc>
            </a:pPr>
            <a:r>
              <a:rPr kumimoji="1" lang="en" altLang="zh-CN" dirty="0"/>
              <a:t>Generate </a:t>
            </a:r>
            <a:r>
              <a:rPr kumimoji="1" lang="en" altLang="zh-CN" dirty="0" err="1"/>
              <a:t>fasta</a:t>
            </a:r>
            <a:r>
              <a:rPr kumimoji="1" lang="en" altLang="zh-CN" dirty="0"/>
              <a:t> file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53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645308-A215-A344-83F9-2C8EB87F2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bwa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33A6E-6430-6247-9D0D-894985355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" altLang="zh-CN" dirty="0"/>
              <a:t>BWA is a software package that could map </a:t>
            </a:r>
            <a:r>
              <a:rPr lang="en" altLang="zh-CN" dirty="0"/>
              <a:t>low-divergent </a:t>
            </a:r>
            <a:r>
              <a:rPr kumimoji="1" lang="en" altLang="zh-CN" dirty="0"/>
              <a:t>sequences to a larger reference genome</a:t>
            </a:r>
          </a:p>
          <a:p>
            <a:r>
              <a:rPr lang="en" altLang="zh-CN" dirty="0"/>
              <a:t>BWA-backtrack,</a:t>
            </a:r>
            <a:r>
              <a:rPr lang="zh-CN" altLang="en-US" dirty="0"/>
              <a:t> </a:t>
            </a:r>
            <a:r>
              <a:rPr lang="en" altLang="zh-CN" dirty="0"/>
              <a:t>BWA-SW</a:t>
            </a:r>
            <a:r>
              <a:rPr lang="en-US" altLang="zh-CN" dirty="0"/>
              <a:t>, </a:t>
            </a:r>
            <a:r>
              <a:rPr lang="en" altLang="zh-CN" dirty="0"/>
              <a:t>BWA-MEM</a:t>
            </a:r>
          </a:p>
          <a:p>
            <a:r>
              <a:rPr kumimoji="1" lang="en" altLang="zh-CN" dirty="0"/>
              <a:t>Generate SAM file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DB815-15C7-634A-89E2-7078124964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CN" dirty="0" err="1"/>
              <a:t>Fasta</a:t>
            </a:r>
            <a:r>
              <a:rPr lang="en" altLang="zh-CN" dirty="0"/>
              <a:t> and BAM as input, generate </a:t>
            </a:r>
            <a:r>
              <a:rPr lang="en" altLang="zh-CN" dirty="0" err="1"/>
              <a:t>fasta</a:t>
            </a:r>
            <a:r>
              <a:rPr lang="en" altLang="zh-CN" dirty="0"/>
              <a:t> file</a:t>
            </a:r>
          </a:p>
          <a:p>
            <a:r>
              <a:rPr kumimoji="1" lang="en-US" altLang="zh-CN" dirty="0"/>
              <a:t>Polish draft assembly</a:t>
            </a:r>
          </a:p>
          <a:p>
            <a:pPr lvl="1"/>
            <a:r>
              <a:rPr lang="en" altLang="zh-CN" dirty="0"/>
              <a:t>Single base differences</a:t>
            </a:r>
          </a:p>
          <a:p>
            <a:pPr lvl="1"/>
            <a:r>
              <a:rPr lang="en" altLang="zh-CN" dirty="0"/>
              <a:t>Small indels</a:t>
            </a:r>
          </a:p>
          <a:p>
            <a:pPr lvl="1"/>
            <a:r>
              <a:rPr lang="en" altLang="zh-CN" dirty="0"/>
              <a:t>Larger indel or block substitution events</a:t>
            </a:r>
          </a:p>
          <a:p>
            <a:pPr lvl="1"/>
            <a:r>
              <a:rPr lang="en" altLang="zh-CN" dirty="0"/>
              <a:t>Gap filling</a:t>
            </a:r>
          </a:p>
          <a:p>
            <a:pPr lvl="1"/>
            <a:r>
              <a:rPr lang="en" altLang="zh-CN" dirty="0"/>
              <a:t>Identification of local </a:t>
            </a:r>
            <a:r>
              <a:rPr lang="en" altLang="zh-CN" dirty="0" err="1"/>
              <a:t>misassemblies</a:t>
            </a:r>
            <a:r>
              <a:rPr lang="en" altLang="zh-CN" dirty="0"/>
              <a:t>, including optional opening of new gaps</a:t>
            </a:r>
          </a:p>
          <a:p>
            <a:pPr lvl="1"/>
            <a:r>
              <a:rPr lang="en" altLang="zh-CN" dirty="0"/>
              <a:t>Generate </a:t>
            </a:r>
            <a:r>
              <a:rPr lang="en" altLang="zh-CN" dirty="0" err="1"/>
              <a:t>fasta</a:t>
            </a:r>
            <a:r>
              <a:rPr lang="en" altLang="zh-CN" dirty="0"/>
              <a:t> file</a:t>
            </a:r>
          </a:p>
          <a:p>
            <a:pPr lvl="1"/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EBA267-61CF-B244-A4EC-46BDE0CAB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pilon</a:t>
            </a:r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E1220A9-BD38-984A-B782-93A371DA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Correct the assembly with Illumina reads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7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1C6CF1-49F5-5E42-8E86-E2C9B2768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QUAst</a:t>
            </a:r>
            <a:endParaRPr kumimoji="1" lang="zh-CN" altLang="en-US" dirty="0"/>
          </a:p>
        </p:txBody>
      </p:sp>
      <p:pic>
        <p:nvPicPr>
          <p:cNvPr id="8" name="内容占位符 7" descr="表格&#10;&#10;描述已自动生成">
            <a:extLst>
              <a:ext uri="{FF2B5EF4-FFF2-40B4-BE49-F238E27FC236}">
                <a16:creationId xmlns:a16="http://schemas.microsoft.com/office/drawing/2014/main" id="{2FE33B7F-EAAB-5A48-A50C-BE8606B4C7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00706" y="3142876"/>
            <a:ext cx="2053394" cy="2597150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B9333-D02B-3047-826B-291DA9C86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err="1"/>
              <a:t>mummerplot</a:t>
            </a:r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523ABE0-2ED4-4A47-8C00-BA7C71FC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Assembly quality assessment</a:t>
            </a:r>
            <a:endParaRPr kumimoji="1" lang="zh-CN" altLang="en-US" dirty="0"/>
          </a:p>
        </p:txBody>
      </p:sp>
      <p:pic>
        <p:nvPicPr>
          <p:cNvPr id="20" name="内容占位符 19" descr="表格&#10;&#10;描述已自动生成">
            <a:extLst>
              <a:ext uri="{FF2B5EF4-FFF2-40B4-BE49-F238E27FC236}">
                <a16:creationId xmlns:a16="http://schemas.microsoft.com/office/drawing/2014/main" id="{A2277084-7648-554D-9B65-084BCB1106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58119"/>
          <a:stretch/>
        </p:blipFill>
        <p:spPr>
          <a:xfrm>
            <a:off x="5372827" y="3296159"/>
            <a:ext cx="6201226" cy="2597149"/>
          </a:xfrm>
        </p:spPr>
      </p:pic>
    </p:spTree>
    <p:extLst>
      <p:ext uri="{BB962C8B-B14F-4D97-AF65-F5344CB8AC3E}">
        <p14:creationId xmlns:p14="http://schemas.microsoft.com/office/powerpoint/2010/main" val="340421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A46BA4-F581-BF46-A6E5-E88444625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BrAker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6B73F-2F08-C74C-9EEB-8C81BAB4B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" altLang="zh-CN" dirty="0"/>
              <a:t>A combination of </a:t>
            </a:r>
            <a:r>
              <a:rPr lang="en" altLang="zh-CN" dirty="0" err="1"/>
              <a:t>GeneMark</a:t>
            </a:r>
            <a:r>
              <a:rPr lang="en" altLang="zh-CN" dirty="0"/>
              <a:t>-ET and AUGUSTUS, that uses genomic and RNA-Seq data to automatically generate full gene structure annotations in novel genome.</a:t>
            </a:r>
          </a:p>
          <a:p>
            <a:r>
              <a:rPr kumimoji="1" lang="en" altLang="zh-CN" dirty="0"/>
              <a:t>Generate </a:t>
            </a:r>
            <a:r>
              <a:rPr kumimoji="1" lang="en" altLang="zh-CN" dirty="0" err="1"/>
              <a:t>gff</a:t>
            </a:r>
            <a:r>
              <a:rPr kumimoji="1" lang="en" altLang="zh-CN" dirty="0"/>
              <a:t> and </a:t>
            </a:r>
            <a:r>
              <a:rPr kumimoji="1" lang="en" altLang="zh-CN" dirty="0" err="1"/>
              <a:t>gtf</a:t>
            </a:r>
            <a:r>
              <a:rPr kumimoji="1" lang="en" altLang="zh-CN" dirty="0"/>
              <a:t> file which contain annotation of genes</a:t>
            </a:r>
            <a:endParaRPr kumimoji="1" lang="zh-CN" altLang="en-US" dirty="0"/>
          </a:p>
        </p:txBody>
      </p:sp>
      <p:pic>
        <p:nvPicPr>
          <p:cNvPr id="12" name="内容占位符 11" descr="报纸上的文字&#10;&#10;描述已自动生成">
            <a:extLst>
              <a:ext uri="{FF2B5EF4-FFF2-40B4-BE49-F238E27FC236}">
                <a16:creationId xmlns:a16="http://schemas.microsoft.com/office/drawing/2014/main" id="{0EE47AFA-DF0D-894B-8782-2A0EBB50CD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67543" y="3017520"/>
            <a:ext cx="4611793" cy="3751563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851C8C-6275-E64C-9DDA-11361D4BE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err="1"/>
              <a:t>Eggnong</a:t>
            </a:r>
            <a:r>
              <a:rPr kumimoji="1" lang="en-US" altLang="zh-CN" dirty="0"/>
              <a:t> mapper</a:t>
            </a:r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895DC1F-2747-E047-BB3D-398568D3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Structural and functional annotation.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5DC04C-B566-7145-9D94-ACE7DBBDF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Differential expression analyses</a:t>
            </a:r>
            <a:endParaRPr kumimoji="1" lang="en-US" altLang="zh-CN" sz="23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C4B83-33A4-5C41-AAF4-8415B4E1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9551" y="1444752"/>
            <a:ext cx="4652840" cy="3968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404040"/>
                </a:solidFill>
              </a:rPr>
              <a:t>Map RNA to assembly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en-US" altLang="zh-CN">
                <a:solidFill>
                  <a:srgbClr val="404040"/>
                </a:solidFill>
              </a:rPr>
              <a:t>Count reads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404040"/>
                </a:solidFill>
              </a:rPr>
              <a:t>Differential expression analyses</a:t>
            </a:r>
            <a:endParaRPr kumimoji="1" lang="en-US" altLang="zh-CN">
              <a:solidFill>
                <a:srgbClr val="40404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zh-CN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4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9F1DFCD1-D0AD-B549-933B-A96D89AD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60" y="604659"/>
            <a:ext cx="4671595" cy="22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57ADC8-65C8-BD47-9287-9A12AEBB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/>
              <a:t>Reads preprocessing</a:t>
            </a:r>
            <a:endParaRPr kumimoji="1" lang="en-US" altLang="zh-CN"/>
          </a:p>
        </p:txBody>
      </p:sp>
      <p:pic>
        <p:nvPicPr>
          <p:cNvPr id="8" name="内容占位符 7" descr="图表&#10;&#10;描述已自动生成">
            <a:extLst>
              <a:ext uri="{FF2B5EF4-FFF2-40B4-BE49-F238E27FC236}">
                <a16:creationId xmlns:a16="http://schemas.microsoft.com/office/drawing/2014/main" id="{85801D28-4275-0542-9088-432C2F15E3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466" y="3463364"/>
            <a:ext cx="4671595" cy="2219007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1305033D-1E10-48FB-8251-B18F960DC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Trimmomatic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" altLang="zh-CN" dirty="0"/>
              <a:t>ILLUMINACLIP:TruSeq3-PE.fa:2:30:10</a:t>
            </a:r>
          </a:p>
          <a:p>
            <a:pPr lvl="2"/>
            <a:r>
              <a:rPr lang="en" altLang="zh-CN" dirty="0"/>
              <a:t>Remove adapters</a:t>
            </a:r>
          </a:p>
          <a:p>
            <a:pPr lvl="1"/>
            <a:r>
              <a:rPr lang="en" altLang="zh-CN" dirty="0"/>
              <a:t>SLIDINGWINDOW:4:15  </a:t>
            </a:r>
          </a:p>
          <a:p>
            <a:pPr lvl="2"/>
            <a:r>
              <a:rPr lang="en" altLang="zh-CN" dirty="0"/>
              <a:t>Scan the read with a 4-base wide sliding window, cutting when the average quality per base drops below 15</a:t>
            </a:r>
          </a:p>
          <a:p>
            <a:pPr lvl="1"/>
            <a:r>
              <a:rPr lang="en" altLang="zh-CN" dirty="0"/>
              <a:t>LEADING: 3</a:t>
            </a:r>
          </a:p>
          <a:p>
            <a:pPr lvl="2"/>
            <a:r>
              <a:rPr lang="en" altLang="zh-CN" dirty="0"/>
              <a:t>Remove leading low quality or N bases (below quality 3)</a:t>
            </a:r>
          </a:p>
          <a:p>
            <a:pPr lvl="1"/>
            <a:r>
              <a:rPr lang="en" altLang="zh-CN" dirty="0"/>
              <a:t>TRAILING:3</a:t>
            </a:r>
          </a:p>
          <a:p>
            <a:pPr lvl="2"/>
            <a:r>
              <a:rPr lang="en" altLang="zh-CN" dirty="0"/>
              <a:t>Remove trailing low quality or N bases (below quality 3)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0499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970</TotalTime>
  <Words>556</Words>
  <Application>Microsoft Macintosh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包裹</vt:lpstr>
      <vt:lpstr>De novo assembly of durian</vt:lpstr>
      <vt:lpstr>What we want to know from durian?</vt:lpstr>
      <vt:lpstr>Workflow</vt:lpstr>
      <vt:lpstr>Canu</vt:lpstr>
      <vt:lpstr>Correct the assembly with Illumina reads</vt:lpstr>
      <vt:lpstr>Assembly quality assessment</vt:lpstr>
      <vt:lpstr>Structural and functional annotation.</vt:lpstr>
      <vt:lpstr>Differential expression analyses</vt:lpstr>
      <vt:lpstr>Reads preprocessing</vt:lpstr>
      <vt:lpstr>Htseq</vt:lpstr>
      <vt:lpstr>DEseq2</vt:lpstr>
      <vt:lpstr>DEseq2</vt:lpstr>
      <vt:lpstr>DEseq2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novo assembly of durian</dc:title>
  <dc:creator>15023</dc:creator>
  <cp:lastModifiedBy>15023</cp:lastModifiedBy>
  <cp:revision>14</cp:revision>
  <dcterms:created xsi:type="dcterms:W3CDTF">2021-05-24T16:25:09Z</dcterms:created>
  <dcterms:modified xsi:type="dcterms:W3CDTF">2021-05-25T08:35:21Z</dcterms:modified>
</cp:coreProperties>
</file>