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7" r:id="rId2"/>
  </p:sldMasterIdLst>
  <p:notesMasterIdLst>
    <p:notesMasterId r:id="rId47"/>
  </p:notesMasterIdLst>
  <p:sldIdLst>
    <p:sldId id="256" r:id="rId3"/>
    <p:sldId id="257" r:id="rId4"/>
    <p:sldId id="258" r:id="rId5"/>
    <p:sldId id="259" r:id="rId6"/>
    <p:sldId id="260" r:id="rId7"/>
    <p:sldId id="261" r:id="rId8"/>
    <p:sldId id="262" r:id="rId9"/>
    <p:sldId id="312" r:id="rId10"/>
    <p:sldId id="266" r:id="rId11"/>
    <p:sldId id="306" r:id="rId12"/>
    <p:sldId id="307" r:id="rId13"/>
    <p:sldId id="268" r:id="rId14"/>
    <p:sldId id="316" r:id="rId15"/>
    <p:sldId id="314" r:id="rId16"/>
    <p:sldId id="315" r:id="rId17"/>
    <p:sldId id="317" r:id="rId18"/>
    <p:sldId id="318" r:id="rId19"/>
    <p:sldId id="319" r:id="rId20"/>
    <p:sldId id="320" r:id="rId21"/>
    <p:sldId id="321" r:id="rId22"/>
    <p:sldId id="322" r:id="rId23"/>
    <p:sldId id="308" r:id="rId24"/>
    <p:sldId id="309" r:id="rId25"/>
    <p:sldId id="310" r:id="rId26"/>
    <p:sldId id="323" r:id="rId27"/>
    <p:sldId id="270" r:id="rId28"/>
    <p:sldId id="271" r:id="rId29"/>
    <p:sldId id="324" r:id="rId30"/>
    <p:sldId id="325" r:id="rId31"/>
    <p:sldId id="326" r:id="rId32"/>
    <p:sldId id="327" r:id="rId33"/>
    <p:sldId id="328" r:id="rId34"/>
    <p:sldId id="329" r:id="rId35"/>
    <p:sldId id="330" r:id="rId36"/>
    <p:sldId id="331" r:id="rId37"/>
    <p:sldId id="332" r:id="rId38"/>
    <p:sldId id="274" r:id="rId39"/>
    <p:sldId id="275" r:id="rId40"/>
    <p:sldId id="344" r:id="rId41"/>
    <p:sldId id="345" r:id="rId42"/>
    <p:sldId id="278" r:id="rId43"/>
    <p:sldId id="279" r:id="rId44"/>
    <p:sldId id="343" r:id="rId45"/>
    <p:sldId id="280" r:id="rId4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2" autoAdjust="0"/>
    <p:restoredTop sz="93631"/>
  </p:normalViewPr>
  <p:slideViewPr>
    <p:cSldViewPr snapToGrid="0" snapToObjects="1">
      <p:cViewPr varScale="1">
        <p:scale>
          <a:sx n="116" d="100"/>
          <a:sy n="116" d="100"/>
        </p:scale>
        <p:origin x="816" y="8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2021-11-08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panose="020B0604020202020204" pitchFamily="34" charset="0"/>
              <a:buChar char="•"/>
              <a:defRPr sz="1400" b="1">
                <a:solidFill>
                  <a:schemeClr val="tx1">
                    <a:lumMod val="75000"/>
                    <a:lumOff val="25000"/>
                  </a:schemeClr>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微软雅黑"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微软雅黑"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微软雅黑"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微软雅黑" panose="020B0503020204020204" pitchFamily="34" charset="-122"/>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pitchFamily="3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pitchFamily="34" charset="-122"/>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微软雅黑"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微软雅黑"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微软雅黑"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微软雅黑" panose="020B0503020204020204" pitchFamily="3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微软雅黑"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微软雅黑"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微软雅黑"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微软雅黑" panose="020B0503020204020204" pitchFamily="34" charset="-122"/>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panose="020B0502020202020204"/>
                <a:ea typeface="微软雅黑" panose="020B0503020204020204" pitchFamily="34" charset="-122"/>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panose="020B0502020202020204"/>
              <a:ea typeface="微软雅黑" panose="020B0503020204020204" pitchFamily="34" charset="-122"/>
            </a:endParaRPr>
          </a:p>
        </p:txBody>
      </p:sp>
      <p:sp>
        <p:nvSpPr>
          <p:cNvPr id="8" name="文本占位符 5"/>
          <p:cNvSpPr txBox="1"/>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panose="020B0502020202020204"/>
                <a:ea typeface="微软雅黑" panose="020B0503020204020204" pitchFamily="34" charset="-122"/>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panose="020B0502020202020204"/>
              <a:ea typeface="微软雅黑" panose="020B0503020204020204" pitchFamily="34" charset="-122"/>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6.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68594" y="1338580"/>
            <a:ext cx="9996231" cy="835025"/>
          </a:xfrm>
        </p:spPr>
        <p:txBody>
          <a:bodyPr/>
          <a:lstStyle/>
          <a:p>
            <a:r>
              <a:rPr kumimoji="1" lang="zh-CN" altLang="en-US" dirty="0"/>
              <a:t>信息技术学院计算机科学与技术专业</a:t>
            </a:r>
          </a:p>
        </p:txBody>
      </p:sp>
      <p:sp>
        <p:nvSpPr>
          <p:cNvPr id="3" name="文本占位符 2"/>
          <p:cNvSpPr>
            <a:spLocks noGrp="1"/>
          </p:cNvSpPr>
          <p:nvPr>
            <p:ph type="body" sz="quarter" idx="11"/>
          </p:nvPr>
        </p:nvSpPr>
        <p:spPr>
          <a:xfrm>
            <a:off x="1307569" y="2287271"/>
            <a:ext cx="7020354" cy="1215006"/>
          </a:xfrm>
        </p:spPr>
        <p:txBody>
          <a:bodyPr/>
          <a:lstStyle/>
          <a:p>
            <a:r>
              <a:rPr kumimoji="1" lang="zh-CN" altLang="en-US" dirty="0"/>
              <a:t>人工智能实验报告</a:t>
            </a:r>
          </a:p>
        </p:txBody>
      </p:sp>
      <p:sp>
        <p:nvSpPr>
          <p:cNvPr id="4" name="文本占位符 3"/>
          <p:cNvSpPr>
            <a:spLocks noGrp="1"/>
          </p:cNvSpPr>
          <p:nvPr>
            <p:ph type="body" sz="quarter" idx="12"/>
          </p:nvPr>
        </p:nvSpPr>
        <p:spPr>
          <a:xfrm>
            <a:off x="1307465" y="3654425"/>
            <a:ext cx="8851900" cy="908050"/>
          </a:xfrm>
        </p:spPr>
        <p:txBody>
          <a:bodyPr/>
          <a:lstStyle/>
          <a:p>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基于</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Python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的二手房数据采集与可视化分析</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kumimoji="1" lang="zh-CN" altLang="en-US"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占位符 4"/>
          <p:cNvSpPr>
            <a:spLocks noGrp="1"/>
          </p:cNvSpPr>
          <p:nvPr>
            <p:ph type="body" sz="quarter" idx="13"/>
          </p:nvPr>
        </p:nvSpPr>
        <p:spPr>
          <a:xfrm>
            <a:off x="1307569" y="4882572"/>
            <a:ext cx="5181721" cy="1160723"/>
          </a:xfrm>
        </p:spPr>
        <p:txBody>
          <a:bodyPr/>
          <a:lstStyle/>
          <a:p>
            <a:r>
              <a:rPr kumimoji="1" lang="zh-CN" altLang="en-US" sz="1800" dirty="0"/>
              <a:t>报告人：崔金泽 信</a:t>
            </a:r>
            <a:r>
              <a:rPr kumimoji="1" lang="en-US" altLang="zh-CN" sz="1800" dirty="0"/>
              <a:t>1901-3 20192163</a:t>
            </a:r>
          </a:p>
          <a:p>
            <a:r>
              <a:rPr kumimoji="1" lang="zh-CN" altLang="en-US" sz="1800" dirty="0"/>
              <a:t>指导老师：赵志宏</a:t>
            </a:r>
          </a:p>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p>
        </p:txBody>
      </p:sp>
      <p:sp>
        <p:nvSpPr>
          <p:cNvPr id="12" name="文本框 11">
            <a:extLst>
              <a:ext uri="{FF2B5EF4-FFF2-40B4-BE49-F238E27FC236}">
                <a16:creationId xmlns:a16="http://schemas.microsoft.com/office/drawing/2014/main" id="{2D2D50B9-B7E5-481E-8A8A-F90C21AFA64E}"/>
              </a:ext>
            </a:extLst>
          </p:cNvPr>
          <p:cNvSpPr txBox="1"/>
          <p:nvPr/>
        </p:nvSpPr>
        <p:spPr>
          <a:xfrm>
            <a:off x="485191" y="1220499"/>
            <a:ext cx="7059904" cy="369332"/>
          </a:xfrm>
          <a:prstGeom prst="rect">
            <a:avLst/>
          </a:prstGeom>
          <a:noFill/>
        </p:spPr>
        <p:txBody>
          <a:bodyPr wrap="square">
            <a:spAutoFit/>
          </a:bodyPr>
          <a:lstStyle/>
          <a:p>
            <a:r>
              <a:rPr lang="zh-CN" altLang="en-US" dirty="0"/>
              <a:t>数据抓取项目为另一个项目：项目地址，主要抓取房源的特征有：</a:t>
            </a:r>
          </a:p>
        </p:txBody>
      </p:sp>
      <p:graphicFrame>
        <p:nvGraphicFramePr>
          <p:cNvPr id="9" name="表格 10">
            <a:extLst>
              <a:ext uri="{FF2B5EF4-FFF2-40B4-BE49-F238E27FC236}">
                <a16:creationId xmlns:a16="http://schemas.microsoft.com/office/drawing/2014/main" id="{9F3E336C-59DF-4510-9D38-FD996D38349E}"/>
              </a:ext>
            </a:extLst>
          </p:cNvPr>
          <p:cNvGraphicFramePr>
            <a:graphicFrameLocks noGrp="1"/>
          </p:cNvGraphicFramePr>
          <p:nvPr>
            <p:extLst>
              <p:ext uri="{D42A27DB-BD31-4B8C-83A1-F6EECF244321}">
                <p14:modId xmlns:p14="http://schemas.microsoft.com/office/powerpoint/2010/main" val="2446424630"/>
              </p:ext>
            </p:extLst>
          </p:nvPr>
        </p:nvGraphicFramePr>
        <p:xfrm>
          <a:off x="1638710" y="2017524"/>
          <a:ext cx="8128000" cy="3876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69945079"/>
                    </a:ext>
                  </a:extLst>
                </a:gridCol>
                <a:gridCol w="2032000">
                  <a:extLst>
                    <a:ext uri="{9D8B030D-6E8A-4147-A177-3AD203B41FA5}">
                      <a16:colId xmlns:a16="http://schemas.microsoft.com/office/drawing/2014/main" val="4208821419"/>
                    </a:ext>
                  </a:extLst>
                </a:gridCol>
                <a:gridCol w="2032000">
                  <a:extLst>
                    <a:ext uri="{9D8B030D-6E8A-4147-A177-3AD203B41FA5}">
                      <a16:colId xmlns:a16="http://schemas.microsoft.com/office/drawing/2014/main" val="1175306685"/>
                    </a:ext>
                  </a:extLst>
                </a:gridCol>
                <a:gridCol w="2032000">
                  <a:extLst>
                    <a:ext uri="{9D8B030D-6E8A-4147-A177-3AD203B41FA5}">
                      <a16:colId xmlns:a16="http://schemas.microsoft.com/office/drawing/2014/main" val="2279996509"/>
                    </a:ext>
                  </a:extLst>
                </a:gridCol>
              </a:tblGrid>
              <a:tr h="370840">
                <a:tc>
                  <a:txBody>
                    <a:bodyPr/>
                    <a:lstStyle/>
                    <a:p>
                      <a:pPr algn="l"/>
                      <a:r>
                        <a:rPr lang="zh-CN" altLang="en-US" b="1" dirty="0">
                          <a:effectLst/>
                        </a:rPr>
                        <a:t>字段名称</a:t>
                      </a:r>
                    </a:p>
                  </a:txBody>
                  <a:tcPr marL="99060" marR="99060" anchor="ctr"/>
                </a:tc>
                <a:tc>
                  <a:txBody>
                    <a:bodyPr/>
                    <a:lstStyle/>
                    <a:p>
                      <a:pPr algn="l"/>
                      <a:r>
                        <a:rPr lang="zh-CN" altLang="en-US" b="1">
                          <a:effectLst/>
                        </a:rPr>
                        <a:t>字段含义</a:t>
                      </a:r>
                    </a:p>
                  </a:txBody>
                  <a:tcPr marL="99060" marR="99060" anchor="ctr"/>
                </a:tc>
                <a:tc>
                  <a:txBody>
                    <a:bodyPr/>
                    <a:lstStyle/>
                    <a:p>
                      <a:pPr algn="l"/>
                      <a:r>
                        <a:rPr lang="zh-CN" altLang="en-US" b="1">
                          <a:effectLst/>
                        </a:rPr>
                        <a:t>字段名称</a:t>
                      </a:r>
                    </a:p>
                  </a:txBody>
                  <a:tcPr marL="99060" marR="99060" anchor="ctr"/>
                </a:tc>
                <a:tc>
                  <a:txBody>
                    <a:bodyPr/>
                    <a:lstStyle/>
                    <a:p>
                      <a:pPr algn="l"/>
                      <a:r>
                        <a:rPr lang="zh-CN" altLang="en-US" b="1" dirty="0">
                          <a:effectLst/>
                        </a:rPr>
                        <a:t>字段含义</a:t>
                      </a:r>
                    </a:p>
                  </a:txBody>
                  <a:tcPr marL="99060" marR="99060" anchor="ctr"/>
                </a:tc>
                <a:extLst>
                  <a:ext uri="{0D108BD9-81ED-4DB2-BD59-A6C34878D82A}">
                    <a16:rowId xmlns:a16="http://schemas.microsoft.com/office/drawing/2014/main" val="1239462834"/>
                  </a:ext>
                </a:extLst>
              </a:tr>
              <a:tr h="370840">
                <a:tc>
                  <a:txBody>
                    <a:bodyPr/>
                    <a:lstStyle/>
                    <a:p>
                      <a:pPr algn="l"/>
                      <a:r>
                        <a:rPr lang="en-US">
                          <a:effectLst/>
                        </a:rPr>
                        <a:t>title</a:t>
                      </a:r>
                    </a:p>
                  </a:txBody>
                  <a:tcPr marL="99060" marR="99060" anchor="ctr"/>
                </a:tc>
                <a:tc>
                  <a:txBody>
                    <a:bodyPr/>
                    <a:lstStyle/>
                    <a:p>
                      <a:pPr algn="l"/>
                      <a:r>
                        <a:rPr lang="zh-CN" altLang="en-US">
                          <a:effectLst/>
                        </a:rPr>
                        <a:t>房源名称</a:t>
                      </a:r>
                    </a:p>
                  </a:txBody>
                  <a:tcPr marL="99060" marR="99060" anchor="ctr"/>
                </a:tc>
                <a:tc>
                  <a:txBody>
                    <a:bodyPr/>
                    <a:lstStyle/>
                    <a:p>
                      <a:pPr algn="l"/>
                      <a:r>
                        <a:rPr lang="en-US">
                          <a:effectLst/>
                        </a:rPr>
                        <a:t>decoration</a:t>
                      </a:r>
                    </a:p>
                  </a:txBody>
                  <a:tcPr marL="99060" marR="99060" anchor="ctr"/>
                </a:tc>
                <a:tc>
                  <a:txBody>
                    <a:bodyPr/>
                    <a:lstStyle/>
                    <a:p>
                      <a:pPr algn="l"/>
                      <a:r>
                        <a:rPr lang="zh-CN" altLang="en-US">
                          <a:effectLst/>
                        </a:rPr>
                        <a:t>装修情况</a:t>
                      </a:r>
                    </a:p>
                  </a:txBody>
                  <a:tcPr marL="99060" marR="99060" anchor="ctr"/>
                </a:tc>
                <a:extLst>
                  <a:ext uri="{0D108BD9-81ED-4DB2-BD59-A6C34878D82A}">
                    <a16:rowId xmlns:a16="http://schemas.microsoft.com/office/drawing/2014/main" val="3272253976"/>
                  </a:ext>
                </a:extLst>
              </a:tr>
              <a:tr h="370840">
                <a:tc>
                  <a:txBody>
                    <a:bodyPr/>
                    <a:lstStyle/>
                    <a:p>
                      <a:pPr algn="l"/>
                      <a:r>
                        <a:rPr lang="en-US">
                          <a:effectLst/>
                        </a:rPr>
                        <a:t>price</a:t>
                      </a:r>
                    </a:p>
                  </a:txBody>
                  <a:tcPr marL="99060" marR="99060" anchor="ctr"/>
                </a:tc>
                <a:tc>
                  <a:txBody>
                    <a:bodyPr/>
                    <a:lstStyle/>
                    <a:p>
                      <a:pPr algn="l"/>
                      <a:r>
                        <a:rPr lang="zh-CN" altLang="en-US">
                          <a:effectLst/>
                        </a:rPr>
                        <a:t>房源总价</a:t>
                      </a:r>
                    </a:p>
                  </a:txBody>
                  <a:tcPr marL="99060" marR="99060" anchor="ctr"/>
                </a:tc>
                <a:tc>
                  <a:txBody>
                    <a:bodyPr/>
                    <a:lstStyle/>
                    <a:p>
                      <a:pPr algn="l"/>
                      <a:r>
                        <a:rPr lang="en-US">
                          <a:effectLst/>
                        </a:rPr>
                        <a:t>floor</a:t>
                      </a:r>
                    </a:p>
                  </a:txBody>
                  <a:tcPr marL="99060" marR="99060" anchor="ctr"/>
                </a:tc>
                <a:tc>
                  <a:txBody>
                    <a:bodyPr/>
                    <a:lstStyle/>
                    <a:p>
                      <a:pPr algn="l"/>
                      <a:r>
                        <a:rPr lang="zh-CN" altLang="en-US">
                          <a:effectLst/>
                        </a:rPr>
                        <a:t>楼层</a:t>
                      </a:r>
                    </a:p>
                  </a:txBody>
                  <a:tcPr marL="99060" marR="99060" anchor="ctr"/>
                </a:tc>
                <a:extLst>
                  <a:ext uri="{0D108BD9-81ED-4DB2-BD59-A6C34878D82A}">
                    <a16:rowId xmlns:a16="http://schemas.microsoft.com/office/drawing/2014/main" val="522316517"/>
                  </a:ext>
                </a:extLst>
              </a:tr>
              <a:tr h="370840">
                <a:tc>
                  <a:txBody>
                    <a:bodyPr/>
                    <a:lstStyle/>
                    <a:p>
                      <a:pPr algn="l"/>
                      <a:r>
                        <a:rPr lang="en-US">
                          <a:effectLst/>
                        </a:rPr>
                        <a:t>unit_price</a:t>
                      </a:r>
                    </a:p>
                  </a:txBody>
                  <a:tcPr marL="99060" marR="99060" anchor="ctr"/>
                </a:tc>
                <a:tc>
                  <a:txBody>
                    <a:bodyPr/>
                    <a:lstStyle/>
                    <a:p>
                      <a:pPr algn="l"/>
                      <a:r>
                        <a:rPr lang="zh-CN" altLang="en-US">
                          <a:effectLst/>
                        </a:rPr>
                        <a:t>房源单价</a:t>
                      </a:r>
                    </a:p>
                  </a:txBody>
                  <a:tcPr marL="99060" marR="99060" anchor="ctr"/>
                </a:tc>
                <a:tc>
                  <a:txBody>
                    <a:bodyPr/>
                    <a:lstStyle/>
                    <a:p>
                      <a:pPr algn="l"/>
                      <a:r>
                        <a:rPr lang="en-US">
                          <a:effectLst/>
                        </a:rPr>
                        <a:t>elevator</a:t>
                      </a:r>
                    </a:p>
                  </a:txBody>
                  <a:tcPr marL="99060" marR="99060" anchor="ctr"/>
                </a:tc>
                <a:tc>
                  <a:txBody>
                    <a:bodyPr/>
                    <a:lstStyle/>
                    <a:p>
                      <a:pPr algn="l"/>
                      <a:r>
                        <a:rPr lang="zh-CN" altLang="en-US">
                          <a:effectLst/>
                        </a:rPr>
                        <a:t>电梯情况</a:t>
                      </a:r>
                    </a:p>
                  </a:txBody>
                  <a:tcPr marL="99060" marR="99060" anchor="ctr"/>
                </a:tc>
                <a:extLst>
                  <a:ext uri="{0D108BD9-81ED-4DB2-BD59-A6C34878D82A}">
                    <a16:rowId xmlns:a16="http://schemas.microsoft.com/office/drawing/2014/main" val="1102985252"/>
                  </a:ext>
                </a:extLst>
              </a:tr>
              <a:tr h="370840">
                <a:tc>
                  <a:txBody>
                    <a:bodyPr/>
                    <a:lstStyle/>
                    <a:p>
                      <a:pPr algn="l"/>
                      <a:r>
                        <a:rPr lang="en-US">
                          <a:effectLst/>
                        </a:rPr>
                        <a:t>community_name</a:t>
                      </a:r>
                    </a:p>
                  </a:txBody>
                  <a:tcPr marL="99060" marR="99060" anchor="ctr"/>
                </a:tc>
                <a:tc>
                  <a:txBody>
                    <a:bodyPr/>
                    <a:lstStyle/>
                    <a:p>
                      <a:pPr algn="l"/>
                      <a:r>
                        <a:rPr lang="zh-CN" altLang="en-US">
                          <a:effectLst/>
                        </a:rPr>
                        <a:t>所在小区名字</a:t>
                      </a:r>
                    </a:p>
                  </a:txBody>
                  <a:tcPr marL="99060" marR="99060" anchor="ctr"/>
                </a:tc>
                <a:tc>
                  <a:txBody>
                    <a:bodyPr/>
                    <a:lstStyle/>
                    <a:p>
                      <a:pPr algn="l"/>
                      <a:r>
                        <a:rPr lang="en-US">
                          <a:effectLst/>
                        </a:rPr>
                        <a:t>purposes</a:t>
                      </a:r>
                    </a:p>
                  </a:txBody>
                  <a:tcPr marL="99060" marR="99060" anchor="ctr"/>
                </a:tc>
                <a:tc>
                  <a:txBody>
                    <a:bodyPr/>
                    <a:lstStyle/>
                    <a:p>
                      <a:pPr algn="l"/>
                      <a:r>
                        <a:rPr lang="zh-CN" altLang="en-US">
                          <a:effectLst/>
                        </a:rPr>
                        <a:t>房屋用途</a:t>
                      </a:r>
                    </a:p>
                  </a:txBody>
                  <a:tcPr marL="99060" marR="99060" anchor="ctr"/>
                </a:tc>
                <a:extLst>
                  <a:ext uri="{0D108BD9-81ED-4DB2-BD59-A6C34878D82A}">
                    <a16:rowId xmlns:a16="http://schemas.microsoft.com/office/drawing/2014/main" val="306284506"/>
                  </a:ext>
                </a:extLst>
              </a:tr>
              <a:tr h="370840">
                <a:tc>
                  <a:txBody>
                    <a:bodyPr/>
                    <a:lstStyle/>
                    <a:p>
                      <a:pPr algn="l"/>
                      <a:r>
                        <a:rPr lang="en-US">
                          <a:effectLst/>
                        </a:rPr>
                        <a:t>region</a:t>
                      </a:r>
                    </a:p>
                  </a:txBody>
                  <a:tcPr marL="99060" marR="99060" anchor="ctr"/>
                </a:tc>
                <a:tc>
                  <a:txBody>
                    <a:bodyPr/>
                    <a:lstStyle/>
                    <a:p>
                      <a:pPr algn="l"/>
                      <a:r>
                        <a:rPr lang="zh-CN" altLang="en-US">
                          <a:effectLst/>
                        </a:rPr>
                        <a:t>所在行政区划</a:t>
                      </a:r>
                    </a:p>
                  </a:txBody>
                  <a:tcPr marL="99060" marR="99060" anchor="ctr"/>
                </a:tc>
                <a:tc>
                  <a:txBody>
                    <a:bodyPr/>
                    <a:lstStyle/>
                    <a:p>
                      <a:pPr algn="l"/>
                      <a:r>
                        <a:rPr lang="en-US">
                          <a:effectLst/>
                        </a:rPr>
                        <a:t>release_date</a:t>
                      </a:r>
                    </a:p>
                  </a:txBody>
                  <a:tcPr marL="99060" marR="99060" anchor="ctr"/>
                </a:tc>
                <a:tc>
                  <a:txBody>
                    <a:bodyPr/>
                    <a:lstStyle/>
                    <a:p>
                      <a:pPr algn="l"/>
                      <a:r>
                        <a:rPr lang="zh-CN" altLang="en-US">
                          <a:effectLst/>
                        </a:rPr>
                        <a:t>挂牌时间</a:t>
                      </a:r>
                    </a:p>
                  </a:txBody>
                  <a:tcPr marL="99060" marR="99060" anchor="ctr"/>
                </a:tc>
                <a:extLst>
                  <a:ext uri="{0D108BD9-81ED-4DB2-BD59-A6C34878D82A}">
                    <a16:rowId xmlns:a16="http://schemas.microsoft.com/office/drawing/2014/main" val="2894803919"/>
                  </a:ext>
                </a:extLst>
              </a:tr>
              <a:tr h="370840">
                <a:tc>
                  <a:txBody>
                    <a:bodyPr/>
                    <a:lstStyle/>
                    <a:p>
                      <a:pPr algn="l"/>
                      <a:r>
                        <a:rPr lang="en-US">
                          <a:effectLst/>
                        </a:rPr>
                        <a:t>type</a:t>
                      </a:r>
                    </a:p>
                  </a:txBody>
                  <a:tcPr marL="99060" marR="99060" anchor="ctr"/>
                </a:tc>
                <a:tc>
                  <a:txBody>
                    <a:bodyPr/>
                    <a:lstStyle/>
                    <a:p>
                      <a:pPr algn="l"/>
                      <a:r>
                        <a:rPr lang="zh-CN" altLang="en-US">
                          <a:effectLst/>
                        </a:rPr>
                        <a:t>户型</a:t>
                      </a:r>
                    </a:p>
                  </a:txBody>
                  <a:tcPr marL="99060" marR="99060" anchor="ctr"/>
                </a:tc>
                <a:tc>
                  <a:txBody>
                    <a:bodyPr/>
                    <a:lstStyle/>
                    <a:p>
                      <a:pPr algn="l"/>
                      <a:r>
                        <a:rPr lang="en-US">
                          <a:effectLst/>
                        </a:rPr>
                        <a:t>image_urls</a:t>
                      </a:r>
                    </a:p>
                  </a:txBody>
                  <a:tcPr marL="99060" marR="99060" anchor="ctr"/>
                </a:tc>
                <a:tc>
                  <a:txBody>
                    <a:bodyPr/>
                    <a:lstStyle/>
                    <a:p>
                      <a:pPr algn="l"/>
                      <a:r>
                        <a:rPr lang="zh-CN" altLang="en-US">
                          <a:effectLst/>
                        </a:rPr>
                        <a:t>房源图片</a:t>
                      </a:r>
                    </a:p>
                  </a:txBody>
                  <a:tcPr marL="99060" marR="99060" anchor="ctr"/>
                </a:tc>
                <a:extLst>
                  <a:ext uri="{0D108BD9-81ED-4DB2-BD59-A6C34878D82A}">
                    <a16:rowId xmlns:a16="http://schemas.microsoft.com/office/drawing/2014/main" val="305268217"/>
                  </a:ext>
                </a:extLst>
              </a:tr>
              <a:tr h="370840">
                <a:tc>
                  <a:txBody>
                    <a:bodyPr/>
                    <a:lstStyle/>
                    <a:p>
                      <a:pPr algn="l"/>
                      <a:r>
                        <a:rPr lang="en-US">
                          <a:effectLst/>
                        </a:rPr>
                        <a:t>construction_area</a:t>
                      </a:r>
                    </a:p>
                  </a:txBody>
                  <a:tcPr marL="99060" marR="99060" anchor="ctr"/>
                </a:tc>
                <a:tc>
                  <a:txBody>
                    <a:bodyPr/>
                    <a:lstStyle/>
                    <a:p>
                      <a:pPr algn="l"/>
                      <a:r>
                        <a:rPr lang="zh-CN" altLang="en-US">
                          <a:effectLst/>
                        </a:rPr>
                        <a:t>建筑面积</a:t>
                      </a:r>
                    </a:p>
                  </a:txBody>
                  <a:tcPr marL="99060" marR="99060" anchor="ctr"/>
                </a:tc>
                <a:tc>
                  <a:txBody>
                    <a:bodyPr/>
                    <a:lstStyle/>
                    <a:p>
                      <a:pPr algn="l"/>
                      <a:r>
                        <a:rPr lang="en-US">
                          <a:effectLst/>
                        </a:rPr>
                        <a:t>from_url</a:t>
                      </a:r>
                    </a:p>
                  </a:txBody>
                  <a:tcPr marL="99060" marR="99060" anchor="ctr"/>
                </a:tc>
                <a:tc>
                  <a:txBody>
                    <a:bodyPr/>
                    <a:lstStyle/>
                    <a:p>
                      <a:pPr algn="l"/>
                      <a:r>
                        <a:rPr lang="zh-CN" altLang="en-US">
                          <a:effectLst/>
                        </a:rPr>
                        <a:t>房源来源</a:t>
                      </a:r>
                    </a:p>
                  </a:txBody>
                  <a:tcPr marL="99060" marR="99060" anchor="ctr"/>
                </a:tc>
                <a:extLst>
                  <a:ext uri="{0D108BD9-81ED-4DB2-BD59-A6C34878D82A}">
                    <a16:rowId xmlns:a16="http://schemas.microsoft.com/office/drawing/2014/main" val="460825010"/>
                  </a:ext>
                </a:extLst>
              </a:tr>
              <a:tr h="370840">
                <a:tc>
                  <a:txBody>
                    <a:bodyPr/>
                    <a:lstStyle/>
                    <a:p>
                      <a:pPr algn="l"/>
                      <a:r>
                        <a:rPr lang="en-US" dirty="0">
                          <a:effectLst/>
                        </a:rPr>
                        <a:t>orientation</a:t>
                      </a:r>
                    </a:p>
                  </a:txBody>
                  <a:tcPr marL="99060" marR="99060" anchor="ctr"/>
                </a:tc>
                <a:tc>
                  <a:txBody>
                    <a:bodyPr/>
                    <a:lstStyle/>
                    <a:p>
                      <a:pPr algn="l"/>
                      <a:r>
                        <a:rPr lang="zh-CN" altLang="en-US" dirty="0">
                          <a:effectLst/>
                        </a:rPr>
                        <a:t>房屋朝向</a:t>
                      </a:r>
                    </a:p>
                  </a:txBody>
                  <a:tcPr marL="99060" marR="99060" anchor="ctr"/>
                </a:tc>
                <a:tc>
                  <a:txBody>
                    <a:bodyPr/>
                    <a:lstStyle/>
                    <a:p>
                      <a:pPr algn="l"/>
                      <a:r>
                        <a:rPr lang="en-US">
                          <a:effectLst/>
                        </a:rPr>
                        <a:t>house_structure</a:t>
                      </a:r>
                    </a:p>
                  </a:txBody>
                  <a:tcPr marL="99060" marR="99060" anchor="ctr"/>
                </a:tc>
                <a:tc>
                  <a:txBody>
                    <a:bodyPr/>
                    <a:lstStyle/>
                    <a:p>
                      <a:pPr algn="l"/>
                      <a:r>
                        <a:rPr lang="zh-CN" altLang="en-US" dirty="0">
                          <a:effectLst/>
                        </a:rPr>
                        <a:t>建筑结构</a:t>
                      </a:r>
                    </a:p>
                  </a:txBody>
                  <a:tcPr marL="99060" marR="99060" anchor="ctr"/>
                </a:tc>
                <a:extLst>
                  <a:ext uri="{0D108BD9-81ED-4DB2-BD59-A6C34878D82A}">
                    <a16:rowId xmlns:a16="http://schemas.microsoft.com/office/drawing/2014/main" val="25133026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endParaRPr kumimoji="1" lang="en-US" altLang="zh-CN" dirty="0"/>
          </a:p>
        </p:txBody>
      </p:sp>
      <p:sp>
        <p:nvSpPr>
          <p:cNvPr id="12" name="文本框 11">
            <a:extLst>
              <a:ext uri="{FF2B5EF4-FFF2-40B4-BE49-F238E27FC236}">
                <a16:creationId xmlns:a16="http://schemas.microsoft.com/office/drawing/2014/main" id="{DBB63932-E7F5-434A-9D4E-DB1CA9F87D3D}"/>
              </a:ext>
            </a:extLst>
          </p:cNvPr>
          <p:cNvSpPr txBox="1"/>
          <p:nvPr/>
        </p:nvSpPr>
        <p:spPr>
          <a:xfrm>
            <a:off x="485191" y="1113192"/>
            <a:ext cx="6204154" cy="369332"/>
          </a:xfrm>
          <a:prstGeom prst="rect">
            <a:avLst/>
          </a:prstGeom>
          <a:noFill/>
        </p:spPr>
        <p:txBody>
          <a:bodyPr wrap="square">
            <a:spAutoFit/>
          </a:bodyPr>
          <a:lstStyle/>
          <a:p>
            <a:r>
              <a:rPr lang="zh-CN" altLang="en-US" b="0" i="0" dirty="0">
                <a:solidFill>
                  <a:srgbClr val="24292F"/>
                </a:solidFill>
                <a:effectLst/>
                <a:latin typeface="-apple-system"/>
              </a:rPr>
              <a:t>爬取完成后导入</a:t>
            </a:r>
            <a:r>
              <a:rPr lang="en-US" altLang="zh-CN" b="0" i="0" dirty="0">
                <a:solidFill>
                  <a:srgbClr val="24292F"/>
                </a:solidFill>
                <a:effectLst/>
                <a:latin typeface="-apple-system"/>
              </a:rPr>
              <a:t>Excel</a:t>
            </a:r>
            <a:r>
              <a:rPr lang="zh-CN" altLang="en-US" b="0" i="0" dirty="0">
                <a:solidFill>
                  <a:srgbClr val="24292F"/>
                </a:solidFill>
                <a:effectLst/>
                <a:latin typeface="-apple-system"/>
              </a:rPr>
              <a:t>文件</a:t>
            </a:r>
            <a:endParaRPr lang="zh-CN" altLang="en-US" dirty="0"/>
          </a:p>
        </p:txBody>
      </p:sp>
      <p:pic>
        <p:nvPicPr>
          <p:cNvPr id="4100" name="Picture 4" descr="在这里插入图片描述">
            <a:extLst>
              <a:ext uri="{FF2B5EF4-FFF2-40B4-BE49-F238E27FC236}">
                <a16:creationId xmlns:a16="http://schemas.microsoft.com/office/drawing/2014/main" id="{BE7583DC-6DA9-49BD-9FC5-315AA5F99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91" y="1875596"/>
            <a:ext cx="11221617" cy="1838124"/>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29DE6B53-737C-4FF4-8F2F-71F507D58DE4}"/>
              </a:ext>
            </a:extLst>
          </p:cNvPr>
          <p:cNvSpPr txBox="1"/>
          <p:nvPr/>
        </p:nvSpPr>
        <p:spPr>
          <a:xfrm>
            <a:off x="485190" y="4189842"/>
            <a:ext cx="10576099" cy="369332"/>
          </a:xfrm>
          <a:prstGeom prst="rect">
            <a:avLst/>
          </a:prstGeom>
          <a:noFill/>
        </p:spPr>
        <p:txBody>
          <a:bodyPr wrap="square">
            <a:spAutoFit/>
          </a:bodyPr>
          <a:lstStyle/>
          <a:p>
            <a:r>
              <a:rPr lang="zh-CN" altLang="en-US" b="0" i="0" dirty="0">
                <a:solidFill>
                  <a:srgbClr val="24292F"/>
                </a:solidFill>
                <a:effectLst/>
                <a:latin typeface="-apple-system"/>
              </a:rPr>
              <a:t>另外，考虑到后边将进行地图展示，所以还需增加地理坐标信息：经纬度，这部分将在数据清洗后进行。</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原始数据检视</a:t>
            </a:r>
          </a:p>
        </p:txBody>
      </p:sp>
      <p:sp>
        <p:nvSpPr>
          <p:cNvPr id="12" name="文本框 11">
            <a:extLst>
              <a:ext uri="{FF2B5EF4-FFF2-40B4-BE49-F238E27FC236}">
                <a16:creationId xmlns:a16="http://schemas.microsoft.com/office/drawing/2014/main" id="{19037A3E-BA7B-4388-AB69-65F1AA0C59CD}"/>
              </a:ext>
            </a:extLst>
          </p:cNvPr>
          <p:cNvSpPr txBox="1"/>
          <p:nvPr/>
        </p:nvSpPr>
        <p:spPr>
          <a:xfrm>
            <a:off x="288546" y="992661"/>
            <a:ext cx="11736306" cy="923330"/>
          </a:xfrm>
          <a:prstGeom prst="rect">
            <a:avLst/>
          </a:prstGeom>
          <a:noFill/>
        </p:spPr>
        <p:txBody>
          <a:bodyPr wrap="square">
            <a:spAutoFit/>
          </a:bodyPr>
          <a:lstStyle/>
          <a:p>
            <a:pPr algn="l"/>
            <a:r>
              <a:rPr lang="en-US" altLang="zh-CN" b="1" i="0" dirty="0">
                <a:solidFill>
                  <a:srgbClr val="24292F"/>
                </a:solidFill>
                <a:effectLst/>
                <a:latin typeface="-apple-system"/>
              </a:rPr>
              <a:t>1. </a:t>
            </a:r>
            <a:r>
              <a:rPr lang="zh-CN" altLang="en-US" b="1" i="0" dirty="0">
                <a:solidFill>
                  <a:srgbClr val="24292F"/>
                </a:solidFill>
                <a:effectLst/>
                <a:latin typeface="-apple-system"/>
              </a:rPr>
              <a:t>原始数据检视</a:t>
            </a:r>
            <a:endParaRPr lang="zh-CN" altLang="en-US" b="0" i="0" dirty="0">
              <a:solidFill>
                <a:srgbClr val="24292F"/>
              </a:solidFill>
              <a:effectLst/>
              <a:latin typeface="-apple-system"/>
            </a:endParaRPr>
          </a:p>
          <a:p>
            <a:pPr algn="l"/>
            <a:r>
              <a:rPr lang="zh-CN" altLang="en-US" b="0" i="0" dirty="0">
                <a:solidFill>
                  <a:srgbClr val="24292F"/>
                </a:solidFill>
                <a:effectLst/>
                <a:latin typeface="-apple-system"/>
              </a:rPr>
              <a:t>基于我爬虫项目的存储策略，我将个区划的结果分别存储到了不同的文件，所以要进行文件合并操作。 首先读取文件列表，然后对循环文件列表，进行合并任务：</a:t>
            </a:r>
          </a:p>
        </p:txBody>
      </p:sp>
      <p:sp>
        <p:nvSpPr>
          <p:cNvPr id="20" name="文本框 19">
            <a:extLst>
              <a:ext uri="{FF2B5EF4-FFF2-40B4-BE49-F238E27FC236}">
                <a16:creationId xmlns:a16="http://schemas.microsoft.com/office/drawing/2014/main" id="{457AC307-DB51-4E6D-98C8-B3AC708C2039}"/>
              </a:ext>
            </a:extLst>
          </p:cNvPr>
          <p:cNvSpPr txBox="1"/>
          <p:nvPr/>
        </p:nvSpPr>
        <p:spPr>
          <a:xfrm>
            <a:off x="1578077" y="2333746"/>
            <a:ext cx="6243484" cy="2862322"/>
          </a:xfrm>
          <a:prstGeom prst="rect">
            <a:avLst/>
          </a:prstGeom>
          <a:solidFill>
            <a:schemeClr val="bg1">
              <a:lumMod val="85000"/>
            </a:schemeClr>
          </a:solidFill>
        </p:spPr>
        <p:txBody>
          <a:bodyPr wrap="square">
            <a:spAutoFit/>
          </a:bodyPr>
          <a:lstStyle/>
          <a:p>
            <a:r>
              <a:rPr lang="en-US" altLang="zh-CN" sz="1800" dirty="0" err="1">
                <a:solidFill>
                  <a:srgbClr val="585260"/>
                </a:solidFill>
                <a:effectLst/>
                <a:latin typeface="Cascadia Code" panose="020B0609020000020004" pitchFamily="49" charset="0"/>
              </a:rPr>
              <a:t>datas</a:t>
            </a:r>
            <a:r>
              <a:rPr lang="en-US" altLang="zh-CN" sz="1800" dirty="0">
                <a:solidFill>
                  <a:srgbClr val="585260"/>
                </a:solidFill>
                <a:effectLst/>
                <a:latin typeface="Cascadia Code" panose="020B0609020000020004" pitchFamily="49" charset="0"/>
              </a:rPr>
              <a:t> = []</a:t>
            </a:r>
            <a:endParaRPr lang="en-US" altLang="zh-CN" dirty="0">
              <a:effectLst/>
            </a:endParaRPr>
          </a:p>
          <a:p>
            <a:r>
              <a:rPr lang="en-US" altLang="zh-CN" sz="1800" b="1" dirty="0">
                <a:solidFill>
                  <a:srgbClr val="955AE7"/>
                </a:solidFill>
                <a:effectLst/>
                <a:latin typeface="Cascadia Code" panose="020B0609020000020004" pitchFamily="49" charset="0"/>
              </a:rPr>
              <a:t>for</a:t>
            </a:r>
            <a:r>
              <a:rPr lang="en-US" altLang="zh-CN" sz="1800" dirty="0">
                <a:solidFill>
                  <a:srgbClr val="585260"/>
                </a:solidFill>
                <a:effectLst/>
                <a:latin typeface="Cascadia Code" panose="020B0609020000020004" pitchFamily="49" charset="0"/>
              </a:rPr>
              <a:t> </a:t>
            </a:r>
            <a:r>
              <a:rPr lang="en-US" altLang="zh-CN" sz="1800" b="1" dirty="0">
                <a:solidFill>
                  <a:srgbClr val="576DDB"/>
                </a:solidFill>
                <a:effectLst/>
                <a:latin typeface="Cascadia Code" panose="020B0609020000020004" pitchFamily="49" charset="0"/>
              </a:rPr>
              <a:t>file</a:t>
            </a:r>
            <a:r>
              <a:rPr lang="en-US" altLang="zh-CN" sz="1800" dirty="0">
                <a:solidFill>
                  <a:srgbClr val="585260"/>
                </a:solidFill>
                <a:effectLst/>
                <a:latin typeface="Cascadia Code" panose="020B0609020000020004" pitchFamily="49" charset="0"/>
              </a:rPr>
              <a:t> </a:t>
            </a:r>
            <a:r>
              <a:rPr lang="en-US" altLang="zh-CN" sz="1800" b="1" dirty="0">
                <a:solidFill>
                  <a:srgbClr val="955AE7"/>
                </a:solidFill>
                <a:effectLst/>
                <a:latin typeface="Cascadia Code" panose="020B0609020000020004" pitchFamily="49" charset="0"/>
              </a:rPr>
              <a:t>in</a:t>
            </a:r>
            <a:r>
              <a:rPr lang="en-US" altLang="zh-CN" sz="1800" dirty="0">
                <a:solidFill>
                  <a:srgbClr val="585260"/>
                </a:solidFill>
                <a:effectLst/>
                <a:latin typeface="Cascadia Code" panose="020B0609020000020004" pitchFamily="49" charset="0"/>
              </a:rPr>
              <a:t> res:</a:t>
            </a:r>
            <a:endParaRPr lang="en-US" altLang="zh-CN" dirty="0">
              <a:effectLst/>
            </a:endParaRPr>
          </a:p>
          <a:p>
            <a:r>
              <a:rPr lang="en-US" altLang="zh-CN" sz="1800" dirty="0">
                <a:solidFill>
                  <a:srgbClr val="585260"/>
                </a:solidFill>
                <a:effectLst/>
                <a:latin typeface="Cascadia Code" panose="020B0609020000020004" pitchFamily="49" charset="0"/>
              </a:rPr>
              <a:t>filename = </a:t>
            </a:r>
            <a:r>
              <a:rPr lang="en-US" altLang="zh-CN" sz="1800" b="1" dirty="0" err="1">
                <a:solidFill>
                  <a:srgbClr val="576DDB"/>
                </a:solidFill>
                <a:effectLst/>
                <a:latin typeface="Cascadia Code" panose="020B0609020000020004" pitchFamily="49" charset="0"/>
              </a:rPr>
              <a:t>file</a:t>
            </a:r>
            <a:r>
              <a:rPr lang="en-US" altLang="zh-CN" sz="1800" dirty="0" err="1">
                <a:solidFill>
                  <a:srgbClr val="585260"/>
                </a:solidFill>
                <a:effectLst/>
                <a:latin typeface="Cascadia Code" panose="020B0609020000020004" pitchFamily="49" charset="0"/>
              </a:rPr>
              <a:t>.</a:t>
            </a:r>
            <a:r>
              <a:rPr lang="en-US" altLang="zh-CN" sz="1800" b="1" dirty="0" err="1">
                <a:solidFill>
                  <a:srgbClr val="A06E3B"/>
                </a:solidFill>
                <a:effectLst/>
                <a:latin typeface="Cascadia Code" panose="020B0609020000020004" pitchFamily="49" charset="0"/>
              </a:rPr>
              <a:t>replace</a:t>
            </a:r>
            <a:r>
              <a:rPr lang="en-US" altLang="zh-CN" sz="1800" dirty="0">
                <a:solidFill>
                  <a:srgbClr val="585260"/>
                </a:solidFill>
                <a:effectLst/>
                <a:latin typeface="Cascadia Code" panose="020B0609020000020004" pitchFamily="49" charset="0"/>
              </a:rPr>
              <a:t>(</a:t>
            </a:r>
            <a:r>
              <a:rPr lang="en-US" altLang="zh-CN" sz="1800" dirty="0">
                <a:solidFill>
                  <a:srgbClr val="2A9292"/>
                </a:solidFill>
                <a:effectLst/>
                <a:latin typeface="Cascadia Code" panose="020B0609020000020004" pitchFamily="49" charset="0"/>
              </a:rPr>
              <a:t>'.csv'</a:t>
            </a:r>
            <a:r>
              <a:rPr lang="en-US" altLang="zh-CN" sz="1800" dirty="0">
                <a:solidFill>
                  <a:srgbClr val="585260"/>
                </a:solidFill>
                <a:effectLst/>
                <a:latin typeface="Cascadia Code" panose="020B0609020000020004" pitchFamily="49" charset="0"/>
              </a:rPr>
              <a:t>,</a:t>
            </a:r>
            <a:r>
              <a:rPr lang="en-US" altLang="zh-CN" sz="1800" dirty="0">
                <a:solidFill>
                  <a:srgbClr val="2A9292"/>
                </a:solidFill>
                <a:effectLst/>
                <a:latin typeface="Cascadia Code" panose="020B0609020000020004" pitchFamily="49" charset="0"/>
              </a:rPr>
              <a:t>''</a:t>
            </a:r>
            <a:r>
              <a:rPr lang="en-US" altLang="zh-CN" sz="1800" dirty="0">
                <a:solidFill>
                  <a:srgbClr val="585260"/>
                </a:solidFill>
                <a:effectLst/>
                <a:latin typeface="Cascadia Code" panose="020B0609020000020004" pitchFamily="49" charset="0"/>
              </a:rPr>
              <a:t>)</a:t>
            </a:r>
            <a:endParaRPr lang="en-US" altLang="zh-CN" dirty="0">
              <a:effectLst/>
            </a:endParaRPr>
          </a:p>
          <a:p>
            <a:r>
              <a:rPr lang="en-US" altLang="zh-CN" sz="1800" b="1" dirty="0">
                <a:solidFill>
                  <a:srgbClr val="955AE7"/>
                </a:solidFill>
                <a:effectLst/>
                <a:latin typeface="Cascadia Code" panose="020B0609020000020004" pitchFamily="49" charset="0"/>
              </a:rPr>
              <a:t>try</a:t>
            </a:r>
            <a:r>
              <a:rPr lang="en-US" altLang="zh-CN" sz="1800" dirty="0">
                <a:solidFill>
                  <a:srgbClr val="585260"/>
                </a:solidFill>
                <a:effectLst/>
                <a:latin typeface="Cascadia Code" panose="020B0609020000020004" pitchFamily="49" charset="0"/>
              </a:rPr>
              <a:t>:</a:t>
            </a:r>
            <a:endParaRPr lang="en-US" altLang="zh-CN" dirty="0">
              <a:effectLst/>
            </a:endParaRPr>
          </a:p>
          <a:p>
            <a:r>
              <a:rPr lang="en-US" altLang="zh-CN" sz="1800" dirty="0">
                <a:solidFill>
                  <a:srgbClr val="585260"/>
                </a:solidFill>
                <a:effectLst/>
                <a:latin typeface="Cascadia Code" panose="020B0609020000020004" pitchFamily="49" charset="0"/>
              </a:rPr>
              <a:t>data = </a:t>
            </a:r>
            <a:r>
              <a:rPr lang="en-US" altLang="zh-CN" sz="1800" dirty="0" err="1">
                <a:solidFill>
                  <a:srgbClr val="585260"/>
                </a:solidFill>
                <a:effectLst/>
                <a:latin typeface="Cascadia Code" panose="020B0609020000020004" pitchFamily="49" charset="0"/>
              </a:rPr>
              <a:t>pd.</a:t>
            </a:r>
            <a:r>
              <a:rPr lang="en-US" altLang="zh-CN" sz="1800" b="1" dirty="0" err="1">
                <a:solidFill>
                  <a:srgbClr val="A06E3B"/>
                </a:solidFill>
                <a:effectLst/>
                <a:latin typeface="Cascadia Code" panose="020B0609020000020004" pitchFamily="49" charset="0"/>
              </a:rPr>
              <a:t>read_csv</a:t>
            </a:r>
            <a:r>
              <a:rPr lang="en-US" altLang="zh-CN" sz="1800" dirty="0">
                <a:solidFill>
                  <a:srgbClr val="585260"/>
                </a:solidFill>
                <a:effectLst/>
                <a:latin typeface="Cascadia Code" panose="020B0609020000020004" pitchFamily="49" charset="0"/>
              </a:rPr>
              <a:t>(</a:t>
            </a:r>
            <a:r>
              <a:rPr lang="en-US" altLang="zh-CN" sz="1800" b="1" dirty="0">
                <a:solidFill>
                  <a:srgbClr val="576DDB"/>
                </a:solidFill>
                <a:effectLst/>
                <a:latin typeface="Cascadia Code" panose="020B0609020000020004" pitchFamily="49" charset="0"/>
              </a:rPr>
              <a:t>file</a:t>
            </a:r>
            <a:r>
              <a:rPr lang="en-US" altLang="zh-CN" sz="1800" dirty="0">
                <a:solidFill>
                  <a:srgbClr val="585260"/>
                </a:solidFill>
                <a:effectLst/>
                <a:latin typeface="Cascadia Code" panose="020B0609020000020004" pitchFamily="49" charset="0"/>
              </a:rPr>
              <a:t>)</a:t>
            </a:r>
            <a:endParaRPr lang="en-US" altLang="zh-CN" dirty="0">
              <a:effectLst/>
            </a:endParaRPr>
          </a:p>
          <a:p>
            <a:r>
              <a:rPr lang="en-US" altLang="zh-CN" sz="1800" dirty="0" err="1">
                <a:solidFill>
                  <a:srgbClr val="585260"/>
                </a:solidFill>
                <a:effectLst/>
                <a:latin typeface="Cascadia Code" panose="020B0609020000020004" pitchFamily="49" charset="0"/>
              </a:rPr>
              <a:t>datas.</a:t>
            </a:r>
            <a:r>
              <a:rPr lang="en-US" altLang="zh-CN" sz="1800" b="1" dirty="0" err="1">
                <a:solidFill>
                  <a:srgbClr val="A06E3B"/>
                </a:solidFill>
                <a:effectLst/>
                <a:latin typeface="Cascadia Code" panose="020B0609020000020004" pitchFamily="49" charset="0"/>
              </a:rPr>
              <a:t>append</a:t>
            </a:r>
            <a:r>
              <a:rPr lang="en-US" altLang="zh-CN" sz="1800" dirty="0">
                <a:solidFill>
                  <a:srgbClr val="585260"/>
                </a:solidFill>
                <a:effectLst/>
                <a:latin typeface="Cascadia Code" panose="020B0609020000020004" pitchFamily="49" charset="0"/>
              </a:rPr>
              <a:t>(data)</a:t>
            </a:r>
            <a:endParaRPr lang="en-US" altLang="zh-CN" dirty="0">
              <a:effectLst/>
            </a:endParaRPr>
          </a:p>
          <a:p>
            <a:r>
              <a:rPr lang="en-US" altLang="zh-CN" sz="1800" b="1" dirty="0">
                <a:solidFill>
                  <a:srgbClr val="955AE7"/>
                </a:solidFill>
                <a:effectLst/>
                <a:latin typeface="Cascadia Code" panose="020B0609020000020004" pitchFamily="49" charset="0"/>
              </a:rPr>
              <a:t>except</a:t>
            </a:r>
            <a:r>
              <a:rPr lang="en-US" altLang="zh-CN" sz="1800" dirty="0">
                <a:solidFill>
                  <a:srgbClr val="585260"/>
                </a:solidFill>
                <a:effectLst/>
                <a:latin typeface="Cascadia Code" panose="020B0609020000020004" pitchFamily="49" charset="0"/>
              </a:rPr>
              <a:t>:</a:t>
            </a:r>
            <a:endParaRPr lang="en-US" altLang="zh-CN" dirty="0">
              <a:effectLst/>
            </a:endParaRPr>
          </a:p>
          <a:p>
            <a:r>
              <a:rPr lang="en-US" altLang="zh-CN" sz="1800" b="1" dirty="0">
                <a:solidFill>
                  <a:srgbClr val="955AE7"/>
                </a:solidFill>
                <a:effectLst/>
                <a:latin typeface="Cascadia Code" panose="020B0609020000020004" pitchFamily="49" charset="0"/>
              </a:rPr>
              <a:t>print</a:t>
            </a:r>
            <a:r>
              <a:rPr lang="en-US" altLang="zh-CN" sz="1800" dirty="0">
                <a:solidFill>
                  <a:srgbClr val="585260"/>
                </a:solidFill>
                <a:effectLst/>
                <a:latin typeface="Cascadia Code" panose="020B0609020000020004" pitchFamily="49" charset="0"/>
              </a:rPr>
              <a:t>(</a:t>
            </a:r>
            <a:r>
              <a:rPr lang="en-US" altLang="zh-CN" sz="1800" dirty="0">
                <a:solidFill>
                  <a:srgbClr val="2A9292"/>
                </a:solidFill>
                <a:effectLst/>
                <a:latin typeface="Cascadia Code" panose="020B0609020000020004" pitchFamily="49" charset="0"/>
              </a:rPr>
              <a:t>'</a:t>
            </a:r>
            <a:r>
              <a:rPr lang="en-US" altLang="zh-CN" sz="1800" dirty="0">
                <a:solidFill>
                  <a:srgbClr val="AA573C"/>
                </a:solidFill>
                <a:effectLst/>
                <a:latin typeface="Cascadia Code" panose="020B0609020000020004" pitchFamily="49" charset="0"/>
              </a:rPr>
              <a:t>%s</a:t>
            </a:r>
            <a:r>
              <a:rPr lang="zh-CN" altLang="en-US" sz="1800" dirty="0">
                <a:solidFill>
                  <a:srgbClr val="2A9292"/>
                </a:solidFill>
                <a:effectLst/>
                <a:latin typeface="Cascadia Code" panose="020B0609020000020004" pitchFamily="49" charset="0"/>
              </a:rPr>
              <a:t>暂无数据</a:t>
            </a:r>
            <a:r>
              <a:rPr lang="en-US" altLang="zh-CN" sz="1800" dirty="0">
                <a:solidFill>
                  <a:srgbClr val="2A9292"/>
                </a:solidFill>
                <a:effectLst/>
                <a:latin typeface="Cascadia Code" panose="020B0609020000020004" pitchFamily="49" charset="0"/>
              </a:rPr>
              <a:t>'</a:t>
            </a:r>
            <a:r>
              <a:rPr lang="en-US" altLang="zh-CN" sz="1800" dirty="0">
                <a:solidFill>
                  <a:srgbClr val="585260"/>
                </a:solidFill>
                <a:effectLst/>
                <a:latin typeface="Cascadia Code" panose="020B0609020000020004" pitchFamily="49" charset="0"/>
              </a:rPr>
              <a:t>%filename)</a:t>
            </a:r>
            <a:endParaRPr lang="en-US" altLang="zh-CN" dirty="0">
              <a:effectLst/>
            </a:endParaRPr>
          </a:p>
          <a:p>
            <a:r>
              <a:rPr lang="en-US" altLang="zh-CN" sz="1800" i="1" dirty="0">
                <a:solidFill>
                  <a:srgbClr val="7E7887"/>
                </a:solidFill>
                <a:effectLst/>
                <a:latin typeface="Cascadia Code" panose="020B0609020000020004" pitchFamily="49" charset="0"/>
              </a:rPr>
              <a:t># </a:t>
            </a:r>
            <a:r>
              <a:rPr lang="zh-CN" altLang="en-US" sz="1800" i="1" dirty="0">
                <a:solidFill>
                  <a:srgbClr val="7E7887"/>
                </a:solidFill>
                <a:effectLst/>
                <a:latin typeface="Cascadia Code" panose="020B0609020000020004" pitchFamily="49" charset="0"/>
              </a:rPr>
              <a:t>得到所有合并数据</a:t>
            </a:r>
            <a:endParaRPr lang="zh-CN" altLang="en-US" dirty="0">
              <a:effectLst/>
            </a:endParaRPr>
          </a:p>
          <a:p>
            <a:r>
              <a:rPr lang="en-US" altLang="zh-CN" sz="1800" dirty="0">
                <a:solidFill>
                  <a:srgbClr val="585260"/>
                </a:solidFill>
                <a:effectLst/>
                <a:latin typeface="Cascadia Code" panose="020B0609020000020004" pitchFamily="49" charset="0"/>
              </a:rPr>
              <a:t>result = </a:t>
            </a:r>
            <a:r>
              <a:rPr lang="en-US" altLang="zh-CN" sz="1800" dirty="0" err="1">
                <a:solidFill>
                  <a:srgbClr val="585260"/>
                </a:solidFill>
                <a:effectLst/>
                <a:latin typeface="Cascadia Code" panose="020B0609020000020004" pitchFamily="49" charset="0"/>
              </a:rPr>
              <a:t>pd.</a:t>
            </a:r>
            <a:r>
              <a:rPr lang="en-US" altLang="zh-CN" sz="1800" b="1" dirty="0" err="1">
                <a:solidFill>
                  <a:srgbClr val="A06E3B"/>
                </a:solidFill>
                <a:effectLst/>
                <a:latin typeface="Cascadia Code" panose="020B0609020000020004" pitchFamily="49" charset="0"/>
              </a:rPr>
              <a:t>concat</a:t>
            </a:r>
            <a:r>
              <a:rPr lang="en-US" altLang="zh-CN" sz="1800" dirty="0">
                <a:solidFill>
                  <a:srgbClr val="585260"/>
                </a:solidFill>
                <a:effectLst/>
                <a:latin typeface="Cascadia Code" panose="020B0609020000020004" pitchFamily="49" charset="0"/>
              </a:rPr>
              <a:t>(</a:t>
            </a:r>
            <a:r>
              <a:rPr lang="en-US" altLang="zh-CN" sz="1800" dirty="0" err="1">
                <a:solidFill>
                  <a:srgbClr val="585260"/>
                </a:solidFill>
                <a:effectLst/>
                <a:latin typeface="Cascadia Code" panose="020B0609020000020004" pitchFamily="49" charset="0"/>
              </a:rPr>
              <a:t>datas</a:t>
            </a:r>
            <a:r>
              <a:rPr lang="en-US" altLang="zh-CN" sz="1800" dirty="0">
                <a:solidFill>
                  <a:srgbClr val="585260"/>
                </a:solidFill>
                <a:effectLst/>
                <a:latin typeface="Cascadia Code" panose="020B0609020000020004" pitchFamily="49" charset="0"/>
              </a:rPr>
              <a:t>)</a:t>
            </a:r>
            <a:r>
              <a:rPr lang="en-US" altLang="zh-CN" dirty="0">
                <a:effectLst/>
              </a:rPr>
              <a:t> </a:t>
            </a:r>
            <a:endParaRPr lang="zh-CN" altLang="en-US" dirty="0">
              <a:latin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endParaRPr kumimoji="1" lang="en-US" altLang="zh-CN" dirty="0"/>
          </a:p>
        </p:txBody>
      </p:sp>
      <p:sp>
        <p:nvSpPr>
          <p:cNvPr id="13" name="文本框 12">
            <a:extLst>
              <a:ext uri="{FF2B5EF4-FFF2-40B4-BE49-F238E27FC236}">
                <a16:creationId xmlns:a16="http://schemas.microsoft.com/office/drawing/2014/main" id="{EBE0F224-F477-44CF-B98F-7A87B461DF4C}"/>
              </a:ext>
            </a:extLst>
          </p:cNvPr>
          <p:cNvSpPr txBox="1"/>
          <p:nvPr/>
        </p:nvSpPr>
        <p:spPr>
          <a:xfrm>
            <a:off x="555523" y="1260676"/>
            <a:ext cx="8853948" cy="369332"/>
          </a:xfrm>
          <a:prstGeom prst="rect">
            <a:avLst/>
          </a:prstGeom>
          <a:noFill/>
        </p:spPr>
        <p:txBody>
          <a:bodyPr wrap="square">
            <a:spAutoFit/>
          </a:bodyPr>
          <a:lstStyle/>
          <a:p>
            <a:r>
              <a:rPr lang="zh-CN" altLang="en-US" dirty="0"/>
              <a:t>这里我们就得到了总体数据集，使用</a:t>
            </a:r>
            <a:r>
              <a:rPr lang="en-US" altLang="zh-CN" b="0" i="0" dirty="0">
                <a:solidFill>
                  <a:srgbClr val="24292F"/>
                </a:solidFill>
                <a:effectLst/>
                <a:latin typeface="ui-monospace"/>
              </a:rPr>
              <a:t>result.info()</a:t>
            </a:r>
            <a:r>
              <a:rPr lang="zh-CN" altLang="en-US" b="0" i="0" dirty="0">
                <a:solidFill>
                  <a:srgbClr val="24292F"/>
                </a:solidFill>
                <a:effectLst/>
                <a:latin typeface="ui-monospace"/>
              </a:rPr>
              <a:t>及 </a:t>
            </a:r>
            <a:r>
              <a:rPr lang="en-US" altLang="zh-CN" b="0" i="0" dirty="0" err="1">
                <a:solidFill>
                  <a:srgbClr val="24292F"/>
                </a:solidFill>
                <a:effectLst/>
                <a:latin typeface="-apple-system"/>
              </a:rPr>
              <a:t>result.shape</a:t>
            </a:r>
            <a:r>
              <a:rPr lang="en-US" altLang="zh-CN" b="0" i="0" dirty="0">
                <a:solidFill>
                  <a:srgbClr val="24292F"/>
                </a:solidFill>
                <a:effectLst/>
                <a:latin typeface="-apple-system"/>
              </a:rPr>
              <a:t> </a:t>
            </a:r>
            <a:r>
              <a:rPr lang="zh-CN" altLang="en-US" b="0" i="0" dirty="0">
                <a:solidFill>
                  <a:srgbClr val="24292F"/>
                </a:solidFill>
                <a:effectLst/>
                <a:latin typeface="-apple-system"/>
              </a:rPr>
              <a:t>查看基本信息：</a:t>
            </a:r>
            <a:endParaRPr lang="zh-CN" altLang="en-US" dirty="0"/>
          </a:p>
        </p:txBody>
      </p:sp>
      <p:pic>
        <p:nvPicPr>
          <p:cNvPr id="1031" name="Picture 7" descr="在这里插入图片描述">
            <a:extLst>
              <a:ext uri="{FF2B5EF4-FFF2-40B4-BE49-F238E27FC236}">
                <a16:creationId xmlns:a16="http://schemas.microsoft.com/office/drawing/2014/main" id="{12468EB2-70D2-4B87-9FF7-9ADA8A47E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23" y="1630008"/>
            <a:ext cx="4352925" cy="4676775"/>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F743E087-869B-44CA-ABF2-FD349167D501}"/>
              </a:ext>
            </a:extLst>
          </p:cNvPr>
          <p:cNvSpPr txBox="1"/>
          <p:nvPr/>
        </p:nvSpPr>
        <p:spPr>
          <a:xfrm>
            <a:off x="5137355" y="2772236"/>
            <a:ext cx="6204154" cy="923330"/>
          </a:xfrm>
          <a:prstGeom prst="rect">
            <a:avLst/>
          </a:prstGeom>
          <a:noFill/>
        </p:spPr>
        <p:txBody>
          <a:bodyPr wrap="square">
            <a:spAutoFit/>
          </a:bodyPr>
          <a:lstStyle/>
          <a:p>
            <a:r>
              <a:rPr lang="zh-CN" altLang="en-US" b="0" i="0" dirty="0">
                <a:solidFill>
                  <a:srgbClr val="24292F"/>
                </a:solidFill>
                <a:effectLst/>
                <a:latin typeface="-apple-system"/>
              </a:rPr>
              <a:t>通过以上代码，可以看出训练集数据总共有</a:t>
            </a:r>
            <a:r>
              <a:rPr lang="en-US" altLang="zh-CN" b="0" i="0" dirty="0">
                <a:solidFill>
                  <a:srgbClr val="24292F"/>
                </a:solidFill>
                <a:effectLst/>
                <a:latin typeface="-apple-system"/>
              </a:rPr>
              <a:t>110556</a:t>
            </a:r>
            <a:r>
              <a:rPr lang="zh-CN" altLang="en-US" b="0" i="0" dirty="0">
                <a:solidFill>
                  <a:srgbClr val="24292F"/>
                </a:solidFill>
                <a:effectLst/>
                <a:latin typeface="-apple-system"/>
              </a:rPr>
              <a:t>条房屋记录，总共有</a:t>
            </a:r>
            <a:r>
              <a:rPr lang="en-US" altLang="zh-CN" b="0" i="0" dirty="0">
                <a:solidFill>
                  <a:srgbClr val="24292F"/>
                </a:solidFill>
                <a:effectLst/>
                <a:latin typeface="-apple-system"/>
              </a:rPr>
              <a:t>16</a:t>
            </a:r>
            <a:r>
              <a:rPr lang="zh-CN" altLang="en-US" b="0" i="0" dirty="0">
                <a:solidFill>
                  <a:srgbClr val="24292F"/>
                </a:solidFill>
                <a:effectLst/>
                <a:latin typeface="-apple-system"/>
              </a:rPr>
              <a:t>列数据，仔细检查数据，可以发现存在很多的缺失值。</a:t>
            </a:r>
            <a:endParaRPr lang="zh-CN" altLang="en-US" dirty="0"/>
          </a:p>
        </p:txBody>
      </p:sp>
    </p:spTree>
    <p:extLst>
      <p:ext uri="{BB962C8B-B14F-4D97-AF65-F5344CB8AC3E}">
        <p14:creationId xmlns:p14="http://schemas.microsoft.com/office/powerpoint/2010/main" val="94026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endParaRPr kumimoji="1" lang="en-US" altLang="zh-CN" dirty="0"/>
          </a:p>
        </p:txBody>
      </p:sp>
      <p:sp>
        <p:nvSpPr>
          <p:cNvPr id="12" name="文本框 11">
            <a:extLst>
              <a:ext uri="{FF2B5EF4-FFF2-40B4-BE49-F238E27FC236}">
                <a16:creationId xmlns:a16="http://schemas.microsoft.com/office/drawing/2014/main" id="{19037A3E-BA7B-4388-AB69-65F1AA0C59CD}"/>
              </a:ext>
            </a:extLst>
          </p:cNvPr>
          <p:cNvSpPr txBox="1"/>
          <p:nvPr/>
        </p:nvSpPr>
        <p:spPr>
          <a:xfrm>
            <a:off x="288546" y="992661"/>
            <a:ext cx="11736306" cy="923330"/>
          </a:xfrm>
          <a:prstGeom prst="rect">
            <a:avLst/>
          </a:prstGeom>
          <a:noFill/>
        </p:spPr>
        <p:txBody>
          <a:bodyPr wrap="square">
            <a:spAutoFit/>
          </a:bodyPr>
          <a:lstStyle/>
          <a:p>
            <a:pPr algn="l"/>
            <a:r>
              <a:rPr lang="en-US" altLang="zh-CN" b="1" i="0" dirty="0">
                <a:solidFill>
                  <a:srgbClr val="24292F"/>
                </a:solidFill>
                <a:effectLst/>
                <a:latin typeface="-apple-system"/>
              </a:rPr>
              <a:t>2. </a:t>
            </a:r>
            <a:r>
              <a:rPr lang="zh-CN" altLang="en-US" b="1" i="0" dirty="0">
                <a:solidFill>
                  <a:srgbClr val="24292F"/>
                </a:solidFill>
                <a:effectLst/>
                <a:latin typeface="-apple-system"/>
              </a:rPr>
              <a:t>数据的探索性可视化分析</a:t>
            </a:r>
            <a:endParaRPr lang="en-US" altLang="zh-CN" b="1" i="0" dirty="0">
              <a:solidFill>
                <a:srgbClr val="24292F"/>
              </a:solidFill>
              <a:effectLst/>
              <a:latin typeface="-apple-system"/>
            </a:endParaRPr>
          </a:p>
          <a:p>
            <a:pPr algn="l"/>
            <a:r>
              <a:rPr lang="en-US" altLang="zh-CN" dirty="0">
                <a:solidFill>
                  <a:srgbClr val="24292F"/>
                </a:solidFill>
                <a:latin typeface="-apple-system"/>
              </a:rPr>
              <a:t>        </a:t>
            </a:r>
            <a:r>
              <a:rPr lang="zh-CN" altLang="en-US" b="0" i="0" dirty="0">
                <a:solidFill>
                  <a:srgbClr val="24292F"/>
                </a:solidFill>
                <a:effectLst/>
                <a:latin typeface="-apple-system"/>
              </a:rPr>
              <a:t>数据里面有的值大，有的值小，有的列还有缺失值等等，使用</a:t>
            </a:r>
            <a:r>
              <a:rPr lang="en-US" altLang="zh-CN" b="0" i="0" dirty="0" err="1">
                <a:solidFill>
                  <a:srgbClr val="24292F"/>
                </a:solidFill>
                <a:effectLst/>
                <a:latin typeface="-apple-system"/>
              </a:rPr>
              <a:t>pandas_profiling</a:t>
            </a:r>
            <a:r>
              <a:rPr lang="zh-CN" altLang="en-US" b="0" i="0" dirty="0">
                <a:solidFill>
                  <a:srgbClr val="24292F"/>
                </a:solidFill>
                <a:effectLst/>
                <a:latin typeface="-apple-system"/>
              </a:rPr>
              <a:t>模块工具一键生成探索性数据分析报告</a:t>
            </a:r>
            <a:r>
              <a:rPr lang="en-US" altLang="zh-CN" b="0" i="0" dirty="0">
                <a:solidFill>
                  <a:srgbClr val="24292F"/>
                </a:solidFill>
                <a:effectLst/>
                <a:latin typeface="-apple-system"/>
              </a:rPr>
              <a:t>,</a:t>
            </a:r>
            <a:r>
              <a:rPr lang="zh-CN" altLang="en-US" b="0" i="0" dirty="0">
                <a:solidFill>
                  <a:srgbClr val="24292F"/>
                </a:solidFill>
                <a:effectLst/>
                <a:latin typeface="-apple-system"/>
              </a:rPr>
              <a:t>快速查看这些数据的分布 。</a:t>
            </a:r>
          </a:p>
        </p:txBody>
      </p:sp>
      <p:sp>
        <p:nvSpPr>
          <p:cNvPr id="20" name="文本框 19">
            <a:extLst>
              <a:ext uri="{FF2B5EF4-FFF2-40B4-BE49-F238E27FC236}">
                <a16:creationId xmlns:a16="http://schemas.microsoft.com/office/drawing/2014/main" id="{457AC307-DB51-4E6D-98C8-B3AC708C2039}"/>
              </a:ext>
            </a:extLst>
          </p:cNvPr>
          <p:cNvSpPr txBox="1"/>
          <p:nvPr/>
        </p:nvSpPr>
        <p:spPr>
          <a:xfrm>
            <a:off x="288546" y="2091875"/>
            <a:ext cx="6243484" cy="369332"/>
          </a:xfrm>
          <a:prstGeom prst="rect">
            <a:avLst/>
          </a:prstGeom>
          <a:solidFill>
            <a:schemeClr val="bg1">
              <a:lumMod val="85000"/>
            </a:schemeClr>
          </a:solidFill>
        </p:spPr>
        <p:txBody>
          <a:bodyPr wrap="square">
            <a:spAutoFit/>
          </a:bodyPr>
          <a:lstStyle/>
          <a:p>
            <a:r>
              <a:rPr lang="en-US" altLang="zh-CN" sz="1800" dirty="0" err="1">
                <a:solidFill>
                  <a:srgbClr val="585260"/>
                </a:solidFill>
                <a:effectLst/>
                <a:latin typeface="Cascadia Code" panose="020B0609020000020004" pitchFamily="49" charset="0"/>
              </a:rPr>
              <a:t>ppf.</a:t>
            </a:r>
            <a:r>
              <a:rPr lang="en-US" altLang="zh-CN" sz="1800" b="1" dirty="0" err="1">
                <a:solidFill>
                  <a:srgbClr val="A06E3B"/>
                </a:solidFill>
                <a:effectLst/>
                <a:latin typeface="Cascadia Code" panose="020B0609020000020004" pitchFamily="49" charset="0"/>
              </a:rPr>
              <a:t>ProfileReport</a:t>
            </a:r>
            <a:r>
              <a:rPr lang="en-US" altLang="zh-CN" sz="1800" dirty="0">
                <a:solidFill>
                  <a:srgbClr val="585260"/>
                </a:solidFill>
                <a:effectLst/>
                <a:latin typeface="Cascadia Code" panose="020B0609020000020004" pitchFamily="49" charset="0"/>
              </a:rPr>
              <a:t>(</a:t>
            </a:r>
            <a:r>
              <a:rPr lang="en-US" altLang="zh-CN" sz="1800" dirty="0" err="1">
                <a:solidFill>
                  <a:srgbClr val="585260"/>
                </a:solidFill>
                <a:effectLst/>
                <a:latin typeface="Cascadia Code" panose="020B0609020000020004" pitchFamily="49" charset="0"/>
              </a:rPr>
              <a:t>df_train</a:t>
            </a:r>
            <a:r>
              <a:rPr lang="en-US" altLang="zh-CN" sz="1800" dirty="0">
                <a:solidFill>
                  <a:srgbClr val="585260"/>
                </a:solidFill>
                <a:effectLst/>
                <a:latin typeface="Cascadia Code" panose="020B0609020000020004" pitchFamily="49" charset="0"/>
              </a:rPr>
              <a:t>)</a:t>
            </a:r>
            <a:r>
              <a:rPr lang="en-US" altLang="zh-CN" dirty="0">
                <a:effectLst/>
              </a:rPr>
              <a:t> </a:t>
            </a:r>
          </a:p>
        </p:txBody>
      </p:sp>
      <p:pic>
        <p:nvPicPr>
          <p:cNvPr id="2051" name="Picture 3" descr="在这里插入图片描述">
            <a:extLst>
              <a:ext uri="{FF2B5EF4-FFF2-40B4-BE49-F238E27FC236}">
                <a16:creationId xmlns:a16="http://schemas.microsoft.com/office/drawing/2014/main" id="{D246F3F1-66DA-4154-9A7C-A9B1F27B3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46" y="2595477"/>
            <a:ext cx="6243484" cy="219214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在这里插入图片描述">
            <a:extLst>
              <a:ext uri="{FF2B5EF4-FFF2-40B4-BE49-F238E27FC236}">
                <a16:creationId xmlns:a16="http://schemas.microsoft.com/office/drawing/2014/main" id="{B4129F3B-D48D-4D00-BA9D-D75D5911E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030" y="2050261"/>
            <a:ext cx="5138860" cy="273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03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endParaRPr kumimoji="1" lang="en-US" altLang="zh-CN" dirty="0"/>
          </a:p>
        </p:txBody>
      </p:sp>
      <p:pic>
        <p:nvPicPr>
          <p:cNvPr id="3074" name="Picture 2" descr="在这里插入图片描述">
            <a:extLst>
              <a:ext uri="{FF2B5EF4-FFF2-40B4-BE49-F238E27FC236}">
                <a16:creationId xmlns:a16="http://schemas.microsoft.com/office/drawing/2014/main" id="{8BE25068-C24E-41B0-A277-24E0637EF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96" y="996121"/>
            <a:ext cx="7809518" cy="460826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C067FC03-5B0C-4068-96DE-5BAE38175FED}"/>
              </a:ext>
            </a:extLst>
          </p:cNvPr>
          <p:cNvSpPr txBox="1"/>
          <p:nvPr/>
        </p:nvSpPr>
        <p:spPr>
          <a:xfrm>
            <a:off x="8143814" y="1200436"/>
            <a:ext cx="3829664" cy="1477328"/>
          </a:xfrm>
          <a:prstGeom prst="rect">
            <a:avLst/>
          </a:prstGeom>
          <a:noFill/>
        </p:spPr>
        <p:txBody>
          <a:bodyPr wrap="square">
            <a:spAutoFit/>
          </a:bodyPr>
          <a:lstStyle/>
          <a:p>
            <a:r>
              <a:rPr lang="zh-CN" altLang="en-US" b="0" i="0" dirty="0">
                <a:solidFill>
                  <a:srgbClr val="24292F"/>
                </a:solidFill>
                <a:effectLst/>
                <a:latin typeface="-apple-system"/>
              </a:rPr>
              <a:t>通过以上数据探索性分析报告可以看出数据集的基本信息、哪些特征属性的缺失值和</a:t>
            </a:r>
            <a:r>
              <a:rPr lang="en-US" altLang="zh-CN" b="0" i="0" dirty="0">
                <a:solidFill>
                  <a:srgbClr val="24292F"/>
                </a:solidFill>
                <a:effectLst/>
                <a:latin typeface="-apple-system"/>
              </a:rPr>
              <a:t>0</a:t>
            </a:r>
            <a:r>
              <a:rPr lang="zh-CN" altLang="en-US" b="0" i="0" dirty="0">
                <a:solidFill>
                  <a:srgbClr val="24292F"/>
                </a:solidFill>
                <a:effectLst/>
                <a:latin typeface="-apple-system"/>
              </a:rPr>
              <a:t>元素的占比情况、各特征变量的分布情况以及相关性等等。</a:t>
            </a:r>
            <a:endParaRPr lang="zh-CN" altLang="en-US" dirty="0"/>
          </a:p>
        </p:txBody>
      </p:sp>
    </p:spTree>
    <p:extLst>
      <p:ext uri="{BB962C8B-B14F-4D97-AF65-F5344CB8AC3E}">
        <p14:creationId xmlns:p14="http://schemas.microsoft.com/office/powerpoint/2010/main" val="249538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endParaRPr kumimoji="1" lang="en-US" altLang="zh-CN" dirty="0"/>
          </a:p>
        </p:txBody>
      </p:sp>
      <p:sp>
        <p:nvSpPr>
          <p:cNvPr id="12" name="文本框 11">
            <a:extLst>
              <a:ext uri="{FF2B5EF4-FFF2-40B4-BE49-F238E27FC236}">
                <a16:creationId xmlns:a16="http://schemas.microsoft.com/office/drawing/2014/main" id="{19037A3E-BA7B-4388-AB69-65F1AA0C59CD}"/>
              </a:ext>
            </a:extLst>
          </p:cNvPr>
          <p:cNvSpPr txBox="1"/>
          <p:nvPr/>
        </p:nvSpPr>
        <p:spPr>
          <a:xfrm>
            <a:off x="262458" y="973978"/>
            <a:ext cx="11736306" cy="646331"/>
          </a:xfrm>
          <a:prstGeom prst="rect">
            <a:avLst/>
          </a:prstGeom>
          <a:noFill/>
        </p:spPr>
        <p:txBody>
          <a:bodyPr wrap="square">
            <a:spAutoFit/>
          </a:bodyPr>
          <a:lstStyle/>
          <a:p>
            <a:pPr algn="l"/>
            <a:r>
              <a:rPr lang="en-US" altLang="zh-CN" b="1" i="0" dirty="0">
                <a:solidFill>
                  <a:srgbClr val="24292F"/>
                </a:solidFill>
                <a:effectLst/>
                <a:latin typeface="-apple-system"/>
              </a:rPr>
              <a:t>3. </a:t>
            </a:r>
            <a:r>
              <a:rPr lang="zh-CN" altLang="en-US" b="1" i="0" dirty="0">
                <a:solidFill>
                  <a:srgbClr val="24292F"/>
                </a:solidFill>
                <a:effectLst/>
                <a:latin typeface="-apple-system"/>
              </a:rPr>
              <a:t>数据清洗</a:t>
            </a:r>
            <a:endParaRPr lang="en-US" altLang="zh-CN" b="1" i="0" dirty="0">
              <a:solidFill>
                <a:srgbClr val="24292F"/>
              </a:solidFill>
              <a:effectLst/>
              <a:latin typeface="-apple-system"/>
            </a:endParaRPr>
          </a:p>
          <a:p>
            <a:pPr algn="l"/>
            <a:r>
              <a:rPr lang="en-US" altLang="zh-CN" dirty="0">
                <a:solidFill>
                  <a:srgbClr val="24292F"/>
                </a:solidFill>
                <a:latin typeface="-apple-system"/>
              </a:rPr>
              <a:t>    </a:t>
            </a:r>
            <a:r>
              <a:rPr lang="en-US" altLang="zh-CN" b="0" i="0" dirty="0">
                <a:solidFill>
                  <a:srgbClr val="24292F"/>
                </a:solidFill>
                <a:effectLst/>
                <a:latin typeface="-apple-system"/>
              </a:rPr>
              <a:t>3.1 </a:t>
            </a:r>
            <a:r>
              <a:rPr lang="zh-CN" altLang="en-US" b="0" i="0" dirty="0">
                <a:solidFill>
                  <a:srgbClr val="24292F"/>
                </a:solidFill>
                <a:effectLst/>
                <a:latin typeface="-apple-system"/>
              </a:rPr>
              <a:t>去重 查看重复值数量：</a:t>
            </a:r>
          </a:p>
        </p:txBody>
      </p:sp>
      <p:sp>
        <p:nvSpPr>
          <p:cNvPr id="20" name="文本框 19">
            <a:extLst>
              <a:ext uri="{FF2B5EF4-FFF2-40B4-BE49-F238E27FC236}">
                <a16:creationId xmlns:a16="http://schemas.microsoft.com/office/drawing/2014/main" id="{457AC307-DB51-4E6D-98C8-B3AC708C2039}"/>
              </a:ext>
            </a:extLst>
          </p:cNvPr>
          <p:cNvSpPr txBox="1"/>
          <p:nvPr/>
        </p:nvSpPr>
        <p:spPr>
          <a:xfrm>
            <a:off x="595942" y="1727892"/>
            <a:ext cx="3929493" cy="307777"/>
          </a:xfrm>
          <a:prstGeom prst="rect">
            <a:avLst/>
          </a:prstGeom>
          <a:solidFill>
            <a:schemeClr val="bg1">
              <a:lumMod val="85000"/>
            </a:schemeClr>
          </a:solidFill>
        </p:spPr>
        <p:txBody>
          <a:bodyPr wrap="square">
            <a:spAutoFit/>
          </a:bodyPr>
          <a:lstStyle/>
          <a:p>
            <a:r>
              <a:rPr lang="en-US" altLang="zh-CN" sz="1400" dirty="0" err="1">
                <a:solidFill>
                  <a:srgbClr val="585260"/>
                </a:solidFill>
                <a:effectLst/>
                <a:latin typeface="Cascadia Code" panose="020B0609020000020004" pitchFamily="49" charset="0"/>
              </a:rPr>
              <a:t>result.</a:t>
            </a:r>
            <a:r>
              <a:rPr lang="en-US" altLang="zh-CN" sz="1400" b="1" dirty="0" err="1">
                <a:solidFill>
                  <a:srgbClr val="A06E3B"/>
                </a:solidFill>
                <a:effectLst/>
                <a:latin typeface="Cascadia Code" panose="020B0609020000020004" pitchFamily="49" charset="0"/>
              </a:rPr>
              <a:t>duplicated</a:t>
            </a:r>
            <a:r>
              <a:rPr lang="en-US" altLang="zh-CN" sz="1400" dirty="0">
                <a:solidFill>
                  <a:srgbClr val="585260"/>
                </a:solidFill>
                <a:effectLst/>
                <a:latin typeface="Cascadia Code" panose="020B0609020000020004" pitchFamily="49" charset="0"/>
              </a:rPr>
              <a:t>().</a:t>
            </a:r>
            <a:r>
              <a:rPr lang="en-US" altLang="zh-CN" sz="1400" b="1" dirty="0" err="1">
                <a:solidFill>
                  <a:srgbClr val="A06E3B"/>
                </a:solidFill>
                <a:effectLst/>
                <a:latin typeface="Cascadia Code" panose="020B0609020000020004" pitchFamily="49" charset="0"/>
              </a:rPr>
              <a:t>value_counts</a:t>
            </a:r>
            <a:r>
              <a:rPr lang="en-US" altLang="zh-CN" sz="1400" dirty="0">
                <a:solidFill>
                  <a:srgbClr val="585260"/>
                </a:solidFill>
                <a:effectLst/>
                <a:latin typeface="Cascadia Code" panose="020B0609020000020004" pitchFamily="49" charset="0"/>
              </a:rPr>
              <a:t>()</a:t>
            </a:r>
            <a:r>
              <a:rPr lang="en-US" altLang="zh-CN" sz="1400" dirty="0">
                <a:effectLst/>
              </a:rPr>
              <a:t> </a:t>
            </a:r>
          </a:p>
        </p:txBody>
      </p:sp>
      <p:pic>
        <p:nvPicPr>
          <p:cNvPr id="9218" name="Picture 2" descr="在这里插入图片描述">
            <a:extLst>
              <a:ext uri="{FF2B5EF4-FFF2-40B4-BE49-F238E27FC236}">
                <a16:creationId xmlns:a16="http://schemas.microsoft.com/office/drawing/2014/main" id="{7544428E-3FD7-447B-9CA1-40EBECAA8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42" y="2225112"/>
            <a:ext cx="1657350" cy="7239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0C291FC8-DC98-42DF-BC79-FBD77CA1DE3F}"/>
              </a:ext>
            </a:extLst>
          </p:cNvPr>
          <p:cNvSpPr txBox="1"/>
          <p:nvPr/>
        </p:nvSpPr>
        <p:spPr>
          <a:xfrm>
            <a:off x="485191" y="3229127"/>
            <a:ext cx="11736305" cy="954107"/>
          </a:xfrm>
          <a:prstGeom prst="rect">
            <a:avLst/>
          </a:prstGeom>
          <a:noFill/>
        </p:spPr>
        <p:txBody>
          <a:bodyPr wrap="square">
            <a:spAutoFit/>
          </a:bodyPr>
          <a:lstStyle/>
          <a:p>
            <a:r>
              <a:rPr lang="en-US" altLang="zh-CN" b="0" i="0" dirty="0">
                <a:solidFill>
                  <a:srgbClr val="24292F"/>
                </a:solidFill>
                <a:effectLst/>
                <a:latin typeface="+mn-ea"/>
              </a:rPr>
              <a:t>False</a:t>
            </a:r>
            <a:r>
              <a:rPr lang="zh-CN" altLang="en-US" b="0" i="0" dirty="0">
                <a:solidFill>
                  <a:srgbClr val="24292F"/>
                </a:solidFill>
                <a:effectLst/>
                <a:latin typeface="+mn-ea"/>
              </a:rPr>
              <a:t>表示未重复的数目，</a:t>
            </a:r>
            <a:r>
              <a:rPr lang="en-US" altLang="zh-CN" b="0" i="0" dirty="0">
                <a:solidFill>
                  <a:srgbClr val="24292F"/>
                </a:solidFill>
                <a:effectLst/>
                <a:latin typeface="+mn-ea"/>
              </a:rPr>
              <a:t>True</a:t>
            </a:r>
            <a:r>
              <a:rPr lang="zh-CN" altLang="en-US" b="0" i="0" dirty="0">
                <a:solidFill>
                  <a:srgbClr val="24292F"/>
                </a:solidFill>
                <a:effectLst/>
                <a:latin typeface="+mn-ea"/>
              </a:rPr>
              <a:t>表示重复数目。</a:t>
            </a:r>
            <a:endParaRPr lang="en-US" altLang="zh-CN" b="0" i="0" dirty="0">
              <a:solidFill>
                <a:srgbClr val="24292F"/>
              </a:solidFill>
              <a:effectLst/>
              <a:latin typeface="+mn-ea"/>
            </a:endParaRPr>
          </a:p>
          <a:p>
            <a:r>
              <a:rPr lang="zh-CN" altLang="en-US" b="0" i="0" dirty="0">
                <a:solidFill>
                  <a:srgbClr val="24292F"/>
                </a:solidFill>
                <a:effectLst/>
                <a:latin typeface="+mn-ea"/>
              </a:rPr>
              <a:t>通过</a:t>
            </a:r>
            <a:r>
              <a:rPr lang="en-US" altLang="zh-CN" b="0" i="0" dirty="0" err="1">
                <a:solidFill>
                  <a:srgbClr val="24292F"/>
                </a:solidFill>
                <a:effectLst/>
                <a:latin typeface="+mn-ea"/>
              </a:rPr>
              <a:t>drop_duplicates</a:t>
            </a:r>
            <a:r>
              <a:rPr lang="zh-CN" altLang="en-US" b="0" i="0" dirty="0">
                <a:solidFill>
                  <a:srgbClr val="24292F"/>
                </a:solidFill>
                <a:effectLst/>
                <a:latin typeface="+mn-ea"/>
              </a:rPr>
              <a:t>方法去除数据集中所有重复值</a:t>
            </a:r>
            <a:r>
              <a:rPr lang="zh-CN" altLang="en-US" b="0" i="0" dirty="0">
                <a:solidFill>
                  <a:srgbClr val="24292F"/>
                </a:solidFill>
                <a:effectLst/>
                <a:latin typeface="-apple-system"/>
              </a:rPr>
              <a:t>：</a:t>
            </a:r>
            <a:endParaRPr lang="zh-CN" altLang="en-US" dirty="0"/>
          </a:p>
          <a:p>
            <a:endParaRPr lang="zh-CN" altLang="en-US" sz="2000" dirty="0"/>
          </a:p>
        </p:txBody>
      </p:sp>
      <p:sp>
        <p:nvSpPr>
          <p:cNvPr id="16" name="文本框 15">
            <a:extLst>
              <a:ext uri="{FF2B5EF4-FFF2-40B4-BE49-F238E27FC236}">
                <a16:creationId xmlns:a16="http://schemas.microsoft.com/office/drawing/2014/main" id="{58FDF03B-DF28-491C-9AD6-99AAB12503CF}"/>
              </a:ext>
            </a:extLst>
          </p:cNvPr>
          <p:cNvSpPr txBox="1"/>
          <p:nvPr/>
        </p:nvSpPr>
        <p:spPr>
          <a:xfrm>
            <a:off x="594740" y="3973886"/>
            <a:ext cx="7465698" cy="307777"/>
          </a:xfrm>
          <a:prstGeom prst="rect">
            <a:avLst/>
          </a:prstGeom>
          <a:solidFill>
            <a:schemeClr val="bg1">
              <a:lumMod val="85000"/>
            </a:schemeClr>
          </a:solidFill>
        </p:spPr>
        <p:txBody>
          <a:bodyPr wrap="square">
            <a:spAutoFit/>
          </a:bodyPr>
          <a:lstStyle/>
          <a:p>
            <a:r>
              <a:rPr lang="en-US" altLang="zh-CN" sz="1400" dirty="0">
                <a:solidFill>
                  <a:srgbClr val="585260"/>
                </a:solidFill>
                <a:effectLst/>
                <a:latin typeface="Cascadia Code" panose="020B0609020000020004" pitchFamily="49" charset="0"/>
              </a:rPr>
              <a:t>res = </a:t>
            </a:r>
            <a:r>
              <a:rPr lang="en-US" altLang="zh-CN" sz="1400" dirty="0" err="1">
                <a:solidFill>
                  <a:srgbClr val="585260"/>
                </a:solidFill>
                <a:effectLst/>
                <a:latin typeface="Cascadia Code" panose="020B0609020000020004" pitchFamily="49" charset="0"/>
              </a:rPr>
              <a:t>result.</a:t>
            </a:r>
            <a:r>
              <a:rPr lang="en-US" altLang="zh-CN" sz="1400" b="1" dirty="0" err="1">
                <a:solidFill>
                  <a:srgbClr val="A06E3B"/>
                </a:solidFill>
                <a:effectLst/>
                <a:latin typeface="Cascadia Code" panose="020B0609020000020004" pitchFamily="49" charset="0"/>
              </a:rPr>
              <a:t>drop_duplicates</a:t>
            </a:r>
            <a:r>
              <a:rPr lang="en-US" altLang="zh-CN" sz="1400" dirty="0">
                <a:solidFill>
                  <a:srgbClr val="585260"/>
                </a:solidFill>
                <a:effectLst/>
                <a:latin typeface="Cascadia Code" panose="020B0609020000020004" pitchFamily="49" charset="0"/>
              </a:rPr>
              <a:t>(subset=</a:t>
            </a:r>
            <a:r>
              <a:rPr lang="en-US" altLang="zh-CN" sz="1400" b="1" dirty="0" err="1">
                <a:solidFill>
                  <a:srgbClr val="955AE7"/>
                </a:solidFill>
                <a:effectLst/>
                <a:latin typeface="Cascadia Code" panose="020B0609020000020004" pitchFamily="49" charset="0"/>
              </a:rPr>
              <a:t>None</a:t>
            </a:r>
            <a:r>
              <a:rPr lang="en-US" altLang="zh-CN" sz="1400" dirty="0" err="1">
                <a:solidFill>
                  <a:srgbClr val="585260"/>
                </a:solidFill>
                <a:effectLst/>
                <a:latin typeface="Cascadia Code" panose="020B0609020000020004" pitchFamily="49" charset="0"/>
              </a:rPr>
              <a:t>,keep</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'first'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False</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pic>
        <p:nvPicPr>
          <p:cNvPr id="9221" name="Picture 5" descr="在这里插入图片描述">
            <a:extLst>
              <a:ext uri="{FF2B5EF4-FFF2-40B4-BE49-F238E27FC236}">
                <a16:creationId xmlns:a16="http://schemas.microsoft.com/office/drawing/2014/main" id="{B4E273D2-3CBA-46F6-9325-3AD479B6E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942" y="4421257"/>
            <a:ext cx="1724025" cy="514350"/>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4546F681-BE06-461F-86FE-D49EE7F44316}"/>
              </a:ext>
            </a:extLst>
          </p:cNvPr>
          <p:cNvSpPr txBox="1"/>
          <p:nvPr/>
        </p:nvSpPr>
        <p:spPr>
          <a:xfrm>
            <a:off x="6643593" y="1159333"/>
            <a:ext cx="6204154" cy="369332"/>
          </a:xfrm>
          <a:prstGeom prst="rect">
            <a:avLst/>
          </a:prstGeom>
          <a:noFill/>
        </p:spPr>
        <p:txBody>
          <a:bodyPr wrap="square">
            <a:spAutoFit/>
          </a:bodyPr>
          <a:lstStyle/>
          <a:p>
            <a:r>
              <a:rPr lang="en-US" altLang="zh-CN" b="0" i="0" dirty="0">
                <a:solidFill>
                  <a:srgbClr val="24292F"/>
                </a:solidFill>
                <a:effectLst/>
                <a:latin typeface="-apple-system"/>
              </a:rPr>
              <a:t>3.2 </a:t>
            </a:r>
            <a:r>
              <a:rPr lang="zh-CN" altLang="en-US" b="0" i="0" dirty="0">
                <a:solidFill>
                  <a:srgbClr val="24292F"/>
                </a:solidFill>
                <a:effectLst/>
                <a:latin typeface="-apple-system"/>
              </a:rPr>
              <a:t>检测与处理缺失值 查看缺失值统计结果：</a:t>
            </a:r>
            <a:endParaRPr lang="zh-CN" altLang="en-US" dirty="0"/>
          </a:p>
        </p:txBody>
      </p:sp>
      <p:sp>
        <p:nvSpPr>
          <p:cNvPr id="22" name="文本框 21">
            <a:extLst>
              <a:ext uri="{FF2B5EF4-FFF2-40B4-BE49-F238E27FC236}">
                <a16:creationId xmlns:a16="http://schemas.microsoft.com/office/drawing/2014/main" id="{D66AA7FD-9508-4EB0-8A41-91908AE05D4B}"/>
              </a:ext>
            </a:extLst>
          </p:cNvPr>
          <p:cNvSpPr txBox="1"/>
          <p:nvPr/>
        </p:nvSpPr>
        <p:spPr>
          <a:xfrm>
            <a:off x="6800404" y="1700963"/>
            <a:ext cx="3929493" cy="307777"/>
          </a:xfrm>
          <a:prstGeom prst="rect">
            <a:avLst/>
          </a:prstGeom>
          <a:solidFill>
            <a:schemeClr val="bg1">
              <a:lumMod val="85000"/>
            </a:schemeClr>
          </a:solidFill>
        </p:spPr>
        <p:txBody>
          <a:bodyPr wrap="square">
            <a:spAutoFit/>
          </a:bodyPr>
          <a:lstStyle/>
          <a:p>
            <a:r>
              <a:rPr lang="en-US" altLang="zh-CN" sz="1400" dirty="0" err="1">
                <a:solidFill>
                  <a:srgbClr val="585260"/>
                </a:solidFill>
                <a:effectLst/>
                <a:latin typeface="Cascadia Code" panose="020B0609020000020004" pitchFamily="49" charset="0"/>
              </a:rPr>
              <a:t>res.</a:t>
            </a:r>
            <a:r>
              <a:rPr lang="en-US" altLang="zh-CN" sz="1400" b="1" dirty="0" err="1">
                <a:solidFill>
                  <a:srgbClr val="A06E3B"/>
                </a:solidFill>
                <a:effectLst/>
                <a:latin typeface="Cascadia Code" panose="020B0609020000020004" pitchFamily="49" charset="0"/>
              </a:rPr>
              <a:t>isnull</a:t>
            </a:r>
            <a:r>
              <a:rPr lang="en-US" altLang="zh-CN" sz="1400" dirty="0">
                <a:solidFill>
                  <a:srgbClr val="585260"/>
                </a:solidFill>
                <a:effectLst/>
                <a:latin typeface="Cascadia Code" panose="020B0609020000020004" pitchFamily="49" charset="0"/>
              </a:rPr>
              <a:t>().</a:t>
            </a:r>
            <a:r>
              <a:rPr lang="en-US" altLang="zh-CN" sz="1400" b="1" dirty="0">
                <a:solidFill>
                  <a:srgbClr val="576DDB"/>
                </a:solidFill>
                <a:effectLst/>
                <a:latin typeface="Cascadia Code" panose="020B0609020000020004" pitchFamily="49" charset="0"/>
              </a:rPr>
              <a:t>sum</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pic>
        <p:nvPicPr>
          <p:cNvPr id="9223" name="Picture 7" descr="在这里插入图片描述">
            <a:extLst>
              <a:ext uri="{FF2B5EF4-FFF2-40B4-BE49-F238E27FC236}">
                <a16:creationId xmlns:a16="http://schemas.microsoft.com/office/drawing/2014/main" id="{1723E152-D6E1-44A9-A2D0-5CF35E49B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0072" y="2225112"/>
            <a:ext cx="240982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6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p:bldP spid="16" grpId="0" animBg="1"/>
      <p:bldP spid="19"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endParaRPr kumimoji="1" lang="en-US" altLang="zh-CN" dirty="0"/>
          </a:p>
        </p:txBody>
      </p:sp>
      <p:sp>
        <p:nvSpPr>
          <p:cNvPr id="15" name="文本框 14">
            <a:extLst>
              <a:ext uri="{FF2B5EF4-FFF2-40B4-BE49-F238E27FC236}">
                <a16:creationId xmlns:a16="http://schemas.microsoft.com/office/drawing/2014/main" id="{E59EF6F4-353F-4548-BDCD-0D0BBB129212}"/>
              </a:ext>
            </a:extLst>
          </p:cNvPr>
          <p:cNvSpPr txBox="1"/>
          <p:nvPr/>
        </p:nvSpPr>
        <p:spPr>
          <a:xfrm>
            <a:off x="181896" y="1116888"/>
            <a:ext cx="11587317" cy="1200329"/>
          </a:xfrm>
          <a:prstGeom prst="rect">
            <a:avLst/>
          </a:prstGeom>
          <a:noFill/>
        </p:spPr>
        <p:txBody>
          <a:bodyPr wrap="square">
            <a:spAutoFit/>
          </a:bodyPr>
          <a:lstStyle/>
          <a:p>
            <a:r>
              <a:rPr lang="en-US" altLang="zh-CN" dirty="0"/>
              <a:t>3.2</a:t>
            </a:r>
            <a:r>
              <a:rPr lang="zh-CN" altLang="en-US" dirty="0"/>
              <a:t>可以看出房屋朝向</a:t>
            </a:r>
            <a:r>
              <a:rPr lang="en-US" altLang="zh-CN" dirty="0"/>
              <a:t>(orientation)</a:t>
            </a:r>
            <a:r>
              <a:rPr lang="zh-CN" altLang="en-US" dirty="0"/>
              <a:t>，装修情况</a:t>
            </a:r>
            <a:r>
              <a:rPr lang="en-US" altLang="zh-CN" dirty="0"/>
              <a:t>(decoration)</a:t>
            </a:r>
            <a:r>
              <a:rPr lang="zh-CN" altLang="en-US" dirty="0"/>
              <a:t>，建筑结构</a:t>
            </a:r>
            <a:r>
              <a:rPr lang="en-US" altLang="zh-CN" dirty="0"/>
              <a:t>(</a:t>
            </a:r>
            <a:r>
              <a:rPr lang="en-US" altLang="zh-CN" dirty="0" err="1"/>
              <a:t>house_structure</a:t>
            </a:r>
            <a:r>
              <a:rPr lang="en-US" altLang="zh-CN" dirty="0"/>
              <a:t>)</a:t>
            </a:r>
            <a:r>
              <a:rPr lang="zh-CN" altLang="en-US" dirty="0"/>
              <a:t>存在大量缺失值。关于缺失值处理有很多处理方法，比如直接删除，使用随即森林法填充等，这里我们使用特定数据进行填充。定义房屋朝向列表</a:t>
            </a:r>
            <a:r>
              <a:rPr lang="en-US" altLang="zh-CN" dirty="0"/>
              <a:t>['</a:t>
            </a:r>
            <a:r>
              <a:rPr lang="zh-CN" altLang="en-US" dirty="0"/>
              <a:t>东</a:t>
            </a:r>
            <a:r>
              <a:rPr lang="en-US" altLang="zh-CN" dirty="0"/>
              <a:t>','</a:t>
            </a:r>
            <a:r>
              <a:rPr lang="zh-CN" altLang="en-US" dirty="0"/>
              <a:t>南</a:t>
            </a:r>
            <a:r>
              <a:rPr lang="en-US" altLang="zh-CN" dirty="0"/>
              <a:t>','</a:t>
            </a:r>
            <a:r>
              <a:rPr lang="zh-CN" altLang="en-US" dirty="0"/>
              <a:t>西</a:t>
            </a:r>
            <a:r>
              <a:rPr lang="en-US" altLang="zh-CN" dirty="0"/>
              <a:t>','</a:t>
            </a:r>
            <a:r>
              <a:rPr lang="zh-CN" altLang="en-US" dirty="0"/>
              <a:t>北</a:t>
            </a:r>
            <a:r>
              <a:rPr lang="en-US" altLang="zh-CN" dirty="0"/>
              <a:t>','</a:t>
            </a:r>
            <a:r>
              <a:rPr lang="zh-CN" altLang="en-US" dirty="0"/>
              <a:t>东南</a:t>
            </a:r>
            <a:r>
              <a:rPr lang="en-US" altLang="zh-CN" dirty="0"/>
              <a:t>','</a:t>
            </a:r>
            <a:r>
              <a:rPr lang="zh-CN" altLang="en-US" dirty="0"/>
              <a:t>西南</a:t>
            </a:r>
            <a:r>
              <a:rPr lang="en-US" altLang="zh-CN" dirty="0"/>
              <a:t>','</a:t>
            </a:r>
            <a:r>
              <a:rPr lang="zh-CN" altLang="en-US" dirty="0"/>
              <a:t>东北</a:t>
            </a:r>
            <a:r>
              <a:rPr lang="en-US" altLang="zh-CN" dirty="0"/>
              <a:t>','</a:t>
            </a:r>
            <a:r>
              <a:rPr lang="zh-CN" altLang="en-US" dirty="0"/>
              <a:t>西北</a:t>
            </a:r>
            <a:r>
              <a:rPr lang="en-US" altLang="zh-CN" dirty="0"/>
              <a:t>']</a:t>
            </a:r>
            <a:r>
              <a:rPr lang="zh-CN" altLang="en-US" dirty="0"/>
              <a:t>，装修情况列表</a:t>
            </a:r>
            <a:r>
              <a:rPr lang="en-US" altLang="zh-CN" dirty="0"/>
              <a:t>['</a:t>
            </a:r>
            <a:r>
              <a:rPr lang="zh-CN" altLang="en-US" dirty="0"/>
              <a:t>简装</a:t>
            </a:r>
            <a:r>
              <a:rPr lang="en-US" altLang="zh-CN" dirty="0"/>
              <a:t>','</a:t>
            </a:r>
            <a:r>
              <a:rPr lang="zh-CN" altLang="en-US" dirty="0"/>
              <a:t>精装</a:t>
            </a:r>
            <a:r>
              <a:rPr lang="en-US" altLang="zh-CN" dirty="0"/>
              <a:t>','</a:t>
            </a:r>
            <a:r>
              <a:rPr lang="zh-CN" altLang="en-US" dirty="0"/>
              <a:t>毛坯</a:t>
            </a:r>
            <a:r>
              <a:rPr lang="en-US" altLang="zh-CN" dirty="0"/>
              <a:t>','</a:t>
            </a:r>
            <a:r>
              <a:rPr lang="zh-CN" altLang="en-US" dirty="0"/>
              <a:t>其他</a:t>
            </a:r>
            <a:r>
              <a:rPr lang="en-US" altLang="zh-CN" dirty="0"/>
              <a:t>']</a:t>
            </a:r>
            <a:r>
              <a:rPr lang="zh-CN" altLang="en-US" dirty="0"/>
              <a:t>，建筑结构列表 </a:t>
            </a:r>
            <a:r>
              <a:rPr lang="en-US" altLang="zh-CN" dirty="0"/>
              <a:t>['</a:t>
            </a:r>
            <a:r>
              <a:rPr lang="zh-CN" altLang="en-US" dirty="0"/>
              <a:t>钢混结构</a:t>
            </a:r>
            <a:r>
              <a:rPr lang="en-US" altLang="zh-CN" dirty="0"/>
              <a:t>','</a:t>
            </a:r>
            <a:r>
              <a:rPr lang="zh-CN" altLang="en-US" dirty="0"/>
              <a:t>钢结构</a:t>
            </a:r>
            <a:r>
              <a:rPr lang="en-US" altLang="zh-CN" dirty="0"/>
              <a:t>','</a:t>
            </a:r>
            <a:r>
              <a:rPr lang="zh-CN" altLang="en-US" dirty="0"/>
              <a:t>混合结构</a:t>
            </a:r>
            <a:r>
              <a:rPr lang="en-US" altLang="zh-CN" dirty="0"/>
              <a:t>','</a:t>
            </a:r>
            <a:r>
              <a:rPr lang="zh-CN" altLang="en-US" dirty="0"/>
              <a:t>框架结构</a:t>
            </a:r>
            <a:r>
              <a:rPr lang="en-US" altLang="zh-CN" dirty="0"/>
              <a:t>','</a:t>
            </a:r>
            <a:r>
              <a:rPr lang="zh-CN" altLang="en-US" dirty="0"/>
              <a:t>未知</a:t>
            </a:r>
            <a:r>
              <a:rPr lang="en-US" altLang="zh-CN" dirty="0"/>
              <a:t>','</a:t>
            </a:r>
            <a:r>
              <a:rPr lang="zh-CN" altLang="en-US" dirty="0"/>
              <a:t>砖混结构</a:t>
            </a:r>
            <a:r>
              <a:rPr lang="en-US" altLang="zh-CN" dirty="0"/>
              <a:t>','</a:t>
            </a:r>
            <a:r>
              <a:rPr lang="zh-CN" altLang="en-US" dirty="0"/>
              <a:t>砖木结构</a:t>
            </a:r>
            <a:r>
              <a:rPr lang="en-US" altLang="zh-CN" dirty="0"/>
              <a:t>']</a:t>
            </a:r>
            <a:r>
              <a:rPr lang="zh-CN" altLang="en-US" dirty="0"/>
              <a:t>。用这里的值进行随机填充。</a:t>
            </a:r>
          </a:p>
        </p:txBody>
      </p:sp>
      <p:sp>
        <p:nvSpPr>
          <p:cNvPr id="18" name="文本框 17">
            <a:extLst>
              <a:ext uri="{FF2B5EF4-FFF2-40B4-BE49-F238E27FC236}">
                <a16:creationId xmlns:a16="http://schemas.microsoft.com/office/drawing/2014/main" id="{86BE0E55-1247-4B6C-AF53-B89C09F78025}"/>
              </a:ext>
            </a:extLst>
          </p:cNvPr>
          <p:cNvSpPr txBox="1"/>
          <p:nvPr/>
        </p:nvSpPr>
        <p:spPr>
          <a:xfrm>
            <a:off x="319436" y="2699040"/>
            <a:ext cx="7465698" cy="2246769"/>
          </a:xfrm>
          <a:prstGeom prst="rect">
            <a:avLst/>
          </a:prstGeom>
          <a:solidFill>
            <a:schemeClr val="bg1">
              <a:lumMod val="85000"/>
            </a:schemeClr>
          </a:solidFill>
        </p:spPr>
        <p:txBody>
          <a:bodyPr wrap="square">
            <a:spAutoFit/>
          </a:bodyPr>
          <a:lstStyle/>
          <a:p>
            <a:r>
              <a:rPr lang="en-US" altLang="zh-CN" sz="1400" dirty="0">
                <a:solidFill>
                  <a:srgbClr val="585260"/>
                </a:solidFill>
                <a:effectLst/>
                <a:latin typeface="Cascadia Code" panose="020B0609020000020004" pitchFamily="49" charset="0"/>
              </a:rPr>
              <a:t>res1 = </a:t>
            </a:r>
            <a:r>
              <a:rPr lang="en-US" altLang="zh-CN" sz="1400" dirty="0" err="1">
                <a:solidFill>
                  <a:srgbClr val="585260"/>
                </a:solidFill>
                <a:effectLst/>
                <a:latin typeface="Cascadia Code" panose="020B0609020000020004" pitchFamily="49" charset="0"/>
              </a:rPr>
              <a:t>res.</a:t>
            </a:r>
            <a:r>
              <a:rPr lang="en-US" altLang="zh-CN" sz="1400" b="1" dirty="0" err="1">
                <a:solidFill>
                  <a:srgbClr val="A06E3B"/>
                </a:solidFill>
                <a:effectLst/>
                <a:latin typeface="Cascadia Code" panose="020B0609020000020004" pitchFamily="49" charset="0"/>
              </a:rPr>
              <a:t>copy</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a:solidFill>
                  <a:srgbClr val="585260"/>
                </a:solidFill>
                <a:effectLst/>
                <a:latin typeface="Cascadia Code" panose="020B0609020000020004" pitchFamily="49" charset="0"/>
              </a:rPr>
              <a:t>orientations = [</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东</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西</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东南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西南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东北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西北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zh-CN" altLang="en-US" sz="1400" dirty="0">
              <a:effectLst/>
            </a:endParaRPr>
          </a:p>
          <a:p>
            <a:r>
              <a:rPr lang="en-US" altLang="zh-CN" sz="1400" dirty="0">
                <a:solidFill>
                  <a:srgbClr val="585260"/>
                </a:solidFill>
                <a:effectLst/>
                <a:latin typeface="Cascadia Code" panose="020B0609020000020004" pitchFamily="49" charset="0"/>
              </a:rPr>
              <a:t>decorations = [</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简装</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精装</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毛坯</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其他</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zh-CN" altLang="en-US" sz="1400" dirty="0">
              <a:effectLst/>
            </a:endParaRPr>
          </a:p>
          <a:p>
            <a:r>
              <a:rPr lang="en-US" altLang="zh-CN" sz="1400" dirty="0" err="1">
                <a:solidFill>
                  <a:srgbClr val="585260"/>
                </a:solidFill>
                <a:effectLst/>
                <a:latin typeface="Cascadia Code" panose="020B0609020000020004" pitchFamily="49" charset="0"/>
              </a:rPr>
              <a:t>house_structures</a:t>
            </a:r>
            <a:r>
              <a:rPr lang="en-US" altLang="zh-CN" sz="1400" dirty="0">
                <a:solidFill>
                  <a:srgbClr val="585260"/>
                </a:solidFill>
                <a:effectLst/>
                <a:latin typeface="Cascadia Code" panose="020B0609020000020004" pitchFamily="49" charset="0"/>
              </a:rPr>
              <a:t> = [</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钢混结构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钢结构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混合结构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框架结构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未知</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砖混结构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砖木结构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zh-CN" altLang="en-US" sz="1400" dirty="0">
              <a:effectLst/>
            </a:endParaRPr>
          </a:p>
          <a:p>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'orientation'</a:t>
            </a:r>
            <a:r>
              <a:rPr lang="en-US" altLang="zh-CN" sz="1400" dirty="0">
                <a:solidFill>
                  <a:srgbClr val="585260"/>
                </a:solidFill>
                <a:effectLst/>
                <a:latin typeface="Cascadia Code" panose="020B0609020000020004" pitchFamily="49" charset="0"/>
              </a:rPr>
              <a:t>].</a:t>
            </a:r>
            <a:r>
              <a:rPr lang="en-US" altLang="zh-CN" sz="1400" b="1" dirty="0" err="1">
                <a:solidFill>
                  <a:srgbClr val="A06E3B"/>
                </a:solidFill>
                <a:effectLst/>
                <a:latin typeface="Cascadia Code" panose="020B0609020000020004" pitchFamily="49" charset="0"/>
              </a:rPr>
              <a:t>fillna</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random.</a:t>
            </a:r>
            <a:r>
              <a:rPr lang="en-US" altLang="zh-CN" sz="1400" b="1" dirty="0" err="1">
                <a:solidFill>
                  <a:srgbClr val="A06E3B"/>
                </a:solidFill>
                <a:effectLst/>
                <a:latin typeface="Cascadia Code" panose="020B0609020000020004" pitchFamily="49" charset="0"/>
              </a:rPr>
              <a:t>choice</a:t>
            </a:r>
            <a:r>
              <a:rPr lang="en-US" altLang="zh-CN" sz="1400" dirty="0">
                <a:solidFill>
                  <a:srgbClr val="585260"/>
                </a:solidFill>
                <a:effectLst/>
                <a:latin typeface="Cascadia Code" panose="020B0609020000020004" pitchFamily="49" charset="0"/>
              </a:rPr>
              <a:t>(orientations),</a:t>
            </a:r>
            <a:r>
              <a:rPr lang="en-US" altLang="zh-CN" sz="1400" dirty="0" err="1">
                <a:solidFill>
                  <a:srgbClr val="585260"/>
                </a:solidFill>
                <a:effectLst/>
                <a:latin typeface="Cascadia Code" panose="020B0609020000020004" pitchFamily="49" charset="0"/>
              </a:rPr>
              <a:t>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'decoration'</a:t>
            </a:r>
            <a:r>
              <a:rPr lang="en-US" altLang="zh-CN" sz="1400" dirty="0">
                <a:solidFill>
                  <a:srgbClr val="585260"/>
                </a:solidFill>
                <a:effectLst/>
                <a:latin typeface="Cascadia Code" panose="020B0609020000020004" pitchFamily="49" charset="0"/>
              </a:rPr>
              <a:t>].</a:t>
            </a:r>
            <a:r>
              <a:rPr lang="en-US" altLang="zh-CN" sz="1400" b="1" dirty="0" err="1">
                <a:solidFill>
                  <a:srgbClr val="A06E3B"/>
                </a:solidFill>
                <a:effectLst/>
                <a:latin typeface="Cascadia Code" panose="020B0609020000020004" pitchFamily="49" charset="0"/>
              </a:rPr>
              <a:t>fillna</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random.</a:t>
            </a:r>
            <a:r>
              <a:rPr lang="en-US" altLang="zh-CN" sz="1400" b="1" dirty="0" err="1">
                <a:solidFill>
                  <a:srgbClr val="A06E3B"/>
                </a:solidFill>
                <a:effectLst/>
                <a:latin typeface="Cascadia Code" panose="020B0609020000020004" pitchFamily="49" charset="0"/>
              </a:rPr>
              <a:t>choice</a:t>
            </a:r>
            <a:r>
              <a:rPr lang="en-US" altLang="zh-CN" sz="1400" dirty="0">
                <a:solidFill>
                  <a:srgbClr val="585260"/>
                </a:solidFill>
                <a:effectLst/>
                <a:latin typeface="Cascadia Code" panose="020B0609020000020004" pitchFamily="49" charset="0"/>
              </a:rPr>
              <a:t>(decorations),</a:t>
            </a:r>
            <a:r>
              <a:rPr lang="en-US" altLang="zh-CN" sz="1400" dirty="0" err="1">
                <a:solidFill>
                  <a:srgbClr val="585260"/>
                </a:solidFill>
                <a:effectLst/>
                <a:latin typeface="Cascadia Code" panose="020B0609020000020004" pitchFamily="49" charset="0"/>
              </a:rPr>
              <a:t>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house_structure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b="1" dirty="0" err="1">
                <a:solidFill>
                  <a:srgbClr val="A06E3B"/>
                </a:solidFill>
                <a:effectLst/>
                <a:latin typeface="Cascadia Code" panose="020B0609020000020004" pitchFamily="49" charset="0"/>
              </a:rPr>
              <a:t>fillna</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random.</a:t>
            </a:r>
            <a:r>
              <a:rPr lang="en-US" altLang="zh-CN" sz="1400" b="1" dirty="0" err="1">
                <a:solidFill>
                  <a:srgbClr val="A06E3B"/>
                </a:solidFill>
                <a:effectLst/>
                <a:latin typeface="Cascadia Code" panose="020B0609020000020004" pitchFamily="49" charset="0"/>
              </a:rPr>
              <a:t>choice</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house_structures</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a:p>
            <a:endParaRPr lang="zh-CN" altLang="en-US" sz="1400" dirty="0"/>
          </a:p>
        </p:txBody>
      </p:sp>
    </p:spTree>
    <p:extLst>
      <p:ext uri="{BB962C8B-B14F-4D97-AF65-F5344CB8AC3E}">
        <p14:creationId xmlns:p14="http://schemas.microsoft.com/office/powerpoint/2010/main" val="158490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endParaRPr kumimoji="1" lang="en-US" altLang="zh-CN" dirty="0"/>
          </a:p>
        </p:txBody>
      </p:sp>
      <p:sp>
        <p:nvSpPr>
          <p:cNvPr id="13" name="文本框 12">
            <a:extLst>
              <a:ext uri="{FF2B5EF4-FFF2-40B4-BE49-F238E27FC236}">
                <a16:creationId xmlns:a16="http://schemas.microsoft.com/office/drawing/2014/main" id="{81EA827A-ED51-4061-8CD7-395967446E4E}"/>
              </a:ext>
            </a:extLst>
          </p:cNvPr>
          <p:cNvSpPr txBox="1"/>
          <p:nvPr/>
        </p:nvSpPr>
        <p:spPr>
          <a:xfrm>
            <a:off x="347538" y="1100236"/>
            <a:ext cx="10959557" cy="923330"/>
          </a:xfrm>
          <a:prstGeom prst="rect">
            <a:avLst/>
          </a:prstGeom>
          <a:noFill/>
        </p:spPr>
        <p:txBody>
          <a:bodyPr wrap="square">
            <a:spAutoFit/>
          </a:bodyPr>
          <a:lstStyle/>
          <a:p>
            <a:r>
              <a:rPr lang="en-US" altLang="zh-CN" dirty="0"/>
              <a:t>3.3 </a:t>
            </a:r>
            <a:r>
              <a:rPr lang="zh-CN" altLang="en-US" dirty="0"/>
              <a:t>检测异常值 这之前先将面积特征转换为浮点数类型：</a:t>
            </a:r>
            <a:r>
              <a:rPr lang="en-US" altLang="zh-CN" dirty="0">
                <a:latin typeface="Consolas" panose="020B0609020204030204" pitchFamily="49" charset="0"/>
              </a:rPr>
              <a:t>res1['</a:t>
            </a:r>
            <a:r>
              <a:rPr lang="en-US" altLang="zh-CN" dirty="0" err="1">
                <a:latin typeface="Consolas" panose="020B0609020204030204" pitchFamily="49" charset="0"/>
              </a:rPr>
              <a:t>construction_area</a:t>
            </a:r>
            <a:r>
              <a:rPr lang="en-US" altLang="zh-CN" dirty="0">
                <a:latin typeface="Consolas" panose="020B0609020204030204" pitchFamily="49" charset="0"/>
              </a:rPr>
              <a:t>'] = res1['</a:t>
            </a:r>
            <a:r>
              <a:rPr lang="en-US" altLang="zh-CN" dirty="0" err="1">
                <a:latin typeface="Consolas" panose="020B0609020204030204" pitchFamily="49" charset="0"/>
              </a:rPr>
              <a:t>construction_area</a:t>
            </a:r>
            <a:r>
              <a:rPr lang="en-US" altLang="zh-CN" dirty="0">
                <a:latin typeface="Consolas" panose="020B0609020204030204" pitchFamily="49" charset="0"/>
              </a:rPr>
              <a:t>'].</a:t>
            </a:r>
            <a:r>
              <a:rPr lang="en-US" altLang="zh-CN" dirty="0" err="1">
                <a:latin typeface="Consolas" panose="020B0609020204030204" pitchFamily="49" charset="0"/>
              </a:rPr>
              <a:t>str.replace</a:t>
            </a:r>
            <a:r>
              <a:rPr lang="en-US" altLang="zh-CN" dirty="0">
                <a:latin typeface="Consolas" panose="020B0609020204030204" pitchFamily="49" charset="0"/>
              </a:rPr>
              <a:t>('㎡','').</a:t>
            </a:r>
            <a:r>
              <a:rPr lang="en-US" altLang="zh-CN" dirty="0" err="1">
                <a:latin typeface="Consolas" panose="020B0609020204030204" pitchFamily="49" charset="0"/>
              </a:rPr>
              <a:t>astype</a:t>
            </a:r>
            <a:r>
              <a:rPr lang="en-US" altLang="zh-CN" dirty="0">
                <a:latin typeface="Consolas" panose="020B0609020204030204" pitchFamily="49" charset="0"/>
              </a:rPr>
              <a:t>("float")</a:t>
            </a:r>
            <a:r>
              <a:rPr lang="zh-CN" altLang="en-US" dirty="0"/>
              <a:t>，去掉</a:t>
            </a:r>
            <a:r>
              <a:rPr lang="en-US" altLang="zh-CN" dirty="0"/>
              <a:t>'㎡'</a:t>
            </a:r>
            <a:r>
              <a:rPr lang="zh-CN" altLang="en-US" dirty="0"/>
              <a:t>。此时查看数据集描述信息，包括最小值，下四分位数，均值，上四分位数，最大值，方差，数量信息。</a:t>
            </a:r>
          </a:p>
        </p:txBody>
      </p:sp>
      <p:sp>
        <p:nvSpPr>
          <p:cNvPr id="15" name="文本框 14">
            <a:extLst>
              <a:ext uri="{FF2B5EF4-FFF2-40B4-BE49-F238E27FC236}">
                <a16:creationId xmlns:a16="http://schemas.microsoft.com/office/drawing/2014/main" id="{A1B71603-8575-499A-B38D-1616415DEAC7}"/>
              </a:ext>
            </a:extLst>
          </p:cNvPr>
          <p:cNvSpPr txBox="1"/>
          <p:nvPr/>
        </p:nvSpPr>
        <p:spPr>
          <a:xfrm>
            <a:off x="347538" y="2167494"/>
            <a:ext cx="3929493" cy="307777"/>
          </a:xfrm>
          <a:prstGeom prst="rect">
            <a:avLst/>
          </a:prstGeom>
          <a:solidFill>
            <a:schemeClr val="bg1">
              <a:lumMod val="85000"/>
            </a:schemeClr>
          </a:solidFill>
        </p:spPr>
        <p:txBody>
          <a:bodyPr wrap="square">
            <a:spAutoFit/>
          </a:bodyPr>
          <a:lstStyle/>
          <a:p>
            <a:r>
              <a:rPr lang="en-US" altLang="zh-CN" sz="1400" dirty="0">
                <a:solidFill>
                  <a:srgbClr val="585260"/>
                </a:solidFill>
                <a:effectLst/>
                <a:latin typeface="Cascadia Code" panose="020B0609020000020004" pitchFamily="49" charset="0"/>
              </a:rPr>
              <a:t>res1.</a:t>
            </a:r>
            <a:r>
              <a:rPr lang="en-US" altLang="zh-CN" sz="1400" b="1" dirty="0">
                <a:solidFill>
                  <a:srgbClr val="A06E3B"/>
                </a:solidFill>
                <a:effectLst/>
                <a:latin typeface="Cascadia Code" panose="020B0609020000020004" pitchFamily="49" charset="0"/>
              </a:rPr>
              <a:t>describe</a:t>
            </a:r>
            <a:r>
              <a:rPr lang="en-US" altLang="zh-CN" sz="1400" dirty="0">
                <a:solidFill>
                  <a:srgbClr val="585260"/>
                </a:solidFill>
                <a:effectLst/>
                <a:latin typeface="Cascadia Code" panose="020B0609020000020004" pitchFamily="49" charset="0"/>
              </a:rPr>
              <a:t>()</a:t>
            </a:r>
            <a:r>
              <a:rPr lang="en-US" altLang="zh-CN" sz="1100" dirty="0">
                <a:effectLst/>
              </a:rPr>
              <a:t> </a:t>
            </a:r>
            <a:endParaRPr lang="en-US" altLang="zh-CN" sz="1100" dirty="0">
              <a:solidFill>
                <a:srgbClr val="585260"/>
              </a:solidFill>
              <a:effectLst/>
              <a:latin typeface="Cascadia Code" panose="020B0609020000020004" pitchFamily="49" charset="0"/>
            </a:endParaRPr>
          </a:p>
        </p:txBody>
      </p:sp>
      <p:pic>
        <p:nvPicPr>
          <p:cNvPr id="7173" name="Picture 5" descr="在这里插入图片描述">
            <a:extLst>
              <a:ext uri="{FF2B5EF4-FFF2-40B4-BE49-F238E27FC236}">
                <a16:creationId xmlns:a16="http://schemas.microsoft.com/office/drawing/2014/main" id="{5BF958AB-AC83-42D5-B82A-10D7C6841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96" y="2475271"/>
            <a:ext cx="4876800" cy="1962150"/>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8D21CE24-5A0A-4AEF-878D-73FCEF310C48}"/>
              </a:ext>
            </a:extLst>
          </p:cNvPr>
          <p:cNvSpPr txBox="1"/>
          <p:nvPr/>
        </p:nvSpPr>
        <p:spPr>
          <a:xfrm>
            <a:off x="398095" y="4745198"/>
            <a:ext cx="11135143" cy="369332"/>
          </a:xfrm>
          <a:prstGeom prst="rect">
            <a:avLst/>
          </a:prstGeom>
          <a:noFill/>
        </p:spPr>
        <p:txBody>
          <a:bodyPr wrap="square">
            <a:spAutoFit/>
          </a:bodyPr>
          <a:lstStyle/>
          <a:p>
            <a:r>
              <a:rPr lang="zh-CN" altLang="en-US" b="0" i="0" dirty="0">
                <a:solidFill>
                  <a:srgbClr val="24292F"/>
                </a:solidFill>
                <a:effectLst/>
                <a:latin typeface="-apple-system"/>
              </a:rPr>
              <a:t>这里可以看到存在房价为</a:t>
            </a:r>
            <a:r>
              <a:rPr lang="en-US" altLang="zh-CN" b="0" i="0" dirty="0">
                <a:solidFill>
                  <a:srgbClr val="24292F"/>
                </a:solidFill>
                <a:effectLst/>
                <a:latin typeface="-apple-system"/>
              </a:rPr>
              <a:t>0</a:t>
            </a:r>
            <a:r>
              <a:rPr lang="zh-CN" altLang="en-US" b="0" i="0" dirty="0">
                <a:solidFill>
                  <a:srgbClr val="24292F"/>
                </a:solidFill>
                <a:effectLst/>
                <a:latin typeface="-apple-system"/>
              </a:rPr>
              <a:t>的数据，以及不合理的面积数值，稍后做相关处理。</a:t>
            </a:r>
            <a:endParaRPr lang="zh-CN" altLang="en-US" dirty="0"/>
          </a:p>
        </p:txBody>
      </p:sp>
    </p:spTree>
    <p:extLst>
      <p:ext uri="{BB962C8B-B14F-4D97-AF65-F5344CB8AC3E}">
        <p14:creationId xmlns:p14="http://schemas.microsoft.com/office/powerpoint/2010/main" val="108837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endParaRPr kumimoji="1" lang="en-US" altLang="zh-CN" dirty="0"/>
          </a:p>
        </p:txBody>
      </p:sp>
      <p:sp>
        <p:nvSpPr>
          <p:cNvPr id="12" name="文本框 11">
            <a:extLst>
              <a:ext uri="{FF2B5EF4-FFF2-40B4-BE49-F238E27FC236}">
                <a16:creationId xmlns:a16="http://schemas.microsoft.com/office/drawing/2014/main" id="{19037A3E-BA7B-4388-AB69-65F1AA0C59CD}"/>
              </a:ext>
            </a:extLst>
          </p:cNvPr>
          <p:cNvSpPr txBox="1"/>
          <p:nvPr/>
        </p:nvSpPr>
        <p:spPr>
          <a:xfrm>
            <a:off x="288546" y="992661"/>
            <a:ext cx="11736306" cy="369332"/>
          </a:xfrm>
          <a:prstGeom prst="rect">
            <a:avLst/>
          </a:prstGeom>
          <a:noFill/>
        </p:spPr>
        <p:txBody>
          <a:bodyPr wrap="square">
            <a:spAutoFit/>
          </a:bodyPr>
          <a:lstStyle/>
          <a:p>
            <a:pPr algn="l"/>
            <a:r>
              <a:rPr lang="zh-CN" altLang="en-US" b="0" i="0" dirty="0">
                <a:solidFill>
                  <a:srgbClr val="24292F"/>
                </a:solidFill>
                <a:effectLst/>
                <a:latin typeface="-apple-system"/>
              </a:rPr>
              <a:t>接下来检查面积与价格之间的关系图：</a:t>
            </a:r>
          </a:p>
        </p:txBody>
      </p:sp>
      <p:sp>
        <p:nvSpPr>
          <p:cNvPr id="20" name="文本框 19">
            <a:extLst>
              <a:ext uri="{FF2B5EF4-FFF2-40B4-BE49-F238E27FC236}">
                <a16:creationId xmlns:a16="http://schemas.microsoft.com/office/drawing/2014/main" id="{457AC307-DB51-4E6D-98C8-B3AC708C2039}"/>
              </a:ext>
            </a:extLst>
          </p:cNvPr>
          <p:cNvSpPr txBox="1"/>
          <p:nvPr/>
        </p:nvSpPr>
        <p:spPr>
          <a:xfrm>
            <a:off x="288546" y="1478353"/>
            <a:ext cx="6243484" cy="2246769"/>
          </a:xfrm>
          <a:prstGeom prst="rect">
            <a:avLst/>
          </a:prstGeom>
          <a:solidFill>
            <a:schemeClr val="bg1">
              <a:lumMod val="85000"/>
            </a:schemeClr>
          </a:solidFill>
        </p:spPr>
        <p:txBody>
          <a:bodyPr wrap="square">
            <a:spAutoFit/>
          </a:bodyPr>
          <a:lstStyle/>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figure</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figsize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16</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 </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subplot</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221</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scatter</a:t>
            </a:r>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construction_area</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 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xlabel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建筑面积</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ylabel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总价</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subplot</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222</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scatter</a:t>
            </a:r>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construction_area</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 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unit_price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xlabel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建筑面积</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ylabel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单价</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show</a:t>
            </a:r>
            <a:r>
              <a:rPr lang="en-US" altLang="zh-CN" sz="1400" dirty="0">
                <a:solidFill>
                  <a:srgbClr val="585260"/>
                </a:solidFill>
                <a:effectLst/>
                <a:latin typeface="Cascadia Code" panose="020B0609020000020004" pitchFamily="49" charset="0"/>
              </a:rPr>
              <a:t>()</a:t>
            </a:r>
            <a:r>
              <a:rPr lang="en-US" altLang="zh-CN" sz="1400" dirty="0">
                <a:effectLst/>
              </a:rPr>
              <a:t> </a:t>
            </a:r>
          </a:p>
        </p:txBody>
      </p:sp>
      <p:pic>
        <p:nvPicPr>
          <p:cNvPr id="6146" name="Picture 2" descr="在这里插入图片描述">
            <a:extLst>
              <a:ext uri="{FF2B5EF4-FFF2-40B4-BE49-F238E27FC236}">
                <a16:creationId xmlns:a16="http://schemas.microsoft.com/office/drawing/2014/main" id="{1EFC50D9-2A3B-4103-8B88-A2DDC829B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357" y="421109"/>
            <a:ext cx="5522196" cy="288252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04CC407-ED5F-4125-A3FD-35836BA62D6A}"/>
              </a:ext>
            </a:extLst>
          </p:cNvPr>
          <p:cNvSpPr txBox="1"/>
          <p:nvPr/>
        </p:nvSpPr>
        <p:spPr>
          <a:xfrm>
            <a:off x="191730" y="3809838"/>
            <a:ext cx="6204154" cy="369332"/>
          </a:xfrm>
          <a:prstGeom prst="rect">
            <a:avLst/>
          </a:prstGeom>
          <a:noFill/>
        </p:spPr>
        <p:txBody>
          <a:bodyPr wrap="square">
            <a:spAutoFit/>
          </a:bodyPr>
          <a:lstStyle/>
          <a:p>
            <a:r>
              <a:rPr lang="zh-CN" altLang="en-US" b="0" i="0" dirty="0">
                <a:solidFill>
                  <a:srgbClr val="24292F"/>
                </a:solidFill>
                <a:effectLst/>
                <a:latin typeface="-apple-system"/>
              </a:rPr>
              <a:t>可以明显观察到存在异常情况。最后观察房价的箱线图：</a:t>
            </a:r>
            <a:endParaRPr lang="zh-CN" altLang="en-US" dirty="0"/>
          </a:p>
        </p:txBody>
      </p:sp>
      <p:sp>
        <p:nvSpPr>
          <p:cNvPr id="15" name="文本框 14">
            <a:extLst>
              <a:ext uri="{FF2B5EF4-FFF2-40B4-BE49-F238E27FC236}">
                <a16:creationId xmlns:a16="http://schemas.microsoft.com/office/drawing/2014/main" id="{B3346060-25B0-45D9-B76B-FF01FEBD25BF}"/>
              </a:ext>
            </a:extLst>
          </p:cNvPr>
          <p:cNvSpPr txBox="1"/>
          <p:nvPr/>
        </p:nvSpPr>
        <p:spPr>
          <a:xfrm>
            <a:off x="296873" y="4130866"/>
            <a:ext cx="6243484" cy="1815882"/>
          </a:xfrm>
          <a:prstGeom prst="rect">
            <a:avLst/>
          </a:prstGeom>
          <a:solidFill>
            <a:schemeClr val="bg1">
              <a:lumMod val="85000"/>
            </a:schemeClr>
          </a:solidFill>
        </p:spPr>
        <p:txBody>
          <a:bodyPr wrap="square">
            <a:spAutoFit/>
          </a:bodyPr>
          <a:lstStyle/>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figure</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figsize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16</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8</a:t>
            </a:r>
            <a:r>
              <a:rPr lang="en-US" altLang="zh-CN" sz="1400" dirty="0">
                <a:solidFill>
                  <a:srgbClr val="585260"/>
                </a:solidFill>
                <a:effectLst/>
                <a:latin typeface="Cascadia Code" panose="020B0609020000020004" pitchFamily="49" charset="0"/>
              </a:rPr>
              <a:t>)) </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subplot</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2</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boxplot</a:t>
            </a:r>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ylabel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总价</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subplot</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2</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2</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boxplot</a:t>
            </a:r>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unit_price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ylabel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单价</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show</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pic>
        <p:nvPicPr>
          <p:cNvPr id="6148" name="Picture 4" descr="在这里插入图片描述">
            <a:extLst>
              <a:ext uri="{FF2B5EF4-FFF2-40B4-BE49-F238E27FC236}">
                <a16:creationId xmlns:a16="http://schemas.microsoft.com/office/drawing/2014/main" id="{28CF63B6-04C7-4A0E-865D-A0B804B2D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594" y="3429001"/>
            <a:ext cx="5122606" cy="300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3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选题背景</a:t>
            </a:r>
          </a:p>
        </p:txBody>
      </p:sp>
      <p:sp>
        <p:nvSpPr>
          <p:cNvPr id="4" name="文本占位符 3"/>
          <p:cNvSpPr>
            <a:spLocks noGrp="1"/>
          </p:cNvSpPr>
          <p:nvPr>
            <p:ph type="body" sz="quarter" idx="14"/>
          </p:nvPr>
        </p:nvSpPr>
        <p:spPr/>
        <p:txBody>
          <a:bodyPr/>
          <a:lstStyle/>
          <a:p>
            <a:r>
              <a:rPr kumimoji="1" lang="en-US" altLang="zh-CN" dirty="0"/>
              <a:t>02</a:t>
            </a:r>
            <a:endParaRPr kumimoji="1" lang="zh-CN" altLang="en-US" dirty="0"/>
          </a:p>
        </p:txBody>
      </p:sp>
      <p:sp>
        <p:nvSpPr>
          <p:cNvPr id="5" name="文本占位符 4"/>
          <p:cNvSpPr>
            <a:spLocks noGrp="1"/>
          </p:cNvSpPr>
          <p:nvPr>
            <p:ph type="body" sz="quarter" idx="15"/>
          </p:nvPr>
        </p:nvSpPr>
        <p:spPr/>
        <p:txBody>
          <a:bodyPr/>
          <a:lstStyle/>
          <a:p>
            <a:r>
              <a:rPr kumimoji="1" lang="zh-CN" altLang="en-US" dirty="0"/>
              <a:t>论文结构</a:t>
            </a:r>
          </a:p>
        </p:txBody>
      </p:sp>
      <p:sp>
        <p:nvSpPr>
          <p:cNvPr id="6" name="文本占位符 5"/>
          <p:cNvSpPr>
            <a:spLocks noGrp="1"/>
          </p:cNvSpPr>
          <p:nvPr>
            <p:ph type="body" sz="quarter" idx="16"/>
          </p:nvPr>
        </p:nvSpPr>
        <p:spPr/>
        <p:txBody>
          <a:bodyPr/>
          <a:lstStyle/>
          <a:p>
            <a:r>
              <a:rPr kumimoji="1" lang="en-US" altLang="zh-CN" dirty="0"/>
              <a:t>03</a:t>
            </a:r>
            <a:endParaRPr kumimoji="1" lang="zh-CN" altLang="en-US" dirty="0"/>
          </a:p>
        </p:txBody>
      </p:sp>
      <p:sp>
        <p:nvSpPr>
          <p:cNvPr id="7" name="文本占位符 6"/>
          <p:cNvSpPr>
            <a:spLocks noGrp="1"/>
          </p:cNvSpPr>
          <p:nvPr>
            <p:ph type="body" sz="quarter" idx="17"/>
          </p:nvPr>
        </p:nvSpPr>
        <p:spPr/>
        <p:txBody>
          <a:bodyPr/>
          <a:lstStyle/>
          <a:p>
            <a:r>
              <a:rPr kumimoji="1" lang="zh-CN" altLang="en-US" dirty="0"/>
              <a:t>图片设计         </a:t>
            </a:r>
          </a:p>
        </p:txBody>
      </p:sp>
      <p:sp>
        <p:nvSpPr>
          <p:cNvPr id="8" name="文本占位符 7"/>
          <p:cNvSpPr>
            <a:spLocks noGrp="1"/>
          </p:cNvSpPr>
          <p:nvPr>
            <p:ph type="body" sz="quarter" idx="18"/>
          </p:nvPr>
        </p:nvSpPr>
        <p:spPr/>
        <p:txBody>
          <a:bodyPr/>
          <a:lstStyle/>
          <a:p>
            <a:r>
              <a:rPr kumimoji="1" lang="en-US" altLang="zh-CN" dirty="0"/>
              <a:t>04</a:t>
            </a:r>
            <a:endParaRPr kumimoji="1" lang="zh-CN" altLang="en-US" dirty="0"/>
          </a:p>
        </p:txBody>
      </p:sp>
      <p:sp>
        <p:nvSpPr>
          <p:cNvPr id="9" name="文本占位符 8"/>
          <p:cNvSpPr>
            <a:spLocks noGrp="1"/>
          </p:cNvSpPr>
          <p:nvPr>
            <p:ph type="body" sz="quarter" idx="19"/>
          </p:nvPr>
        </p:nvSpPr>
        <p:spPr/>
        <p:txBody>
          <a:bodyPr/>
          <a:lstStyle/>
          <a:p>
            <a:r>
              <a:rPr kumimoji="1" lang="zh-CN" altLang="en-US" dirty="0"/>
              <a:t>数据分析</a:t>
            </a:r>
          </a:p>
        </p:txBody>
      </p:sp>
      <p:sp>
        <p:nvSpPr>
          <p:cNvPr id="10" name="文本占位符 9"/>
          <p:cNvSpPr>
            <a:spLocks noGrp="1"/>
          </p:cNvSpPr>
          <p:nvPr>
            <p:ph type="body" sz="quarter" idx="20"/>
          </p:nvPr>
        </p:nvSpPr>
        <p:spPr/>
        <p:txBody>
          <a:bodyPr/>
          <a:lstStyle/>
          <a:p>
            <a:r>
              <a:rPr kumimoji="1" lang="en-US" altLang="zh-CN" dirty="0"/>
              <a:t>05</a:t>
            </a:r>
            <a:endParaRPr kumimoji="1" lang="zh-CN" altLang="en-US" dirty="0"/>
          </a:p>
        </p:txBody>
      </p:sp>
      <p:sp>
        <p:nvSpPr>
          <p:cNvPr id="11" name="文本占位符 10"/>
          <p:cNvSpPr>
            <a:spLocks noGrp="1"/>
          </p:cNvSpPr>
          <p:nvPr>
            <p:ph type="body" sz="quarter" idx="21"/>
          </p:nvPr>
        </p:nvSpPr>
        <p:spPr/>
        <p:txBody>
          <a:bodyPr/>
          <a:lstStyle/>
          <a:p>
            <a:r>
              <a:rPr kumimoji="1" lang="zh-CN" altLang="en-US" dirty="0"/>
              <a:t>建立模型</a:t>
            </a:r>
          </a:p>
        </p:txBody>
      </p:sp>
      <p:sp>
        <p:nvSpPr>
          <p:cNvPr id="12" name="文本占位符 11"/>
          <p:cNvSpPr>
            <a:spLocks noGrp="1"/>
          </p:cNvSpPr>
          <p:nvPr>
            <p:ph type="body" sz="quarter" idx="22"/>
          </p:nvPr>
        </p:nvSpPr>
        <p:spPr/>
        <p:txBody>
          <a:bodyPr/>
          <a:lstStyle/>
          <a:p>
            <a:r>
              <a:rPr kumimoji="1" lang="en-US" altLang="zh-CN" dirty="0"/>
              <a:t>06</a:t>
            </a:r>
            <a:endParaRPr kumimoji="1" lang="zh-CN" altLang="en-US" dirty="0"/>
          </a:p>
        </p:txBody>
      </p:sp>
      <p:sp>
        <p:nvSpPr>
          <p:cNvPr id="13" name="文本占位符 12"/>
          <p:cNvSpPr>
            <a:spLocks noGrp="1"/>
          </p:cNvSpPr>
          <p:nvPr>
            <p:ph type="body" sz="quarter" idx="23"/>
          </p:nvPr>
        </p:nvSpPr>
        <p:spPr/>
        <p:txBody>
          <a:bodyPr/>
          <a:lstStyle/>
          <a:p>
            <a:r>
              <a:rPr kumimoji="1" lang="zh-CN" altLang="en-US" dirty="0"/>
              <a:t>聚类分析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数据的探索性可视化分析</a:t>
            </a:r>
          </a:p>
        </p:txBody>
      </p:sp>
      <p:sp>
        <p:nvSpPr>
          <p:cNvPr id="12" name="文本框 11">
            <a:extLst>
              <a:ext uri="{FF2B5EF4-FFF2-40B4-BE49-F238E27FC236}">
                <a16:creationId xmlns:a16="http://schemas.microsoft.com/office/drawing/2014/main" id="{19037A3E-BA7B-4388-AB69-65F1AA0C59CD}"/>
              </a:ext>
            </a:extLst>
          </p:cNvPr>
          <p:cNvSpPr txBox="1"/>
          <p:nvPr/>
        </p:nvSpPr>
        <p:spPr>
          <a:xfrm>
            <a:off x="288546" y="992661"/>
            <a:ext cx="11736306" cy="923330"/>
          </a:xfrm>
          <a:prstGeom prst="rect">
            <a:avLst/>
          </a:prstGeom>
          <a:noFill/>
        </p:spPr>
        <p:txBody>
          <a:bodyPr wrap="square">
            <a:spAutoFit/>
          </a:bodyPr>
          <a:lstStyle/>
          <a:p>
            <a:pPr algn="l"/>
            <a:r>
              <a:rPr lang="en-US" altLang="zh-CN" b="1" i="0" dirty="0">
                <a:solidFill>
                  <a:srgbClr val="24292F"/>
                </a:solidFill>
                <a:effectLst/>
                <a:latin typeface="-apple-system"/>
              </a:rPr>
              <a:t>2. </a:t>
            </a:r>
            <a:r>
              <a:rPr lang="zh-CN" altLang="en-US" b="1" i="0" dirty="0">
                <a:solidFill>
                  <a:srgbClr val="24292F"/>
                </a:solidFill>
                <a:effectLst/>
                <a:latin typeface="-apple-system"/>
              </a:rPr>
              <a:t>数据的探索性可视化分析</a:t>
            </a:r>
            <a:endParaRPr lang="en-US" altLang="zh-CN" b="1" i="0" dirty="0">
              <a:solidFill>
                <a:srgbClr val="24292F"/>
              </a:solidFill>
              <a:effectLst/>
              <a:latin typeface="-apple-system"/>
            </a:endParaRPr>
          </a:p>
          <a:p>
            <a:pPr algn="l"/>
            <a:r>
              <a:rPr lang="en-US" altLang="zh-CN" dirty="0">
                <a:solidFill>
                  <a:srgbClr val="24292F"/>
                </a:solidFill>
                <a:latin typeface="-apple-system"/>
              </a:rPr>
              <a:t>        </a:t>
            </a:r>
            <a:r>
              <a:rPr lang="zh-CN" altLang="en-US" b="0" i="0" dirty="0">
                <a:solidFill>
                  <a:srgbClr val="24292F"/>
                </a:solidFill>
                <a:effectLst/>
                <a:latin typeface="-apple-system"/>
              </a:rPr>
              <a:t>数据里面有的值大，有的值小，有的列还有缺失值等等，使用</a:t>
            </a:r>
            <a:r>
              <a:rPr lang="en-US" altLang="zh-CN" b="0" i="0" dirty="0" err="1">
                <a:solidFill>
                  <a:srgbClr val="24292F"/>
                </a:solidFill>
                <a:effectLst/>
                <a:latin typeface="-apple-system"/>
              </a:rPr>
              <a:t>pandas_profiling</a:t>
            </a:r>
            <a:r>
              <a:rPr lang="zh-CN" altLang="en-US" b="0" i="0" dirty="0">
                <a:solidFill>
                  <a:srgbClr val="24292F"/>
                </a:solidFill>
                <a:effectLst/>
                <a:latin typeface="-apple-system"/>
              </a:rPr>
              <a:t>模块工具一键生成探索性数据分析报告</a:t>
            </a:r>
            <a:r>
              <a:rPr lang="en-US" altLang="zh-CN" b="0" i="0" dirty="0">
                <a:solidFill>
                  <a:srgbClr val="24292F"/>
                </a:solidFill>
                <a:effectLst/>
                <a:latin typeface="-apple-system"/>
              </a:rPr>
              <a:t>,</a:t>
            </a:r>
            <a:r>
              <a:rPr lang="zh-CN" altLang="en-US" b="0" i="0" dirty="0">
                <a:solidFill>
                  <a:srgbClr val="24292F"/>
                </a:solidFill>
                <a:effectLst/>
                <a:latin typeface="-apple-system"/>
              </a:rPr>
              <a:t>快速查看这些数据的分布 。</a:t>
            </a:r>
          </a:p>
        </p:txBody>
      </p:sp>
      <p:sp>
        <p:nvSpPr>
          <p:cNvPr id="20" name="文本框 19">
            <a:extLst>
              <a:ext uri="{FF2B5EF4-FFF2-40B4-BE49-F238E27FC236}">
                <a16:creationId xmlns:a16="http://schemas.microsoft.com/office/drawing/2014/main" id="{457AC307-DB51-4E6D-98C8-B3AC708C2039}"/>
              </a:ext>
            </a:extLst>
          </p:cNvPr>
          <p:cNvSpPr txBox="1"/>
          <p:nvPr/>
        </p:nvSpPr>
        <p:spPr>
          <a:xfrm>
            <a:off x="288546" y="2091875"/>
            <a:ext cx="6243484" cy="369332"/>
          </a:xfrm>
          <a:prstGeom prst="rect">
            <a:avLst/>
          </a:prstGeom>
          <a:solidFill>
            <a:schemeClr val="bg1">
              <a:lumMod val="85000"/>
            </a:schemeClr>
          </a:solidFill>
        </p:spPr>
        <p:txBody>
          <a:bodyPr wrap="square">
            <a:spAutoFit/>
          </a:bodyPr>
          <a:lstStyle/>
          <a:p>
            <a:r>
              <a:rPr lang="en-US" altLang="zh-CN" sz="1800" dirty="0" err="1">
                <a:solidFill>
                  <a:srgbClr val="585260"/>
                </a:solidFill>
                <a:effectLst/>
                <a:latin typeface="Cascadia Code" panose="020B0609020000020004" pitchFamily="49" charset="0"/>
              </a:rPr>
              <a:t>ppf.</a:t>
            </a:r>
            <a:r>
              <a:rPr lang="en-US" altLang="zh-CN" sz="1800" b="1" dirty="0" err="1">
                <a:solidFill>
                  <a:srgbClr val="A06E3B"/>
                </a:solidFill>
                <a:effectLst/>
                <a:latin typeface="Cascadia Code" panose="020B0609020000020004" pitchFamily="49" charset="0"/>
              </a:rPr>
              <a:t>ProfileReport</a:t>
            </a:r>
            <a:r>
              <a:rPr lang="en-US" altLang="zh-CN" sz="1800" dirty="0">
                <a:solidFill>
                  <a:srgbClr val="585260"/>
                </a:solidFill>
                <a:effectLst/>
                <a:latin typeface="Cascadia Code" panose="020B0609020000020004" pitchFamily="49" charset="0"/>
              </a:rPr>
              <a:t>(</a:t>
            </a:r>
            <a:r>
              <a:rPr lang="en-US" altLang="zh-CN" sz="1800" dirty="0" err="1">
                <a:solidFill>
                  <a:srgbClr val="585260"/>
                </a:solidFill>
                <a:effectLst/>
                <a:latin typeface="Cascadia Code" panose="020B0609020000020004" pitchFamily="49" charset="0"/>
              </a:rPr>
              <a:t>df_train</a:t>
            </a:r>
            <a:r>
              <a:rPr lang="en-US" altLang="zh-CN" sz="1800" dirty="0">
                <a:solidFill>
                  <a:srgbClr val="585260"/>
                </a:solidFill>
                <a:effectLst/>
                <a:latin typeface="Cascadia Code" panose="020B0609020000020004" pitchFamily="49" charset="0"/>
              </a:rPr>
              <a:t>)</a:t>
            </a:r>
            <a:r>
              <a:rPr lang="en-US" altLang="zh-CN" dirty="0">
                <a:effectLst/>
              </a:rPr>
              <a:t> </a:t>
            </a:r>
          </a:p>
        </p:txBody>
      </p:sp>
      <p:pic>
        <p:nvPicPr>
          <p:cNvPr id="2051" name="Picture 3" descr="在这里插入图片描述">
            <a:extLst>
              <a:ext uri="{FF2B5EF4-FFF2-40B4-BE49-F238E27FC236}">
                <a16:creationId xmlns:a16="http://schemas.microsoft.com/office/drawing/2014/main" id="{D246F3F1-66DA-4154-9A7C-A9B1F27B3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46" y="2595477"/>
            <a:ext cx="6243484" cy="219214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在这里插入图片描述">
            <a:extLst>
              <a:ext uri="{FF2B5EF4-FFF2-40B4-BE49-F238E27FC236}">
                <a16:creationId xmlns:a16="http://schemas.microsoft.com/office/drawing/2014/main" id="{B4129F3B-D48D-4D00-BA9D-D75D5911E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030" y="2050261"/>
            <a:ext cx="5138860" cy="273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66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数据的探索性可视化分析</a:t>
            </a:r>
          </a:p>
        </p:txBody>
      </p:sp>
      <p:sp>
        <p:nvSpPr>
          <p:cNvPr id="12" name="文本框 11">
            <a:extLst>
              <a:ext uri="{FF2B5EF4-FFF2-40B4-BE49-F238E27FC236}">
                <a16:creationId xmlns:a16="http://schemas.microsoft.com/office/drawing/2014/main" id="{19037A3E-BA7B-4388-AB69-65F1AA0C59CD}"/>
              </a:ext>
            </a:extLst>
          </p:cNvPr>
          <p:cNvSpPr txBox="1"/>
          <p:nvPr/>
        </p:nvSpPr>
        <p:spPr>
          <a:xfrm>
            <a:off x="288546" y="992661"/>
            <a:ext cx="11736306" cy="923330"/>
          </a:xfrm>
          <a:prstGeom prst="rect">
            <a:avLst/>
          </a:prstGeom>
          <a:noFill/>
        </p:spPr>
        <p:txBody>
          <a:bodyPr wrap="square">
            <a:spAutoFit/>
          </a:bodyPr>
          <a:lstStyle/>
          <a:p>
            <a:pPr algn="l"/>
            <a:r>
              <a:rPr lang="en-US" altLang="zh-CN" b="1" i="0" dirty="0">
                <a:solidFill>
                  <a:srgbClr val="24292F"/>
                </a:solidFill>
                <a:effectLst/>
                <a:latin typeface="-apple-system"/>
              </a:rPr>
              <a:t>2. </a:t>
            </a:r>
            <a:r>
              <a:rPr lang="zh-CN" altLang="en-US" b="1" i="0" dirty="0">
                <a:solidFill>
                  <a:srgbClr val="24292F"/>
                </a:solidFill>
                <a:effectLst/>
                <a:latin typeface="-apple-system"/>
              </a:rPr>
              <a:t>数据的探索性可视化分析</a:t>
            </a:r>
            <a:endParaRPr lang="en-US" altLang="zh-CN" b="1" i="0" dirty="0">
              <a:solidFill>
                <a:srgbClr val="24292F"/>
              </a:solidFill>
              <a:effectLst/>
              <a:latin typeface="-apple-system"/>
            </a:endParaRPr>
          </a:p>
          <a:p>
            <a:pPr algn="l"/>
            <a:r>
              <a:rPr lang="en-US" altLang="zh-CN" dirty="0">
                <a:solidFill>
                  <a:srgbClr val="24292F"/>
                </a:solidFill>
                <a:latin typeface="-apple-system"/>
              </a:rPr>
              <a:t>        </a:t>
            </a:r>
            <a:r>
              <a:rPr lang="zh-CN" altLang="en-US" b="0" i="0" dirty="0">
                <a:solidFill>
                  <a:srgbClr val="24292F"/>
                </a:solidFill>
                <a:effectLst/>
                <a:latin typeface="-apple-system"/>
              </a:rPr>
              <a:t>数据里面有的值大，有的值小，有的列还有缺失值等等，使用</a:t>
            </a:r>
            <a:r>
              <a:rPr lang="en-US" altLang="zh-CN" b="0" i="0" dirty="0" err="1">
                <a:solidFill>
                  <a:srgbClr val="24292F"/>
                </a:solidFill>
                <a:effectLst/>
                <a:latin typeface="-apple-system"/>
              </a:rPr>
              <a:t>pandas_profiling</a:t>
            </a:r>
            <a:r>
              <a:rPr lang="zh-CN" altLang="en-US" b="0" i="0" dirty="0">
                <a:solidFill>
                  <a:srgbClr val="24292F"/>
                </a:solidFill>
                <a:effectLst/>
                <a:latin typeface="-apple-system"/>
              </a:rPr>
              <a:t>模块工具一键生成探索性数据分析报告</a:t>
            </a:r>
            <a:r>
              <a:rPr lang="en-US" altLang="zh-CN" b="0" i="0" dirty="0">
                <a:solidFill>
                  <a:srgbClr val="24292F"/>
                </a:solidFill>
                <a:effectLst/>
                <a:latin typeface="-apple-system"/>
              </a:rPr>
              <a:t>,</a:t>
            </a:r>
            <a:r>
              <a:rPr lang="zh-CN" altLang="en-US" b="0" i="0" dirty="0">
                <a:solidFill>
                  <a:srgbClr val="24292F"/>
                </a:solidFill>
                <a:effectLst/>
                <a:latin typeface="-apple-system"/>
              </a:rPr>
              <a:t>快速查看这些数据的分布 。</a:t>
            </a:r>
          </a:p>
        </p:txBody>
      </p:sp>
      <p:sp>
        <p:nvSpPr>
          <p:cNvPr id="20" name="文本框 19">
            <a:extLst>
              <a:ext uri="{FF2B5EF4-FFF2-40B4-BE49-F238E27FC236}">
                <a16:creationId xmlns:a16="http://schemas.microsoft.com/office/drawing/2014/main" id="{457AC307-DB51-4E6D-98C8-B3AC708C2039}"/>
              </a:ext>
            </a:extLst>
          </p:cNvPr>
          <p:cNvSpPr txBox="1"/>
          <p:nvPr/>
        </p:nvSpPr>
        <p:spPr>
          <a:xfrm>
            <a:off x="288546" y="2091875"/>
            <a:ext cx="6243484" cy="369332"/>
          </a:xfrm>
          <a:prstGeom prst="rect">
            <a:avLst/>
          </a:prstGeom>
          <a:solidFill>
            <a:schemeClr val="bg1">
              <a:lumMod val="85000"/>
            </a:schemeClr>
          </a:solidFill>
        </p:spPr>
        <p:txBody>
          <a:bodyPr wrap="square">
            <a:spAutoFit/>
          </a:bodyPr>
          <a:lstStyle/>
          <a:p>
            <a:r>
              <a:rPr lang="en-US" altLang="zh-CN" sz="1800" dirty="0" err="1">
                <a:solidFill>
                  <a:srgbClr val="585260"/>
                </a:solidFill>
                <a:effectLst/>
                <a:latin typeface="Cascadia Code" panose="020B0609020000020004" pitchFamily="49" charset="0"/>
              </a:rPr>
              <a:t>ppf.</a:t>
            </a:r>
            <a:r>
              <a:rPr lang="en-US" altLang="zh-CN" sz="1800" b="1" dirty="0" err="1">
                <a:solidFill>
                  <a:srgbClr val="A06E3B"/>
                </a:solidFill>
                <a:effectLst/>
                <a:latin typeface="Cascadia Code" panose="020B0609020000020004" pitchFamily="49" charset="0"/>
              </a:rPr>
              <a:t>ProfileReport</a:t>
            </a:r>
            <a:r>
              <a:rPr lang="en-US" altLang="zh-CN" sz="1800" dirty="0">
                <a:solidFill>
                  <a:srgbClr val="585260"/>
                </a:solidFill>
                <a:effectLst/>
                <a:latin typeface="Cascadia Code" panose="020B0609020000020004" pitchFamily="49" charset="0"/>
              </a:rPr>
              <a:t>(</a:t>
            </a:r>
            <a:r>
              <a:rPr lang="en-US" altLang="zh-CN" sz="1800" dirty="0" err="1">
                <a:solidFill>
                  <a:srgbClr val="585260"/>
                </a:solidFill>
                <a:effectLst/>
                <a:latin typeface="Cascadia Code" panose="020B0609020000020004" pitchFamily="49" charset="0"/>
              </a:rPr>
              <a:t>df_train</a:t>
            </a:r>
            <a:r>
              <a:rPr lang="en-US" altLang="zh-CN" sz="1800" dirty="0">
                <a:solidFill>
                  <a:srgbClr val="585260"/>
                </a:solidFill>
                <a:effectLst/>
                <a:latin typeface="Cascadia Code" panose="020B0609020000020004" pitchFamily="49" charset="0"/>
              </a:rPr>
              <a:t>)</a:t>
            </a:r>
            <a:r>
              <a:rPr lang="en-US" altLang="zh-CN" dirty="0">
                <a:effectLst/>
              </a:rPr>
              <a:t> </a:t>
            </a:r>
          </a:p>
        </p:txBody>
      </p:sp>
      <p:pic>
        <p:nvPicPr>
          <p:cNvPr id="2051" name="Picture 3" descr="在这里插入图片描述">
            <a:extLst>
              <a:ext uri="{FF2B5EF4-FFF2-40B4-BE49-F238E27FC236}">
                <a16:creationId xmlns:a16="http://schemas.microsoft.com/office/drawing/2014/main" id="{D246F3F1-66DA-4154-9A7C-A9B1F27B3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46" y="2595477"/>
            <a:ext cx="4124531" cy="144815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在这里插入图片描述">
            <a:extLst>
              <a:ext uri="{FF2B5EF4-FFF2-40B4-BE49-F238E27FC236}">
                <a16:creationId xmlns:a16="http://schemas.microsoft.com/office/drawing/2014/main" id="{B4129F3B-D48D-4D00-BA9D-D75D5911E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46" y="4013346"/>
            <a:ext cx="3854245" cy="20530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在这里插入图片描述">
            <a:extLst>
              <a:ext uri="{FF2B5EF4-FFF2-40B4-BE49-F238E27FC236}">
                <a16:creationId xmlns:a16="http://schemas.microsoft.com/office/drawing/2014/main" id="{420EF587-71E6-46FE-8EFB-AD55758E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9420" y="2486020"/>
            <a:ext cx="5279308" cy="311523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F2A82B95-E745-475E-A9AF-F1A290808EFD}"/>
              </a:ext>
            </a:extLst>
          </p:cNvPr>
          <p:cNvSpPr txBox="1"/>
          <p:nvPr/>
        </p:nvSpPr>
        <p:spPr>
          <a:xfrm>
            <a:off x="5147187" y="5486851"/>
            <a:ext cx="6204154" cy="923330"/>
          </a:xfrm>
          <a:prstGeom prst="rect">
            <a:avLst/>
          </a:prstGeom>
          <a:noFill/>
        </p:spPr>
        <p:txBody>
          <a:bodyPr wrap="square">
            <a:spAutoFit/>
          </a:bodyPr>
          <a:lstStyle/>
          <a:p>
            <a:r>
              <a:rPr lang="zh-CN" altLang="en-US" dirty="0"/>
              <a:t>通过以上数据探索性分析报告可以看出数据集的基本信息、哪些特征属性的缺失值和</a:t>
            </a:r>
            <a:r>
              <a:rPr lang="en-US" altLang="zh-CN" dirty="0"/>
              <a:t>0</a:t>
            </a:r>
            <a:r>
              <a:rPr lang="zh-CN" altLang="en-US" dirty="0"/>
              <a:t>元素的占比情况、各特征变量的分布情况以及相关性等等。</a:t>
            </a:r>
          </a:p>
        </p:txBody>
      </p:sp>
    </p:spTree>
    <p:extLst>
      <p:ext uri="{BB962C8B-B14F-4D97-AF65-F5344CB8AC3E}">
        <p14:creationId xmlns:p14="http://schemas.microsoft.com/office/powerpoint/2010/main" val="318908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lang="zh-CN" altLang="en-US" sz="2800" dirty="0"/>
              <a:t>数据清洗</a:t>
            </a:r>
            <a:endParaRPr kumimoji="1" lang="en-US" altLang="zh-CN" dirty="0"/>
          </a:p>
        </p:txBody>
      </p:sp>
      <p:sp>
        <p:nvSpPr>
          <p:cNvPr id="15" name="文本框 14">
            <a:extLst>
              <a:ext uri="{FF2B5EF4-FFF2-40B4-BE49-F238E27FC236}">
                <a16:creationId xmlns:a16="http://schemas.microsoft.com/office/drawing/2014/main" id="{7097BDA5-028E-422B-8D06-5B8A3118D75A}"/>
              </a:ext>
            </a:extLst>
          </p:cNvPr>
          <p:cNvSpPr txBox="1"/>
          <p:nvPr/>
        </p:nvSpPr>
        <p:spPr>
          <a:xfrm>
            <a:off x="503032" y="1007832"/>
            <a:ext cx="6204154" cy="400110"/>
          </a:xfrm>
          <a:prstGeom prst="rect">
            <a:avLst/>
          </a:prstGeom>
          <a:noFill/>
        </p:spPr>
        <p:txBody>
          <a:bodyPr wrap="square">
            <a:spAutoFit/>
          </a:bodyPr>
          <a:lstStyle/>
          <a:p>
            <a:r>
              <a:rPr lang="en-US" altLang="zh-CN" sz="2000" dirty="0"/>
              <a:t>3. </a:t>
            </a:r>
            <a:r>
              <a:rPr lang="zh-CN" altLang="en-US" sz="2000" dirty="0"/>
              <a:t>数据清洗</a:t>
            </a:r>
          </a:p>
        </p:txBody>
      </p:sp>
      <p:sp>
        <p:nvSpPr>
          <p:cNvPr id="18" name="文本框 17">
            <a:extLst>
              <a:ext uri="{FF2B5EF4-FFF2-40B4-BE49-F238E27FC236}">
                <a16:creationId xmlns:a16="http://schemas.microsoft.com/office/drawing/2014/main" id="{8F468CA8-A774-42F3-A62C-3244A94A5116}"/>
              </a:ext>
            </a:extLst>
          </p:cNvPr>
          <p:cNvSpPr txBox="1"/>
          <p:nvPr/>
        </p:nvSpPr>
        <p:spPr>
          <a:xfrm>
            <a:off x="485191" y="1553497"/>
            <a:ext cx="6204154" cy="307777"/>
          </a:xfrm>
          <a:prstGeom prst="rect">
            <a:avLst/>
          </a:prstGeom>
          <a:noFill/>
        </p:spPr>
        <p:txBody>
          <a:bodyPr wrap="square">
            <a:spAutoFit/>
          </a:bodyPr>
          <a:lstStyle/>
          <a:p>
            <a:r>
              <a:rPr lang="en-US" altLang="zh-CN" sz="1400" dirty="0"/>
              <a:t>3.1 </a:t>
            </a:r>
            <a:r>
              <a:rPr lang="zh-CN" altLang="en-US" sz="1400" dirty="0"/>
              <a:t>去重 查看重复值数量：</a:t>
            </a:r>
          </a:p>
        </p:txBody>
      </p:sp>
      <p:sp>
        <p:nvSpPr>
          <p:cNvPr id="20" name="文本框 19">
            <a:extLst>
              <a:ext uri="{FF2B5EF4-FFF2-40B4-BE49-F238E27FC236}">
                <a16:creationId xmlns:a16="http://schemas.microsoft.com/office/drawing/2014/main" id="{785179CF-42AC-4CEE-8653-378718D6C923}"/>
              </a:ext>
            </a:extLst>
          </p:cNvPr>
          <p:cNvSpPr txBox="1"/>
          <p:nvPr/>
        </p:nvSpPr>
        <p:spPr>
          <a:xfrm>
            <a:off x="2619915" y="1553497"/>
            <a:ext cx="3922287" cy="307777"/>
          </a:xfrm>
          <a:prstGeom prst="rect">
            <a:avLst/>
          </a:prstGeom>
          <a:solidFill>
            <a:schemeClr val="bg1">
              <a:lumMod val="85000"/>
            </a:schemeClr>
          </a:solidFill>
        </p:spPr>
        <p:txBody>
          <a:bodyPr wrap="square">
            <a:spAutoFit/>
          </a:bodyPr>
          <a:lstStyle/>
          <a:p>
            <a:r>
              <a:rPr lang="en-US" altLang="zh-CN" sz="1400" dirty="0" err="1">
                <a:solidFill>
                  <a:srgbClr val="585260"/>
                </a:solidFill>
                <a:effectLst/>
                <a:latin typeface="Cascadia Code" panose="020B0609020000020004" pitchFamily="49" charset="0"/>
              </a:rPr>
              <a:t>result.</a:t>
            </a:r>
            <a:r>
              <a:rPr lang="en-US" altLang="zh-CN" sz="1400" b="1" dirty="0" err="1">
                <a:solidFill>
                  <a:srgbClr val="A06E3B"/>
                </a:solidFill>
                <a:effectLst/>
                <a:latin typeface="Cascadia Code" panose="020B0609020000020004" pitchFamily="49" charset="0"/>
              </a:rPr>
              <a:t>duplicated</a:t>
            </a:r>
            <a:r>
              <a:rPr lang="en-US" altLang="zh-CN" sz="1400" dirty="0">
                <a:solidFill>
                  <a:srgbClr val="585260"/>
                </a:solidFill>
                <a:effectLst/>
                <a:latin typeface="Cascadia Code" panose="020B0609020000020004" pitchFamily="49" charset="0"/>
              </a:rPr>
              <a:t>().</a:t>
            </a:r>
            <a:r>
              <a:rPr lang="en-US" altLang="zh-CN" sz="1400" b="1" dirty="0" err="1">
                <a:solidFill>
                  <a:srgbClr val="A06E3B"/>
                </a:solidFill>
                <a:effectLst/>
                <a:latin typeface="Cascadia Code" panose="020B0609020000020004" pitchFamily="49" charset="0"/>
              </a:rPr>
              <a:t>value_counts</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sp>
        <p:nvSpPr>
          <p:cNvPr id="21" name="AutoShape 2" descr="在这里插入图片描述">
            <a:extLst>
              <a:ext uri="{FF2B5EF4-FFF2-40B4-BE49-F238E27FC236}">
                <a16:creationId xmlns:a16="http://schemas.microsoft.com/office/drawing/2014/main" id="{2A88B747-05E0-456E-B3CE-FBDFFF6C4D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在这里插入图片描述">
            <a:extLst>
              <a:ext uri="{FF2B5EF4-FFF2-40B4-BE49-F238E27FC236}">
                <a16:creationId xmlns:a16="http://schemas.microsoft.com/office/drawing/2014/main" id="{567868F8-555B-4BFD-AB24-0744FCCBD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69" y="1807849"/>
            <a:ext cx="1443260" cy="630389"/>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FBD587AC-C974-4A53-A0E9-292058E3C027}"/>
              </a:ext>
            </a:extLst>
          </p:cNvPr>
          <p:cNvSpPr txBox="1"/>
          <p:nvPr/>
        </p:nvSpPr>
        <p:spPr>
          <a:xfrm>
            <a:off x="503032" y="2438239"/>
            <a:ext cx="6204154" cy="307777"/>
          </a:xfrm>
          <a:prstGeom prst="rect">
            <a:avLst/>
          </a:prstGeom>
          <a:noFill/>
        </p:spPr>
        <p:txBody>
          <a:bodyPr wrap="square">
            <a:spAutoFit/>
          </a:bodyPr>
          <a:lstStyle/>
          <a:p>
            <a:r>
              <a:rPr lang="en-US" altLang="zh-CN" sz="1400" dirty="0"/>
              <a:t>False</a:t>
            </a:r>
            <a:r>
              <a:rPr lang="zh-CN" altLang="en-US" sz="1400" dirty="0"/>
              <a:t>表示未重复的数目，</a:t>
            </a:r>
            <a:r>
              <a:rPr lang="en-US" altLang="zh-CN" sz="1400" dirty="0"/>
              <a:t>True</a:t>
            </a:r>
            <a:r>
              <a:rPr lang="zh-CN" altLang="en-US" sz="1400" dirty="0"/>
              <a:t>表示重复数目。通过</a:t>
            </a:r>
          </a:p>
        </p:txBody>
      </p:sp>
      <p:sp>
        <p:nvSpPr>
          <p:cNvPr id="28" name="文本框 27">
            <a:extLst>
              <a:ext uri="{FF2B5EF4-FFF2-40B4-BE49-F238E27FC236}">
                <a16:creationId xmlns:a16="http://schemas.microsoft.com/office/drawing/2014/main" id="{392E43EF-156B-4796-990E-00C9B00BDA7A}"/>
              </a:ext>
            </a:extLst>
          </p:cNvPr>
          <p:cNvSpPr txBox="1"/>
          <p:nvPr/>
        </p:nvSpPr>
        <p:spPr>
          <a:xfrm>
            <a:off x="4630849" y="2456549"/>
            <a:ext cx="1843548" cy="307777"/>
          </a:xfrm>
          <a:prstGeom prst="rect">
            <a:avLst/>
          </a:prstGeom>
          <a:noFill/>
        </p:spPr>
        <p:txBody>
          <a:bodyPr wrap="square">
            <a:spAutoFit/>
          </a:bodyPr>
          <a:lstStyle/>
          <a:p>
            <a:r>
              <a:rPr lang="en-US" altLang="zh-CN" sz="1400" b="0" i="0" dirty="0" err="1">
                <a:solidFill>
                  <a:srgbClr val="24292F"/>
                </a:solidFill>
                <a:effectLst/>
                <a:latin typeface="ui-monospace"/>
              </a:rPr>
              <a:t>drop_duplicates</a:t>
            </a:r>
            <a:endParaRPr lang="zh-CN" altLang="en-US" sz="1400" dirty="0"/>
          </a:p>
        </p:txBody>
      </p:sp>
      <p:sp>
        <p:nvSpPr>
          <p:cNvPr id="30" name="文本框 29">
            <a:extLst>
              <a:ext uri="{FF2B5EF4-FFF2-40B4-BE49-F238E27FC236}">
                <a16:creationId xmlns:a16="http://schemas.microsoft.com/office/drawing/2014/main" id="{66C7F641-4B36-49ED-9029-A28ABD21ADE1}"/>
              </a:ext>
            </a:extLst>
          </p:cNvPr>
          <p:cNvSpPr txBox="1"/>
          <p:nvPr/>
        </p:nvSpPr>
        <p:spPr>
          <a:xfrm>
            <a:off x="5877612" y="2510414"/>
            <a:ext cx="6204154" cy="307777"/>
          </a:xfrm>
          <a:prstGeom prst="rect">
            <a:avLst/>
          </a:prstGeom>
          <a:noFill/>
        </p:spPr>
        <p:txBody>
          <a:bodyPr wrap="square">
            <a:spAutoFit/>
          </a:bodyPr>
          <a:lstStyle/>
          <a:p>
            <a:r>
              <a:rPr lang="zh-CN" altLang="en-US" sz="1400" b="0" i="0" dirty="0">
                <a:solidFill>
                  <a:srgbClr val="24292F"/>
                </a:solidFill>
                <a:effectLst/>
                <a:latin typeface="-apple-system"/>
              </a:rPr>
              <a:t>方法去除数据集中所有重复值：</a:t>
            </a:r>
            <a:endParaRPr lang="zh-CN" altLang="en-US" sz="1400" dirty="0"/>
          </a:p>
        </p:txBody>
      </p:sp>
      <p:pic>
        <p:nvPicPr>
          <p:cNvPr id="2054" name="Picture 6" descr="在这里插入图片描述">
            <a:extLst>
              <a:ext uri="{FF2B5EF4-FFF2-40B4-BE49-F238E27FC236}">
                <a16:creationId xmlns:a16="http://schemas.microsoft.com/office/drawing/2014/main" id="{52946EFC-5C95-4E53-B0A1-5100791D7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32" y="3140595"/>
            <a:ext cx="1724025" cy="514350"/>
          </a:xfrm>
          <a:prstGeom prst="rect">
            <a:avLst/>
          </a:prstGeom>
          <a:noFill/>
          <a:extLst>
            <a:ext uri="{909E8E84-426E-40DD-AFC4-6F175D3DCCD1}">
              <a14:hiddenFill xmlns:a14="http://schemas.microsoft.com/office/drawing/2010/main">
                <a:solidFill>
                  <a:srgbClr val="FFFFFF"/>
                </a:solidFill>
              </a14:hiddenFill>
            </a:ext>
          </a:extLst>
        </p:spPr>
      </p:pic>
      <p:sp>
        <p:nvSpPr>
          <p:cNvPr id="34" name="文本框 33">
            <a:extLst>
              <a:ext uri="{FF2B5EF4-FFF2-40B4-BE49-F238E27FC236}">
                <a16:creationId xmlns:a16="http://schemas.microsoft.com/office/drawing/2014/main" id="{AC7AB030-36DE-48C3-B906-11B08CB473F7}"/>
              </a:ext>
            </a:extLst>
          </p:cNvPr>
          <p:cNvSpPr txBox="1"/>
          <p:nvPr/>
        </p:nvSpPr>
        <p:spPr>
          <a:xfrm>
            <a:off x="485191" y="2785704"/>
            <a:ext cx="6820493" cy="276999"/>
          </a:xfrm>
          <a:prstGeom prst="rect">
            <a:avLst/>
          </a:prstGeom>
          <a:solidFill>
            <a:schemeClr val="bg1">
              <a:lumMod val="85000"/>
            </a:schemeClr>
          </a:solidFill>
        </p:spPr>
        <p:txBody>
          <a:bodyPr wrap="square">
            <a:spAutoFit/>
          </a:bodyPr>
          <a:lstStyle/>
          <a:p>
            <a:r>
              <a:rPr lang="en-US" altLang="zh-CN" sz="1200" dirty="0">
                <a:solidFill>
                  <a:srgbClr val="585260"/>
                </a:solidFill>
                <a:effectLst/>
                <a:latin typeface="Cascadia Code" panose="020B0609020000020004" pitchFamily="49" charset="0"/>
              </a:rPr>
              <a:t>res = </a:t>
            </a:r>
            <a:r>
              <a:rPr lang="en-US" altLang="zh-CN" sz="1200" dirty="0" err="1">
                <a:solidFill>
                  <a:srgbClr val="585260"/>
                </a:solidFill>
                <a:effectLst/>
                <a:latin typeface="Cascadia Code" panose="020B0609020000020004" pitchFamily="49" charset="0"/>
              </a:rPr>
              <a:t>result.</a:t>
            </a:r>
            <a:r>
              <a:rPr lang="en-US" altLang="zh-CN" sz="1200" b="1" dirty="0" err="1">
                <a:solidFill>
                  <a:srgbClr val="A06E3B"/>
                </a:solidFill>
                <a:effectLst/>
                <a:latin typeface="Cascadia Code" panose="020B0609020000020004" pitchFamily="49" charset="0"/>
              </a:rPr>
              <a:t>drop_duplicates</a:t>
            </a:r>
            <a:r>
              <a:rPr lang="en-US" altLang="zh-CN" sz="1200" dirty="0">
                <a:solidFill>
                  <a:srgbClr val="585260"/>
                </a:solidFill>
                <a:effectLst/>
                <a:latin typeface="Cascadia Code" panose="020B0609020000020004" pitchFamily="49" charset="0"/>
              </a:rPr>
              <a:t>(subset=</a:t>
            </a:r>
            <a:r>
              <a:rPr lang="en-US" altLang="zh-CN" sz="1200" b="1" dirty="0" err="1">
                <a:solidFill>
                  <a:srgbClr val="955AE7"/>
                </a:solidFill>
                <a:effectLst/>
                <a:latin typeface="Cascadia Code" panose="020B0609020000020004" pitchFamily="49" charset="0"/>
              </a:rPr>
              <a:t>None</a:t>
            </a:r>
            <a:r>
              <a:rPr lang="en-US" altLang="zh-CN" sz="1200" dirty="0" err="1">
                <a:solidFill>
                  <a:srgbClr val="585260"/>
                </a:solidFill>
                <a:effectLst/>
                <a:latin typeface="Cascadia Code" panose="020B0609020000020004" pitchFamily="49" charset="0"/>
              </a:rPr>
              <a:t>,keep</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'first'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inplace</a:t>
            </a:r>
            <a:r>
              <a:rPr lang="en-US" altLang="zh-CN" sz="1200" dirty="0">
                <a:solidFill>
                  <a:srgbClr val="585260"/>
                </a:solidFill>
                <a:effectLst/>
                <a:latin typeface="Cascadia Code" panose="020B0609020000020004" pitchFamily="49" charset="0"/>
              </a:rPr>
              <a:t>=</a:t>
            </a:r>
            <a:r>
              <a:rPr lang="en-US" altLang="zh-CN" sz="1200" b="1" dirty="0">
                <a:solidFill>
                  <a:srgbClr val="955AE7"/>
                </a:solidFill>
                <a:effectLst/>
                <a:latin typeface="Cascadia Code" panose="020B0609020000020004" pitchFamily="49" charset="0"/>
              </a:rPr>
              <a:t>False</a:t>
            </a:r>
            <a:r>
              <a:rPr lang="en-US" altLang="zh-CN" sz="1200" dirty="0">
                <a:solidFill>
                  <a:srgbClr val="585260"/>
                </a:solidFill>
                <a:effectLst/>
                <a:latin typeface="Cascadia Code" panose="020B0609020000020004" pitchFamily="49" charset="0"/>
              </a:rPr>
              <a:t>)</a:t>
            </a:r>
            <a:r>
              <a:rPr lang="en-US" altLang="zh-CN" sz="1200" dirty="0">
                <a:effectLst/>
              </a:rPr>
              <a:t> </a:t>
            </a:r>
            <a:endParaRPr lang="zh-CN" altLang="en-US" sz="1200" dirty="0"/>
          </a:p>
        </p:txBody>
      </p:sp>
      <p:sp>
        <p:nvSpPr>
          <p:cNvPr id="38" name="文本框 37">
            <a:extLst>
              <a:ext uri="{FF2B5EF4-FFF2-40B4-BE49-F238E27FC236}">
                <a16:creationId xmlns:a16="http://schemas.microsoft.com/office/drawing/2014/main" id="{C51F9981-D8CD-4410-96B2-DDBFDC177598}"/>
              </a:ext>
            </a:extLst>
          </p:cNvPr>
          <p:cNvSpPr txBox="1"/>
          <p:nvPr/>
        </p:nvSpPr>
        <p:spPr>
          <a:xfrm>
            <a:off x="7182488" y="1438930"/>
            <a:ext cx="6838334" cy="307777"/>
          </a:xfrm>
          <a:prstGeom prst="rect">
            <a:avLst/>
          </a:prstGeom>
          <a:noFill/>
        </p:spPr>
        <p:txBody>
          <a:bodyPr wrap="square">
            <a:spAutoFit/>
          </a:bodyPr>
          <a:lstStyle/>
          <a:p>
            <a:r>
              <a:rPr lang="en-US" altLang="zh-CN" sz="1400" dirty="0"/>
              <a:t>3.2 </a:t>
            </a:r>
            <a:r>
              <a:rPr lang="zh-CN" altLang="en-US" sz="1400" dirty="0"/>
              <a:t>检测与处理缺失值 查看缺失值统计结果：</a:t>
            </a:r>
          </a:p>
        </p:txBody>
      </p:sp>
      <p:sp>
        <p:nvSpPr>
          <p:cNvPr id="41" name="文本框 40">
            <a:extLst>
              <a:ext uri="{FF2B5EF4-FFF2-40B4-BE49-F238E27FC236}">
                <a16:creationId xmlns:a16="http://schemas.microsoft.com/office/drawing/2014/main" id="{1C259DF3-E693-46C1-8F0A-43592DFE5FC3}"/>
              </a:ext>
            </a:extLst>
          </p:cNvPr>
          <p:cNvSpPr txBox="1"/>
          <p:nvPr/>
        </p:nvSpPr>
        <p:spPr>
          <a:xfrm>
            <a:off x="8262968" y="1859040"/>
            <a:ext cx="1942609" cy="276999"/>
          </a:xfrm>
          <a:prstGeom prst="rect">
            <a:avLst/>
          </a:prstGeom>
          <a:solidFill>
            <a:schemeClr val="bg1">
              <a:lumMod val="85000"/>
            </a:schemeClr>
          </a:solidFill>
        </p:spPr>
        <p:txBody>
          <a:bodyPr wrap="square">
            <a:spAutoFit/>
          </a:bodyPr>
          <a:lstStyle/>
          <a:p>
            <a:r>
              <a:rPr lang="en-US" altLang="zh-CN" sz="1200" dirty="0" err="1">
                <a:solidFill>
                  <a:srgbClr val="585260"/>
                </a:solidFill>
                <a:effectLst/>
                <a:latin typeface="Cascadia Code" panose="020B0609020000020004" pitchFamily="49" charset="0"/>
              </a:rPr>
              <a:t>res.</a:t>
            </a:r>
            <a:r>
              <a:rPr lang="en-US" altLang="zh-CN" sz="1200" b="1" dirty="0" err="1">
                <a:solidFill>
                  <a:srgbClr val="A06E3B"/>
                </a:solidFill>
                <a:effectLst/>
                <a:latin typeface="Cascadia Code" panose="020B0609020000020004" pitchFamily="49" charset="0"/>
              </a:rPr>
              <a:t>isnull</a:t>
            </a:r>
            <a:r>
              <a:rPr lang="en-US" altLang="zh-CN" sz="1200" dirty="0">
                <a:solidFill>
                  <a:srgbClr val="585260"/>
                </a:solidFill>
                <a:effectLst/>
                <a:latin typeface="Cascadia Code" panose="020B0609020000020004" pitchFamily="49" charset="0"/>
              </a:rPr>
              <a:t>().</a:t>
            </a:r>
            <a:r>
              <a:rPr lang="en-US" altLang="zh-CN" sz="1200" b="1" dirty="0">
                <a:solidFill>
                  <a:srgbClr val="576DDB"/>
                </a:solidFill>
                <a:effectLst/>
                <a:latin typeface="Cascadia Code" panose="020B0609020000020004" pitchFamily="49" charset="0"/>
              </a:rPr>
              <a:t>sum</a:t>
            </a:r>
            <a:r>
              <a:rPr lang="en-US" altLang="zh-CN" sz="1200" dirty="0">
                <a:solidFill>
                  <a:srgbClr val="585260"/>
                </a:solidFill>
                <a:effectLst/>
                <a:latin typeface="Cascadia Code" panose="020B0609020000020004" pitchFamily="49" charset="0"/>
              </a:rPr>
              <a:t>()</a:t>
            </a:r>
            <a:r>
              <a:rPr lang="en-US" altLang="zh-CN" sz="1200" dirty="0">
                <a:effectLst/>
              </a:rPr>
              <a:t> </a:t>
            </a:r>
            <a:endParaRPr lang="zh-CN" altLang="en-US" sz="1200" dirty="0"/>
          </a:p>
        </p:txBody>
      </p:sp>
      <p:pic>
        <p:nvPicPr>
          <p:cNvPr id="2056" name="Picture 8" descr="在这里插入图片描述">
            <a:extLst>
              <a:ext uri="{FF2B5EF4-FFF2-40B4-BE49-F238E27FC236}">
                <a16:creationId xmlns:a16="http://schemas.microsoft.com/office/drawing/2014/main" id="{CF7EF06C-85D2-40F1-A6FF-033067476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5577" y="1746707"/>
            <a:ext cx="1942609" cy="2840970"/>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a:extLst>
              <a:ext uri="{FF2B5EF4-FFF2-40B4-BE49-F238E27FC236}">
                <a16:creationId xmlns:a16="http://schemas.microsoft.com/office/drawing/2014/main" id="{E3985037-76D3-4CCB-99E3-3B4EE544FFC0}"/>
              </a:ext>
            </a:extLst>
          </p:cNvPr>
          <p:cNvSpPr txBox="1"/>
          <p:nvPr/>
        </p:nvSpPr>
        <p:spPr>
          <a:xfrm>
            <a:off x="485190" y="3676322"/>
            <a:ext cx="9695757" cy="954107"/>
          </a:xfrm>
          <a:prstGeom prst="rect">
            <a:avLst/>
          </a:prstGeom>
          <a:noFill/>
        </p:spPr>
        <p:txBody>
          <a:bodyPr wrap="square">
            <a:spAutoFit/>
          </a:bodyPr>
          <a:lstStyle/>
          <a:p>
            <a:r>
              <a:rPr lang="zh-CN" altLang="en-US" sz="1400" b="0" i="0" dirty="0">
                <a:solidFill>
                  <a:srgbClr val="24292F"/>
                </a:solidFill>
                <a:effectLst/>
                <a:latin typeface="-apple-system"/>
              </a:rPr>
              <a:t>上面可以看出房屋朝向</a:t>
            </a:r>
            <a:r>
              <a:rPr lang="en-US" altLang="zh-CN" sz="1400" b="0" i="0" dirty="0">
                <a:solidFill>
                  <a:srgbClr val="24292F"/>
                </a:solidFill>
                <a:effectLst/>
                <a:latin typeface="-apple-system"/>
              </a:rPr>
              <a:t>(orientation)</a:t>
            </a:r>
            <a:r>
              <a:rPr lang="zh-CN" altLang="en-US" sz="1400" b="0" i="0" dirty="0">
                <a:solidFill>
                  <a:srgbClr val="24292F"/>
                </a:solidFill>
                <a:effectLst/>
                <a:latin typeface="-apple-system"/>
              </a:rPr>
              <a:t>，装修情况</a:t>
            </a:r>
            <a:r>
              <a:rPr lang="en-US" altLang="zh-CN" sz="1400" b="0" i="0" dirty="0">
                <a:solidFill>
                  <a:srgbClr val="24292F"/>
                </a:solidFill>
                <a:effectLst/>
                <a:latin typeface="-apple-system"/>
              </a:rPr>
              <a:t>(decoration)</a:t>
            </a:r>
            <a:r>
              <a:rPr lang="zh-CN" altLang="en-US" sz="1400" b="0" i="0" dirty="0">
                <a:solidFill>
                  <a:srgbClr val="24292F"/>
                </a:solidFill>
                <a:effectLst/>
                <a:latin typeface="-apple-system"/>
              </a:rPr>
              <a:t>，建筑结构</a:t>
            </a:r>
            <a:r>
              <a:rPr lang="en-US" altLang="zh-CN" sz="1400" b="0" i="0" dirty="0">
                <a:solidFill>
                  <a:srgbClr val="24292F"/>
                </a:solidFill>
                <a:effectLst/>
                <a:latin typeface="-apple-system"/>
              </a:rPr>
              <a:t>(</a:t>
            </a:r>
            <a:r>
              <a:rPr lang="en-US" altLang="zh-CN" sz="1400" b="0" i="0" dirty="0" err="1">
                <a:solidFill>
                  <a:srgbClr val="24292F"/>
                </a:solidFill>
                <a:effectLst/>
                <a:latin typeface="-apple-system"/>
              </a:rPr>
              <a:t>house_structure</a:t>
            </a:r>
            <a:r>
              <a:rPr lang="en-US" altLang="zh-CN" sz="1400" b="0" i="0" dirty="0">
                <a:solidFill>
                  <a:srgbClr val="24292F"/>
                </a:solidFill>
                <a:effectLst/>
                <a:latin typeface="-apple-system"/>
              </a:rPr>
              <a:t>)</a:t>
            </a:r>
            <a:r>
              <a:rPr lang="zh-CN" altLang="en-US" sz="1400" b="0" i="0" dirty="0">
                <a:solidFill>
                  <a:srgbClr val="24292F"/>
                </a:solidFill>
                <a:effectLst/>
                <a:latin typeface="-apple-system"/>
              </a:rPr>
              <a:t>存在大量缺失值。关于缺失值处理有很多处理方法，比如直接删除，使用随即森林法填充等，这里我们使用特定数据进行填充。定义房屋朝向列表</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东</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西</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东南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西南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东北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西北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zh-CN" altLang="en-US" sz="1400" dirty="0">
                <a:solidFill>
                  <a:srgbClr val="585260"/>
                </a:solidFill>
                <a:effectLst/>
                <a:latin typeface="Cascadia Code" panose="020B0609020000020004" pitchFamily="49" charset="0"/>
              </a:rPr>
              <a:t>，装修情况列表</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简装</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精装</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毛坯</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其他</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zh-CN" altLang="en-US" sz="1400" dirty="0">
                <a:solidFill>
                  <a:srgbClr val="585260"/>
                </a:solidFill>
                <a:effectLst/>
                <a:latin typeface="Cascadia Code" panose="020B0609020000020004" pitchFamily="49" charset="0"/>
              </a:rPr>
              <a:t>，建筑结构列表 </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钢混结构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钢结构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混合结构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框架结构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未知</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砖混结构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砖木结构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zh-CN" altLang="en-US" sz="1400" dirty="0">
                <a:solidFill>
                  <a:srgbClr val="585260"/>
                </a:solidFill>
                <a:effectLst/>
                <a:latin typeface="Cascadia Code" panose="020B0609020000020004" pitchFamily="49" charset="0"/>
              </a:rPr>
              <a:t>。用这里的值进行随机填充。</a:t>
            </a:r>
            <a:r>
              <a:rPr lang="zh-CN" altLang="en-US" sz="1400" dirty="0">
                <a:effectLst/>
              </a:rPr>
              <a:t> </a:t>
            </a:r>
            <a:endParaRPr lang="zh-CN" altLang="en-US" sz="1400" dirty="0"/>
          </a:p>
        </p:txBody>
      </p:sp>
      <p:sp>
        <p:nvSpPr>
          <p:cNvPr id="47" name="文本框 46">
            <a:extLst>
              <a:ext uri="{FF2B5EF4-FFF2-40B4-BE49-F238E27FC236}">
                <a16:creationId xmlns:a16="http://schemas.microsoft.com/office/drawing/2014/main" id="{F22E4EC5-D1FD-4C97-847F-C11C8B5D7791}"/>
              </a:ext>
            </a:extLst>
          </p:cNvPr>
          <p:cNvSpPr txBox="1"/>
          <p:nvPr/>
        </p:nvSpPr>
        <p:spPr>
          <a:xfrm>
            <a:off x="485191" y="4682599"/>
            <a:ext cx="11662996" cy="1600438"/>
          </a:xfrm>
          <a:prstGeom prst="rect">
            <a:avLst/>
          </a:prstGeom>
          <a:solidFill>
            <a:schemeClr val="bg1">
              <a:lumMod val="85000"/>
            </a:schemeClr>
          </a:solidFill>
        </p:spPr>
        <p:txBody>
          <a:bodyPr wrap="square">
            <a:spAutoFit/>
          </a:bodyPr>
          <a:lstStyle/>
          <a:p>
            <a:r>
              <a:rPr lang="en-US" altLang="zh-CN" sz="1400" dirty="0">
                <a:solidFill>
                  <a:srgbClr val="585260"/>
                </a:solidFill>
                <a:effectLst/>
                <a:latin typeface="Cascadia Code" panose="020B0609020000020004" pitchFamily="49" charset="0"/>
              </a:rPr>
              <a:t>res1 = </a:t>
            </a:r>
            <a:r>
              <a:rPr lang="en-US" altLang="zh-CN" sz="1400" dirty="0" err="1">
                <a:solidFill>
                  <a:srgbClr val="585260"/>
                </a:solidFill>
                <a:effectLst/>
                <a:latin typeface="Cascadia Code" panose="020B0609020000020004" pitchFamily="49" charset="0"/>
              </a:rPr>
              <a:t>res.</a:t>
            </a:r>
            <a:r>
              <a:rPr lang="en-US" altLang="zh-CN" sz="1400" b="1" dirty="0" err="1">
                <a:solidFill>
                  <a:srgbClr val="A06E3B"/>
                </a:solidFill>
                <a:effectLst/>
                <a:latin typeface="Cascadia Code" panose="020B0609020000020004" pitchFamily="49" charset="0"/>
              </a:rPr>
              <a:t>copy</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a:solidFill>
                  <a:srgbClr val="585260"/>
                </a:solidFill>
                <a:effectLst/>
                <a:latin typeface="Cascadia Code" panose="020B0609020000020004" pitchFamily="49" charset="0"/>
              </a:rPr>
              <a:t>orientations = [</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东</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西</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东南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西南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东北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西北</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zh-CN" altLang="en-US" sz="1400" dirty="0">
              <a:effectLst/>
            </a:endParaRPr>
          </a:p>
          <a:p>
            <a:r>
              <a:rPr lang="en-US" altLang="zh-CN" sz="1400" dirty="0">
                <a:solidFill>
                  <a:srgbClr val="585260"/>
                </a:solidFill>
                <a:effectLst/>
                <a:latin typeface="Cascadia Code" panose="020B0609020000020004" pitchFamily="49" charset="0"/>
              </a:rPr>
              <a:t>decorations = [</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简装</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精装</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毛坯</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其他</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zh-CN" altLang="en-US" sz="1400" dirty="0">
              <a:effectLst/>
            </a:endParaRPr>
          </a:p>
          <a:p>
            <a:r>
              <a:rPr lang="en-US" altLang="zh-CN" sz="1400" dirty="0" err="1">
                <a:solidFill>
                  <a:srgbClr val="585260"/>
                </a:solidFill>
                <a:effectLst/>
                <a:latin typeface="Cascadia Code" panose="020B0609020000020004" pitchFamily="49" charset="0"/>
              </a:rPr>
              <a:t>house_structures</a:t>
            </a:r>
            <a:r>
              <a:rPr lang="en-US" altLang="zh-CN" sz="1400" dirty="0">
                <a:solidFill>
                  <a:srgbClr val="585260"/>
                </a:solidFill>
                <a:effectLst/>
                <a:latin typeface="Cascadia Code" panose="020B0609020000020004" pitchFamily="49" charset="0"/>
              </a:rPr>
              <a:t> = [</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钢混结构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钢结构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混合结构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框架结构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未知</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砖混结构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砖木结构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zh-CN" altLang="en-US" sz="1400" dirty="0">
              <a:effectLst/>
            </a:endParaRPr>
          </a:p>
          <a:p>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'orientation'</a:t>
            </a:r>
            <a:r>
              <a:rPr lang="en-US" altLang="zh-CN" sz="1400" dirty="0">
                <a:solidFill>
                  <a:srgbClr val="585260"/>
                </a:solidFill>
                <a:effectLst/>
                <a:latin typeface="Cascadia Code" panose="020B0609020000020004" pitchFamily="49" charset="0"/>
              </a:rPr>
              <a:t>].</a:t>
            </a:r>
            <a:r>
              <a:rPr lang="en-US" altLang="zh-CN" sz="1400" b="1" dirty="0" err="1">
                <a:solidFill>
                  <a:srgbClr val="A06E3B"/>
                </a:solidFill>
                <a:effectLst/>
                <a:latin typeface="Cascadia Code" panose="020B0609020000020004" pitchFamily="49" charset="0"/>
              </a:rPr>
              <a:t>fillna</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random.</a:t>
            </a:r>
            <a:r>
              <a:rPr lang="en-US" altLang="zh-CN" sz="1400" b="1" dirty="0" err="1">
                <a:solidFill>
                  <a:srgbClr val="A06E3B"/>
                </a:solidFill>
                <a:effectLst/>
                <a:latin typeface="Cascadia Code" panose="020B0609020000020004" pitchFamily="49" charset="0"/>
              </a:rPr>
              <a:t>choice</a:t>
            </a:r>
            <a:r>
              <a:rPr lang="en-US" altLang="zh-CN" sz="1400" dirty="0">
                <a:solidFill>
                  <a:srgbClr val="585260"/>
                </a:solidFill>
                <a:effectLst/>
                <a:latin typeface="Cascadia Code" panose="020B0609020000020004" pitchFamily="49" charset="0"/>
              </a:rPr>
              <a:t>(orientations),</a:t>
            </a:r>
            <a:r>
              <a:rPr lang="en-US" altLang="zh-CN" sz="1400" dirty="0" err="1">
                <a:solidFill>
                  <a:srgbClr val="585260"/>
                </a:solidFill>
                <a:effectLst/>
                <a:latin typeface="Cascadia Code" panose="020B0609020000020004" pitchFamily="49" charset="0"/>
              </a:rPr>
              <a:t>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'decoration'</a:t>
            </a:r>
            <a:r>
              <a:rPr lang="en-US" altLang="zh-CN" sz="1400" dirty="0">
                <a:solidFill>
                  <a:srgbClr val="585260"/>
                </a:solidFill>
                <a:effectLst/>
                <a:latin typeface="Cascadia Code" panose="020B0609020000020004" pitchFamily="49" charset="0"/>
              </a:rPr>
              <a:t>].</a:t>
            </a:r>
            <a:r>
              <a:rPr lang="en-US" altLang="zh-CN" sz="1400" b="1" dirty="0" err="1">
                <a:solidFill>
                  <a:srgbClr val="A06E3B"/>
                </a:solidFill>
                <a:effectLst/>
                <a:latin typeface="Cascadia Code" panose="020B0609020000020004" pitchFamily="49" charset="0"/>
              </a:rPr>
              <a:t>fillna</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random.</a:t>
            </a:r>
            <a:r>
              <a:rPr lang="en-US" altLang="zh-CN" sz="1400" b="1" dirty="0" err="1">
                <a:solidFill>
                  <a:srgbClr val="A06E3B"/>
                </a:solidFill>
                <a:effectLst/>
                <a:latin typeface="Cascadia Code" panose="020B0609020000020004" pitchFamily="49" charset="0"/>
              </a:rPr>
              <a:t>choice</a:t>
            </a:r>
            <a:r>
              <a:rPr lang="en-US" altLang="zh-CN" sz="1400" dirty="0">
                <a:solidFill>
                  <a:srgbClr val="585260"/>
                </a:solidFill>
                <a:effectLst/>
                <a:latin typeface="Cascadia Code" panose="020B0609020000020004" pitchFamily="49" charset="0"/>
              </a:rPr>
              <a:t>(decorations),</a:t>
            </a:r>
            <a:r>
              <a:rPr lang="en-US" altLang="zh-CN" sz="1400" dirty="0" err="1">
                <a:solidFill>
                  <a:srgbClr val="585260"/>
                </a:solidFill>
                <a:effectLst/>
                <a:latin typeface="Cascadia Code" panose="020B0609020000020004" pitchFamily="49" charset="0"/>
              </a:rPr>
              <a:t>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house_structure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b="1" dirty="0" err="1">
                <a:solidFill>
                  <a:srgbClr val="A06E3B"/>
                </a:solidFill>
                <a:effectLst/>
                <a:latin typeface="Cascadia Code" panose="020B0609020000020004" pitchFamily="49" charset="0"/>
              </a:rPr>
              <a:t>fillna</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random.</a:t>
            </a:r>
            <a:r>
              <a:rPr lang="en-US" altLang="zh-CN" sz="1400" b="1" dirty="0" err="1">
                <a:solidFill>
                  <a:srgbClr val="A06E3B"/>
                </a:solidFill>
                <a:effectLst/>
                <a:latin typeface="Cascadia Code" panose="020B0609020000020004" pitchFamily="49" charset="0"/>
              </a:rPr>
              <a:t>choice</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house_structures</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6" grpId="0"/>
      <p:bldP spid="28" grpId="0"/>
      <p:bldP spid="30" grpId="0"/>
      <p:bldP spid="34" grpId="0" animBg="1"/>
      <p:bldP spid="38" grpId="0"/>
      <p:bldP spid="41" grpId="0" animBg="1"/>
      <p:bldP spid="44" grpId="0"/>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检测异常值 </a:t>
            </a:r>
            <a:endParaRPr kumimoji="1" lang="en-US" altLang="zh-CN" dirty="0"/>
          </a:p>
        </p:txBody>
      </p:sp>
      <p:sp>
        <p:nvSpPr>
          <p:cNvPr id="11" name="文本框 10">
            <a:extLst>
              <a:ext uri="{FF2B5EF4-FFF2-40B4-BE49-F238E27FC236}">
                <a16:creationId xmlns:a16="http://schemas.microsoft.com/office/drawing/2014/main" id="{EF7C53A3-75B6-48E1-B8FF-0F15A6AA83C0}"/>
              </a:ext>
            </a:extLst>
          </p:cNvPr>
          <p:cNvSpPr txBox="1"/>
          <p:nvPr/>
        </p:nvSpPr>
        <p:spPr>
          <a:xfrm>
            <a:off x="0" y="999242"/>
            <a:ext cx="7315200" cy="1323439"/>
          </a:xfrm>
          <a:prstGeom prst="rect">
            <a:avLst/>
          </a:prstGeom>
          <a:noFill/>
        </p:spPr>
        <p:txBody>
          <a:bodyPr wrap="square">
            <a:spAutoFit/>
          </a:bodyPr>
          <a:lstStyle/>
          <a:p>
            <a:r>
              <a:rPr lang="en-US" altLang="zh-CN" sz="1600" dirty="0">
                <a:solidFill>
                  <a:schemeClr val="tx2"/>
                </a:solidFill>
                <a:effectLst/>
                <a:latin typeface="Cascadia Code" panose="020B0609020000020004" pitchFamily="49" charset="0"/>
              </a:rPr>
              <a:t>3.3</a:t>
            </a:r>
            <a:r>
              <a:rPr lang="zh-CN" altLang="en-US" sz="1600" dirty="0">
                <a:solidFill>
                  <a:schemeClr val="tx2"/>
                </a:solidFill>
                <a:effectLst/>
                <a:latin typeface="Cascadia Code" panose="020B0609020000020004" pitchFamily="49" charset="0"/>
              </a:rPr>
              <a:t> </a:t>
            </a:r>
            <a:r>
              <a:rPr lang="zh-CN" altLang="en-US" sz="1600" dirty="0">
                <a:solidFill>
                  <a:srgbClr val="585260"/>
                </a:solidFill>
                <a:effectLst/>
                <a:latin typeface="Cascadia Code" panose="020B0609020000020004" pitchFamily="49" charset="0"/>
              </a:rPr>
              <a:t>检测异常值 这之前先将面积特征转换为浮点数类型：</a:t>
            </a:r>
            <a:r>
              <a:rPr lang="en-US" altLang="zh-CN" sz="1600" dirty="0">
                <a:solidFill>
                  <a:srgbClr val="585260"/>
                </a:solidFill>
                <a:effectLst/>
                <a:latin typeface="Cascadia Code" panose="020B0609020000020004" pitchFamily="49" charset="0"/>
              </a:rPr>
              <a:t>res1[</a:t>
            </a:r>
            <a:r>
              <a:rPr lang="en-US" altLang="zh-CN" sz="1600" dirty="0">
                <a:solidFill>
                  <a:srgbClr val="2A9292"/>
                </a:solidFill>
                <a:effectLst/>
                <a:latin typeface="Cascadia Code" panose="020B0609020000020004" pitchFamily="49" charset="0"/>
              </a:rPr>
              <a:t>'</a:t>
            </a:r>
            <a:r>
              <a:rPr lang="en-US" altLang="zh-CN" sz="1600" dirty="0" err="1">
                <a:solidFill>
                  <a:srgbClr val="2A9292"/>
                </a:solidFill>
                <a:effectLst/>
                <a:latin typeface="Cascadia Code" panose="020B0609020000020004" pitchFamily="49" charset="0"/>
              </a:rPr>
              <a:t>construction_area</a:t>
            </a:r>
            <a:r>
              <a:rPr lang="en-US" altLang="zh-CN" sz="1600" dirty="0">
                <a:solidFill>
                  <a:srgbClr val="2A9292"/>
                </a:solidFill>
                <a:effectLst/>
                <a:latin typeface="Cascadia Code" panose="020B0609020000020004" pitchFamily="49" charset="0"/>
              </a:rPr>
              <a:t>'</a:t>
            </a:r>
            <a:r>
              <a:rPr lang="en-US" altLang="zh-CN" sz="1600" dirty="0">
                <a:solidFill>
                  <a:srgbClr val="585260"/>
                </a:solidFill>
                <a:effectLst/>
                <a:latin typeface="Cascadia Code" panose="020B0609020000020004" pitchFamily="49" charset="0"/>
              </a:rPr>
              <a:t>]=res1[</a:t>
            </a:r>
            <a:r>
              <a:rPr lang="en-US" altLang="zh-CN" sz="1600" dirty="0">
                <a:solidFill>
                  <a:srgbClr val="2A9292"/>
                </a:solidFill>
                <a:effectLst/>
                <a:latin typeface="Cascadia Code" panose="020B0609020000020004" pitchFamily="49" charset="0"/>
              </a:rPr>
              <a:t>'</a:t>
            </a:r>
            <a:r>
              <a:rPr lang="en-US" altLang="zh-CN" sz="1600" dirty="0" err="1">
                <a:solidFill>
                  <a:srgbClr val="2A9292"/>
                </a:solidFill>
                <a:effectLst/>
                <a:latin typeface="Cascadia Code" panose="020B0609020000020004" pitchFamily="49" charset="0"/>
              </a:rPr>
              <a:t>construction_area</a:t>
            </a:r>
            <a:r>
              <a:rPr lang="en-US" altLang="zh-CN" sz="1600" dirty="0">
                <a:solidFill>
                  <a:srgbClr val="2A9292"/>
                </a:solidFill>
                <a:effectLst/>
                <a:latin typeface="Cascadia Code" panose="020B0609020000020004" pitchFamily="49" charset="0"/>
              </a:rPr>
              <a:t>’</a:t>
            </a:r>
          </a:p>
          <a:p>
            <a:r>
              <a:rPr lang="en-US" altLang="zh-CN" sz="1600" dirty="0">
                <a:solidFill>
                  <a:srgbClr val="585260"/>
                </a:solidFill>
                <a:effectLst/>
                <a:latin typeface="Cascadia Code" panose="020B0609020000020004" pitchFamily="49" charset="0"/>
              </a:rPr>
              <a:t>].</a:t>
            </a:r>
            <a:r>
              <a:rPr lang="en-US" altLang="zh-CN" sz="1600" b="1" dirty="0" err="1">
                <a:solidFill>
                  <a:srgbClr val="576DDB"/>
                </a:solidFill>
                <a:effectLst/>
                <a:latin typeface="Cascadia Code" panose="020B0609020000020004" pitchFamily="49" charset="0"/>
              </a:rPr>
              <a:t>str</a:t>
            </a:r>
            <a:r>
              <a:rPr lang="en-US" altLang="zh-CN" sz="1600" dirty="0" err="1">
                <a:solidFill>
                  <a:srgbClr val="585260"/>
                </a:solidFill>
                <a:effectLst/>
                <a:latin typeface="Cascadia Code" panose="020B0609020000020004" pitchFamily="49" charset="0"/>
              </a:rPr>
              <a:t>.</a:t>
            </a:r>
            <a:r>
              <a:rPr lang="en-US" altLang="zh-CN" sz="1600" b="1" dirty="0" err="1">
                <a:solidFill>
                  <a:srgbClr val="A06E3B"/>
                </a:solidFill>
                <a:effectLst/>
                <a:latin typeface="Cascadia Code" panose="020B0609020000020004" pitchFamily="49" charset="0"/>
              </a:rPr>
              <a:t>replace</a:t>
            </a:r>
            <a:r>
              <a:rPr lang="en-US" altLang="zh-CN" sz="1600" dirty="0">
                <a:solidFill>
                  <a:srgbClr val="585260"/>
                </a:solidFill>
                <a:effectLst/>
                <a:latin typeface="Cascadia Code" panose="020B0609020000020004" pitchFamily="49" charset="0"/>
              </a:rPr>
              <a:t>(</a:t>
            </a:r>
            <a:r>
              <a:rPr lang="en-US" altLang="zh-CN" sz="1600" dirty="0">
                <a:solidFill>
                  <a:srgbClr val="2A9292"/>
                </a:solidFill>
                <a:effectLst/>
                <a:latin typeface="Cascadia Code" panose="020B0609020000020004" pitchFamily="49" charset="0"/>
              </a:rPr>
              <a:t>'㎡'</a:t>
            </a:r>
            <a:r>
              <a:rPr lang="en-US" altLang="zh-CN" sz="1600" dirty="0">
                <a:solidFill>
                  <a:srgbClr val="585260"/>
                </a:solidFill>
                <a:effectLst/>
                <a:latin typeface="Cascadia Code" panose="020B0609020000020004" pitchFamily="49" charset="0"/>
              </a:rPr>
              <a:t>,</a:t>
            </a:r>
            <a:r>
              <a:rPr lang="en-US" altLang="zh-CN" sz="1600" dirty="0">
                <a:solidFill>
                  <a:srgbClr val="2A9292"/>
                </a:solidFill>
                <a:effectLst/>
                <a:latin typeface="Cascadia Code" panose="020B0609020000020004" pitchFamily="49" charset="0"/>
              </a:rPr>
              <a:t>''</a:t>
            </a:r>
            <a:r>
              <a:rPr lang="en-US" altLang="zh-CN" sz="1600" dirty="0">
                <a:solidFill>
                  <a:srgbClr val="585260"/>
                </a:solidFill>
                <a:effectLst/>
                <a:latin typeface="Cascadia Code" panose="020B0609020000020004" pitchFamily="49" charset="0"/>
              </a:rPr>
              <a:t>).</a:t>
            </a:r>
            <a:r>
              <a:rPr lang="en-US" altLang="zh-CN" sz="1600" b="1" dirty="0" err="1">
                <a:solidFill>
                  <a:srgbClr val="A06E3B"/>
                </a:solidFill>
                <a:effectLst/>
                <a:latin typeface="Cascadia Code" panose="020B0609020000020004" pitchFamily="49" charset="0"/>
              </a:rPr>
              <a:t>astype</a:t>
            </a:r>
            <a:r>
              <a:rPr lang="en-US" altLang="zh-CN" sz="1600" dirty="0">
                <a:solidFill>
                  <a:srgbClr val="585260"/>
                </a:solidFill>
                <a:effectLst/>
                <a:latin typeface="Cascadia Code" panose="020B0609020000020004" pitchFamily="49" charset="0"/>
              </a:rPr>
              <a:t>(</a:t>
            </a:r>
            <a:r>
              <a:rPr lang="en-US" altLang="zh-CN" sz="1600" dirty="0">
                <a:solidFill>
                  <a:srgbClr val="2A9292"/>
                </a:solidFill>
                <a:effectLst/>
                <a:latin typeface="Cascadia Code" panose="020B0609020000020004" pitchFamily="49" charset="0"/>
              </a:rPr>
              <a:t>"float"</a:t>
            </a:r>
            <a:r>
              <a:rPr lang="en-US" altLang="zh-CN" sz="1600" dirty="0">
                <a:solidFill>
                  <a:srgbClr val="585260"/>
                </a:solidFill>
                <a:effectLst/>
                <a:latin typeface="Cascadia Code" panose="020B0609020000020004" pitchFamily="49" charset="0"/>
              </a:rPr>
              <a:t>)</a:t>
            </a:r>
            <a:r>
              <a:rPr lang="zh-CN" altLang="en-US" sz="1600" dirty="0">
                <a:solidFill>
                  <a:srgbClr val="585260"/>
                </a:solidFill>
                <a:effectLst/>
                <a:latin typeface="Cascadia Code" panose="020B0609020000020004" pitchFamily="49" charset="0"/>
              </a:rPr>
              <a:t>，去掉</a:t>
            </a:r>
            <a:r>
              <a:rPr lang="en-US" altLang="zh-CN" sz="1600" dirty="0">
                <a:solidFill>
                  <a:srgbClr val="2A9292"/>
                </a:solidFill>
                <a:effectLst/>
                <a:latin typeface="Cascadia Code" panose="020B0609020000020004" pitchFamily="49" charset="0"/>
              </a:rPr>
              <a:t>'㎡'</a:t>
            </a:r>
            <a:r>
              <a:rPr lang="zh-CN" altLang="en-US" sz="1600" dirty="0">
                <a:solidFill>
                  <a:srgbClr val="585260"/>
                </a:solidFill>
                <a:effectLst/>
                <a:latin typeface="Cascadia Code" panose="020B0609020000020004" pitchFamily="49" charset="0"/>
              </a:rPr>
              <a:t>。此时查看数据集描述信息，包括最小值，下四分位数，均值，上四分位数，最大值，方差，数量信息。</a:t>
            </a:r>
            <a:r>
              <a:rPr lang="zh-CN" altLang="en-US" sz="1600" dirty="0">
                <a:effectLst/>
              </a:rPr>
              <a:t> </a:t>
            </a:r>
            <a:endParaRPr lang="zh-CN" altLang="en-US" sz="1600" dirty="0"/>
          </a:p>
        </p:txBody>
      </p:sp>
      <p:pic>
        <p:nvPicPr>
          <p:cNvPr id="3074" name="Picture 2" descr="在这里插入图片描述">
            <a:extLst>
              <a:ext uri="{FF2B5EF4-FFF2-40B4-BE49-F238E27FC236}">
                <a16:creationId xmlns:a16="http://schemas.microsoft.com/office/drawing/2014/main" id="{8A7A6969-AED4-4246-A0AA-E01A2E8C0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876301"/>
            <a:ext cx="4876800" cy="196215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1B45ED71-8404-4EC1-A4DD-113E7EA38388}"/>
              </a:ext>
            </a:extLst>
          </p:cNvPr>
          <p:cNvSpPr txBox="1"/>
          <p:nvPr/>
        </p:nvSpPr>
        <p:spPr>
          <a:xfrm>
            <a:off x="43992" y="2322681"/>
            <a:ext cx="3922287" cy="307777"/>
          </a:xfrm>
          <a:prstGeom prst="rect">
            <a:avLst/>
          </a:prstGeom>
          <a:solidFill>
            <a:schemeClr val="bg1">
              <a:lumMod val="85000"/>
            </a:schemeClr>
          </a:solidFill>
        </p:spPr>
        <p:txBody>
          <a:bodyPr wrap="square">
            <a:spAutoFit/>
          </a:bodyPr>
          <a:lstStyle/>
          <a:p>
            <a:r>
              <a:rPr lang="en-US" altLang="zh-CN" sz="1400" dirty="0">
                <a:solidFill>
                  <a:srgbClr val="585260"/>
                </a:solidFill>
                <a:effectLst/>
                <a:latin typeface="Cascadia Code" panose="020B0609020000020004" pitchFamily="49" charset="0"/>
              </a:rPr>
              <a:t>res1.</a:t>
            </a:r>
            <a:r>
              <a:rPr lang="en-US" altLang="zh-CN" sz="1400" b="1" dirty="0">
                <a:solidFill>
                  <a:srgbClr val="A06E3B"/>
                </a:solidFill>
                <a:effectLst/>
                <a:latin typeface="Cascadia Code" panose="020B0609020000020004" pitchFamily="49" charset="0"/>
              </a:rPr>
              <a:t>describe</a:t>
            </a:r>
            <a:r>
              <a:rPr lang="en-US" altLang="zh-CN" sz="1400" dirty="0">
                <a:solidFill>
                  <a:srgbClr val="585260"/>
                </a:solidFill>
                <a:effectLst/>
                <a:latin typeface="Cascadia Code" panose="020B0609020000020004" pitchFamily="49" charset="0"/>
              </a:rPr>
              <a:t>()</a:t>
            </a:r>
            <a:r>
              <a:rPr lang="en-US" altLang="zh-CN" sz="1100" dirty="0">
                <a:effectLst/>
              </a:rPr>
              <a:t> </a:t>
            </a:r>
            <a:endParaRPr lang="zh-CN" altLang="en-US" sz="1100" dirty="0"/>
          </a:p>
        </p:txBody>
      </p:sp>
      <p:sp>
        <p:nvSpPr>
          <p:cNvPr id="14" name="文本框 13">
            <a:extLst>
              <a:ext uri="{FF2B5EF4-FFF2-40B4-BE49-F238E27FC236}">
                <a16:creationId xmlns:a16="http://schemas.microsoft.com/office/drawing/2014/main" id="{50F3D0D5-3C85-4CA2-B4C7-904668524866}"/>
              </a:ext>
            </a:extLst>
          </p:cNvPr>
          <p:cNvSpPr txBox="1"/>
          <p:nvPr/>
        </p:nvSpPr>
        <p:spPr>
          <a:xfrm>
            <a:off x="0" y="2761161"/>
            <a:ext cx="8766927" cy="584775"/>
          </a:xfrm>
          <a:prstGeom prst="rect">
            <a:avLst/>
          </a:prstGeom>
          <a:noFill/>
        </p:spPr>
        <p:txBody>
          <a:bodyPr wrap="square">
            <a:spAutoFit/>
          </a:bodyPr>
          <a:lstStyle/>
          <a:p>
            <a:r>
              <a:rPr lang="zh-CN" altLang="en-US" sz="1600" b="0" i="0" dirty="0">
                <a:solidFill>
                  <a:srgbClr val="24292F"/>
                </a:solidFill>
                <a:effectLst/>
                <a:latin typeface="-apple-system"/>
              </a:rPr>
              <a:t>这里可以看到存在房价为</a:t>
            </a:r>
            <a:r>
              <a:rPr lang="en-US" altLang="zh-CN" sz="1600" b="0" i="0" dirty="0">
                <a:solidFill>
                  <a:srgbClr val="24292F"/>
                </a:solidFill>
                <a:effectLst/>
                <a:latin typeface="-apple-system"/>
              </a:rPr>
              <a:t>0</a:t>
            </a:r>
            <a:r>
              <a:rPr lang="zh-CN" altLang="en-US" sz="1600" b="0" i="0" dirty="0">
                <a:solidFill>
                  <a:srgbClr val="24292F"/>
                </a:solidFill>
                <a:effectLst/>
                <a:latin typeface="-apple-system"/>
              </a:rPr>
              <a:t>的数据，以及不合理的面积数值，稍后做相关处理。 接下来检查面积与价格之间的关系图：</a:t>
            </a:r>
            <a:endParaRPr lang="zh-CN" altLang="en-US" sz="1600" dirty="0"/>
          </a:p>
        </p:txBody>
      </p:sp>
      <p:sp>
        <p:nvSpPr>
          <p:cNvPr id="16" name="文本框 15">
            <a:extLst>
              <a:ext uri="{FF2B5EF4-FFF2-40B4-BE49-F238E27FC236}">
                <a16:creationId xmlns:a16="http://schemas.microsoft.com/office/drawing/2014/main" id="{A0BFF7FA-CFB1-4683-B457-3BC523C52AB1}"/>
              </a:ext>
            </a:extLst>
          </p:cNvPr>
          <p:cNvSpPr txBox="1"/>
          <p:nvPr/>
        </p:nvSpPr>
        <p:spPr>
          <a:xfrm>
            <a:off x="43992" y="3345936"/>
            <a:ext cx="5458119" cy="2677656"/>
          </a:xfrm>
          <a:prstGeom prst="rect">
            <a:avLst/>
          </a:prstGeom>
          <a:solidFill>
            <a:schemeClr val="bg1">
              <a:lumMod val="85000"/>
            </a:schemeClr>
          </a:solidFill>
        </p:spPr>
        <p:txBody>
          <a:bodyPr wrap="square">
            <a:spAutoFit/>
          </a:bodyPr>
          <a:lstStyle/>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figure</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figsize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16</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 </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subplot</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221</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scatter</a:t>
            </a:r>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construction_area</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 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xlabel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建筑面积</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ylabel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总价</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subplot</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222</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scatter</a:t>
            </a:r>
            <a:r>
              <a:rPr lang="en-US" altLang="zh-CN" sz="1400" dirty="0">
                <a:solidFill>
                  <a:srgbClr val="585260"/>
                </a:solidFill>
                <a:effectLst/>
                <a:latin typeface="Cascadia Code" panose="020B0609020000020004" pitchFamily="49" charset="0"/>
              </a:rPr>
              <a:t>(res1[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construction_area</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 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unit_price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xlabel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建筑面积</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ylabel</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单价</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fontsize</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15</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plt.</a:t>
            </a:r>
            <a:r>
              <a:rPr lang="en-US" altLang="zh-CN" sz="1400" b="1" dirty="0" err="1">
                <a:solidFill>
                  <a:srgbClr val="A06E3B"/>
                </a:solidFill>
                <a:effectLst/>
                <a:latin typeface="Cascadia Code" panose="020B0609020000020004" pitchFamily="49" charset="0"/>
              </a:rPr>
              <a:t>show</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sp>
        <p:nvSpPr>
          <p:cNvPr id="15" name="AutoShape 4" descr="在这里插入图片描述">
            <a:extLst>
              <a:ext uri="{FF2B5EF4-FFF2-40B4-BE49-F238E27FC236}">
                <a16:creationId xmlns:a16="http://schemas.microsoft.com/office/drawing/2014/main" id="{5052D6BA-B687-45CF-9D93-9EE5166323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8" name="Picture 6" descr="在这里插入图片描述">
            <a:extLst>
              <a:ext uri="{FF2B5EF4-FFF2-40B4-BE49-F238E27FC236}">
                <a16:creationId xmlns:a16="http://schemas.microsoft.com/office/drawing/2014/main" id="{54245ED0-9A7E-44C2-8C4C-E280E7307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6102" y="3159478"/>
            <a:ext cx="6341097" cy="3107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处理异常值 </a:t>
            </a:r>
            <a:endParaRPr kumimoji="1" lang="en-US" altLang="zh-CN" dirty="0"/>
          </a:p>
        </p:txBody>
      </p:sp>
      <p:sp>
        <p:nvSpPr>
          <p:cNvPr id="17" name="文本框 16">
            <a:extLst>
              <a:ext uri="{FF2B5EF4-FFF2-40B4-BE49-F238E27FC236}">
                <a16:creationId xmlns:a16="http://schemas.microsoft.com/office/drawing/2014/main" id="{9465F89C-EB12-4E05-90B2-CEFCED7E9A75}"/>
              </a:ext>
            </a:extLst>
          </p:cNvPr>
          <p:cNvSpPr txBox="1"/>
          <p:nvPr/>
        </p:nvSpPr>
        <p:spPr>
          <a:xfrm>
            <a:off x="0" y="1028019"/>
            <a:ext cx="12339686" cy="646331"/>
          </a:xfrm>
          <a:prstGeom prst="rect">
            <a:avLst/>
          </a:prstGeom>
          <a:noFill/>
        </p:spPr>
        <p:txBody>
          <a:bodyPr wrap="square">
            <a:spAutoFit/>
          </a:bodyPr>
          <a:lstStyle/>
          <a:p>
            <a:r>
              <a:rPr lang="en-US" altLang="zh-CN" b="0" i="0" dirty="0">
                <a:solidFill>
                  <a:srgbClr val="24292F"/>
                </a:solidFill>
                <a:effectLst/>
                <a:latin typeface="-apple-system"/>
              </a:rPr>
              <a:t>3.4 </a:t>
            </a:r>
            <a:r>
              <a:rPr lang="zh-CN" altLang="en-US" b="0" i="0" dirty="0">
                <a:solidFill>
                  <a:srgbClr val="24292F"/>
                </a:solidFill>
                <a:effectLst/>
                <a:latin typeface="-apple-system"/>
              </a:rPr>
              <a:t>处理异常值 通过上面观察分析，房价个面积都存在异常情况，对其分别处理。 首先处理离群值和有失一般性值，比如上图中的面积：</a:t>
            </a:r>
            <a:endParaRPr lang="zh-CN" altLang="en-US" dirty="0"/>
          </a:p>
        </p:txBody>
      </p:sp>
      <p:sp>
        <p:nvSpPr>
          <p:cNvPr id="18" name="文本框 17">
            <a:extLst>
              <a:ext uri="{FF2B5EF4-FFF2-40B4-BE49-F238E27FC236}">
                <a16:creationId xmlns:a16="http://schemas.microsoft.com/office/drawing/2014/main" id="{5E43B1EF-26D4-4B0F-B38C-151DE5653D90}"/>
              </a:ext>
            </a:extLst>
          </p:cNvPr>
          <p:cNvSpPr txBox="1"/>
          <p:nvPr/>
        </p:nvSpPr>
        <p:spPr>
          <a:xfrm>
            <a:off x="1677962" y="1429275"/>
            <a:ext cx="9926434" cy="369332"/>
          </a:xfrm>
          <a:prstGeom prst="rect">
            <a:avLst/>
          </a:prstGeom>
          <a:solidFill>
            <a:schemeClr val="bg1">
              <a:lumMod val="85000"/>
            </a:schemeClr>
          </a:solidFill>
        </p:spPr>
        <p:txBody>
          <a:bodyPr wrap="square">
            <a:spAutoFit/>
          </a:bodyPr>
          <a:lstStyle/>
          <a:p>
            <a:r>
              <a:rPr lang="en-US" altLang="zh-CN" sz="1800" dirty="0">
                <a:solidFill>
                  <a:srgbClr val="585260"/>
                </a:solidFill>
                <a:effectLst/>
                <a:latin typeface="Cascadia Code" panose="020B0609020000020004" pitchFamily="49" charset="0"/>
              </a:rPr>
              <a:t>res1.</a:t>
            </a:r>
            <a:r>
              <a:rPr lang="en-US" altLang="zh-CN" sz="1800" b="1" dirty="0">
                <a:solidFill>
                  <a:srgbClr val="A06E3B"/>
                </a:solidFill>
                <a:effectLst/>
                <a:latin typeface="Cascadia Code" panose="020B0609020000020004" pitchFamily="49" charset="0"/>
              </a:rPr>
              <a:t>drop</a:t>
            </a:r>
            <a:r>
              <a:rPr lang="en-US" altLang="zh-CN" sz="1800" dirty="0">
                <a:solidFill>
                  <a:srgbClr val="585260"/>
                </a:solidFill>
                <a:effectLst/>
                <a:latin typeface="Cascadia Code" panose="020B0609020000020004" pitchFamily="49" charset="0"/>
              </a:rPr>
              <a:t>(res1[res1[</a:t>
            </a:r>
            <a:r>
              <a:rPr lang="en-US" altLang="zh-CN" sz="1800" dirty="0">
                <a:solidFill>
                  <a:srgbClr val="2A9292"/>
                </a:solidFill>
                <a:effectLst/>
                <a:latin typeface="Cascadia Code" panose="020B0609020000020004" pitchFamily="49" charset="0"/>
              </a:rPr>
              <a:t>'</a:t>
            </a:r>
            <a:r>
              <a:rPr lang="en-US" altLang="zh-CN" sz="1800" dirty="0" err="1">
                <a:solidFill>
                  <a:srgbClr val="2A9292"/>
                </a:solidFill>
                <a:effectLst/>
                <a:latin typeface="Cascadia Code" panose="020B0609020000020004" pitchFamily="49" charset="0"/>
              </a:rPr>
              <a:t>construction_area</a:t>
            </a:r>
            <a:r>
              <a:rPr lang="en-US" altLang="zh-CN" sz="1800" dirty="0">
                <a:solidFill>
                  <a:srgbClr val="2A9292"/>
                </a:solidFill>
                <a:effectLst/>
                <a:latin typeface="Cascadia Code" panose="020B0609020000020004" pitchFamily="49" charset="0"/>
              </a:rPr>
              <a:t>'</a:t>
            </a:r>
            <a:r>
              <a:rPr lang="en-US" altLang="zh-CN" sz="1800" dirty="0">
                <a:solidFill>
                  <a:srgbClr val="585260"/>
                </a:solidFill>
                <a:effectLst/>
                <a:latin typeface="Cascadia Code" panose="020B0609020000020004" pitchFamily="49" charset="0"/>
              </a:rPr>
              <a:t>]&gt;</a:t>
            </a:r>
            <a:r>
              <a:rPr lang="en-US" altLang="zh-CN" sz="1800" dirty="0">
                <a:solidFill>
                  <a:srgbClr val="AA573C"/>
                </a:solidFill>
                <a:effectLst/>
                <a:latin typeface="Cascadia Code" panose="020B0609020000020004" pitchFamily="49" charset="0"/>
              </a:rPr>
              <a:t>1000</a:t>
            </a:r>
            <a:r>
              <a:rPr lang="en-US" altLang="zh-CN" sz="1800" dirty="0">
                <a:solidFill>
                  <a:srgbClr val="585260"/>
                </a:solidFill>
                <a:effectLst/>
                <a:latin typeface="Cascadia Code" panose="020B0609020000020004" pitchFamily="49" charset="0"/>
              </a:rPr>
              <a:t>].</a:t>
            </a:r>
            <a:r>
              <a:rPr lang="en-US" altLang="zh-CN" sz="1800" dirty="0" err="1">
                <a:solidFill>
                  <a:srgbClr val="585260"/>
                </a:solidFill>
                <a:effectLst/>
                <a:latin typeface="Cascadia Code" panose="020B0609020000020004" pitchFamily="49" charset="0"/>
              </a:rPr>
              <a:t>index,inplace</a:t>
            </a:r>
            <a:r>
              <a:rPr lang="en-US" altLang="zh-CN" sz="1800" dirty="0">
                <a:solidFill>
                  <a:srgbClr val="585260"/>
                </a:solidFill>
                <a:effectLst/>
                <a:latin typeface="Cascadia Code" panose="020B0609020000020004" pitchFamily="49" charset="0"/>
              </a:rPr>
              <a:t>=</a:t>
            </a:r>
            <a:r>
              <a:rPr lang="en-US" altLang="zh-CN" sz="1800" b="1" dirty="0">
                <a:solidFill>
                  <a:srgbClr val="955AE7"/>
                </a:solidFill>
                <a:effectLst/>
                <a:latin typeface="Cascadia Code" panose="020B0609020000020004" pitchFamily="49" charset="0"/>
              </a:rPr>
              <a:t>True</a:t>
            </a:r>
            <a:r>
              <a:rPr lang="en-US" altLang="zh-CN" sz="1800" dirty="0">
                <a:solidFill>
                  <a:srgbClr val="585260"/>
                </a:solidFill>
                <a:effectLst/>
                <a:latin typeface="Cascadia Code" panose="020B0609020000020004" pitchFamily="49" charset="0"/>
              </a:rPr>
              <a:t>)</a:t>
            </a:r>
            <a:r>
              <a:rPr lang="en-US" altLang="zh-CN" dirty="0">
                <a:effectLst/>
              </a:rPr>
              <a:t> </a:t>
            </a:r>
            <a:endParaRPr lang="zh-CN" altLang="en-US" dirty="0"/>
          </a:p>
        </p:txBody>
      </p:sp>
      <p:sp>
        <p:nvSpPr>
          <p:cNvPr id="19" name="文本框 18">
            <a:extLst>
              <a:ext uri="{FF2B5EF4-FFF2-40B4-BE49-F238E27FC236}">
                <a16:creationId xmlns:a16="http://schemas.microsoft.com/office/drawing/2014/main" id="{0DF10B89-5BAA-4E5C-841A-E821E06384C3}"/>
              </a:ext>
            </a:extLst>
          </p:cNvPr>
          <p:cNvSpPr txBox="1"/>
          <p:nvPr/>
        </p:nvSpPr>
        <p:spPr>
          <a:xfrm>
            <a:off x="0" y="1904877"/>
            <a:ext cx="6278250" cy="369332"/>
          </a:xfrm>
          <a:prstGeom prst="rect">
            <a:avLst/>
          </a:prstGeom>
          <a:noFill/>
        </p:spPr>
        <p:txBody>
          <a:bodyPr wrap="square">
            <a:spAutoFit/>
          </a:bodyPr>
          <a:lstStyle/>
          <a:p>
            <a:r>
              <a:rPr lang="zh-CN" altLang="en-US" b="0" i="0" dirty="0">
                <a:solidFill>
                  <a:srgbClr val="24292F"/>
                </a:solidFill>
                <a:effectLst/>
                <a:latin typeface="-apple-system"/>
              </a:rPr>
              <a:t>处理</a:t>
            </a:r>
            <a:r>
              <a:rPr lang="en-US" altLang="zh-CN" b="0" i="0" dirty="0">
                <a:solidFill>
                  <a:srgbClr val="24292F"/>
                </a:solidFill>
                <a:effectLst/>
                <a:latin typeface="-apple-system"/>
              </a:rPr>
              <a:t>price</a:t>
            </a:r>
            <a:r>
              <a:rPr lang="zh-CN" altLang="en-US" b="0" i="0" dirty="0">
                <a:solidFill>
                  <a:srgbClr val="24292F"/>
                </a:solidFill>
                <a:effectLst/>
                <a:latin typeface="-apple-system"/>
              </a:rPr>
              <a:t>和</a:t>
            </a:r>
            <a:r>
              <a:rPr lang="en-US" altLang="zh-CN" b="0" i="0" dirty="0" err="1">
                <a:solidFill>
                  <a:srgbClr val="24292F"/>
                </a:solidFill>
                <a:effectLst/>
                <a:latin typeface="-apple-system"/>
              </a:rPr>
              <a:t>unit_price</a:t>
            </a:r>
            <a:r>
              <a:rPr lang="zh-CN" altLang="en-US" b="0" i="0" dirty="0">
                <a:solidFill>
                  <a:srgbClr val="24292F"/>
                </a:solidFill>
                <a:effectLst/>
                <a:latin typeface="-apple-system"/>
              </a:rPr>
              <a:t>为 </a:t>
            </a:r>
            <a:r>
              <a:rPr lang="en-US" altLang="zh-CN" b="0" i="0" dirty="0">
                <a:solidFill>
                  <a:srgbClr val="24292F"/>
                </a:solidFill>
                <a:effectLst/>
                <a:latin typeface="-apple-system"/>
              </a:rPr>
              <a:t>0 </a:t>
            </a:r>
            <a:r>
              <a:rPr lang="zh-CN" altLang="en-US" b="0" i="0" dirty="0">
                <a:solidFill>
                  <a:srgbClr val="24292F"/>
                </a:solidFill>
                <a:effectLst/>
                <a:latin typeface="-apple-system"/>
              </a:rPr>
              <a:t>的数据</a:t>
            </a:r>
            <a:endParaRPr lang="zh-CN" altLang="en-US" dirty="0"/>
          </a:p>
        </p:txBody>
      </p:sp>
      <p:sp>
        <p:nvSpPr>
          <p:cNvPr id="22" name="文本框 21">
            <a:extLst>
              <a:ext uri="{FF2B5EF4-FFF2-40B4-BE49-F238E27FC236}">
                <a16:creationId xmlns:a16="http://schemas.microsoft.com/office/drawing/2014/main" id="{BC307C17-2CD8-4EB9-AB57-565C9D2600CA}"/>
              </a:ext>
            </a:extLst>
          </p:cNvPr>
          <p:cNvSpPr txBox="1"/>
          <p:nvPr/>
        </p:nvSpPr>
        <p:spPr>
          <a:xfrm>
            <a:off x="105219" y="2271662"/>
            <a:ext cx="8918708" cy="738664"/>
          </a:xfrm>
          <a:prstGeom prst="rect">
            <a:avLst/>
          </a:prstGeom>
          <a:solidFill>
            <a:schemeClr val="bg1">
              <a:lumMod val="85000"/>
            </a:schemeClr>
          </a:solidFill>
        </p:spPr>
        <p:txBody>
          <a:bodyPr wrap="square">
            <a:spAutoFit/>
          </a:bodyPr>
          <a:lstStyle/>
          <a:p>
            <a:r>
              <a:rPr lang="en-US" altLang="zh-CN" sz="1400" i="1" dirty="0">
                <a:solidFill>
                  <a:srgbClr val="7E7887"/>
                </a:solidFill>
                <a:effectLst/>
                <a:latin typeface="Cascadia Code" panose="020B0609020000020004" pitchFamily="49" charset="0"/>
              </a:rPr>
              <a:t># </a:t>
            </a:r>
            <a:r>
              <a:rPr lang="zh-CN" altLang="en-US" sz="1400" i="1" dirty="0">
                <a:solidFill>
                  <a:srgbClr val="7E7887"/>
                </a:solidFill>
                <a:effectLst/>
                <a:latin typeface="Cascadia Code" panose="020B0609020000020004" pitchFamily="49" charset="0"/>
              </a:rPr>
              <a:t>查看相关数据</a:t>
            </a:r>
            <a:endParaRPr lang="zh-CN" altLang="en-US" sz="1400" dirty="0">
              <a:effectLst/>
            </a:endParaRPr>
          </a:p>
          <a:p>
            <a:r>
              <a:rPr lang="en-US" altLang="zh-CN" sz="1400" b="1" dirty="0">
                <a:solidFill>
                  <a:srgbClr val="955AE7"/>
                </a:solidFill>
                <a:effectLst/>
                <a:latin typeface="Cascadia Code" panose="020B0609020000020004" pitchFamily="49" charset="0"/>
              </a:rPr>
              <a:t>print</a:t>
            </a:r>
            <a:r>
              <a:rPr lang="en-US" altLang="zh-CN" sz="1400" dirty="0">
                <a:solidFill>
                  <a:srgbClr val="585260"/>
                </a:solidFill>
                <a:effectLst/>
                <a:latin typeface="Cascadia Code" panose="020B0609020000020004" pitchFamily="49" charset="0"/>
              </a:rPr>
              <a:t>(res1[res1[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unit_price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0</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b="1" dirty="0">
                <a:solidFill>
                  <a:srgbClr val="955AE7"/>
                </a:solidFill>
                <a:effectLst/>
                <a:latin typeface="Cascadia Code" panose="020B0609020000020004" pitchFamily="49" charset="0"/>
              </a:rPr>
              <a:t>print</a:t>
            </a:r>
            <a:r>
              <a:rPr lang="en-US" altLang="zh-CN" sz="1400" dirty="0">
                <a:solidFill>
                  <a:srgbClr val="585260"/>
                </a:solidFill>
                <a:effectLst/>
                <a:latin typeface="Cascadia Code" panose="020B0609020000020004" pitchFamily="49" charset="0"/>
              </a:rPr>
              <a:t>(res1[res1[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unit_price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0</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community_name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pic>
        <p:nvPicPr>
          <p:cNvPr id="4098" name="Picture 2" descr="在这里插入图片描述">
            <a:extLst>
              <a:ext uri="{FF2B5EF4-FFF2-40B4-BE49-F238E27FC236}">
                <a16:creationId xmlns:a16="http://schemas.microsoft.com/office/drawing/2014/main" id="{D664FDC5-2D4A-4035-BE08-8E9CF30C7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19" y="3010327"/>
            <a:ext cx="5095126" cy="2004734"/>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CF5E02D9-E607-4514-B990-4399CF119FA0}"/>
              </a:ext>
            </a:extLst>
          </p:cNvPr>
          <p:cNvSpPr txBox="1"/>
          <p:nvPr/>
        </p:nvSpPr>
        <p:spPr>
          <a:xfrm>
            <a:off x="5433490" y="3007779"/>
            <a:ext cx="2365099" cy="369332"/>
          </a:xfrm>
          <a:prstGeom prst="rect">
            <a:avLst/>
          </a:prstGeom>
          <a:noFill/>
        </p:spPr>
        <p:txBody>
          <a:bodyPr wrap="square">
            <a:spAutoFit/>
          </a:bodyPr>
          <a:lstStyle/>
          <a:p>
            <a:r>
              <a:rPr lang="zh-CN" altLang="en-US" b="0" i="0" dirty="0">
                <a:solidFill>
                  <a:srgbClr val="24292F"/>
                </a:solidFill>
                <a:effectLst/>
                <a:latin typeface="-apple-system"/>
              </a:rPr>
              <a:t>处理后的面积散点图：</a:t>
            </a:r>
            <a:endParaRPr lang="zh-CN" altLang="en-US" dirty="0"/>
          </a:p>
        </p:txBody>
      </p:sp>
      <p:pic>
        <p:nvPicPr>
          <p:cNvPr id="4100" name="Picture 4" descr="在这里插入图片描述">
            <a:extLst>
              <a:ext uri="{FF2B5EF4-FFF2-40B4-BE49-F238E27FC236}">
                <a16:creationId xmlns:a16="http://schemas.microsoft.com/office/drawing/2014/main" id="{21C540FB-97E2-42B6-80DB-A9267FF00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809" y="3377111"/>
            <a:ext cx="6340587" cy="2671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22" grpId="0" animBg="1"/>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处理异常值 </a:t>
            </a:r>
            <a:endParaRPr kumimoji="1" lang="en-US" altLang="zh-CN" dirty="0"/>
          </a:p>
        </p:txBody>
      </p:sp>
      <p:sp>
        <p:nvSpPr>
          <p:cNvPr id="17" name="文本框 16">
            <a:extLst>
              <a:ext uri="{FF2B5EF4-FFF2-40B4-BE49-F238E27FC236}">
                <a16:creationId xmlns:a16="http://schemas.microsoft.com/office/drawing/2014/main" id="{9465F89C-EB12-4E05-90B2-CEFCED7E9A75}"/>
              </a:ext>
            </a:extLst>
          </p:cNvPr>
          <p:cNvSpPr txBox="1"/>
          <p:nvPr/>
        </p:nvSpPr>
        <p:spPr>
          <a:xfrm>
            <a:off x="105219" y="1006808"/>
            <a:ext cx="12111918" cy="369332"/>
          </a:xfrm>
          <a:prstGeom prst="rect">
            <a:avLst/>
          </a:prstGeom>
          <a:noFill/>
        </p:spPr>
        <p:txBody>
          <a:bodyPr wrap="square">
            <a:spAutoFit/>
          </a:bodyPr>
          <a:lstStyle/>
          <a:p>
            <a:r>
              <a:rPr lang="en-US" altLang="zh-CN" b="0" i="0" dirty="0">
                <a:solidFill>
                  <a:srgbClr val="24292F"/>
                </a:solidFill>
                <a:effectLst/>
                <a:latin typeface="-apple-system"/>
              </a:rPr>
              <a:t>3.5 </a:t>
            </a:r>
            <a:r>
              <a:rPr lang="zh-CN" altLang="en-US" b="0" i="0" dirty="0">
                <a:solidFill>
                  <a:srgbClr val="24292F"/>
                </a:solidFill>
                <a:effectLst/>
                <a:latin typeface="-apple-system"/>
              </a:rPr>
              <a:t>其他标准 绘制出装修情况，建筑结构，房屋用途，房屋面积与房价的散点图：：</a:t>
            </a:r>
            <a:endParaRPr lang="zh-CN" altLang="en-US" dirty="0"/>
          </a:p>
        </p:txBody>
      </p:sp>
      <p:sp>
        <p:nvSpPr>
          <p:cNvPr id="19" name="文本框 18">
            <a:extLst>
              <a:ext uri="{FF2B5EF4-FFF2-40B4-BE49-F238E27FC236}">
                <a16:creationId xmlns:a16="http://schemas.microsoft.com/office/drawing/2014/main" id="{0DF10B89-5BAA-4E5C-841A-E821E06384C3}"/>
              </a:ext>
            </a:extLst>
          </p:cNvPr>
          <p:cNvSpPr txBox="1"/>
          <p:nvPr/>
        </p:nvSpPr>
        <p:spPr>
          <a:xfrm>
            <a:off x="105218" y="3815983"/>
            <a:ext cx="12221011" cy="738664"/>
          </a:xfrm>
          <a:prstGeom prst="rect">
            <a:avLst/>
          </a:prstGeom>
          <a:noFill/>
        </p:spPr>
        <p:txBody>
          <a:bodyPr wrap="square">
            <a:spAutoFit/>
          </a:bodyPr>
          <a:lstStyle/>
          <a:p>
            <a:r>
              <a:rPr lang="zh-CN" altLang="en-US" sz="1400" b="0" i="0" dirty="0">
                <a:solidFill>
                  <a:srgbClr val="24292F"/>
                </a:solidFill>
                <a:effectLst/>
                <a:latin typeface="-apple-system"/>
              </a:rPr>
              <a:t>通过散点图可以观察到哪些是异常值点，例如：</a:t>
            </a:r>
            <a:r>
              <a:rPr lang="en-US" altLang="zh-CN" sz="1400" b="0" i="0" dirty="0" err="1">
                <a:solidFill>
                  <a:srgbClr val="24292F"/>
                </a:solidFill>
                <a:effectLst/>
                <a:latin typeface="-apple-system"/>
              </a:rPr>
              <a:t>construction_area</a:t>
            </a:r>
            <a:r>
              <a:rPr lang="zh-CN" altLang="en-US" sz="1400" b="0" i="0" dirty="0">
                <a:solidFill>
                  <a:srgbClr val="24292F"/>
                </a:solidFill>
                <a:effectLst/>
                <a:latin typeface="-apple-system"/>
              </a:rPr>
              <a:t>与</a:t>
            </a:r>
            <a:r>
              <a:rPr lang="en-US" altLang="zh-CN" sz="1400" b="0" i="0" dirty="0">
                <a:solidFill>
                  <a:srgbClr val="24292F"/>
                </a:solidFill>
                <a:effectLst/>
                <a:latin typeface="-apple-system"/>
              </a:rPr>
              <a:t>price</a:t>
            </a:r>
            <a:r>
              <a:rPr lang="zh-CN" altLang="en-US" sz="1400" b="0" i="0" dirty="0">
                <a:solidFill>
                  <a:srgbClr val="24292F"/>
                </a:solidFill>
                <a:effectLst/>
                <a:latin typeface="-apple-system"/>
              </a:rPr>
              <a:t>的关系图中，有几个离群的 </a:t>
            </a:r>
            <a:r>
              <a:rPr lang="en-US" altLang="zh-CN" sz="1400" b="0" i="0" dirty="0" err="1">
                <a:solidFill>
                  <a:srgbClr val="24292F"/>
                </a:solidFill>
                <a:effectLst/>
                <a:latin typeface="-apple-system"/>
              </a:rPr>
              <a:t>construction_area</a:t>
            </a:r>
            <a:r>
              <a:rPr lang="zh-CN" altLang="en-US" sz="1400" b="0" i="0" dirty="0">
                <a:solidFill>
                  <a:srgbClr val="24292F"/>
                </a:solidFill>
                <a:effectLst/>
                <a:latin typeface="-apple-system"/>
              </a:rPr>
              <a:t>值很高的数据，可以推测出现这种情况的原因。或许他们代表了相当高级地区，也就解释了高价。 这些点很明显不能代表典型样例，所以我们将它们定义为异常值并删除。 同理，对于其他特征存在的不合理的离群点，在这里也考虑将其删除。</a:t>
            </a:r>
            <a:endParaRPr lang="zh-CN" altLang="en-US" sz="1400" dirty="0"/>
          </a:p>
        </p:txBody>
      </p:sp>
      <p:sp>
        <p:nvSpPr>
          <p:cNvPr id="22" name="文本框 21">
            <a:extLst>
              <a:ext uri="{FF2B5EF4-FFF2-40B4-BE49-F238E27FC236}">
                <a16:creationId xmlns:a16="http://schemas.microsoft.com/office/drawing/2014/main" id="{BC307C17-2CD8-4EB9-AB57-565C9D2600CA}"/>
              </a:ext>
            </a:extLst>
          </p:cNvPr>
          <p:cNvSpPr txBox="1"/>
          <p:nvPr/>
        </p:nvSpPr>
        <p:spPr>
          <a:xfrm>
            <a:off x="214312" y="4554647"/>
            <a:ext cx="12111918" cy="1815882"/>
          </a:xfrm>
          <a:prstGeom prst="rect">
            <a:avLst/>
          </a:prstGeom>
          <a:solidFill>
            <a:schemeClr val="bg1">
              <a:lumMod val="85000"/>
            </a:schemeClr>
          </a:solidFill>
        </p:spPr>
        <p:txBody>
          <a:bodyPr wrap="square">
            <a:spAutoFit/>
          </a:bodyPr>
          <a:lstStyle/>
          <a:p>
            <a:r>
              <a:rPr lang="en-US" altLang="zh-CN" sz="1400" dirty="0">
                <a:solidFill>
                  <a:srgbClr val="585260"/>
                </a:solidFill>
                <a:effectLst/>
                <a:latin typeface="Cascadia Code" panose="020B0609020000020004" pitchFamily="49" charset="0"/>
              </a:rPr>
              <a:t>res1.</a:t>
            </a:r>
            <a:r>
              <a:rPr lang="en-US" altLang="zh-CN" sz="1400" b="1" dirty="0">
                <a:solidFill>
                  <a:srgbClr val="A06E3B"/>
                </a:solidFill>
                <a:effectLst/>
                <a:latin typeface="Cascadia Code" panose="020B0609020000020004" pitchFamily="49" charset="0"/>
              </a:rPr>
              <a:t>drop</a:t>
            </a:r>
            <a:r>
              <a:rPr lang="en-US" altLang="zh-CN" sz="1400" dirty="0">
                <a:solidFill>
                  <a:srgbClr val="585260"/>
                </a:solidFill>
                <a:effectLst/>
                <a:latin typeface="Cascadia Code" panose="020B0609020000020004" pitchFamily="49" charset="0"/>
              </a:rPr>
              <a:t>(res1[(res1[</a:t>
            </a:r>
            <a:r>
              <a:rPr lang="en-US" altLang="zh-CN" sz="1400" dirty="0">
                <a:solidFill>
                  <a:srgbClr val="2A9292"/>
                </a:solidFill>
                <a:effectLst/>
                <a:latin typeface="Cascadia Code" panose="020B0609020000020004" pitchFamily="49" charset="0"/>
              </a:rPr>
              <a:t>'decoration'</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其他</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 &amp; (res1[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]&gt;</a:t>
            </a:r>
            <a:r>
              <a:rPr lang="en-US" altLang="zh-CN" sz="1400" dirty="0">
                <a:solidFill>
                  <a:srgbClr val="AA573C"/>
                </a:solidFill>
                <a:effectLst/>
                <a:latin typeface="Cascadia Code" panose="020B0609020000020004" pitchFamily="49" charset="0"/>
              </a:rPr>
              <a:t>6000</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index,inplace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100" dirty="0">
              <a:effectLst/>
            </a:endParaRPr>
          </a:p>
          <a:p>
            <a:r>
              <a:rPr lang="en-US" altLang="zh-CN" sz="1400" dirty="0">
                <a:solidFill>
                  <a:srgbClr val="585260"/>
                </a:solidFill>
                <a:effectLst/>
                <a:latin typeface="Cascadia Code" panose="020B0609020000020004" pitchFamily="49" charset="0"/>
              </a:rPr>
              <a:t>res1.</a:t>
            </a:r>
            <a:r>
              <a:rPr lang="en-US" altLang="zh-CN" sz="1400" b="1" dirty="0">
                <a:solidFill>
                  <a:srgbClr val="A06E3B"/>
                </a:solidFill>
                <a:effectLst/>
                <a:latin typeface="Cascadia Code" panose="020B0609020000020004" pitchFamily="49" charset="0"/>
              </a:rPr>
              <a:t>drop</a:t>
            </a:r>
            <a:r>
              <a:rPr lang="en-US" altLang="zh-CN" sz="1400" dirty="0">
                <a:solidFill>
                  <a:srgbClr val="585260"/>
                </a:solidFill>
                <a:effectLst/>
                <a:latin typeface="Cascadia Code" panose="020B0609020000020004" pitchFamily="49" charset="0"/>
              </a:rPr>
              <a:t>(res1[(res1[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house_structure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钢混结构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 &amp; (res1[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]&gt;</a:t>
            </a:r>
            <a:r>
              <a:rPr lang="en-US" altLang="zh-CN" sz="1400" dirty="0">
                <a:solidFill>
                  <a:srgbClr val="AA573C"/>
                </a:solidFill>
                <a:effectLst/>
                <a:latin typeface="Cascadia Code" panose="020B0609020000020004" pitchFamily="49" charset="0"/>
              </a:rPr>
              <a:t>7000</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index,inplace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100" dirty="0">
              <a:effectLst/>
            </a:endParaRPr>
          </a:p>
          <a:p>
            <a:r>
              <a:rPr lang="en-US" altLang="zh-CN" sz="1400" dirty="0">
                <a:solidFill>
                  <a:srgbClr val="585260"/>
                </a:solidFill>
                <a:effectLst/>
                <a:latin typeface="Cascadia Code" panose="020B0609020000020004" pitchFamily="49" charset="0"/>
              </a:rPr>
              <a:t>res1.</a:t>
            </a:r>
            <a:r>
              <a:rPr lang="en-US" altLang="zh-CN" sz="1400" b="1" dirty="0">
                <a:solidFill>
                  <a:srgbClr val="A06E3B"/>
                </a:solidFill>
                <a:effectLst/>
                <a:latin typeface="Cascadia Code" panose="020B0609020000020004" pitchFamily="49" charset="0"/>
              </a:rPr>
              <a:t>drop</a:t>
            </a:r>
            <a:r>
              <a:rPr lang="en-US" altLang="zh-CN" sz="1400" dirty="0">
                <a:solidFill>
                  <a:srgbClr val="585260"/>
                </a:solidFill>
                <a:effectLst/>
                <a:latin typeface="Cascadia Code" panose="020B0609020000020004" pitchFamily="49" charset="0"/>
              </a:rPr>
              <a:t>(res1[(res1[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house_structure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框架结构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 &amp; (res1[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]&gt;</a:t>
            </a:r>
            <a:r>
              <a:rPr lang="en-US" altLang="zh-CN" sz="1400" dirty="0">
                <a:solidFill>
                  <a:srgbClr val="AA573C"/>
                </a:solidFill>
                <a:effectLst/>
                <a:latin typeface="Cascadia Code" panose="020B0609020000020004" pitchFamily="49" charset="0"/>
              </a:rPr>
              <a:t>6000</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index,inplace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100" dirty="0">
              <a:effectLst/>
            </a:endParaRPr>
          </a:p>
          <a:p>
            <a:r>
              <a:rPr lang="en-US" altLang="zh-CN" sz="1400" dirty="0">
                <a:solidFill>
                  <a:srgbClr val="585260"/>
                </a:solidFill>
                <a:effectLst/>
                <a:latin typeface="Cascadia Code" panose="020B0609020000020004" pitchFamily="49" charset="0"/>
              </a:rPr>
              <a:t>res1.</a:t>
            </a:r>
            <a:r>
              <a:rPr lang="en-US" altLang="zh-CN" sz="1400" b="1" dirty="0">
                <a:solidFill>
                  <a:srgbClr val="A06E3B"/>
                </a:solidFill>
                <a:effectLst/>
                <a:latin typeface="Cascadia Code" panose="020B0609020000020004" pitchFamily="49" charset="0"/>
              </a:rPr>
              <a:t>drop</a:t>
            </a:r>
            <a:r>
              <a:rPr lang="en-US" altLang="zh-CN" sz="1400" dirty="0">
                <a:solidFill>
                  <a:srgbClr val="585260"/>
                </a:solidFill>
                <a:effectLst/>
                <a:latin typeface="Cascadia Code" panose="020B0609020000020004" pitchFamily="49" charset="0"/>
              </a:rPr>
              <a:t>(res1[(res1[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house_structure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未知结构</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 &amp; (res1[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]&gt;</a:t>
            </a:r>
            <a:r>
              <a:rPr lang="en-US" altLang="zh-CN" sz="1400" dirty="0">
                <a:solidFill>
                  <a:srgbClr val="AA573C"/>
                </a:solidFill>
                <a:effectLst/>
                <a:latin typeface="Cascadia Code" panose="020B0609020000020004" pitchFamily="49" charset="0"/>
              </a:rPr>
              <a:t>4000</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index,inplace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100" dirty="0">
              <a:effectLst/>
            </a:endParaRPr>
          </a:p>
          <a:p>
            <a:r>
              <a:rPr lang="en-US" altLang="zh-CN" sz="1400" dirty="0">
                <a:solidFill>
                  <a:srgbClr val="585260"/>
                </a:solidFill>
                <a:effectLst/>
                <a:latin typeface="Cascadia Code" panose="020B0609020000020004" pitchFamily="49" charset="0"/>
              </a:rPr>
              <a:t>res1.</a:t>
            </a:r>
            <a:r>
              <a:rPr lang="en-US" altLang="zh-CN" sz="1400" b="1" dirty="0">
                <a:solidFill>
                  <a:srgbClr val="A06E3B"/>
                </a:solidFill>
                <a:effectLst/>
                <a:latin typeface="Cascadia Code" panose="020B0609020000020004" pitchFamily="49" charset="0"/>
              </a:rPr>
              <a:t>drop</a:t>
            </a:r>
            <a:r>
              <a:rPr lang="en-US" altLang="zh-CN" sz="1400" dirty="0">
                <a:solidFill>
                  <a:srgbClr val="585260"/>
                </a:solidFill>
                <a:effectLst/>
                <a:latin typeface="Cascadia Code" panose="020B0609020000020004" pitchFamily="49" charset="0"/>
              </a:rPr>
              <a:t>(res1[(res1[</a:t>
            </a:r>
            <a:r>
              <a:rPr lang="en-US" altLang="zh-CN" sz="1400" dirty="0">
                <a:solidFill>
                  <a:srgbClr val="2A9292"/>
                </a:solidFill>
                <a:effectLst/>
                <a:latin typeface="Cascadia Code" panose="020B0609020000020004" pitchFamily="49" charset="0"/>
              </a:rPr>
              <a:t>'purposes'</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zh-CN" altLang="en-US" sz="1400" dirty="0">
                <a:solidFill>
                  <a:srgbClr val="2A9292"/>
                </a:solidFill>
                <a:effectLst/>
                <a:latin typeface="Cascadia Code" panose="020B0609020000020004" pitchFamily="49" charset="0"/>
              </a:rPr>
              <a:t>普通住宅</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 &amp; (res1[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]&gt;</a:t>
            </a:r>
            <a:r>
              <a:rPr lang="en-US" altLang="zh-CN" sz="1400" dirty="0">
                <a:solidFill>
                  <a:srgbClr val="AA573C"/>
                </a:solidFill>
                <a:effectLst/>
                <a:latin typeface="Cascadia Code" panose="020B0609020000020004" pitchFamily="49" charset="0"/>
              </a:rPr>
              <a:t>6000</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index,inplace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100" dirty="0">
              <a:effectLst/>
            </a:endParaRPr>
          </a:p>
          <a:p>
            <a:r>
              <a:rPr lang="en-US" altLang="zh-CN" sz="1400" dirty="0">
                <a:solidFill>
                  <a:srgbClr val="585260"/>
                </a:solidFill>
                <a:effectLst/>
                <a:latin typeface="Cascadia Code" panose="020B0609020000020004" pitchFamily="49" charset="0"/>
              </a:rPr>
              <a:t>res1.</a:t>
            </a:r>
            <a:r>
              <a:rPr lang="en-US" altLang="zh-CN" sz="1400" b="1" dirty="0">
                <a:solidFill>
                  <a:srgbClr val="A06E3B"/>
                </a:solidFill>
                <a:effectLst/>
                <a:latin typeface="Cascadia Code" panose="020B0609020000020004" pitchFamily="49" charset="0"/>
              </a:rPr>
              <a:t>drop</a:t>
            </a:r>
            <a:r>
              <a:rPr lang="en-US" altLang="zh-CN" sz="1400" dirty="0">
                <a:solidFill>
                  <a:srgbClr val="585260"/>
                </a:solidFill>
                <a:effectLst/>
                <a:latin typeface="Cascadia Code" panose="020B0609020000020004" pitchFamily="49" charset="0"/>
              </a:rPr>
              <a:t>(res1[(res1[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construction_area</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]&gt;</a:t>
            </a:r>
            <a:r>
              <a:rPr lang="en-US" altLang="zh-CN" sz="1400" dirty="0">
                <a:solidFill>
                  <a:srgbClr val="AA573C"/>
                </a:solidFill>
                <a:effectLst/>
                <a:latin typeface="Cascadia Code" panose="020B0609020000020004" pitchFamily="49" charset="0"/>
              </a:rPr>
              <a:t>700</a:t>
            </a:r>
            <a:r>
              <a:rPr lang="en-US" altLang="zh-CN" sz="1400" dirty="0">
                <a:solidFill>
                  <a:srgbClr val="585260"/>
                </a:solidFill>
                <a:effectLst/>
                <a:latin typeface="Cascadia Code" panose="020B0609020000020004" pitchFamily="49" charset="0"/>
              </a:rPr>
              <a:t>) &amp; (res1[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]&lt;</a:t>
            </a:r>
            <a:r>
              <a:rPr lang="en-US" altLang="zh-CN" sz="1400" dirty="0">
                <a:solidFill>
                  <a:srgbClr val="AA573C"/>
                </a:solidFill>
                <a:effectLst/>
                <a:latin typeface="Cascadia Code" panose="020B0609020000020004" pitchFamily="49" charset="0"/>
              </a:rPr>
              <a:t>300</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index,inplace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100" dirty="0">
              <a:effectLst/>
            </a:endParaRPr>
          </a:p>
          <a:p>
            <a:r>
              <a:rPr lang="en-US" altLang="zh-CN" sz="1400" dirty="0">
                <a:solidFill>
                  <a:srgbClr val="585260"/>
                </a:solidFill>
                <a:effectLst/>
                <a:latin typeface="Cascadia Code" panose="020B0609020000020004" pitchFamily="49" charset="0"/>
              </a:rPr>
              <a:t>res1.</a:t>
            </a:r>
            <a:r>
              <a:rPr lang="en-US" altLang="zh-CN" sz="1400" b="1" dirty="0">
                <a:solidFill>
                  <a:srgbClr val="A06E3B"/>
                </a:solidFill>
                <a:effectLst/>
                <a:latin typeface="Cascadia Code" panose="020B0609020000020004" pitchFamily="49" charset="0"/>
              </a:rPr>
              <a:t>drop</a:t>
            </a:r>
            <a:r>
              <a:rPr lang="en-US" altLang="zh-CN" sz="1400" dirty="0">
                <a:solidFill>
                  <a:srgbClr val="585260"/>
                </a:solidFill>
                <a:effectLst/>
                <a:latin typeface="Cascadia Code" panose="020B0609020000020004" pitchFamily="49" charset="0"/>
              </a:rPr>
              <a:t>(res1[(res1[</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construction_area</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]&lt;</a:t>
            </a:r>
            <a:r>
              <a:rPr lang="en-US" altLang="zh-CN" sz="1400" dirty="0">
                <a:solidFill>
                  <a:srgbClr val="AA573C"/>
                </a:solidFill>
                <a:effectLst/>
                <a:latin typeface="Cascadia Code" panose="020B0609020000020004" pitchFamily="49" charset="0"/>
              </a:rPr>
              <a:t>600</a:t>
            </a:r>
            <a:r>
              <a:rPr lang="en-US" altLang="zh-CN" sz="1400" dirty="0">
                <a:solidFill>
                  <a:srgbClr val="585260"/>
                </a:solidFill>
                <a:effectLst/>
                <a:latin typeface="Cascadia Code" panose="020B0609020000020004" pitchFamily="49" charset="0"/>
              </a:rPr>
              <a:t>) &amp; (res1[</a:t>
            </a:r>
            <a:r>
              <a:rPr lang="en-US" altLang="zh-CN" sz="1400" dirty="0">
                <a:solidFill>
                  <a:srgbClr val="2A9292"/>
                </a:solidFill>
                <a:effectLst/>
                <a:latin typeface="Cascadia Code" panose="020B0609020000020004" pitchFamily="49" charset="0"/>
              </a:rPr>
              <a:t>'price'</a:t>
            </a:r>
            <a:r>
              <a:rPr lang="en-US" altLang="zh-CN" sz="1400" dirty="0">
                <a:solidFill>
                  <a:srgbClr val="585260"/>
                </a:solidFill>
                <a:effectLst/>
                <a:latin typeface="Cascadia Code" panose="020B0609020000020004" pitchFamily="49" charset="0"/>
              </a:rPr>
              <a:t>]&gt;</a:t>
            </a:r>
            <a:r>
              <a:rPr lang="en-US" altLang="zh-CN" sz="1400" dirty="0">
                <a:solidFill>
                  <a:srgbClr val="AA573C"/>
                </a:solidFill>
                <a:effectLst/>
                <a:latin typeface="Cascadia Code" panose="020B0609020000020004" pitchFamily="49" charset="0"/>
              </a:rPr>
              <a:t>4000</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index,inplace</a:t>
            </a:r>
            <a:r>
              <a:rPr lang="en-US" altLang="zh-CN" sz="1400" dirty="0">
                <a:solidFill>
                  <a:srgbClr val="585260"/>
                </a:solidFill>
                <a:effectLst/>
                <a:latin typeface="Cascadia Code" panose="020B0609020000020004" pitchFamily="49" charset="0"/>
              </a:rPr>
              <a:t>=</a:t>
            </a:r>
            <a:r>
              <a:rPr lang="en-US" altLang="zh-CN" sz="1400" b="1" dirty="0">
                <a:solidFill>
                  <a:srgbClr val="955AE7"/>
                </a:solidFill>
                <a:effectLst/>
                <a:latin typeface="Cascadia Code" panose="020B0609020000020004" pitchFamily="49" charset="0"/>
              </a:rPr>
              <a:t>True</a:t>
            </a:r>
            <a:r>
              <a:rPr lang="en-US" altLang="zh-CN" sz="1400" dirty="0">
                <a:solidFill>
                  <a:srgbClr val="585260"/>
                </a:solidFill>
                <a:effectLst/>
                <a:latin typeface="Cascadia Code" panose="020B0609020000020004" pitchFamily="49" charset="0"/>
              </a:rPr>
              <a:t>)</a:t>
            </a:r>
            <a:endParaRPr lang="en-US" altLang="zh-CN" sz="1100" dirty="0">
              <a:effectLst/>
            </a:endParaRPr>
          </a:p>
          <a:p>
            <a:r>
              <a:rPr lang="en-US" altLang="zh-CN" sz="1400" dirty="0" err="1">
                <a:solidFill>
                  <a:srgbClr val="585260"/>
                </a:solidFill>
                <a:effectLst/>
                <a:latin typeface="Cascadia Code" panose="020B0609020000020004" pitchFamily="49" charset="0"/>
              </a:rPr>
              <a:t>complete_data</a:t>
            </a:r>
            <a:r>
              <a:rPr lang="en-US" altLang="zh-CN" sz="1400" dirty="0">
                <a:solidFill>
                  <a:srgbClr val="585260"/>
                </a:solidFill>
                <a:effectLst/>
                <a:latin typeface="Cascadia Code" panose="020B0609020000020004" pitchFamily="49" charset="0"/>
              </a:rPr>
              <a:t> = res1.</a:t>
            </a:r>
            <a:r>
              <a:rPr lang="en-US" altLang="zh-CN" sz="1400" b="1" dirty="0">
                <a:solidFill>
                  <a:srgbClr val="A06E3B"/>
                </a:solidFill>
                <a:effectLst/>
                <a:latin typeface="Cascadia Code" panose="020B0609020000020004" pitchFamily="49" charset="0"/>
              </a:rPr>
              <a:t>copy</a:t>
            </a:r>
            <a:r>
              <a:rPr lang="en-US" altLang="zh-CN" sz="1400" dirty="0">
                <a:solidFill>
                  <a:srgbClr val="585260"/>
                </a:solidFill>
                <a:effectLst/>
                <a:latin typeface="Cascadia Code" panose="020B0609020000020004" pitchFamily="49" charset="0"/>
              </a:rPr>
              <a:t>()</a:t>
            </a:r>
            <a:r>
              <a:rPr lang="en-US" altLang="zh-CN" sz="1100" dirty="0">
                <a:effectLst/>
              </a:rPr>
              <a:t> </a:t>
            </a:r>
            <a:endParaRPr lang="zh-CN" altLang="en-US" sz="1100" dirty="0"/>
          </a:p>
        </p:txBody>
      </p:sp>
      <p:pic>
        <p:nvPicPr>
          <p:cNvPr id="5122" name="Picture 2" descr="在这里插入图片描述">
            <a:extLst>
              <a:ext uri="{FF2B5EF4-FFF2-40B4-BE49-F238E27FC236}">
                <a16:creationId xmlns:a16="http://schemas.microsoft.com/office/drawing/2014/main" id="{A37DFD4B-EDB0-4A9E-93A7-FD13D741F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5218" y="1506647"/>
            <a:ext cx="6582882" cy="22760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在这里插入图片描述">
            <a:extLst>
              <a:ext uri="{FF2B5EF4-FFF2-40B4-BE49-F238E27FC236}">
                <a16:creationId xmlns:a16="http://schemas.microsoft.com/office/drawing/2014/main" id="{AE3E86E2-215D-4043-B907-B0138EC82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688098" y="1518941"/>
            <a:ext cx="5513439" cy="226372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6D9E478-65F7-487D-9E06-18CAE287FF52}"/>
              </a:ext>
            </a:extLst>
          </p:cNvPr>
          <p:cNvSpPr txBox="1"/>
          <p:nvPr/>
        </p:nvSpPr>
        <p:spPr>
          <a:xfrm>
            <a:off x="105219" y="3815983"/>
            <a:ext cx="12221011" cy="738664"/>
          </a:xfrm>
          <a:prstGeom prst="rect">
            <a:avLst/>
          </a:prstGeom>
          <a:noFill/>
        </p:spPr>
        <p:txBody>
          <a:bodyPr wrap="square">
            <a:spAutoFit/>
          </a:bodyPr>
          <a:lstStyle/>
          <a:p>
            <a:r>
              <a:rPr lang="zh-CN" altLang="en-US" sz="1400" b="0" i="0" dirty="0">
                <a:solidFill>
                  <a:srgbClr val="24292F"/>
                </a:solidFill>
                <a:effectLst/>
                <a:latin typeface="-apple-system"/>
              </a:rPr>
              <a:t>通过散点图可以观察到哪些是异常值点，例如：</a:t>
            </a:r>
            <a:r>
              <a:rPr lang="en-US" altLang="zh-CN" sz="1400" b="0" i="0" dirty="0" err="1">
                <a:solidFill>
                  <a:srgbClr val="24292F"/>
                </a:solidFill>
                <a:effectLst/>
                <a:latin typeface="-apple-system"/>
              </a:rPr>
              <a:t>construction_area</a:t>
            </a:r>
            <a:r>
              <a:rPr lang="zh-CN" altLang="en-US" sz="1400" b="0" i="0" dirty="0">
                <a:solidFill>
                  <a:srgbClr val="24292F"/>
                </a:solidFill>
                <a:effectLst/>
                <a:latin typeface="-apple-system"/>
              </a:rPr>
              <a:t>与</a:t>
            </a:r>
            <a:r>
              <a:rPr lang="en-US" altLang="zh-CN" sz="1400" b="0" i="0" dirty="0">
                <a:solidFill>
                  <a:srgbClr val="24292F"/>
                </a:solidFill>
                <a:effectLst/>
                <a:latin typeface="-apple-system"/>
              </a:rPr>
              <a:t>price</a:t>
            </a:r>
            <a:r>
              <a:rPr lang="zh-CN" altLang="en-US" sz="1400" b="0" i="0" dirty="0">
                <a:solidFill>
                  <a:srgbClr val="24292F"/>
                </a:solidFill>
                <a:effectLst/>
                <a:latin typeface="-apple-system"/>
              </a:rPr>
              <a:t>的关系图中，有几个离群的 </a:t>
            </a:r>
            <a:r>
              <a:rPr lang="en-US" altLang="zh-CN" sz="1400" b="0" i="0" dirty="0" err="1">
                <a:solidFill>
                  <a:srgbClr val="24292F"/>
                </a:solidFill>
                <a:effectLst/>
                <a:latin typeface="-apple-system"/>
              </a:rPr>
              <a:t>construction_area</a:t>
            </a:r>
            <a:r>
              <a:rPr lang="zh-CN" altLang="en-US" sz="1400" b="0" i="0" dirty="0">
                <a:solidFill>
                  <a:srgbClr val="24292F"/>
                </a:solidFill>
                <a:effectLst/>
                <a:latin typeface="-apple-system"/>
              </a:rPr>
              <a:t>值很高的数据，可以推测出现这种情况的原因。或许他们代表了相当高级地区，也就解释了高价。 这些点很明显不能代表典型样例，所以我们将它们定义为异常值并删除。 同理，对于其他特征存在的不合理的离群点，在这里也考虑将其删除。</a:t>
            </a:r>
            <a:endParaRPr lang="zh-CN" altLang="en-US" sz="1400" dirty="0"/>
          </a:p>
        </p:txBody>
      </p:sp>
      <p:pic>
        <p:nvPicPr>
          <p:cNvPr id="11" name="Picture 2" descr="在这里插入图片描述">
            <a:extLst>
              <a:ext uri="{FF2B5EF4-FFF2-40B4-BE49-F238E27FC236}">
                <a16:creationId xmlns:a16="http://schemas.microsoft.com/office/drawing/2014/main" id="{18402342-963B-4F69-A763-BCC9BE07C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5219" y="1506647"/>
            <a:ext cx="6582882" cy="22760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在这里插入图片描述">
            <a:extLst>
              <a:ext uri="{FF2B5EF4-FFF2-40B4-BE49-F238E27FC236}">
                <a16:creationId xmlns:a16="http://schemas.microsoft.com/office/drawing/2014/main" id="{76E09D7E-5E38-430D-9C69-9C2EFA060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688099" y="1518941"/>
            <a:ext cx="5513439" cy="226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逆地址解析</a:t>
            </a:r>
          </a:p>
        </p:txBody>
      </p:sp>
      <p:sp>
        <p:nvSpPr>
          <p:cNvPr id="12" name="文本框 11">
            <a:extLst>
              <a:ext uri="{FF2B5EF4-FFF2-40B4-BE49-F238E27FC236}">
                <a16:creationId xmlns:a16="http://schemas.microsoft.com/office/drawing/2014/main" id="{B68D6679-3CB6-45F7-8636-F00038584221}"/>
              </a:ext>
            </a:extLst>
          </p:cNvPr>
          <p:cNvSpPr txBox="1"/>
          <p:nvPr/>
        </p:nvSpPr>
        <p:spPr>
          <a:xfrm>
            <a:off x="7462980" y="1003138"/>
            <a:ext cx="4729019" cy="4616648"/>
          </a:xfrm>
          <a:prstGeom prst="rect">
            <a:avLst/>
          </a:prstGeom>
          <a:noFill/>
        </p:spPr>
        <p:txBody>
          <a:bodyPr wrap="square">
            <a:spAutoFit/>
          </a:bodyPr>
          <a:lstStyle/>
          <a:p>
            <a:r>
              <a:rPr lang="zh-CN" altLang="en-US" sz="1400" dirty="0"/>
              <a:t>为数据集添加索引</a:t>
            </a:r>
            <a:r>
              <a:rPr lang="en-US" altLang="zh-CN" sz="1400" dirty="0"/>
              <a:t># </a:t>
            </a:r>
            <a:r>
              <a:rPr lang="en-US" altLang="zh-CN" sz="1400" dirty="0" err="1"/>
              <a:t>complete_data</a:t>
            </a:r>
            <a:r>
              <a:rPr lang="en-US" altLang="zh-CN" sz="1400" dirty="0"/>
              <a:t>['id'] = range(</a:t>
            </a:r>
            <a:r>
              <a:rPr lang="en-US" altLang="zh-CN" sz="1400" dirty="0" err="1"/>
              <a:t>len</a:t>
            </a:r>
            <a:r>
              <a:rPr lang="en-US" altLang="zh-CN" sz="1400" dirty="0"/>
              <a:t>(</a:t>
            </a:r>
            <a:r>
              <a:rPr lang="en-US" altLang="zh-CN" sz="1400" dirty="0" err="1"/>
              <a:t>complete_data</a:t>
            </a:r>
            <a:r>
              <a:rPr lang="en-US" altLang="zh-CN" sz="1400" dirty="0"/>
              <a:t>))</a:t>
            </a:r>
            <a:r>
              <a:rPr lang="zh-CN" altLang="en-US" sz="1400" dirty="0"/>
              <a:t>使得其连续。</a:t>
            </a:r>
          </a:p>
          <a:p>
            <a:r>
              <a:rPr lang="zh-CN" altLang="en-US" sz="1400" dirty="0"/>
              <a:t>这里我们使用高德地图解析进行具体地址转换为经纬度操作，使用高德地图</a:t>
            </a:r>
            <a:r>
              <a:rPr lang="en-US" altLang="zh-CN" sz="1400" dirty="0" err="1"/>
              <a:t>webapi</a:t>
            </a:r>
            <a:r>
              <a:rPr lang="zh-CN" altLang="en-US" sz="1400" dirty="0"/>
              <a:t>前，需要申请到高德地图的</a:t>
            </a:r>
            <a:r>
              <a:rPr lang="en-US" altLang="zh-CN" sz="1400" dirty="0"/>
              <a:t>key(</a:t>
            </a:r>
            <a:r>
              <a:rPr lang="zh-CN" altLang="en-US" sz="1400" dirty="0"/>
              <a:t>百度地图为</a:t>
            </a:r>
            <a:r>
              <a:rPr lang="en-US" altLang="zh-CN" sz="1400" dirty="0" err="1"/>
              <a:t>ak</a:t>
            </a:r>
            <a:r>
              <a:rPr lang="en-US" altLang="zh-CN" sz="1400" dirty="0"/>
              <a:t>)</a:t>
            </a:r>
            <a:r>
              <a:rPr lang="zh-CN" altLang="en-US" sz="1400" dirty="0"/>
              <a:t>，才能使用相关接口，百度地图同理。 注：</a:t>
            </a:r>
          </a:p>
          <a:p>
            <a:r>
              <a:rPr lang="zh-CN" altLang="en-US" sz="1400" dirty="0"/>
              <a:t>地理编码</a:t>
            </a:r>
            <a:r>
              <a:rPr lang="en-US" altLang="zh-CN" sz="1400" dirty="0"/>
              <a:t>/</a:t>
            </a:r>
            <a:r>
              <a:rPr lang="zh-CN" altLang="en-US" sz="1400" dirty="0"/>
              <a:t>逆地理编码 </a:t>
            </a:r>
            <a:r>
              <a:rPr lang="en-US" altLang="zh-CN" sz="1400" dirty="0"/>
              <a:t>API </a:t>
            </a:r>
            <a:r>
              <a:rPr lang="zh-CN" altLang="en-US" sz="1400" dirty="0"/>
              <a:t>是通过 </a:t>
            </a:r>
            <a:r>
              <a:rPr lang="en-US" altLang="zh-CN" sz="1400" dirty="0"/>
              <a:t>HTTP/HTTPS </a:t>
            </a:r>
            <a:r>
              <a:rPr lang="zh-CN" altLang="en-US" sz="1400" dirty="0"/>
              <a:t>协议访问远程服务的接口，提供结构化地址与经纬度之间的相互转化的能力。</a:t>
            </a:r>
          </a:p>
          <a:p>
            <a:r>
              <a:rPr lang="zh-CN" altLang="en-US" sz="1400" dirty="0"/>
              <a:t>此处选择高德地图是因为我在使用百度地图的</a:t>
            </a:r>
            <a:r>
              <a:rPr lang="en-US" altLang="zh-CN" sz="1400" dirty="0" err="1"/>
              <a:t>webapi</a:t>
            </a:r>
            <a:r>
              <a:rPr lang="zh-CN" altLang="en-US" sz="1400" dirty="0"/>
              <a:t>时频繁断开链接，导致解析失败，所以选择了高德地图。但是后面还要进行一次高德地图坐标转换百度地图坐标，之所以这样做是因为我的另一个项目使用的是百度地图做的地图可视化，所以如果这里使用百度地图服务的话，就能省去后面的坐标转换步骤。</a:t>
            </a:r>
          </a:p>
          <a:p>
            <a:r>
              <a:rPr lang="zh-CN" altLang="en-US" sz="1400" dirty="0"/>
              <a:t>使用： </a:t>
            </a:r>
            <a:r>
              <a:rPr lang="en-US" altLang="zh-CN" sz="1400" dirty="0"/>
              <a:t>- </a:t>
            </a:r>
            <a:r>
              <a:rPr lang="zh-CN" altLang="en-US" sz="1400" dirty="0"/>
              <a:t>申请</a:t>
            </a:r>
            <a:r>
              <a:rPr lang="en-US" altLang="zh-CN" sz="1400" dirty="0"/>
              <a:t>Web</a:t>
            </a:r>
            <a:r>
              <a:rPr lang="zh-CN" altLang="en-US" sz="1400" dirty="0"/>
              <a:t>服务</a:t>
            </a:r>
            <a:r>
              <a:rPr lang="en-US" altLang="zh-CN" sz="1400" dirty="0"/>
              <a:t>API</a:t>
            </a:r>
            <a:r>
              <a:rPr lang="zh-CN" altLang="en-US" sz="1400" dirty="0"/>
              <a:t>类型</a:t>
            </a:r>
            <a:r>
              <a:rPr lang="en-US" altLang="zh-CN" sz="1400" dirty="0"/>
              <a:t>Key - </a:t>
            </a:r>
            <a:r>
              <a:rPr lang="zh-CN" altLang="en-US" sz="1400" dirty="0"/>
              <a:t>参考接口参数文档发起</a:t>
            </a:r>
            <a:r>
              <a:rPr lang="en-US" altLang="zh-CN" sz="1400" dirty="0"/>
              <a:t>HTTP/HTTPS</a:t>
            </a:r>
            <a:r>
              <a:rPr lang="zh-CN" altLang="en-US" sz="1400" dirty="0"/>
              <a:t>请求，第一步申请的 </a:t>
            </a:r>
            <a:r>
              <a:rPr lang="en-US" altLang="zh-CN" sz="1400" dirty="0"/>
              <a:t>Key </a:t>
            </a:r>
            <a:r>
              <a:rPr lang="zh-CN" altLang="en-US" sz="1400" dirty="0"/>
              <a:t>需作为必填参数一同发送 </a:t>
            </a:r>
            <a:r>
              <a:rPr lang="en-US" altLang="zh-CN" sz="1400" dirty="0"/>
              <a:t>- </a:t>
            </a:r>
            <a:r>
              <a:rPr lang="zh-CN" altLang="en-US" sz="1400" dirty="0"/>
              <a:t>接收请求返回的数据（</a:t>
            </a:r>
            <a:r>
              <a:rPr lang="en-US" altLang="zh-CN" sz="1400" dirty="0"/>
              <a:t>JSON</a:t>
            </a:r>
            <a:r>
              <a:rPr lang="zh-CN" altLang="en-US" sz="1400" dirty="0"/>
              <a:t>或</a:t>
            </a:r>
            <a:r>
              <a:rPr lang="en-US" altLang="zh-CN" sz="1400" dirty="0"/>
              <a:t>XML</a:t>
            </a:r>
            <a:r>
              <a:rPr lang="zh-CN" altLang="en-US" sz="1400" dirty="0"/>
              <a:t>格式），参考返回参数文档解析数据。 地理编码 </a:t>
            </a:r>
            <a:r>
              <a:rPr lang="en-US" altLang="zh-CN" sz="1400" dirty="0"/>
              <a:t>API </a:t>
            </a:r>
            <a:r>
              <a:rPr lang="zh-CN" altLang="en-US" sz="1400" dirty="0"/>
              <a:t>服务地址：</a:t>
            </a:r>
            <a:r>
              <a:rPr lang="en-US" altLang="zh-CN" sz="1400" dirty="0"/>
              <a:t>https://restapi.amap.com/v3/geocode/geo?parameters </a:t>
            </a:r>
            <a:r>
              <a:rPr lang="zh-CN" altLang="en-US" sz="1400" dirty="0"/>
              <a:t>请求方式：</a:t>
            </a:r>
            <a:r>
              <a:rPr lang="en-US" altLang="zh-CN" sz="1400" dirty="0"/>
              <a:t>GET</a:t>
            </a:r>
            <a:endParaRPr lang="zh-CN" altLang="en-US" sz="1400" dirty="0"/>
          </a:p>
        </p:txBody>
      </p:sp>
      <p:sp>
        <p:nvSpPr>
          <p:cNvPr id="16" name="文本框 15">
            <a:extLst>
              <a:ext uri="{FF2B5EF4-FFF2-40B4-BE49-F238E27FC236}">
                <a16:creationId xmlns:a16="http://schemas.microsoft.com/office/drawing/2014/main" id="{7BB0D35A-01C7-4C02-816B-73537C2E7060}"/>
              </a:ext>
            </a:extLst>
          </p:cNvPr>
          <p:cNvSpPr txBox="1"/>
          <p:nvPr/>
        </p:nvSpPr>
        <p:spPr>
          <a:xfrm>
            <a:off x="83126" y="1145024"/>
            <a:ext cx="6206836" cy="307777"/>
          </a:xfrm>
          <a:prstGeom prst="rect">
            <a:avLst/>
          </a:prstGeom>
          <a:noFill/>
        </p:spPr>
        <p:txBody>
          <a:bodyPr wrap="square">
            <a:spAutoFit/>
          </a:bodyPr>
          <a:lstStyle/>
          <a:p>
            <a:r>
              <a:rPr lang="en-US" altLang="zh-CN" sz="1400" dirty="0"/>
              <a:t>1. </a:t>
            </a:r>
            <a:r>
              <a:rPr lang="zh-CN" altLang="en-US" sz="1400" dirty="0"/>
              <a:t>定义转换函数</a:t>
            </a:r>
          </a:p>
        </p:txBody>
      </p:sp>
      <p:sp>
        <p:nvSpPr>
          <p:cNvPr id="18" name="文本框 17">
            <a:extLst>
              <a:ext uri="{FF2B5EF4-FFF2-40B4-BE49-F238E27FC236}">
                <a16:creationId xmlns:a16="http://schemas.microsoft.com/office/drawing/2014/main" id="{0BC8D4EF-0BF3-4B03-BC7F-07BFFD6790D7}"/>
              </a:ext>
            </a:extLst>
          </p:cNvPr>
          <p:cNvSpPr txBox="1"/>
          <p:nvPr/>
        </p:nvSpPr>
        <p:spPr>
          <a:xfrm>
            <a:off x="83126" y="1721524"/>
            <a:ext cx="7379855" cy="3785652"/>
          </a:xfrm>
          <a:prstGeom prst="rect">
            <a:avLst/>
          </a:prstGeom>
          <a:noFill/>
        </p:spPr>
        <p:txBody>
          <a:bodyPr wrap="square">
            <a:spAutoFit/>
          </a:bodyPr>
          <a:lstStyle/>
          <a:p>
            <a:r>
              <a:rPr lang="en-US" altLang="zh-CN" sz="1200" b="1" dirty="0">
                <a:solidFill>
                  <a:srgbClr val="955AE7"/>
                </a:solidFill>
                <a:effectLst/>
                <a:latin typeface="Cascadia Code" panose="020B0609020000020004" pitchFamily="49" charset="0"/>
              </a:rPr>
              <a:t>def</a:t>
            </a:r>
            <a:r>
              <a:rPr lang="en-US" altLang="zh-CN" sz="1200" dirty="0">
                <a:solidFill>
                  <a:srgbClr val="585260"/>
                </a:solidFill>
                <a:effectLst/>
                <a:latin typeface="Cascadia Code" panose="020B0609020000020004" pitchFamily="49" charset="0"/>
              </a:rPr>
              <a:t> </a:t>
            </a:r>
            <a:r>
              <a:rPr lang="en-US" altLang="zh-CN" sz="1200" b="1" dirty="0" err="1">
                <a:solidFill>
                  <a:srgbClr val="A06E3B"/>
                </a:solidFill>
                <a:effectLst/>
                <a:latin typeface="Cascadia Code" panose="020B0609020000020004" pitchFamily="49" charset="0"/>
              </a:rPr>
              <a:t>getlnglat_gaode</a:t>
            </a:r>
            <a:r>
              <a:rPr lang="en-US" altLang="zh-CN" sz="1200" dirty="0">
                <a:solidFill>
                  <a:srgbClr val="585260"/>
                </a:solidFill>
                <a:effectLst/>
                <a:latin typeface="Cascadia Code" panose="020B0609020000020004" pitchFamily="49" charset="0"/>
              </a:rPr>
              <a:t>(address):</a:t>
            </a:r>
            <a:endParaRPr lang="en-US" altLang="zh-CN" sz="1200" dirty="0">
              <a:effectLst/>
            </a:endParaRPr>
          </a:p>
          <a:p>
            <a:r>
              <a:rPr lang="en-US" altLang="zh-CN" sz="1200" dirty="0">
                <a:solidFill>
                  <a:srgbClr val="585260"/>
                </a:solidFill>
                <a:effectLst/>
                <a:latin typeface="Cascadia Code" panose="020B0609020000020004" pitchFamily="49" charset="0"/>
              </a:rPr>
              <a:t>address = </a:t>
            </a:r>
            <a:r>
              <a:rPr lang="en-US" altLang="zh-CN" sz="1200" b="1" dirty="0">
                <a:solidFill>
                  <a:srgbClr val="A06E3B"/>
                </a:solidFill>
                <a:effectLst/>
                <a:latin typeface="Cascadia Code" panose="020B0609020000020004" pitchFamily="49" charset="0"/>
              </a:rPr>
              <a:t>quote</a:t>
            </a:r>
            <a:r>
              <a:rPr lang="en-US" altLang="zh-CN" sz="1200" dirty="0">
                <a:solidFill>
                  <a:srgbClr val="585260"/>
                </a:solidFill>
                <a:effectLst/>
                <a:latin typeface="Cascadia Code" panose="020B0609020000020004" pitchFamily="49" charset="0"/>
              </a:rPr>
              <a:t>(address)</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en-US" altLang="zh-CN" sz="1200" i="1" dirty="0" err="1">
                <a:solidFill>
                  <a:srgbClr val="7E7887"/>
                </a:solidFill>
                <a:effectLst/>
                <a:latin typeface="Cascadia Code" panose="020B0609020000020004" pitchFamily="49" charset="0"/>
              </a:rPr>
              <a:t>api</a:t>
            </a:r>
            <a:endParaRPr lang="en-US" altLang="zh-CN" sz="1200" dirty="0">
              <a:effectLst/>
            </a:endParaRPr>
          </a:p>
          <a:p>
            <a:r>
              <a:rPr lang="en-US" altLang="zh-CN" sz="1200" dirty="0" err="1">
                <a:solidFill>
                  <a:srgbClr val="585260"/>
                </a:solidFill>
                <a:effectLst/>
                <a:latin typeface="Cascadia Code" panose="020B0609020000020004" pitchFamily="49" charset="0"/>
              </a:rPr>
              <a:t>url_base</a:t>
            </a:r>
            <a:r>
              <a:rPr lang="en-US" altLang="zh-CN" sz="1200" dirty="0">
                <a:solidFill>
                  <a:srgbClr val="585260"/>
                </a:solidFill>
                <a:effectLst/>
                <a:latin typeface="Cascadia Code" panose="020B0609020000020004" pitchFamily="49" charset="0"/>
              </a:rPr>
              <a:t> = </a:t>
            </a:r>
            <a:r>
              <a:rPr lang="en-US" altLang="zh-CN" sz="1200" dirty="0">
                <a:solidFill>
                  <a:srgbClr val="2A9292"/>
                </a:solidFill>
                <a:effectLst/>
                <a:latin typeface="Cascadia Code" panose="020B0609020000020004" pitchFamily="49" charset="0"/>
              </a:rPr>
              <a:t>"http://restapi.amap.com/v3/geocode/geo"</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返回数据格式</a:t>
            </a:r>
            <a:endParaRPr lang="zh-CN" altLang="en-US" sz="1200" dirty="0">
              <a:effectLst/>
            </a:endParaRPr>
          </a:p>
          <a:p>
            <a:r>
              <a:rPr lang="en-US" altLang="zh-CN" sz="1200" dirty="0">
                <a:solidFill>
                  <a:srgbClr val="585260"/>
                </a:solidFill>
                <a:effectLst/>
                <a:latin typeface="Cascadia Code" panose="020B0609020000020004" pitchFamily="49" charset="0"/>
              </a:rPr>
              <a:t>output = </a:t>
            </a:r>
            <a:r>
              <a:rPr lang="en-US" altLang="zh-CN" sz="1200" dirty="0">
                <a:solidFill>
                  <a:srgbClr val="2A9292"/>
                </a:solidFill>
                <a:effectLst/>
                <a:latin typeface="Cascadia Code" panose="020B0609020000020004" pitchFamily="49" charset="0"/>
              </a:rPr>
              <a:t>"json"</a:t>
            </a:r>
            <a:endParaRPr lang="en-US" altLang="zh-CN" sz="1200" dirty="0">
              <a:effectLst/>
            </a:endParaRPr>
          </a:p>
          <a:p>
            <a:r>
              <a:rPr lang="en-US" altLang="zh-CN" sz="1200" i="1" dirty="0">
                <a:solidFill>
                  <a:srgbClr val="7E7887"/>
                </a:solidFill>
                <a:effectLst/>
                <a:latin typeface="Cascadia Code" panose="020B0609020000020004" pitchFamily="49" charset="0"/>
              </a:rPr>
              <a:t># key</a:t>
            </a:r>
            <a:endParaRPr lang="en-US" altLang="zh-CN" sz="1200" dirty="0">
              <a:effectLst/>
            </a:endParaRPr>
          </a:p>
          <a:p>
            <a:r>
              <a:rPr lang="en-US" altLang="zh-CN" sz="1200" dirty="0">
                <a:solidFill>
                  <a:srgbClr val="585260"/>
                </a:solidFill>
                <a:effectLst/>
                <a:latin typeface="Cascadia Code" panose="020B0609020000020004" pitchFamily="49" charset="0"/>
              </a:rPr>
              <a:t>key = </a:t>
            </a:r>
            <a:r>
              <a:rPr lang="en-US" altLang="zh-CN" sz="1200" dirty="0">
                <a:solidFill>
                  <a:srgbClr val="2A9292"/>
                </a:solidFill>
                <a:effectLst/>
                <a:latin typeface="Cascadia Code" panose="020B0609020000020004" pitchFamily="49" charset="0"/>
              </a:rPr>
              <a:t>"5d297ac38ce0db596ad9656b13fa9b08"</a:t>
            </a:r>
            <a:endParaRPr lang="en-US" altLang="zh-CN" sz="1200" dirty="0">
              <a:effectLst/>
            </a:endParaRPr>
          </a:p>
          <a:p>
            <a:r>
              <a:rPr lang="en-US" altLang="zh-CN" sz="1200" dirty="0" err="1">
                <a:solidFill>
                  <a:srgbClr val="585260"/>
                </a:solidFill>
                <a:effectLst/>
                <a:latin typeface="Cascadia Code" panose="020B0609020000020004" pitchFamily="49" charset="0"/>
              </a:rPr>
              <a:t>url</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url_base</a:t>
            </a:r>
            <a:r>
              <a:rPr lang="en-US" altLang="zh-CN" sz="1200" dirty="0">
                <a:solidFill>
                  <a:srgbClr val="585260"/>
                </a:solidFill>
                <a:effectLst/>
                <a:latin typeface="Cascadia Code" panose="020B0609020000020004" pitchFamily="49" charset="0"/>
              </a:rPr>
              <a:t> + </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 </a:t>
            </a:r>
            <a:r>
              <a:rPr lang="en-US" altLang="zh-CN" sz="1200" dirty="0">
                <a:solidFill>
                  <a:srgbClr val="2A9292"/>
                </a:solidFill>
                <a:effectLst/>
                <a:latin typeface="Cascadia Code" panose="020B0609020000020004" pitchFamily="49" charset="0"/>
              </a:rPr>
              <a:t>'address='</a:t>
            </a:r>
            <a:r>
              <a:rPr lang="en-US" altLang="zh-CN" sz="1200" dirty="0">
                <a:solidFill>
                  <a:srgbClr val="585260"/>
                </a:solidFill>
                <a:effectLst/>
                <a:latin typeface="Cascadia Code" panose="020B0609020000020004" pitchFamily="49" charset="0"/>
              </a:rPr>
              <a:t> + address + </a:t>
            </a:r>
            <a:r>
              <a:rPr lang="en-US" altLang="zh-CN" sz="1200" dirty="0">
                <a:solidFill>
                  <a:srgbClr val="2A9292"/>
                </a:solidFill>
                <a:effectLst/>
                <a:latin typeface="Cascadia Code" panose="020B0609020000020004" pitchFamily="49" charset="0"/>
              </a:rPr>
              <a:t>'&amp;output='</a:t>
            </a:r>
            <a:r>
              <a:rPr lang="en-US" altLang="zh-CN" sz="1200" dirty="0">
                <a:solidFill>
                  <a:srgbClr val="585260"/>
                </a:solidFill>
                <a:effectLst/>
                <a:latin typeface="Cascadia Code" panose="020B0609020000020004" pitchFamily="49" charset="0"/>
              </a:rPr>
              <a:t> + output + </a:t>
            </a:r>
            <a:r>
              <a:rPr lang="en-US" altLang="zh-CN" sz="1200" dirty="0">
                <a:solidFill>
                  <a:srgbClr val="2A9292"/>
                </a:solidFill>
                <a:effectLst/>
                <a:latin typeface="Cascadia Code" panose="020B0609020000020004" pitchFamily="49" charset="0"/>
              </a:rPr>
              <a:t>'&amp;key='</a:t>
            </a:r>
            <a:r>
              <a:rPr lang="en-US" altLang="zh-CN" sz="1200" dirty="0">
                <a:solidFill>
                  <a:srgbClr val="585260"/>
                </a:solidFill>
                <a:effectLst/>
                <a:latin typeface="Cascadia Code" panose="020B0609020000020004" pitchFamily="49" charset="0"/>
              </a:rPr>
              <a:t> + key</a:t>
            </a:r>
            <a:endParaRPr lang="en-US" altLang="zh-CN" sz="1200" dirty="0">
              <a:effectLst/>
            </a:endParaRPr>
          </a:p>
          <a:p>
            <a:r>
              <a:rPr lang="en-US" altLang="zh-CN" sz="1200" dirty="0" err="1">
                <a:solidFill>
                  <a:srgbClr val="585260"/>
                </a:solidFill>
                <a:effectLst/>
                <a:latin typeface="Cascadia Code" panose="020B0609020000020004" pitchFamily="49" charset="0"/>
              </a:rPr>
              <a:t>lat</a:t>
            </a:r>
            <a:r>
              <a:rPr lang="en-US" altLang="zh-CN" sz="1200" dirty="0">
                <a:solidFill>
                  <a:srgbClr val="585260"/>
                </a:solidFill>
                <a:effectLst/>
                <a:latin typeface="Cascadia Code" panose="020B0609020000020004" pitchFamily="49" charset="0"/>
              </a:rPr>
              <a:t> = </a:t>
            </a:r>
            <a:r>
              <a:rPr lang="en-US" altLang="zh-CN" sz="1200" dirty="0">
                <a:solidFill>
                  <a:srgbClr val="AA573C"/>
                </a:solidFill>
                <a:effectLst/>
                <a:latin typeface="Cascadia Code" panose="020B0609020000020004" pitchFamily="49" charset="0"/>
              </a:rPr>
              <a:t>0.0</a:t>
            </a:r>
            <a:endParaRPr lang="en-US" altLang="zh-CN" sz="1200" dirty="0">
              <a:effectLst/>
            </a:endParaRPr>
          </a:p>
          <a:p>
            <a:r>
              <a:rPr lang="en-US" altLang="zh-CN" sz="1200" dirty="0" err="1">
                <a:solidFill>
                  <a:srgbClr val="585260"/>
                </a:solidFill>
                <a:effectLst/>
                <a:latin typeface="Cascadia Code" panose="020B0609020000020004" pitchFamily="49" charset="0"/>
              </a:rPr>
              <a:t>lng</a:t>
            </a:r>
            <a:r>
              <a:rPr lang="en-US" altLang="zh-CN" sz="1200" dirty="0">
                <a:solidFill>
                  <a:srgbClr val="585260"/>
                </a:solidFill>
                <a:effectLst/>
                <a:latin typeface="Cascadia Code" panose="020B0609020000020004" pitchFamily="49" charset="0"/>
              </a:rPr>
              <a:t> = </a:t>
            </a:r>
            <a:r>
              <a:rPr lang="en-US" altLang="zh-CN" sz="1200" dirty="0">
                <a:solidFill>
                  <a:srgbClr val="AA573C"/>
                </a:solidFill>
                <a:effectLst/>
                <a:latin typeface="Cascadia Code" panose="020B0609020000020004" pitchFamily="49" charset="0"/>
              </a:rPr>
              <a:t>0.0</a:t>
            </a:r>
            <a:endParaRPr lang="en-US" altLang="zh-CN" sz="1200" dirty="0">
              <a:effectLst/>
            </a:endParaRPr>
          </a:p>
          <a:p>
            <a:r>
              <a:rPr lang="en-US" altLang="zh-CN" sz="1200" dirty="0">
                <a:solidFill>
                  <a:srgbClr val="585260"/>
                </a:solidFill>
                <a:effectLst/>
                <a:latin typeface="Cascadia Code" panose="020B0609020000020004" pitchFamily="49" charset="0"/>
              </a:rPr>
              <a:t>res = </a:t>
            </a:r>
            <a:r>
              <a:rPr lang="en-US" altLang="zh-CN" sz="1200" dirty="0" err="1">
                <a:solidFill>
                  <a:srgbClr val="585260"/>
                </a:solidFill>
                <a:effectLst/>
                <a:latin typeface="Cascadia Code" panose="020B0609020000020004" pitchFamily="49" charset="0"/>
              </a:rPr>
              <a:t>requests.</a:t>
            </a:r>
            <a:r>
              <a:rPr lang="en-US" altLang="zh-CN" sz="1200" b="1" dirty="0" err="1">
                <a:solidFill>
                  <a:srgbClr val="A06E3B"/>
                </a:solidFill>
                <a:effectLst/>
                <a:latin typeface="Cascadia Code" panose="020B0609020000020004" pitchFamily="49" charset="0"/>
              </a:rPr>
              <a:t>get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url</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temp = </a:t>
            </a:r>
            <a:r>
              <a:rPr lang="en-US" altLang="zh-CN" sz="1200" dirty="0" err="1">
                <a:solidFill>
                  <a:srgbClr val="585260"/>
                </a:solidFill>
                <a:effectLst/>
                <a:latin typeface="Cascadia Code" panose="020B0609020000020004" pitchFamily="49" charset="0"/>
              </a:rPr>
              <a:t>json.</a:t>
            </a:r>
            <a:r>
              <a:rPr lang="en-US" altLang="zh-CN" sz="1200" b="1" dirty="0" err="1">
                <a:solidFill>
                  <a:srgbClr val="A06E3B"/>
                </a:solidFill>
                <a:effectLst/>
                <a:latin typeface="Cascadia Code" panose="020B0609020000020004" pitchFamily="49" charset="0"/>
              </a:rPr>
              <a:t>loads</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res.text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location = temp[</a:t>
            </a:r>
            <a:r>
              <a:rPr lang="en-US" altLang="zh-CN" sz="1200" dirty="0">
                <a:solidFill>
                  <a:srgbClr val="2A9292"/>
                </a:solidFill>
                <a:effectLst/>
                <a:latin typeface="Cascadia Code" panose="020B0609020000020004" pitchFamily="49" charset="0"/>
              </a:rPr>
              <a:t>'geocodes'</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0</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'location'</a:t>
            </a:r>
            <a:r>
              <a:rPr lang="en-US" altLang="zh-CN" sz="1200" dirty="0">
                <a:solidFill>
                  <a:srgbClr val="585260"/>
                </a:solidFill>
                <a:effectLst/>
                <a:latin typeface="Cascadia Code" panose="020B0609020000020004" pitchFamily="49" charset="0"/>
              </a:rPr>
              <a:t>].</a:t>
            </a:r>
            <a:r>
              <a:rPr lang="en-US" altLang="zh-CN" sz="1200" b="1" dirty="0">
                <a:solidFill>
                  <a:srgbClr val="A06E3B"/>
                </a:solidFill>
                <a:effectLst/>
                <a:latin typeface="Cascadia Code" panose="020B0609020000020004" pitchFamily="49" charset="0"/>
              </a:rPr>
              <a:t>split</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if</a:t>
            </a:r>
            <a:r>
              <a:rPr lang="en-US" altLang="zh-CN" sz="1200" dirty="0">
                <a:solidFill>
                  <a:srgbClr val="585260"/>
                </a:solidFill>
                <a:effectLst/>
                <a:latin typeface="Cascadia Code" panose="020B0609020000020004" pitchFamily="49" charset="0"/>
              </a:rPr>
              <a:t> temp[</a:t>
            </a:r>
            <a:r>
              <a:rPr lang="en-US" altLang="zh-CN" sz="1200" dirty="0">
                <a:solidFill>
                  <a:srgbClr val="2A9292"/>
                </a:solidFill>
                <a:effectLst/>
                <a:latin typeface="Cascadia Code" panose="020B0609020000020004" pitchFamily="49" charset="0"/>
              </a:rPr>
              <a:t>"info"</a:t>
            </a:r>
            <a:r>
              <a:rPr lang="en-US" altLang="zh-CN" sz="1200" dirty="0">
                <a:solidFill>
                  <a:srgbClr val="585260"/>
                </a:solidFill>
                <a:effectLst/>
                <a:latin typeface="Cascadia Code" panose="020B0609020000020004" pitchFamily="49" charset="0"/>
              </a:rPr>
              <a:t>] == </a:t>
            </a:r>
            <a:r>
              <a:rPr lang="en-US" altLang="zh-CN" sz="1200" dirty="0">
                <a:solidFill>
                  <a:srgbClr val="2A9292"/>
                </a:solidFill>
                <a:effectLst/>
                <a:latin typeface="Cascadia Code" panose="020B0609020000020004" pitchFamily="49" charset="0"/>
              </a:rPr>
              <a:t>'OK'</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lat</a:t>
            </a:r>
            <a:r>
              <a:rPr lang="en-US" altLang="zh-CN" sz="1200" dirty="0">
                <a:solidFill>
                  <a:srgbClr val="585260"/>
                </a:solidFill>
                <a:effectLst/>
                <a:latin typeface="Cascadia Code" panose="020B0609020000020004" pitchFamily="49" charset="0"/>
              </a:rPr>
              <a:t> = location[</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lng</a:t>
            </a:r>
            <a:r>
              <a:rPr lang="en-US" altLang="zh-CN" sz="1200" dirty="0">
                <a:solidFill>
                  <a:srgbClr val="585260"/>
                </a:solidFill>
                <a:effectLst/>
                <a:latin typeface="Cascadia Code" panose="020B0609020000020004" pitchFamily="49" charset="0"/>
              </a:rPr>
              <a:t> = location[</a:t>
            </a:r>
            <a:r>
              <a:rPr lang="en-US" altLang="zh-CN" sz="1200" dirty="0">
                <a:solidFill>
                  <a:srgbClr val="AA573C"/>
                </a:solidFill>
                <a:effectLst/>
                <a:latin typeface="Cascadia Code" panose="020B0609020000020004" pitchFamily="49" charset="0"/>
              </a:rPr>
              <a:t>0</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返回解析好的坐标</a:t>
            </a:r>
            <a:endParaRPr lang="zh-CN" altLang="en-US" sz="1200" dirty="0">
              <a:effectLst/>
            </a:endParaRPr>
          </a:p>
          <a:p>
            <a:r>
              <a:rPr lang="en-US" altLang="zh-CN" sz="1200" b="1" dirty="0">
                <a:solidFill>
                  <a:srgbClr val="955AE7"/>
                </a:solidFill>
                <a:effectLst/>
                <a:latin typeface="Cascadia Code" panose="020B0609020000020004" pitchFamily="49" charset="0"/>
              </a:rPr>
              <a:t>return</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lat,lng</a:t>
            </a:r>
            <a:r>
              <a:rPr lang="en-US" altLang="zh-CN" sz="1200" dirty="0">
                <a:effectLst/>
              </a:rPr>
              <a:t> </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逆地址解析</a:t>
            </a:r>
          </a:p>
        </p:txBody>
      </p:sp>
      <p:sp>
        <p:nvSpPr>
          <p:cNvPr id="16" name="文本框 15">
            <a:extLst>
              <a:ext uri="{FF2B5EF4-FFF2-40B4-BE49-F238E27FC236}">
                <a16:creationId xmlns:a16="http://schemas.microsoft.com/office/drawing/2014/main" id="{7BB0D35A-01C7-4C02-816B-73537C2E7060}"/>
              </a:ext>
            </a:extLst>
          </p:cNvPr>
          <p:cNvSpPr txBox="1"/>
          <p:nvPr/>
        </p:nvSpPr>
        <p:spPr>
          <a:xfrm>
            <a:off x="105219" y="991135"/>
            <a:ext cx="6206836" cy="307777"/>
          </a:xfrm>
          <a:prstGeom prst="rect">
            <a:avLst/>
          </a:prstGeom>
          <a:noFill/>
        </p:spPr>
        <p:txBody>
          <a:bodyPr wrap="square">
            <a:spAutoFit/>
          </a:bodyPr>
          <a:lstStyle/>
          <a:p>
            <a:r>
              <a:rPr lang="en-US" altLang="zh-CN" sz="1400" b="0" i="0" dirty="0">
                <a:solidFill>
                  <a:srgbClr val="24292F"/>
                </a:solidFill>
                <a:effectLst/>
                <a:latin typeface="-apple-system"/>
              </a:rPr>
              <a:t>2.1 </a:t>
            </a:r>
            <a:r>
              <a:rPr lang="zh-CN" altLang="en-US" sz="1400" b="0" i="0" dirty="0">
                <a:solidFill>
                  <a:srgbClr val="24292F"/>
                </a:solidFill>
                <a:effectLst/>
                <a:latin typeface="-apple-system"/>
              </a:rPr>
              <a:t>定义基本数据结构：</a:t>
            </a:r>
            <a:endParaRPr lang="zh-CN" altLang="en-US" sz="1400" dirty="0"/>
          </a:p>
        </p:txBody>
      </p:sp>
      <p:sp>
        <p:nvSpPr>
          <p:cNvPr id="7" name="文本框 6">
            <a:extLst>
              <a:ext uri="{FF2B5EF4-FFF2-40B4-BE49-F238E27FC236}">
                <a16:creationId xmlns:a16="http://schemas.microsoft.com/office/drawing/2014/main" id="{D471A194-476B-4DC9-A137-050C0CE3D140}"/>
              </a:ext>
            </a:extLst>
          </p:cNvPr>
          <p:cNvSpPr txBox="1"/>
          <p:nvPr/>
        </p:nvSpPr>
        <p:spPr>
          <a:xfrm>
            <a:off x="105219" y="1304768"/>
            <a:ext cx="3238345" cy="1277273"/>
          </a:xfrm>
          <a:prstGeom prst="rect">
            <a:avLst/>
          </a:prstGeom>
          <a:solidFill>
            <a:schemeClr val="bg1">
              <a:lumMod val="85000"/>
            </a:schemeClr>
          </a:solidFill>
        </p:spPr>
        <p:txBody>
          <a:bodyPr wrap="square">
            <a:spAutoFit/>
          </a:bodyPr>
          <a:lstStyle/>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索引    </a:t>
            </a:r>
            <a:r>
              <a:rPr lang="en-US" altLang="zh-CN" sz="1100" dirty="0" err="1">
                <a:solidFill>
                  <a:srgbClr val="585260"/>
                </a:solidFill>
                <a:effectLst/>
                <a:latin typeface="Cascadia Code" panose="020B0609020000020004" pitchFamily="49" charset="0"/>
              </a:rPr>
              <a:t>idint</a:t>
            </a:r>
            <a:r>
              <a:rPr lang="en-US" altLang="zh-CN" sz="1100" dirty="0">
                <a:solidFill>
                  <a:srgbClr val="585260"/>
                </a:solidFill>
                <a:effectLst/>
                <a:latin typeface="Cascadia Code" panose="020B0609020000020004" pitchFamily="49" charset="0"/>
              </a:rPr>
              <a:t> = []</a:t>
            </a:r>
            <a:endParaRPr lang="en-US" altLang="zh-CN" sz="1000" dirty="0">
              <a:effectLst/>
            </a:endParaRPr>
          </a:p>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小区名    </a:t>
            </a:r>
            <a:r>
              <a:rPr lang="en-US" altLang="zh-CN" sz="1100" dirty="0" err="1">
                <a:solidFill>
                  <a:srgbClr val="585260"/>
                </a:solidFill>
                <a:effectLst/>
                <a:latin typeface="Cascadia Code" panose="020B0609020000020004" pitchFamily="49" charset="0"/>
              </a:rPr>
              <a:t>community_names</a:t>
            </a:r>
            <a:r>
              <a:rPr lang="en-US" altLang="zh-CN" sz="1100" dirty="0">
                <a:solidFill>
                  <a:srgbClr val="585260"/>
                </a:solidFill>
                <a:effectLst/>
                <a:latin typeface="Cascadia Code" panose="020B0609020000020004" pitchFamily="49" charset="0"/>
              </a:rPr>
              <a:t> = []</a:t>
            </a:r>
            <a:endParaRPr lang="en-US" altLang="zh-CN" sz="1000" dirty="0">
              <a:effectLst/>
            </a:endParaRPr>
          </a:p>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经纬度    </a:t>
            </a:r>
            <a:r>
              <a:rPr lang="en-US" altLang="zh-CN" sz="1100" dirty="0">
                <a:solidFill>
                  <a:srgbClr val="585260"/>
                </a:solidFill>
                <a:effectLst/>
                <a:latin typeface="Cascadia Code" panose="020B0609020000020004" pitchFamily="49" charset="0"/>
              </a:rPr>
              <a:t>lats = []   </a:t>
            </a:r>
            <a:r>
              <a:rPr lang="en-US" altLang="zh-CN" sz="1100" dirty="0" err="1">
                <a:solidFill>
                  <a:srgbClr val="585260"/>
                </a:solidFill>
                <a:effectLst/>
                <a:latin typeface="Cascadia Code" panose="020B0609020000020004" pitchFamily="49" charset="0"/>
              </a:rPr>
              <a:t>lngs</a:t>
            </a:r>
            <a:r>
              <a:rPr lang="en-US" altLang="zh-CN" sz="1100" dirty="0">
                <a:solidFill>
                  <a:srgbClr val="585260"/>
                </a:solidFill>
                <a:effectLst/>
                <a:latin typeface="Cascadia Code" panose="020B0609020000020004" pitchFamily="49" charset="0"/>
              </a:rPr>
              <a:t> = []</a:t>
            </a:r>
            <a:endParaRPr lang="en-US" altLang="zh-CN" sz="1000" dirty="0">
              <a:effectLst/>
            </a:endParaRPr>
          </a:p>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完整地址    </a:t>
            </a:r>
            <a:r>
              <a:rPr lang="en-US" altLang="zh-CN" sz="1100" dirty="0">
                <a:solidFill>
                  <a:srgbClr val="585260"/>
                </a:solidFill>
                <a:effectLst/>
                <a:latin typeface="Cascadia Code" panose="020B0609020000020004" pitchFamily="49" charset="0"/>
              </a:rPr>
              <a:t>address = </a:t>
            </a:r>
            <a:r>
              <a:rPr lang="en-US" altLang="zh-CN" sz="1100" dirty="0">
                <a:solidFill>
                  <a:srgbClr val="2A9292"/>
                </a:solidFill>
                <a:effectLst/>
                <a:latin typeface="Cascadia Code" panose="020B0609020000020004" pitchFamily="49" charset="0"/>
              </a:rPr>
              <a:t>''</a:t>
            </a:r>
            <a:endParaRPr lang="en-US" altLang="zh-CN" sz="1000" dirty="0">
              <a:effectLst/>
            </a:endParaRPr>
          </a:p>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格式化数据  </a:t>
            </a:r>
            <a:r>
              <a:rPr lang="en-US" altLang="zh-CN" sz="1100" dirty="0" err="1">
                <a:solidFill>
                  <a:srgbClr val="585260"/>
                </a:solidFill>
                <a:effectLst/>
                <a:latin typeface="Cascadia Code" panose="020B0609020000020004" pitchFamily="49" charset="0"/>
              </a:rPr>
              <a:t>lat_lng_data</a:t>
            </a:r>
            <a:r>
              <a:rPr lang="en-US" altLang="zh-CN" sz="1100" dirty="0">
                <a:solidFill>
                  <a:srgbClr val="585260"/>
                </a:solidFill>
                <a:effectLst/>
                <a:latin typeface="Cascadia Code" panose="020B0609020000020004" pitchFamily="49" charset="0"/>
              </a:rPr>
              <a:t> = </a:t>
            </a:r>
          </a:p>
          <a:p>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"id"</a:t>
            </a:r>
            <a:r>
              <a:rPr lang="en-US" altLang="zh-CN" sz="1100" dirty="0">
                <a:solidFill>
                  <a:srgbClr val="585260"/>
                </a:solidFill>
                <a:effectLst/>
                <a:latin typeface="Cascadia Code" panose="020B0609020000020004" pitchFamily="49" charset="0"/>
              </a:rPr>
              <a:t>:idint,</a:t>
            </a:r>
            <a:r>
              <a:rPr lang="en-US" altLang="zh-CN" sz="1100" dirty="0">
                <a:solidFill>
                  <a:srgbClr val="2A9292"/>
                </a:solidFill>
                <a:effectLst/>
                <a:latin typeface="Cascadia Code" panose="020B0609020000020004" pitchFamily="49" charset="0"/>
              </a:rPr>
              <a:t>"community_name“</a:t>
            </a:r>
            <a:r>
              <a:rPr lang="en-US" altLang="zh-CN" sz="1100" dirty="0">
                <a:solidFill>
                  <a:srgbClr val="585260"/>
                </a:solidFill>
                <a:effectLst/>
                <a:latin typeface="Cascadia Code" panose="020B0609020000020004" pitchFamily="49" charset="0"/>
              </a:rPr>
              <a:t>:community_names,</a:t>
            </a:r>
            <a:r>
              <a:rPr lang="en-US" altLang="zh-CN" sz="1100" dirty="0">
                <a:solidFill>
                  <a:srgbClr val="2A9292"/>
                </a:solidFill>
                <a:effectLst/>
                <a:latin typeface="Cascadia Code" panose="020B0609020000020004" pitchFamily="49" charset="0"/>
              </a:rPr>
              <a:t>"lat"</a:t>
            </a:r>
            <a:r>
              <a:rPr lang="en-US" altLang="zh-CN" sz="1100" dirty="0">
                <a:solidFill>
                  <a:srgbClr val="585260"/>
                </a:solidFill>
                <a:effectLst/>
                <a:latin typeface="Cascadia Code" panose="020B0609020000020004" pitchFamily="49" charset="0"/>
              </a:rPr>
              <a:t>:lats,</a:t>
            </a:r>
            <a:r>
              <a:rPr lang="en-US" altLang="zh-CN" sz="1100" dirty="0">
                <a:solidFill>
                  <a:srgbClr val="2A9292"/>
                </a:solidFill>
                <a:effectLst/>
                <a:latin typeface="Cascadia Code" panose="020B0609020000020004" pitchFamily="49" charset="0"/>
              </a:rPr>
              <a:t>"lng"</a:t>
            </a:r>
            <a:r>
              <a:rPr lang="en-US" altLang="zh-CN" sz="1100" dirty="0">
                <a:solidFill>
                  <a:srgbClr val="585260"/>
                </a:solidFill>
                <a:effectLst/>
                <a:latin typeface="Cascadia Code" panose="020B0609020000020004" pitchFamily="49" charset="0"/>
              </a:rPr>
              <a:t>:lngs}</a:t>
            </a:r>
            <a:r>
              <a:rPr lang="en-US" altLang="zh-CN" sz="1000" dirty="0">
                <a:effectLst/>
              </a:rPr>
              <a:t> </a:t>
            </a:r>
            <a:endParaRPr lang="zh-CN" altLang="en-US" sz="1000" dirty="0"/>
          </a:p>
        </p:txBody>
      </p:sp>
      <p:sp>
        <p:nvSpPr>
          <p:cNvPr id="9" name="文本框 8">
            <a:extLst>
              <a:ext uri="{FF2B5EF4-FFF2-40B4-BE49-F238E27FC236}">
                <a16:creationId xmlns:a16="http://schemas.microsoft.com/office/drawing/2014/main" id="{C88936F8-A12D-4535-BBF5-19AB0A8D1B54}"/>
              </a:ext>
            </a:extLst>
          </p:cNvPr>
          <p:cNvSpPr txBox="1"/>
          <p:nvPr/>
        </p:nvSpPr>
        <p:spPr>
          <a:xfrm>
            <a:off x="114455" y="2810699"/>
            <a:ext cx="2643155" cy="954107"/>
          </a:xfrm>
          <a:prstGeom prst="rect">
            <a:avLst/>
          </a:prstGeom>
          <a:noFill/>
        </p:spPr>
        <p:txBody>
          <a:bodyPr wrap="square">
            <a:spAutoFit/>
          </a:bodyPr>
          <a:lstStyle/>
          <a:p>
            <a:r>
              <a:rPr lang="en-US" altLang="zh-CN" sz="1400" b="0" i="0" dirty="0">
                <a:solidFill>
                  <a:srgbClr val="24292F"/>
                </a:solidFill>
                <a:effectLst/>
                <a:latin typeface="-apple-system"/>
              </a:rPr>
              <a:t>2.2 </a:t>
            </a:r>
            <a:r>
              <a:rPr lang="zh-CN" altLang="en-US" sz="1400" b="0" i="0" dirty="0">
                <a:solidFill>
                  <a:srgbClr val="24292F"/>
                </a:solidFill>
                <a:effectLst/>
                <a:latin typeface="-apple-system"/>
              </a:rPr>
              <a:t>生成经纬度信息，这里我们的数据保存策略是每两千条存储到一个</a:t>
            </a:r>
            <a:r>
              <a:rPr lang="en-US" altLang="zh-CN" sz="1400" b="0" i="0" dirty="0">
                <a:solidFill>
                  <a:srgbClr val="24292F"/>
                </a:solidFill>
                <a:effectLst/>
                <a:latin typeface="-apple-system"/>
              </a:rPr>
              <a:t>CSV</a:t>
            </a:r>
            <a:r>
              <a:rPr lang="zh-CN" altLang="en-US" sz="1400" b="0" i="0" dirty="0">
                <a:solidFill>
                  <a:srgbClr val="24292F"/>
                </a:solidFill>
                <a:effectLst/>
                <a:latin typeface="-apple-system"/>
              </a:rPr>
              <a:t>文件中，以免断开链接后数据丢失的问题：</a:t>
            </a:r>
            <a:endParaRPr lang="zh-CN" altLang="en-US" sz="1400" dirty="0"/>
          </a:p>
        </p:txBody>
      </p:sp>
      <p:sp>
        <p:nvSpPr>
          <p:cNvPr id="11" name="文本框 10">
            <a:extLst>
              <a:ext uri="{FF2B5EF4-FFF2-40B4-BE49-F238E27FC236}">
                <a16:creationId xmlns:a16="http://schemas.microsoft.com/office/drawing/2014/main" id="{DF4E67CC-6157-4C18-B141-679CD44FD377}"/>
              </a:ext>
            </a:extLst>
          </p:cNvPr>
          <p:cNvSpPr txBox="1"/>
          <p:nvPr/>
        </p:nvSpPr>
        <p:spPr>
          <a:xfrm>
            <a:off x="3862235" y="205069"/>
            <a:ext cx="8257309" cy="5678478"/>
          </a:xfrm>
          <a:prstGeom prst="rect">
            <a:avLst/>
          </a:prstGeom>
          <a:solidFill>
            <a:schemeClr val="bg1">
              <a:lumMod val="85000"/>
            </a:schemeClr>
          </a:solidFill>
        </p:spPr>
        <p:txBody>
          <a:bodyPr wrap="square">
            <a:spAutoFit/>
          </a:bodyPr>
          <a:lstStyle/>
          <a:p>
            <a:r>
              <a:rPr lang="en-US" altLang="zh-CN" sz="1100" b="1" dirty="0">
                <a:solidFill>
                  <a:srgbClr val="955AE7"/>
                </a:solidFill>
                <a:effectLst/>
                <a:latin typeface="Cascadia Code" panose="020B0609020000020004" pitchFamily="49" charset="0"/>
              </a:rPr>
              <a:t>for</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idi,community_name,region</a:t>
            </a:r>
            <a:r>
              <a:rPr lang="en-US" altLang="zh-CN"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in</a:t>
            </a:r>
            <a:r>
              <a:rPr lang="en-US" altLang="zh-CN" sz="1100" dirty="0">
                <a:solidFill>
                  <a:srgbClr val="585260"/>
                </a:solidFill>
                <a:effectLst/>
                <a:latin typeface="Cascadia Code" panose="020B0609020000020004" pitchFamily="49" charset="0"/>
              </a:rPr>
              <a:t> </a:t>
            </a:r>
            <a:r>
              <a:rPr lang="en-US" altLang="zh-CN" sz="1100" b="1" dirty="0">
                <a:solidFill>
                  <a:srgbClr val="576DDB"/>
                </a:solidFill>
                <a:effectLst/>
                <a:latin typeface="Cascadia Code" panose="020B0609020000020004" pitchFamily="49" charset="0"/>
              </a:rPr>
              <a:t>zip</a:t>
            </a:r>
            <a:r>
              <a:rPr lang="en-US" altLang="zh-CN" sz="1100" dirty="0">
                <a:solidFill>
                  <a:srgbClr val="585260"/>
                </a:solidFill>
                <a:effectLst/>
                <a:latin typeface="Cascadia Code" panose="020B0609020000020004" pitchFamily="49" charset="0"/>
              </a:rPr>
              <a:t>(</a:t>
            </a:r>
            <a:r>
              <a:rPr lang="en-US" altLang="zh-CN" sz="1100" b="1" dirty="0">
                <a:solidFill>
                  <a:srgbClr val="576DDB"/>
                </a:solidFill>
                <a:effectLst/>
                <a:latin typeface="Cascadia Code" panose="020B0609020000020004" pitchFamily="49" charset="0"/>
              </a:rPr>
              <a:t>list</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complete_data</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"id"</a:t>
            </a:r>
            <a:r>
              <a:rPr lang="en-US" altLang="zh-CN" sz="1100" dirty="0">
                <a:solidFill>
                  <a:srgbClr val="585260"/>
                </a:solidFill>
                <a:effectLst/>
                <a:latin typeface="Cascadia Code" panose="020B0609020000020004" pitchFamily="49" charset="0"/>
              </a:rPr>
              <a:t>]),</a:t>
            </a:r>
            <a:r>
              <a:rPr lang="en-US" altLang="zh-CN" sz="1100" b="1" dirty="0">
                <a:solidFill>
                  <a:srgbClr val="576DDB"/>
                </a:solidFill>
                <a:effectLst/>
                <a:latin typeface="Cascadia Code" panose="020B0609020000020004" pitchFamily="49" charset="0"/>
              </a:rPr>
              <a:t>list</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complete_data</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a:t>
            </a:r>
            <a:r>
              <a:rPr lang="en-US" altLang="zh-CN" sz="1100" dirty="0" err="1">
                <a:solidFill>
                  <a:srgbClr val="2A9292"/>
                </a:solidFill>
                <a:effectLst/>
                <a:latin typeface="Cascadia Code" panose="020B0609020000020004" pitchFamily="49" charset="0"/>
              </a:rPr>
              <a:t>community_name</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a:t>
            </a:r>
            <a:r>
              <a:rPr lang="en-US" altLang="zh-CN" sz="1100" b="1" dirty="0">
                <a:solidFill>
                  <a:srgbClr val="576DDB"/>
                </a:solidFill>
                <a:effectLst/>
                <a:latin typeface="Cascadia Code" panose="020B0609020000020004" pitchFamily="49" charset="0"/>
              </a:rPr>
              <a:t>list</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complete_data</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"region"</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获取小区名并生成完整地址</a:t>
            </a:r>
            <a:endParaRPr lang="zh-CN" altLang="en-US" sz="1100" dirty="0">
              <a:effectLst/>
            </a:endParaRPr>
          </a:p>
          <a:p>
            <a:r>
              <a:rPr lang="en-US" altLang="zh-CN" sz="1100" dirty="0" err="1">
                <a:solidFill>
                  <a:srgbClr val="585260"/>
                </a:solidFill>
                <a:effectLst/>
                <a:latin typeface="Cascadia Code" panose="020B0609020000020004" pitchFamily="49" charset="0"/>
              </a:rPr>
              <a:t>community_name</a:t>
            </a:r>
            <a:r>
              <a:rPr lang="en-US" altLang="zh-CN" sz="1100" dirty="0">
                <a:solidFill>
                  <a:srgbClr val="585260"/>
                </a:solidFill>
                <a:effectLst/>
                <a:latin typeface="Cascadia Code" panose="020B0609020000020004" pitchFamily="49" charset="0"/>
              </a:rPr>
              <a:t> = </a:t>
            </a:r>
            <a:r>
              <a:rPr lang="en-US" altLang="zh-CN" sz="1100" b="1" dirty="0">
                <a:solidFill>
                  <a:srgbClr val="576DDB"/>
                </a:solidFill>
                <a:effectLst/>
                <a:latin typeface="Cascadia Code" panose="020B0609020000020004" pitchFamily="49" charset="0"/>
              </a:rPr>
              <a:t>str</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community_name</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region = </a:t>
            </a:r>
            <a:r>
              <a:rPr lang="en-US" altLang="zh-CN" sz="1100" dirty="0" err="1">
                <a:solidFill>
                  <a:srgbClr val="585260"/>
                </a:solidFill>
                <a:effectLst/>
                <a:latin typeface="Cascadia Code" panose="020B0609020000020004" pitchFamily="49" charset="0"/>
              </a:rPr>
              <a:t>re.</a:t>
            </a:r>
            <a:r>
              <a:rPr lang="en-US" altLang="zh-CN" sz="1100" b="1" dirty="0" err="1">
                <a:solidFill>
                  <a:srgbClr val="A06E3B"/>
                </a:solidFill>
                <a:effectLst/>
                <a:latin typeface="Cascadia Code" panose="020B0609020000020004" pitchFamily="49" charset="0"/>
              </a:rPr>
              <a:t>sub</a:t>
            </a:r>
            <a:r>
              <a:rPr lang="en-US" altLang="zh-CN" sz="1100" dirty="0">
                <a:solidFill>
                  <a:srgbClr val="585260"/>
                </a:solidFill>
                <a:effectLst/>
                <a:latin typeface="Cascadia Code" panose="020B0609020000020004" pitchFamily="49" charset="0"/>
              </a:rPr>
              <a:t>(r</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,region).</a:t>
            </a:r>
            <a:r>
              <a:rPr lang="en-US" altLang="zh-CN" sz="1100" b="1" dirty="0">
                <a:solidFill>
                  <a:srgbClr val="A06E3B"/>
                </a:solidFill>
                <a:effectLst/>
                <a:latin typeface="Cascadia Code" panose="020B0609020000020004" pitchFamily="49" charset="0"/>
              </a:rPr>
              <a:t>split</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b="1" dirty="0">
                <a:solidFill>
                  <a:srgbClr val="955AE7"/>
                </a:solidFill>
                <a:effectLst/>
                <a:latin typeface="Cascadia Code" panose="020B0609020000020004" pitchFamily="49" charset="0"/>
              </a:rPr>
              <a:t>if</a:t>
            </a:r>
            <a:r>
              <a:rPr lang="en-US" altLang="zh-CN" sz="1100" dirty="0">
                <a:solidFill>
                  <a:srgbClr val="585260"/>
                </a:solidFill>
                <a:effectLst/>
                <a:latin typeface="Cascadia Code" panose="020B0609020000020004" pitchFamily="49" charset="0"/>
              </a:rPr>
              <a:t> </a:t>
            </a:r>
            <a:r>
              <a:rPr lang="en-US" altLang="zh-CN" sz="1100" b="1" dirty="0" err="1">
                <a:solidFill>
                  <a:srgbClr val="576DDB"/>
                </a:solidFill>
                <a:effectLst/>
                <a:latin typeface="Cascadia Code" panose="020B0609020000020004" pitchFamily="49" charset="0"/>
              </a:rPr>
              <a:t>len</a:t>
            </a:r>
            <a:r>
              <a:rPr lang="en-US" altLang="zh-CN" sz="1100" dirty="0">
                <a:solidFill>
                  <a:srgbClr val="585260"/>
                </a:solidFill>
                <a:effectLst/>
                <a:latin typeface="Cascadia Code" panose="020B0609020000020004" pitchFamily="49" charset="0"/>
              </a:rPr>
              <a:t>(region)&gt;=</a:t>
            </a:r>
            <a:r>
              <a:rPr lang="en-US" altLang="zh-CN" sz="1100" dirty="0">
                <a:solidFill>
                  <a:srgbClr val="AA573C"/>
                </a:solidFill>
                <a:effectLst/>
                <a:latin typeface="Cascadia Code" panose="020B0609020000020004" pitchFamily="49" charset="0"/>
              </a:rPr>
              <a:t>2</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b="1" dirty="0">
                <a:solidFill>
                  <a:srgbClr val="955AE7"/>
                </a:solidFill>
                <a:effectLst/>
                <a:latin typeface="Cascadia Code" panose="020B0609020000020004" pitchFamily="49" charset="0"/>
              </a:rPr>
              <a:t>if</a:t>
            </a:r>
            <a:r>
              <a:rPr lang="en-US" altLang="zh-CN" sz="1100" dirty="0">
                <a:solidFill>
                  <a:srgbClr val="585260"/>
                </a:solidFill>
                <a:effectLst/>
                <a:latin typeface="Cascadia Code" panose="020B0609020000020004" pitchFamily="49" charset="0"/>
              </a:rPr>
              <a:t> region[</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 != region[</a:t>
            </a:r>
            <a:r>
              <a:rPr lang="en-US" altLang="zh-CN" sz="1100" dirty="0">
                <a:solidFill>
                  <a:srgbClr val="AA573C"/>
                </a:solidFill>
                <a:effectLst/>
                <a:latin typeface="Cascadia Code" panose="020B0609020000020004" pitchFamily="49" charset="0"/>
              </a:rPr>
              <a:t>1</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address = </a:t>
            </a:r>
            <a:r>
              <a:rPr lang="en-US" altLang="zh-CN" sz="1100" dirty="0">
                <a:solidFill>
                  <a:srgbClr val="2A9292"/>
                </a:solidFill>
                <a:effectLst/>
                <a:latin typeface="Cascadia Code" panose="020B0609020000020004" pitchFamily="49" charset="0"/>
              </a:rPr>
              <a:t>"</a:t>
            </a:r>
            <a:r>
              <a:rPr lang="zh-CN" altLang="en-US" sz="1100" dirty="0">
                <a:solidFill>
                  <a:srgbClr val="2A9292"/>
                </a:solidFill>
                <a:effectLst/>
                <a:latin typeface="Cascadia Code" panose="020B0609020000020004" pitchFamily="49" charset="0"/>
              </a:rPr>
              <a:t>成都市</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+region[</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]+region[</a:t>
            </a:r>
            <a:r>
              <a:rPr lang="en-US" altLang="zh-CN" sz="1100" dirty="0">
                <a:solidFill>
                  <a:srgbClr val="AA573C"/>
                </a:solidFill>
                <a:effectLst/>
                <a:latin typeface="Cascadia Code" panose="020B0609020000020004" pitchFamily="49" charset="0"/>
              </a:rPr>
              <a:t>1</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community_name</a:t>
            </a:r>
            <a:endParaRPr lang="en-US" altLang="zh-CN" sz="1100" dirty="0">
              <a:effectLst/>
            </a:endParaRPr>
          </a:p>
          <a:p>
            <a:r>
              <a:rPr lang="en-US" altLang="zh-CN" sz="1100" b="1" dirty="0">
                <a:solidFill>
                  <a:srgbClr val="955AE7"/>
                </a:solidFill>
                <a:effectLst/>
                <a:latin typeface="Cascadia Code" panose="020B0609020000020004" pitchFamily="49" charset="0"/>
              </a:rPr>
              <a:t>else</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address = </a:t>
            </a:r>
            <a:r>
              <a:rPr lang="en-US" altLang="zh-CN" sz="1100" dirty="0">
                <a:solidFill>
                  <a:srgbClr val="2A9292"/>
                </a:solidFill>
                <a:effectLst/>
                <a:latin typeface="Cascadia Code" panose="020B0609020000020004" pitchFamily="49" charset="0"/>
              </a:rPr>
              <a:t>"</a:t>
            </a:r>
            <a:r>
              <a:rPr lang="zh-CN" altLang="en-US" sz="1100" dirty="0">
                <a:solidFill>
                  <a:srgbClr val="2A9292"/>
                </a:solidFill>
                <a:effectLst/>
                <a:latin typeface="Cascadia Code" panose="020B0609020000020004" pitchFamily="49" charset="0"/>
              </a:rPr>
              <a:t>成都市</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+region[</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community_name</a:t>
            </a:r>
            <a:endParaRPr lang="en-US" altLang="zh-CN" sz="1100" dirty="0">
              <a:effectLst/>
            </a:endParaRPr>
          </a:p>
          <a:p>
            <a:r>
              <a:rPr lang="en-US" altLang="zh-CN" sz="1100" b="1" dirty="0">
                <a:solidFill>
                  <a:srgbClr val="955AE7"/>
                </a:solidFill>
                <a:effectLst/>
                <a:latin typeface="Cascadia Code" panose="020B0609020000020004" pitchFamily="49" charset="0"/>
              </a:rPr>
              <a:t>else</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address = </a:t>
            </a:r>
            <a:r>
              <a:rPr lang="en-US" altLang="zh-CN" sz="1100" dirty="0">
                <a:solidFill>
                  <a:srgbClr val="2A9292"/>
                </a:solidFill>
                <a:effectLst/>
                <a:latin typeface="Cascadia Code" panose="020B0609020000020004" pitchFamily="49" charset="0"/>
              </a:rPr>
              <a:t>"</a:t>
            </a:r>
            <a:r>
              <a:rPr lang="zh-CN" altLang="en-US" sz="1100" dirty="0">
                <a:solidFill>
                  <a:srgbClr val="2A9292"/>
                </a:solidFill>
                <a:effectLst/>
                <a:latin typeface="Cascadia Code" panose="020B0609020000020004" pitchFamily="49" charset="0"/>
              </a:rPr>
              <a:t>成都市</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+region[</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community_name</a:t>
            </a:r>
            <a:endParaRPr lang="en-US" altLang="zh-CN" sz="1100" dirty="0">
              <a:effectLst/>
            </a:endParaRPr>
          </a:p>
          <a:p>
            <a:r>
              <a:rPr lang="en-US" altLang="zh-CN" sz="1100" i="1" dirty="0">
                <a:solidFill>
                  <a:srgbClr val="7E7887"/>
                </a:solidFill>
                <a:effectLst/>
                <a:latin typeface="Cascadia Code" panose="020B0609020000020004" pitchFamily="49" charset="0"/>
              </a:rPr>
              <a:t># print(address)</a:t>
            </a:r>
            <a:endParaRPr lang="en-US" altLang="zh-CN" sz="1100" dirty="0">
              <a:effectLst/>
            </a:endParaRPr>
          </a:p>
          <a:p>
            <a:r>
              <a:rPr lang="en-US" altLang="zh-CN" sz="1100" i="1" dirty="0">
                <a:solidFill>
                  <a:srgbClr val="7E7887"/>
                </a:solidFill>
                <a:effectLst/>
                <a:latin typeface="Cascadia Code" panose="020B0609020000020004" pitchFamily="49" charset="0"/>
              </a:rPr>
              <a:t># print('*'*20)</a:t>
            </a:r>
            <a:endParaRPr lang="en-US" altLang="zh-CN" sz="1100" dirty="0">
              <a:effectLst/>
            </a:endParaRPr>
          </a:p>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解析地址</a:t>
            </a:r>
            <a:endParaRPr lang="zh-CN" altLang="en-US" sz="1100" dirty="0">
              <a:effectLst/>
            </a:endParaRPr>
          </a:p>
          <a:p>
            <a:r>
              <a:rPr lang="en-US" altLang="zh-CN" sz="1100" dirty="0" err="1">
                <a:solidFill>
                  <a:srgbClr val="585260"/>
                </a:solidFill>
                <a:effectLst/>
                <a:latin typeface="Cascadia Code" panose="020B0609020000020004" pitchFamily="49" charset="0"/>
              </a:rPr>
              <a:t>lat,lng</a:t>
            </a:r>
            <a:r>
              <a:rPr lang="en-US" altLang="zh-CN" sz="1100" dirty="0">
                <a:solidFill>
                  <a:srgbClr val="585260"/>
                </a:solidFill>
                <a:effectLst/>
                <a:latin typeface="Cascadia Code" panose="020B0609020000020004" pitchFamily="49" charset="0"/>
              </a:rPr>
              <a:t> = </a:t>
            </a:r>
            <a:r>
              <a:rPr lang="en-US" altLang="zh-CN" sz="1100" b="1" dirty="0" err="1">
                <a:solidFill>
                  <a:srgbClr val="A06E3B"/>
                </a:solidFill>
                <a:effectLst/>
                <a:latin typeface="Cascadia Code" panose="020B0609020000020004" pitchFamily="49" charset="0"/>
              </a:rPr>
              <a:t>getlnglat_gaode</a:t>
            </a:r>
            <a:r>
              <a:rPr lang="en-US" altLang="zh-CN" sz="1100" dirty="0">
                <a:solidFill>
                  <a:srgbClr val="585260"/>
                </a:solidFill>
                <a:effectLst/>
                <a:latin typeface="Cascadia Code" panose="020B0609020000020004" pitchFamily="49" charset="0"/>
              </a:rPr>
              <a:t>(address)</a:t>
            </a:r>
            <a:endParaRPr lang="en-US" altLang="zh-CN" sz="1100" dirty="0">
              <a:effectLst/>
            </a:endParaRPr>
          </a:p>
          <a:p>
            <a:r>
              <a:rPr lang="en-US" altLang="zh-CN" sz="1100" b="1" dirty="0">
                <a:solidFill>
                  <a:srgbClr val="955AE7"/>
                </a:solidFill>
                <a:effectLst/>
                <a:latin typeface="Cascadia Code" panose="020B0609020000020004" pitchFamily="49" charset="0"/>
              </a:rPr>
              <a:t>if</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lat</a:t>
            </a:r>
            <a:r>
              <a:rPr lang="en-US" altLang="zh-CN" sz="1100" dirty="0">
                <a:solidFill>
                  <a:srgbClr val="585260"/>
                </a:solidFill>
                <a:effectLst/>
                <a:latin typeface="Cascadia Code" panose="020B0609020000020004" pitchFamily="49" charset="0"/>
              </a:rPr>
              <a:t> != </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or</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lng</a:t>
            </a:r>
            <a:r>
              <a:rPr lang="en-US" altLang="zh-CN" sz="1100" dirty="0">
                <a:solidFill>
                  <a:srgbClr val="585260"/>
                </a:solidFill>
                <a:effectLst/>
                <a:latin typeface="Cascadia Code" panose="020B0609020000020004" pitchFamily="49" charset="0"/>
              </a:rPr>
              <a:t> !=</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idint.</a:t>
            </a:r>
            <a:r>
              <a:rPr lang="en-US" altLang="zh-CN" sz="1100" b="1" dirty="0" err="1">
                <a:solidFill>
                  <a:srgbClr val="A06E3B"/>
                </a:solidFill>
                <a:effectLst/>
                <a:latin typeface="Cascadia Code" panose="020B0609020000020004" pitchFamily="49" charset="0"/>
              </a:rPr>
              <a:t>append</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idi</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community_names.</a:t>
            </a:r>
            <a:r>
              <a:rPr lang="en-US" altLang="zh-CN" sz="1100" b="1" dirty="0" err="1">
                <a:solidFill>
                  <a:srgbClr val="A06E3B"/>
                </a:solidFill>
                <a:effectLst/>
                <a:latin typeface="Cascadia Code" panose="020B0609020000020004" pitchFamily="49" charset="0"/>
              </a:rPr>
              <a:t>append</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community_name</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lats.</a:t>
            </a:r>
            <a:r>
              <a:rPr lang="en-US" altLang="zh-CN" sz="1100" b="1" dirty="0" err="1">
                <a:solidFill>
                  <a:srgbClr val="A06E3B"/>
                </a:solidFill>
                <a:effectLst/>
                <a:latin typeface="Cascadia Code" panose="020B0609020000020004" pitchFamily="49" charset="0"/>
              </a:rPr>
              <a:t>append</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lat</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lngs.</a:t>
            </a:r>
            <a:r>
              <a:rPr lang="en-US" altLang="zh-CN" sz="1100" b="1" dirty="0" err="1">
                <a:solidFill>
                  <a:srgbClr val="A06E3B"/>
                </a:solidFill>
                <a:effectLst/>
                <a:latin typeface="Cascadia Code" panose="020B0609020000020004" pitchFamily="49" charset="0"/>
              </a:rPr>
              <a:t>append</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lng</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b="1" dirty="0">
                <a:solidFill>
                  <a:srgbClr val="955AE7"/>
                </a:solidFill>
                <a:effectLst/>
                <a:latin typeface="Cascadia Code" panose="020B0609020000020004" pitchFamily="49" charset="0"/>
              </a:rPr>
              <a:t>print</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idi,lat,lng</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分段存储</a:t>
            </a:r>
            <a:endParaRPr lang="zh-CN" altLang="en-US" sz="1100" dirty="0">
              <a:effectLst/>
            </a:endParaRPr>
          </a:p>
          <a:p>
            <a:r>
              <a:rPr lang="en-US" altLang="zh-CN" sz="1100" b="1" dirty="0">
                <a:solidFill>
                  <a:srgbClr val="955AE7"/>
                </a:solidFill>
                <a:effectLst/>
                <a:latin typeface="Cascadia Code" panose="020B0609020000020004" pitchFamily="49" charset="0"/>
              </a:rPr>
              <a:t>if</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idi</a:t>
            </a:r>
            <a:r>
              <a:rPr lang="en-US" altLang="zh-CN" sz="1100" dirty="0">
                <a:solidFill>
                  <a:srgbClr val="585260"/>
                </a:solidFill>
                <a:effectLst/>
                <a:latin typeface="Cascadia Code" panose="020B0609020000020004" pitchFamily="49" charset="0"/>
              </a:rPr>
              <a:t>&gt;</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and</a:t>
            </a:r>
            <a:r>
              <a:rPr lang="en-US" altLang="zh-CN" sz="1100" dirty="0">
                <a:solidFill>
                  <a:srgbClr val="585260"/>
                </a:solidFill>
                <a:effectLst/>
                <a:latin typeface="Cascadia Code" panose="020B0609020000020004" pitchFamily="49" charset="0"/>
              </a:rPr>
              <a:t> idi%</a:t>
            </a:r>
            <a:r>
              <a:rPr lang="en-US" altLang="zh-CN" sz="1100" dirty="0">
                <a:solidFill>
                  <a:srgbClr val="AA573C"/>
                </a:solidFill>
                <a:effectLst/>
                <a:latin typeface="Cascadia Code" panose="020B0609020000020004" pitchFamily="49" charset="0"/>
              </a:rPr>
              <a:t>2000</a:t>
            </a:r>
            <a:r>
              <a:rPr lang="en-US" altLang="zh-CN" sz="1100" dirty="0">
                <a:solidFill>
                  <a:srgbClr val="585260"/>
                </a:solidFill>
                <a:effectLst/>
                <a:latin typeface="Cascadia Code" panose="020B0609020000020004" pitchFamily="49" charset="0"/>
              </a:rPr>
              <a:t>==</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df_latlng</a:t>
            </a:r>
            <a:r>
              <a:rPr lang="en-US" altLang="zh-CN" sz="1100" dirty="0">
                <a:solidFill>
                  <a:srgbClr val="585260"/>
                </a:solidFill>
                <a:effectLst/>
                <a:latin typeface="Cascadia Code" panose="020B0609020000020004" pitchFamily="49" charset="0"/>
              </a:rPr>
              <a:t> = </a:t>
            </a:r>
            <a:r>
              <a:rPr lang="en-US" altLang="zh-CN" sz="1100" dirty="0" err="1">
                <a:solidFill>
                  <a:srgbClr val="585260"/>
                </a:solidFill>
                <a:effectLst/>
                <a:latin typeface="Cascadia Code" panose="020B0609020000020004" pitchFamily="49" charset="0"/>
              </a:rPr>
              <a:t>pd.</a:t>
            </a:r>
            <a:r>
              <a:rPr lang="en-US" altLang="zh-CN" sz="1100" b="1" dirty="0" err="1">
                <a:solidFill>
                  <a:srgbClr val="A06E3B"/>
                </a:solidFill>
                <a:effectLst/>
                <a:latin typeface="Cascadia Code" panose="020B0609020000020004" pitchFamily="49" charset="0"/>
              </a:rPr>
              <a:t>DataFrame</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lat_lng_data</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df_latlng.</a:t>
            </a:r>
            <a:r>
              <a:rPr lang="en-US" altLang="zh-CN" sz="1100" b="1" dirty="0" err="1">
                <a:solidFill>
                  <a:srgbClr val="A06E3B"/>
                </a:solidFill>
                <a:effectLst/>
                <a:latin typeface="Cascadia Code" panose="020B0609020000020004" pitchFamily="49" charset="0"/>
              </a:rPr>
              <a:t>to_csv</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a:t>
            </a:r>
            <a:r>
              <a:rPr lang="en-US" altLang="zh-CN" sz="1100" dirty="0" err="1">
                <a:solidFill>
                  <a:srgbClr val="2A9292"/>
                </a:solidFill>
                <a:effectLst/>
                <a:latin typeface="Cascadia Code" panose="020B0609020000020004" pitchFamily="49" charset="0"/>
              </a:rPr>
              <a:t>cleandata</a:t>
            </a:r>
            <a:r>
              <a:rPr lang="en-US" altLang="zh-CN" sz="1100" dirty="0">
                <a:solidFill>
                  <a:srgbClr val="2A9292"/>
                </a:solidFill>
                <a:effectLst/>
                <a:latin typeface="Cascadia Code" panose="020B0609020000020004" pitchFamily="49" charset="0"/>
              </a:rPr>
              <a:t>/</a:t>
            </a:r>
            <a:r>
              <a:rPr lang="en-US" altLang="zh-CN" sz="1100" dirty="0" err="1">
                <a:solidFill>
                  <a:srgbClr val="2A9292"/>
                </a:solidFill>
                <a:effectLst/>
                <a:latin typeface="Cascadia Code" panose="020B0609020000020004" pitchFamily="49" charset="0"/>
              </a:rPr>
              <a:t>latlng</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a:t>
            </a:r>
            <a:r>
              <a:rPr lang="en-US" altLang="zh-CN" sz="1100" b="1" dirty="0">
                <a:solidFill>
                  <a:srgbClr val="576DDB"/>
                </a:solidFill>
                <a:effectLst/>
                <a:latin typeface="Cascadia Code" panose="020B0609020000020004" pitchFamily="49" charset="0"/>
              </a:rPr>
              <a:t>str</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idi</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a:t>
            </a:r>
            <a:r>
              <a:rPr lang="en-US" altLang="zh-CN" sz="1100" dirty="0" err="1">
                <a:solidFill>
                  <a:srgbClr val="2A9292"/>
                </a:solidFill>
                <a:effectLst/>
                <a:latin typeface="Cascadia Code" panose="020B0609020000020004" pitchFamily="49" charset="0"/>
              </a:rPr>
              <a:t>csv"</a:t>
            </a:r>
            <a:r>
              <a:rPr lang="en-US" altLang="zh-CN" sz="1100" dirty="0" err="1">
                <a:solidFill>
                  <a:srgbClr val="585260"/>
                </a:solidFill>
                <a:effectLst/>
                <a:latin typeface="Cascadia Code" panose="020B0609020000020004" pitchFamily="49" charset="0"/>
              </a:rPr>
              <a:t>,encoding</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a:t>
            </a:r>
            <a:r>
              <a:rPr lang="en-US" altLang="zh-CN" sz="1100" dirty="0" err="1">
                <a:solidFill>
                  <a:srgbClr val="2A9292"/>
                </a:solidFill>
                <a:effectLst/>
                <a:latin typeface="Cascadia Code" panose="020B0609020000020004" pitchFamily="49" charset="0"/>
              </a:rPr>
              <a:t>gbk</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idint</a:t>
            </a:r>
            <a:r>
              <a:rPr lang="en-US" altLang="zh-CN" sz="1100" dirty="0">
                <a:solidFill>
                  <a:srgbClr val="585260"/>
                </a:solidFill>
                <a:effectLst/>
                <a:latin typeface="Cascadia Code" panose="020B0609020000020004" pitchFamily="49" charset="0"/>
              </a:rPr>
              <a:t> = []</a:t>
            </a:r>
            <a:endParaRPr lang="en-US" altLang="zh-CN" sz="1100" dirty="0">
              <a:effectLst/>
            </a:endParaRPr>
          </a:p>
          <a:p>
            <a:r>
              <a:rPr lang="en-US" altLang="zh-CN" sz="1100" dirty="0" err="1">
                <a:solidFill>
                  <a:srgbClr val="585260"/>
                </a:solidFill>
                <a:effectLst/>
                <a:latin typeface="Cascadia Code" panose="020B0609020000020004" pitchFamily="49" charset="0"/>
              </a:rPr>
              <a:t>community_names</a:t>
            </a:r>
            <a:r>
              <a:rPr lang="en-US" altLang="zh-CN" sz="1100" dirty="0">
                <a:solidFill>
                  <a:srgbClr val="585260"/>
                </a:solidFill>
                <a:effectLst/>
                <a:latin typeface="Cascadia Code" panose="020B0609020000020004" pitchFamily="49" charset="0"/>
              </a:rPr>
              <a:t> = []</a:t>
            </a:r>
            <a:endParaRPr lang="en-US" altLang="zh-CN" sz="1100" dirty="0">
              <a:effectLst/>
            </a:endParaRPr>
          </a:p>
          <a:p>
            <a:r>
              <a:rPr lang="en-US" altLang="zh-CN" sz="1100" dirty="0">
                <a:solidFill>
                  <a:srgbClr val="585260"/>
                </a:solidFill>
                <a:effectLst/>
                <a:latin typeface="Cascadia Code" panose="020B0609020000020004" pitchFamily="49" charset="0"/>
              </a:rPr>
              <a:t>lats = []</a:t>
            </a:r>
            <a:endParaRPr lang="en-US" altLang="zh-CN" sz="1100" dirty="0">
              <a:effectLst/>
            </a:endParaRPr>
          </a:p>
          <a:p>
            <a:r>
              <a:rPr lang="en-US" altLang="zh-CN" sz="1100" dirty="0" err="1">
                <a:solidFill>
                  <a:srgbClr val="585260"/>
                </a:solidFill>
                <a:effectLst/>
                <a:latin typeface="Cascadia Code" panose="020B0609020000020004" pitchFamily="49" charset="0"/>
              </a:rPr>
              <a:t>lngs</a:t>
            </a:r>
            <a:r>
              <a:rPr lang="en-US" altLang="zh-CN" sz="1100" dirty="0">
                <a:solidFill>
                  <a:srgbClr val="585260"/>
                </a:solidFill>
                <a:effectLst/>
                <a:latin typeface="Cascadia Code" panose="020B0609020000020004" pitchFamily="49" charset="0"/>
              </a:rPr>
              <a:t> = []</a:t>
            </a:r>
            <a:endParaRPr lang="en-US" altLang="zh-CN" sz="1100" dirty="0">
              <a:effectLst/>
            </a:endParaRPr>
          </a:p>
          <a:p>
            <a:r>
              <a:rPr lang="en-US" altLang="zh-CN" sz="1100" dirty="0">
                <a:solidFill>
                  <a:srgbClr val="585260"/>
                </a:solidFill>
                <a:effectLst/>
                <a:latin typeface="Cascadia Code" panose="020B0609020000020004" pitchFamily="49" charset="0"/>
              </a:rPr>
              <a:t>address = </a:t>
            </a:r>
            <a:r>
              <a:rPr lang="en-US" altLang="zh-CN" sz="1100" dirty="0">
                <a:solidFill>
                  <a:srgbClr val="2A9292"/>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lat_lng_data</a:t>
            </a:r>
            <a:r>
              <a:rPr lang="en-US" altLang="zh-CN" sz="1100" dirty="0">
                <a:solidFill>
                  <a:srgbClr val="585260"/>
                </a:solidFill>
                <a:effectLst/>
                <a:latin typeface="Cascadia Code" panose="020B0609020000020004" pitchFamily="49" charset="0"/>
              </a:rPr>
              <a:t> = {</a:t>
            </a:r>
            <a:r>
              <a:rPr lang="en-US" altLang="zh-CN" sz="1100" dirty="0">
                <a:solidFill>
                  <a:srgbClr val="2A9292"/>
                </a:solidFill>
                <a:effectLst/>
                <a:latin typeface="Cascadia Code" panose="020B0609020000020004" pitchFamily="49" charset="0"/>
              </a:rPr>
              <a:t>"id"</a:t>
            </a:r>
            <a:r>
              <a:rPr lang="en-US" altLang="zh-CN" sz="1100" dirty="0">
                <a:solidFill>
                  <a:srgbClr val="585260"/>
                </a:solidFill>
                <a:effectLst/>
                <a:latin typeface="Cascadia Code" panose="020B0609020000020004" pitchFamily="49" charset="0"/>
              </a:rPr>
              <a:t>:idint,</a:t>
            </a:r>
            <a:r>
              <a:rPr lang="en-US" altLang="zh-CN" sz="1100" dirty="0">
                <a:solidFill>
                  <a:srgbClr val="2A9292"/>
                </a:solidFill>
                <a:effectLst/>
                <a:latin typeface="Cascadia Code" panose="020B0609020000020004" pitchFamily="49" charset="0"/>
              </a:rPr>
              <a:t>"community_name"</a:t>
            </a:r>
            <a:r>
              <a:rPr lang="en-US" altLang="zh-CN" sz="1100" dirty="0">
                <a:solidFill>
                  <a:srgbClr val="585260"/>
                </a:solidFill>
                <a:effectLst/>
                <a:latin typeface="Cascadia Code" panose="020B0609020000020004" pitchFamily="49" charset="0"/>
              </a:rPr>
              <a:t>:community_names,</a:t>
            </a:r>
            <a:r>
              <a:rPr lang="en-US" altLang="zh-CN" sz="1100" dirty="0">
                <a:solidFill>
                  <a:srgbClr val="2A9292"/>
                </a:solidFill>
                <a:effectLst/>
                <a:latin typeface="Cascadia Code" panose="020B0609020000020004" pitchFamily="49" charset="0"/>
              </a:rPr>
              <a:t>"lat"</a:t>
            </a:r>
            <a:r>
              <a:rPr lang="en-US" altLang="zh-CN" sz="1100" dirty="0">
                <a:solidFill>
                  <a:srgbClr val="585260"/>
                </a:solidFill>
                <a:effectLst/>
                <a:latin typeface="Cascadia Code" panose="020B0609020000020004" pitchFamily="49" charset="0"/>
              </a:rPr>
              <a:t>:lats,</a:t>
            </a:r>
            <a:r>
              <a:rPr lang="en-US" altLang="zh-CN" sz="1100" dirty="0">
                <a:solidFill>
                  <a:srgbClr val="2A9292"/>
                </a:solidFill>
                <a:effectLst/>
                <a:latin typeface="Cascadia Code" panose="020B0609020000020004" pitchFamily="49" charset="0"/>
              </a:rPr>
              <a:t>"lng"</a:t>
            </a:r>
            <a:r>
              <a:rPr lang="en-US" altLang="zh-CN" sz="1100" dirty="0">
                <a:solidFill>
                  <a:srgbClr val="585260"/>
                </a:solidFill>
                <a:effectLst/>
                <a:latin typeface="Cascadia Code" panose="020B0609020000020004" pitchFamily="49" charset="0"/>
              </a:rPr>
              <a:t>:lngs}</a:t>
            </a:r>
            <a:r>
              <a:rPr lang="en-US" altLang="zh-CN" sz="1100" dirty="0">
                <a:effectLst/>
              </a:rPr>
              <a:t> </a:t>
            </a:r>
            <a:endParaRPr lang="zh-CN" altLang="en-US" sz="1100" dirty="0"/>
          </a:p>
        </p:txBody>
      </p:sp>
      <p:pic>
        <p:nvPicPr>
          <p:cNvPr id="7171" name="Picture 3" descr="在这里插入图片描述">
            <a:extLst>
              <a:ext uri="{FF2B5EF4-FFF2-40B4-BE49-F238E27FC236}">
                <a16:creationId xmlns:a16="http://schemas.microsoft.com/office/drawing/2014/main" id="{918D9364-5766-4B79-B73F-C72D2FFDB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59" y="4275960"/>
            <a:ext cx="2286000" cy="1990725"/>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D6271EC4-AE97-4611-84A8-938695CF0A40}"/>
              </a:ext>
            </a:extLst>
          </p:cNvPr>
          <p:cNvSpPr txBox="1"/>
          <p:nvPr/>
        </p:nvSpPr>
        <p:spPr>
          <a:xfrm>
            <a:off x="92364" y="3993464"/>
            <a:ext cx="1403928" cy="307777"/>
          </a:xfrm>
          <a:prstGeom prst="rect">
            <a:avLst/>
          </a:prstGeom>
          <a:noFill/>
        </p:spPr>
        <p:txBody>
          <a:bodyPr wrap="square">
            <a:spAutoFit/>
          </a:bodyPr>
          <a:lstStyle/>
          <a:p>
            <a:r>
              <a:rPr lang="zh-CN" altLang="en-US" sz="1400" b="0" i="0" dirty="0">
                <a:solidFill>
                  <a:srgbClr val="24292F"/>
                </a:solidFill>
                <a:effectLst/>
                <a:latin typeface="-apple-system"/>
              </a:rPr>
              <a:t>过程截取：</a:t>
            </a:r>
            <a:endParaRPr lang="zh-CN" altLang="en-US" sz="1400" dirty="0"/>
          </a:p>
        </p:txBody>
      </p:sp>
    </p:spTree>
    <p:extLst>
      <p:ext uri="{BB962C8B-B14F-4D97-AF65-F5344CB8AC3E}">
        <p14:creationId xmlns:p14="http://schemas.microsoft.com/office/powerpoint/2010/main" val="115331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逆地址解析</a:t>
            </a:r>
          </a:p>
        </p:txBody>
      </p:sp>
      <p:sp>
        <p:nvSpPr>
          <p:cNvPr id="16" name="文本框 15">
            <a:extLst>
              <a:ext uri="{FF2B5EF4-FFF2-40B4-BE49-F238E27FC236}">
                <a16:creationId xmlns:a16="http://schemas.microsoft.com/office/drawing/2014/main" id="{7BB0D35A-01C7-4C02-816B-73537C2E7060}"/>
              </a:ext>
            </a:extLst>
          </p:cNvPr>
          <p:cNvSpPr txBox="1"/>
          <p:nvPr/>
        </p:nvSpPr>
        <p:spPr>
          <a:xfrm>
            <a:off x="6255495" y="898701"/>
            <a:ext cx="6206836" cy="369332"/>
          </a:xfrm>
          <a:prstGeom prst="rect">
            <a:avLst/>
          </a:prstGeom>
          <a:noFill/>
        </p:spPr>
        <p:txBody>
          <a:bodyPr wrap="square">
            <a:spAutoFit/>
          </a:bodyPr>
          <a:lstStyle/>
          <a:p>
            <a:r>
              <a:rPr lang="en-US" altLang="zh-CN" b="0" i="0" dirty="0">
                <a:solidFill>
                  <a:srgbClr val="24292F"/>
                </a:solidFill>
                <a:effectLst/>
                <a:latin typeface="-apple-system"/>
              </a:rPr>
              <a:t>4. </a:t>
            </a:r>
            <a:r>
              <a:rPr lang="zh-CN" altLang="en-US" b="0" i="0" dirty="0">
                <a:solidFill>
                  <a:srgbClr val="24292F"/>
                </a:solidFill>
                <a:effectLst/>
                <a:latin typeface="-apple-system"/>
              </a:rPr>
              <a:t>合并得到最终数据</a:t>
            </a:r>
            <a:endParaRPr lang="zh-CN" altLang="en-US" dirty="0"/>
          </a:p>
        </p:txBody>
      </p:sp>
      <p:sp>
        <p:nvSpPr>
          <p:cNvPr id="7" name="文本框 6">
            <a:extLst>
              <a:ext uri="{FF2B5EF4-FFF2-40B4-BE49-F238E27FC236}">
                <a16:creationId xmlns:a16="http://schemas.microsoft.com/office/drawing/2014/main" id="{D471A194-476B-4DC9-A137-050C0CE3D140}"/>
              </a:ext>
            </a:extLst>
          </p:cNvPr>
          <p:cNvSpPr txBox="1"/>
          <p:nvPr/>
        </p:nvSpPr>
        <p:spPr>
          <a:xfrm>
            <a:off x="6173891" y="1670292"/>
            <a:ext cx="5690076" cy="954107"/>
          </a:xfrm>
          <a:prstGeom prst="rect">
            <a:avLst/>
          </a:prstGeom>
          <a:solidFill>
            <a:schemeClr val="bg1">
              <a:lumMod val="85000"/>
            </a:schemeClr>
          </a:solidFill>
        </p:spPr>
        <p:txBody>
          <a:bodyPr wrap="square">
            <a:spAutoFit/>
          </a:bodyPr>
          <a:lstStyle/>
          <a:p>
            <a:r>
              <a:rPr lang="en-US" altLang="zh-CN" sz="1400" b="1" dirty="0">
                <a:solidFill>
                  <a:srgbClr val="955AE7"/>
                </a:solidFill>
                <a:effectLst/>
                <a:latin typeface="Cascadia Code" panose="020B0609020000020004" pitchFamily="49" charset="0"/>
              </a:rPr>
              <a:t>del</a:t>
            </a:r>
            <a:r>
              <a:rPr lang="en-US" altLang="zh-CN" sz="1400" dirty="0">
                <a:solidFill>
                  <a:srgbClr val="585260"/>
                </a:solidFill>
                <a:effectLst/>
                <a:latin typeface="Cascadia Code" panose="020B0609020000020004" pitchFamily="49" charset="0"/>
              </a:rPr>
              <a:t> </a:t>
            </a:r>
            <a:r>
              <a:rPr lang="en-US" altLang="zh-CN" sz="1400" dirty="0" err="1">
                <a:solidFill>
                  <a:srgbClr val="585260"/>
                </a:solidFill>
                <a:effectLst/>
                <a:latin typeface="Cascadia Code" panose="020B0609020000020004" pitchFamily="49" charset="0"/>
              </a:rPr>
              <a:t>position_result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community_name</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df_merge</a:t>
            </a:r>
            <a:r>
              <a:rPr lang="en-US" altLang="zh-CN" sz="1400" dirty="0">
                <a:solidFill>
                  <a:srgbClr val="585260"/>
                </a:solidFill>
                <a:effectLst/>
                <a:latin typeface="Cascadia Code" panose="020B0609020000020004" pitchFamily="49" charset="0"/>
              </a:rPr>
              <a:t> = </a:t>
            </a:r>
            <a:r>
              <a:rPr lang="en-US" altLang="zh-CN" sz="1400" dirty="0" err="1">
                <a:solidFill>
                  <a:srgbClr val="585260"/>
                </a:solidFill>
                <a:effectLst/>
                <a:latin typeface="Cascadia Code" panose="020B0609020000020004" pitchFamily="49" charset="0"/>
              </a:rPr>
              <a:t>pd.</a:t>
            </a:r>
            <a:r>
              <a:rPr lang="en-US" altLang="zh-CN" sz="1400" b="1" dirty="0" err="1">
                <a:solidFill>
                  <a:srgbClr val="A06E3B"/>
                </a:solidFill>
                <a:effectLst/>
                <a:latin typeface="Cascadia Code" panose="020B0609020000020004" pitchFamily="49" charset="0"/>
              </a:rPr>
              <a:t>merge</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complete_data,position_result,on</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"id"</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df_merge.</a:t>
            </a:r>
            <a:r>
              <a:rPr lang="en-US" altLang="zh-CN" sz="1400" b="1" dirty="0" err="1">
                <a:solidFill>
                  <a:srgbClr val="A06E3B"/>
                </a:solidFill>
                <a:effectLst/>
                <a:latin typeface="Cascadia Code" panose="020B0609020000020004" pitchFamily="49" charset="0"/>
              </a:rPr>
              <a:t>to_csv</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housedata</a:t>
            </a:r>
            <a:r>
              <a:rPr lang="en-US" altLang="zh-CN" sz="1400" dirty="0">
                <a:solidFill>
                  <a:srgbClr val="2A9292"/>
                </a:solidFill>
                <a:effectLst/>
                <a:latin typeface="Cascadia Code" panose="020B0609020000020004" pitchFamily="49" charset="0"/>
              </a:rPr>
              <a:t>/fin_house.csv'</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sp>
        <p:nvSpPr>
          <p:cNvPr id="11" name="文本框 10">
            <a:extLst>
              <a:ext uri="{FF2B5EF4-FFF2-40B4-BE49-F238E27FC236}">
                <a16:creationId xmlns:a16="http://schemas.microsoft.com/office/drawing/2014/main" id="{DF4E67CC-6157-4C18-B141-679CD44FD377}"/>
              </a:ext>
            </a:extLst>
          </p:cNvPr>
          <p:cNvSpPr txBox="1"/>
          <p:nvPr/>
        </p:nvSpPr>
        <p:spPr>
          <a:xfrm>
            <a:off x="177205" y="1881001"/>
            <a:ext cx="5690076" cy="3970318"/>
          </a:xfrm>
          <a:prstGeom prst="rect">
            <a:avLst/>
          </a:prstGeom>
          <a:solidFill>
            <a:schemeClr val="bg1">
              <a:lumMod val="85000"/>
            </a:schemeClr>
          </a:solidFill>
        </p:spPr>
        <p:txBody>
          <a:bodyPr wrap="square">
            <a:spAutoFit/>
          </a:bodyPr>
          <a:lstStyle/>
          <a:p>
            <a:r>
              <a:rPr lang="en-US" altLang="zh-CN" sz="1400" dirty="0" err="1">
                <a:solidFill>
                  <a:srgbClr val="585260"/>
                </a:solidFill>
                <a:effectLst/>
                <a:latin typeface="Cascadia Code" panose="020B0609020000020004" pitchFamily="49" charset="0"/>
              </a:rPr>
              <a:t>position_name</a:t>
            </a:r>
            <a:r>
              <a:rPr lang="en-US" altLang="zh-CN" sz="1400" dirty="0">
                <a:solidFill>
                  <a:srgbClr val="585260"/>
                </a:solidFill>
                <a:effectLst/>
                <a:latin typeface="Cascadia Code" panose="020B0609020000020004" pitchFamily="49" charset="0"/>
              </a:rPr>
              <a:t> = </a:t>
            </a:r>
            <a:r>
              <a:rPr lang="en-US" altLang="zh-CN" sz="1400" dirty="0" err="1">
                <a:solidFill>
                  <a:srgbClr val="585260"/>
                </a:solidFill>
                <a:effectLst/>
                <a:latin typeface="Cascadia Code" panose="020B0609020000020004" pitchFamily="49" charset="0"/>
              </a:rPr>
              <a:t>os.</a:t>
            </a:r>
            <a:r>
              <a:rPr lang="en-US" altLang="zh-CN" sz="1400" b="1" dirty="0" err="1">
                <a:solidFill>
                  <a:srgbClr val="A06E3B"/>
                </a:solidFill>
                <a:effectLst/>
                <a:latin typeface="Cascadia Code" panose="020B0609020000020004" pitchFamily="49" charset="0"/>
              </a:rPr>
              <a:t>listdir</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cleandata</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a:solidFill>
                  <a:srgbClr val="585260"/>
                </a:solidFill>
                <a:effectLst/>
                <a:latin typeface="Cascadia Code" panose="020B0609020000020004" pitchFamily="49" charset="0"/>
              </a:rPr>
              <a:t>res = [position </a:t>
            </a:r>
            <a:r>
              <a:rPr lang="en-US" altLang="zh-CN" sz="1400" b="1" dirty="0">
                <a:solidFill>
                  <a:srgbClr val="955AE7"/>
                </a:solidFill>
                <a:effectLst/>
                <a:latin typeface="Cascadia Code" panose="020B0609020000020004" pitchFamily="49" charset="0"/>
              </a:rPr>
              <a:t>for</a:t>
            </a:r>
            <a:r>
              <a:rPr lang="en-US" altLang="zh-CN" sz="1400" dirty="0">
                <a:solidFill>
                  <a:srgbClr val="585260"/>
                </a:solidFill>
                <a:effectLst/>
                <a:latin typeface="Cascadia Code" panose="020B0609020000020004" pitchFamily="49" charset="0"/>
              </a:rPr>
              <a:t> position </a:t>
            </a:r>
            <a:r>
              <a:rPr lang="en-US" altLang="zh-CN" sz="1400" b="1" dirty="0">
                <a:solidFill>
                  <a:srgbClr val="955AE7"/>
                </a:solidFill>
                <a:effectLst/>
                <a:latin typeface="Cascadia Code" panose="020B0609020000020004" pitchFamily="49" charset="0"/>
              </a:rPr>
              <a:t>in</a:t>
            </a:r>
            <a:r>
              <a:rPr lang="en-US" altLang="zh-CN" sz="1400" dirty="0">
                <a:solidFill>
                  <a:srgbClr val="585260"/>
                </a:solidFill>
                <a:effectLst/>
                <a:latin typeface="Cascadia Code" panose="020B0609020000020004" pitchFamily="49" charset="0"/>
              </a:rPr>
              <a:t> </a:t>
            </a:r>
            <a:r>
              <a:rPr lang="en-US" altLang="zh-CN" sz="1400" dirty="0" err="1">
                <a:solidFill>
                  <a:srgbClr val="585260"/>
                </a:solidFill>
                <a:effectLst/>
                <a:latin typeface="Cascadia Code" panose="020B0609020000020004" pitchFamily="49" charset="0"/>
              </a:rPr>
              <a:t>position_name</a:t>
            </a:r>
            <a:r>
              <a:rPr lang="en-US" altLang="zh-CN" sz="1400" dirty="0">
                <a:solidFill>
                  <a:srgbClr val="585260"/>
                </a:solidFill>
                <a:effectLst/>
                <a:latin typeface="Cascadia Code" panose="020B0609020000020004" pitchFamily="49" charset="0"/>
              </a:rPr>
              <a:t>]</a:t>
            </a:r>
            <a:endParaRPr lang="en-US" altLang="zh-CN" sz="1400" dirty="0">
              <a:effectLst/>
            </a:endParaRPr>
          </a:p>
          <a:p>
            <a:br>
              <a:rPr lang="en-US" altLang="zh-CN" sz="1400" dirty="0">
                <a:solidFill>
                  <a:srgbClr val="585260"/>
                </a:solidFill>
                <a:effectLst/>
                <a:latin typeface="Cascadia Code" panose="020B0609020000020004" pitchFamily="49" charset="0"/>
              </a:rPr>
            </a:br>
            <a:endParaRPr lang="en-US" altLang="zh-CN" sz="1400" dirty="0">
              <a:solidFill>
                <a:srgbClr val="585260"/>
              </a:solidFill>
              <a:effectLst/>
              <a:latin typeface="Cascadia Code" panose="020B0609020000020004" pitchFamily="49" charset="0"/>
            </a:endParaRPr>
          </a:p>
          <a:p>
            <a:r>
              <a:rPr lang="en-US" altLang="zh-CN" sz="1400" dirty="0" err="1">
                <a:solidFill>
                  <a:srgbClr val="585260"/>
                </a:solidFill>
                <a:effectLst/>
                <a:latin typeface="Cascadia Code" panose="020B0609020000020004" pitchFamily="49" charset="0"/>
              </a:rPr>
              <a:t>datas</a:t>
            </a:r>
            <a:r>
              <a:rPr lang="en-US" altLang="zh-CN" sz="1400" dirty="0">
                <a:solidFill>
                  <a:srgbClr val="585260"/>
                </a:solidFill>
                <a:effectLst/>
                <a:latin typeface="Cascadia Code" panose="020B0609020000020004" pitchFamily="49" charset="0"/>
              </a:rPr>
              <a:t> = []</a:t>
            </a:r>
            <a:endParaRPr lang="en-US" altLang="zh-CN" sz="1400" dirty="0">
              <a:effectLst/>
            </a:endParaRPr>
          </a:p>
          <a:p>
            <a:r>
              <a:rPr lang="en-US" altLang="zh-CN" sz="1400" b="1" dirty="0">
                <a:solidFill>
                  <a:srgbClr val="955AE7"/>
                </a:solidFill>
                <a:effectLst/>
                <a:latin typeface="Cascadia Code" panose="020B0609020000020004" pitchFamily="49" charset="0"/>
              </a:rPr>
              <a:t>for</a:t>
            </a:r>
            <a:r>
              <a:rPr lang="en-US" altLang="zh-CN" sz="1400" dirty="0">
                <a:solidFill>
                  <a:srgbClr val="585260"/>
                </a:solidFill>
                <a:effectLst/>
                <a:latin typeface="Cascadia Code" panose="020B0609020000020004" pitchFamily="49" charset="0"/>
              </a:rPr>
              <a:t> </a:t>
            </a:r>
            <a:r>
              <a:rPr lang="en-US" altLang="zh-CN" sz="1400" b="1" dirty="0">
                <a:solidFill>
                  <a:srgbClr val="576DDB"/>
                </a:solidFill>
                <a:effectLst/>
                <a:latin typeface="Cascadia Code" panose="020B0609020000020004" pitchFamily="49" charset="0"/>
              </a:rPr>
              <a:t>file</a:t>
            </a:r>
            <a:r>
              <a:rPr lang="en-US" altLang="zh-CN" sz="1400" dirty="0">
                <a:solidFill>
                  <a:srgbClr val="585260"/>
                </a:solidFill>
                <a:effectLst/>
                <a:latin typeface="Cascadia Code" panose="020B0609020000020004" pitchFamily="49" charset="0"/>
              </a:rPr>
              <a:t> </a:t>
            </a:r>
            <a:r>
              <a:rPr lang="en-US" altLang="zh-CN" sz="1400" b="1" dirty="0">
                <a:solidFill>
                  <a:srgbClr val="955AE7"/>
                </a:solidFill>
                <a:effectLst/>
                <a:latin typeface="Cascadia Code" panose="020B0609020000020004" pitchFamily="49" charset="0"/>
              </a:rPr>
              <a:t>in</a:t>
            </a:r>
            <a:r>
              <a:rPr lang="en-US" altLang="zh-CN" sz="1400" dirty="0">
                <a:solidFill>
                  <a:srgbClr val="585260"/>
                </a:solidFill>
                <a:effectLst/>
                <a:latin typeface="Cascadia Code" panose="020B0609020000020004" pitchFamily="49" charset="0"/>
              </a:rPr>
              <a:t> res:</a:t>
            </a:r>
            <a:endParaRPr lang="en-US" altLang="zh-CN" sz="1400" dirty="0">
              <a:effectLst/>
            </a:endParaRPr>
          </a:p>
          <a:p>
            <a:r>
              <a:rPr lang="en-US" altLang="zh-CN" sz="1400" dirty="0">
                <a:solidFill>
                  <a:srgbClr val="585260"/>
                </a:solidFill>
                <a:effectLst/>
                <a:latin typeface="Cascadia Code" panose="020B0609020000020004" pitchFamily="49" charset="0"/>
              </a:rPr>
              <a:t>filename = </a:t>
            </a:r>
            <a:r>
              <a:rPr lang="en-US" altLang="zh-CN" sz="1400" b="1" dirty="0" err="1">
                <a:solidFill>
                  <a:srgbClr val="576DDB"/>
                </a:solidFill>
                <a:effectLst/>
                <a:latin typeface="Cascadia Code" panose="020B0609020000020004" pitchFamily="49" charset="0"/>
              </a:rPr>
              <a:t>file</a:t>
            </a:r>
            <a:r>
              <a:rPr lang="en-US" altLang="zh-CN" sz="1400" dirty="0" err="1">
                <a:solidFill>
                  <a:srgbClr val="585260"/>
                </a:solidFill>
                <a:effectLst/>
                <a:latin typeface="Cascadia Code" panose="020B0609020000020004" pitchFamily="49" charset="0"/>
              </a:rPr>
              <a:t>.</a:t>
            </a:r>
            <a:r>
              <a:rPr lang="en-US" altLang="zh-CN" sz="1400" b="1" dirty="0" err="1">
                <a:solidFill>
                  <a:srgbClr val="A06E3B"/>
                </a:solidFill>
                <a:effectLst/>
                <a:latin typeface="Cascadia Code" panose="020B0609020000020004" pitchFamily="49" charset="0"/>
              </a:rPr>
              <a:t>replace</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'.csv'</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b="1" dirty="0">
                <a:solidFill>
                  <a:srgbClr val="576DDB"/>
                </a:solidFill>
                <a:effectLst/>
                <a:latin typeface="Cascadia Code" panose="020B0609020000020004" pitchFamily="49" charset="0"/>
              </a:rPr>
              <a:t>file</a:t>
            </a:r>
            <a:r>
              <a:rPr lang="en-US" altLang="zh-CN" sz="1400" dirty="0">
                <a:solidFill>
                  <a:srgbClr val="585260"/>
                </a:solidFill>
                <a:effectLst/>
                <a:latin typeface="Cascadia Code" panose="020B0609020000020004" pitchFamily="49" charset="0"/>
              </a:rPr>
              <a:t> = </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cleandata</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r>
              <a:rPr lang="en-US" altLang="zh-CN" sz="1400" b="1" dirty="0">
                <a:solidFill>
                  <a:srgbClr val="576DDB"/>
                </a:solidFill>
                <a:effectLst/>
                <a:latin typeface="Cascadia Code" panose="020B0609020000020004" pitchFamily="49" charset="0"/>
              </a:rPr>
              <a:t>file</a:t>
            </a:r>
            <a:endParaRPr lang="en-US" altLang="zh-CN" sz="1400" dirty="0">
              <a:effectLst/>
            </a:endParaRPr>
          </a:p>
          <a:p>
            <a:r>
              <a:rPr lang="en-US" altLang="zh-CN" sz="1400" b="1" dirty="0">
                <a:solidFill>
                  <a:srgbClr val="955AE7"/>
                </a:solidFill>
                <a:effectLst/>
                <a:latin typeface="Cascadia Code" panose="020B0609020000020004" pitchFamily="49" charset="0"/>
              </a:rPr>
              <a:t>try</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a:solidFill>
                  <a:srgbClr val="585260"/>
                </a:solidFill>
                <a:effectLst/>
                <a:latin typeface="Cascadia Code" panose="020B0609020000020004" pitchFamily="49" charset="0"/>
              </a:rPr>
              <a:t>data = </a:t>
            </a:r>
            <a:r>
              <a:rPr lang="en-US" altLang="zh-CN" sz="1400" dirty="0" err="1">
                <a:solidFill>
                  <a:srgbClr val="585260"/>
                </a:solidFill>
                <a:effectLst/>
                <a:latin typeface="Cascadia Code" panose="020B0609020000020004" pitchFamily="49" charset="0"/>
              </a:rPr>
              <a:t>pd.</a:t>
            </a:r>
            <a:r>
              <a:rPr lang="en-US" altLang="zh-CN" sz="1400" b="1" dirty="0" err="1">
                <a:solidFill>
                  <a:srgbClr val="A06E3B"/>
                </a:solidFill>
                <a:effectLst/>
                <a:latin typeface="Cascadia Code" panose="020B0609020000020004" pitchFamily="49" charset="0"/>
              </a:rPr>
              <a:t>read_csv</a:t>
            </a:r>
            <a:r>
              <a:rPr lang="en-US" altLang="zh-CN" sz="1400" dirty="0">
                <a:solidFill>
                  <a:srgbClr val="585260"/>
                </a:solidFill>
                <a:effectLst/>
                <a:latin typeface="Cascadia Code" panose="020B0609020000020004" pitchFamily="49" charset="0"/>
              </a:rPr>
              <a:t>(</a:t>
            </a:r>
            <a:r>
              <a:rPr lang="en-US" altLang="zh-CN" sz="1400" b="1" dirty="0" err="1">
                <a:solidFill>
                  <a:srgbClr val="576DDB"/>
                </a:solidFill>
                <a:effectLst/>
                <a:latin typeface="Cascadia Code" panose="020B0609020000020004" pitchFamily="49" charset="0"/>
              </a:rPr>
              <a:t>file</a:t>
            </a:r>
            <a:r>
              <a:rPr lang="en-US" altLang="zh-CN" sz="1400" dirty="0" err="1">
                <a:solidFill>
                  <a:srgbClr val="585260"/>
                </a:solidFill>
                <a:effectLst/>
                <a:latin typeface="Cascadia Code" panose="020B0609020000020004" pitchFamily="49" charset="0"/>
              </a:rPr>
              <a:t>,encoding</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gbk</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datas.</a:t>
            </a:r>
            <a:r>
              <a:rPr lang="en-US" altLang="zh-CN" sz="1400" b="1" dirty="0" err="1">
                <a:solidFill>
                  <a:srgbClr val="A06E3B"/>
                </a:solidFill>
                <a:effectLst/>
                <a:latin typeface="Cascadia Code" panose="020B0609020000020004" pitchFamily="49" charset="0"/>
              </a:rPr>
              <a:t>append</a:t>
            </a:r>
            <a:r>
              <a:rPr lang="en-US" altLang="zh-CN" sz="1400" dirty="0">
                <a:solidFill>
                  <a:srgbClr val="585260"/>
                </a:solidFill>
                <a:effectLst/>
                <a:latin typeface="Cascadia Code" panose="020B0609020000020004" pitchFamily="49" charset="0"/>
              </a:rPr>
              <a:t>(data)</a:t>
            </a:r>
            <a:endParaRPr lang="en-US" altLang="zh-CN" sz="1400" dirty="0">
              <a:effectLst/>
            </a:endParaRPr>
          </a:p>
          <a:p>
            <a:r>
              <a:rPr lang="en-US" altLang="zh-CN" sz="1400" b="1" dirty="0">
                <a:solidFill>
                  <a:srgbClr val="955AE7"/>
                </a:solidFill>
                <a:effectLst/>
                <a:latin typeface="Cascadia Code" panose="020B0609020000020004" pitchFamily="49" charset="0"/>
              </a:rPr>
              <a:t>except</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b="1" dirty="0">
                <a:solidFill>
                  <a:srgbClr val="955AE7"/>
                </a:solidFill>
                <a:effectLst/>
                <a:latin typeface="Cascadia Code" panose="020B0609020000020004" pitchFamily="49" charset="0"/>
              </a:rPr>
              <a:t>print</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en-US" altLang="zh-CN" sz="1400" dirty="0">
                <a:solidFill>
                  <a:srgbClr val="AA573C"/>
                </a:solidFill>
                <a:effectLst/>
                <a:latin typeface="Cascadia Code" panose="020B0609020000020004" pitchFamily="49" charset="0"/>
              </a:rPr>
              <a:t>%s</a:t>
            </a:r>
            <a:r>
              <a:rPr lang="zh-CN" altLang="en-US" sz="1400" dirty="0">
                <a:solidFill>
                  <a:srgbClr val="2A9292"/>
                </a:solidFill>
                <a:effectLst/>
                <a:latin typeface="Cascadia Code" panose="020B0609020000020004" pitchFamily="49" charset="0"/>
              </a:rPr>
              <a:t>暂无数据</a:t>
            </a:r>
            <a:r>
              <a:rPr lang="en-US" altLang="zh-CN" sz="1400" dirty="0">
                <a:solidFill>
                  <a:srgbClr val="2A9292"/>
                </a:solidFill>
                <a:effectLst/>
                <a:latin typeface="Cascadia Code" panose="020B0609020000020004" pitchFamily="49" charset="0"/>
              </a:rPr>
              <a:t>'</a:t>
            </a:r>
            <a:r>
              <a:rPr lang="en-US" altLang="zh-CN" sz="1400" dirty="0">
                <a:solidFill>
                  <a:srgbClr val="585260"/>
                </a:solidFill>
                <a:effectLst/>
                <a:latin typeface="Cascadia Code" panose="020B0609020000020004" pitchFamily="49" charset="0"/>
              </a:rPr>
              <a:t>%filename)</a:t>
            </a:r>
            <a:endParaRPr lang="en-US" altLang="zh-CN" sz="1400" dirty="0">
              <a:effectLst/>
            </a:endParaRPr>
          </a:p>
          <a:p>
            <a:br>
              <a:rPr lang="en-US" altLang="zh-CN" sz="1400" dirty="0">
                <a:solidFill>
                  <a:srgbClr val="585260"/>
                </a:solidFill>
                <a:effectLst/>
                <a:latin typeface="Cascadia Code" panose="020B0609020000020004" pitchFamily="49" charset="0"/>
              </a:rPr>
            </a:br>
            <a:endParaRPr lang="en-US" altLang="zh-CN" sz="1400" dirty="0">
              <a:solidFill>
                <a:srgbClr val="585260"/>
              </a:solidFill>
              <a:effectLst/>
              <a:latin typeface="Cascadia Code" panose="020B0609020000020004" pitchFamily="49" charset="0"/>
            </a:endParaRPr>
          </a:p>
          <a:p>
            <a:r>
              <a:rPr lang="en-US" altLang="zh-CN" sz="1400" i="1" dirty="0">
                <a:solidFill>
                  <a:srgbClr val="7E7887"/>
                </a:solidFill>
                <a:effectLst/>
                <a:latin typeface="Cascadia Code" panose="020B0609020000020004" pitchFamily="49" charset="0"/>
              </a:rPr>
              <a:t># </a:t>
            </a:r>
            <a:r>
              <a:rPr lang="zh-CN" altLang="en-US" sz="1400" i="1" dirty="0">
                <a:solidFill>
                  <a:srgbClr val="7E7887"/>
                </a:solidFill>
                <a:effectLst/>
                <a:latin typeface="Cascadia Code" panose="020B0609020000020004" pitchFamily="49" charset="0"/>
              </a:rPr>
              <a:t>得到所有合并数据</a:t>
            </a:r>
            <a:endParaRPr lang="zh-CN" altLang="en-US" sz="1400" dirty="0">
              <a:effectLst/>
            </a:endParaRPr>
          </a:p>
          <a:p>
            <a:r>
              <a:rPr lang="en-US" altLang="zh-CN" sz="1400" dirty="0" err="1">
                <a:solidFill>
                  <a:srgbClr val="585260"/>
                </a:solidFill>
                <a:effectLst/>
                <a:latin typeface="Cascadia Code" panose="020B0609020000020004" pitchFamily="49" charset="0"/>
              </a:rPr>
              <a:t>position_result</a:t>
            </a:r>
            <a:r>
              <a:rPr lang="en-US" altLang="zh-CN" sz="1400" dirty="0">
                <a:solidFill>
                  <a:srgbClr val="585260"/>
                </a:solidFill>
                <a:effectLst/>
                <a:latin typeface="Cascadia Code" panose="020B0609020000020004" pitchFamily="49" charset="0"/>
              </a:rPr>
              <a:t> = </a:t>
            </a:r>
            <a:r>
              <a:rPr lang="en-US" altLang="zh-CN" sz="1400" dirty="0" err="1">
                <a:solidFill>
                  <a:srgbClr val="585260"/>
                </a:solidFill>
                <a:effectLst/>
                <a:latin typeface="Cascadia Code" panose="020B0609020000020004" pitchFamily="49" charset="0"/>
              </a:rPr>
              <a:t>pd.</a:t>
            </a:r>
            <a:r>
              <a:rPr lang="en-US" altLang="zh-CN" sz="1400" b="1" dirty="0" err="1">
                <a:solidFill>
                  <a:srgbClr val="A06E3B"/>
                </a:solidFill>
                <a:effectLst/>
                <a:latin typeface="Cascadia Code" panose="020B0609020000020004" pitchFamily="49" charset="0"/>
              </a:rPr>
              <a:t>concat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datas</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dirty="0" err="1">
                <a:solidFill>
                  <a:srgbClr val="585260"/>
                </a:solidFill>
                <a:effectLst/>
                <a:latin typeface="Cascadia Code" panose="020B0609020000020004" pitchFamily="49" charset="0"/>
              </a:rPr>
              <a:t>position_result.</a:t>
            </a:r>
            <a:r>
              <a:rPr lang="en-US" altLang="zh-CN" sz="1400" b="1" dirty="0" err="1">
                <a:solidFill>
                  <a:srgbClr val="A06E3B"/>
                </a:solidFill>
                <a:effectLst/>
                <a:latin typeface="Cascadia Code" panose="020B0609020000020004" pitchFamily="49" charset="0"/>
              </a:rPr>
              <a:t>to_csv</a:t>
            </a:r>
            <a:r>
              <a:rPr lang="en-US" altLang="zh-CN" sz="1400" dirty="0">
                <a:solidFill>
                  <a:srgbClr val="585260"/>
                </a:solidFill>
                <a:effectLst/>
                <a:latin typeface="Cascadia Code" panose="020B0609020000020004" pitchFamily="49" charset="0"/>
              </a:rPr>
              <a:t>(</a:t>
            </a:r>
            <a:r>
              <a:rPr lang="en-US" altLang="zh-CN" sz="1400" dirty="0">
                <a:solidFill>
                  <a:srgbClr val="2A9292"/>
                </a:solidFill>
                <a:effectLst/>
                <a:latin typeface="Cascadia Code" panose="020B0609020000020004" pitchFamily="49" charset="0"/>
              </a:rPr>
              <a:t>'./</a:t>
            </a:r>
            <a:r>
              <a:rPr lang="en-US" altLang="zh-CN" sz="1400" dirty="0" err="1">
                <a:solidFill>
                  <a:srgbClr val="2A9292"/>
                </a:solidFill>
                <a:effectLst/>
                <a:latin typeface="Cascadia Code" panose="020B0609020000020004" pitchFamily="49" charset="0"/>
              </a:rPr>
              <a:t>cleandata</a:t>
            </a:r>
            <a:r>
              <a:rPr lang="en-US" altLang="zh-CN" sz="1400" dirty="0">
                <a:solidFill>
                  <a:srgbClr val="2A9292"/>
                </a:solidFill>
                <a:effectLst/>
                <a:latin typeface="Cascadia Code" panose="020B0609020000020004" pitchFamily="49" charset="0"/>
              </a:rPr>
              <a:t>/lnglat.csv'</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sp>
        <p:nvSpPr>
          <p:cNvPr id="12" name="文本框 11">
            <a:extLst>
              <a:ext uri="{FF2B5EF4-FFF2-40B4-BE49-F238E27FC236}">
                <a16:creationId xmlns:a16="http://schemas.microsoft.com/office/drawing/2014/main" id="{A951A816-CAB0-4F60-BE7B-F3D9288BECEC}"/>
              </a:ext>
            </a:extLst>
          </p:cNvPr>
          <p:cNvSpPr txBox="1"/>
          <p:nvPr/>
        </p:nvSpPr>
        <p:spPr>
          <a:xfrm>
            <a:off x="0" y="921379"/>
            <a:ext cx="3186260" cy="338554"/>
          </a:xfrm>
          <a:prstGeom prst="rect">
            <a:avLst/>
          </a:prstGeom>
          <a:noFill/>
        </p:spPr>
        <p:txBody>
          <a:bodyPr wrap="square">
            <a:spAutoFit/>
          </a:bodyPr>
          <a:lstStyle/>
          <a:p>
            <a:r>
              <a:rPr lang="en-US" altLang="zh-CN" sz="1600" i="0" dirty="0">
                <a:solidFill>
                  <a:srgbClr val="24292F"/>
                </a:solidFill>
                <a:effectLst/>
                <a:latin typeface="-apple-system"/>
              </a:rPr>
              <a:t>3.</a:t>
            </a:r>
            <a:r>
              <a:rPr lang="zh-CN" altLang="en-US" sz="1600" i="0" dirty="0">
                <a:solidFill>
                  <a:srgbClr val="24292F"/>
                </a:solidFill>
                <a:effectLst/>
                <a:latin typeface="-apple-system"/>
              </a:rPr>
              <a:t>合并所有坐标文件：</a:t>
            </a:r>
            <a:endParaRPr lang="zh-CN" altLang="en-US" sz="1600" dirty="0"/>
          </a:p>
        </p:txBody>
      </p:sp>
      <p:sp>
        <p:nvSpPr>
          <p:cNvPr id="15" name="文本框 14">
            <a:extLst>
              <a:ext uri="{FF2B5EF4-FFF2-40B4-BE49-F238E27FC236}">
                <a16:creationId xmlns:a16="http://schemas.microsoft.com/office/drawing/2014/main" id="{6BA46F03-EAD2-4E1B-B0F7-14AFAC43B7C5}"/>
              </a:ext>
            </a:extLst>
          </p:cNvPr>
          <p:cNvSpPr txBox="1"/>
          <p:nvPr/>
        </p:nvSpPr>
        <p:spPr>
          <a:xfrm>
            <a:off x="85653" y="1526312"/>
            <a:ext cx="6339524" cy="338554"/>
          </a:xfrm>
          <a:prstGeom prst="rect">
            <a:avLst/>
          </a:prstGeom>
          <a:noFill/>
        </p:spPr>
        <p:txBody>
          <a:bodyPr wrap="square">
            <a:spAutoFit/>
          </a:bodyPr>
          <a:lstStyle/>
          <a:p>
            <a:r>
              <a:rPr lang="zh-CN" altLang="en-US" sz="1600" dirty="0"/>
              <a:t>将所有坐标文件合并在一起，方便合并到房源数据集中。</a:t>
            </a:r>
          </a:p>
        </p:txBody>
      </p:sp>
      <p:sp>
        <p:nvSpPr>
          <p:cNvPr id="19" name="文本框 18">
            <a:extLst>
              <a:ext uri="{FF2B5EF4-FFF2-40B4-BE49-F238E27FC236}">
                <a16:creationId xmlns:a16="http://schemas.microsoft.com/office/drawing/2014/main" id="{A127335C-65BF-4154-8B61-90EADA27171B}"/>
              </a:ext>
            </a:extLst>
          </p:cNvPr>
          <p:cNvSpPr txBox="1"/>
          <p:nvPr/>
        </p:nvSpPr>
        <p:spPr>
          <a:xfrm>
            <a:off x="5963384" y="3980767"/>
            <a:ext cx="6051411" cy="1200329"/>
          </a:xfrm>
          <a:prstGeom prst="rect">
            <a:avLst/>
          </a:prstGeom>
          <a:noFill/>
        </p:spPr>
        <p:txBody>
          <a:bodyPr wrap="square">
            <a:spAutoFit/>
          </a:bodyPr>
          <a:lstStyle/>
          <a:p>
            <a:r>
              <a:rPr lang="zh-CN" altLang="en-US" dirty="0"/>
              <a:t>这里的最终数据</a:t>
            </a:r>
            <a:r>
              <a:rPr lang="en-US" altLang="zh-CN" dirty="0"/>
              <a:t>fin_house.csv</a:t>
            </a:r>
            <a:r>
              <a:rPr lang="zh-CN" altLang="en-US" dirty="0"/>
              <a:t>中的坐标是遵循高德地图坐标，如果是做高德地图应用的话，就可直接使用了，如果是采用的百度地图，还要在进行高德地图和百度地图的坐标转换，以及坐标纠正。</a:t>
            </a:r>
          </a:p>
        </p:txBody>
      </p:sp>
    </p:spTree>
    <p:extLst>
      <p:ext uri="{BB962C8B-B14F-4D97-AF65-F5344CB8AC3E}">
        <p14:creationId xmlns:p14="http://schemas.microsoft.com/office/powerpoint/2010/main" val="351509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animBg="1"/>
      <p:bldP spid="11" grpId="0" animBg="1"/>
      <p:bldP spid="12" grpId="0"/>
      <p:bldP spid="15"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选题背景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特征工程</a:t>
            </a:r>
          </a:p>
        </p:txBody>
      </p:sp>
      <p:sp>
        <p:nvSpPr>
          <p:cNvPr id="7" name="文本框 6">
            <a:extLst>
              <a:ext uri="{FF2B5EF4-FFF2-40B4-BE49-F238E27FC236}">
                <a16:creationId xmlns:a16="http://schemas.microsoft.com/office/drawing/2014/main" id="{D471A194-476B-4DC9-A137-050C0CE3D140}"/>
              </a:ext>
            </a:extLst>
          </p:cNvPr>
          <p:cNvSpPr txBox="1"/>
          <p:nvPr/>
        </p:nvSpPr>
        <p:spPr>
          <a:xfrm>
            <a:off x="262046" y="1088236"/>
            <a:ext cx="9914377" cy="276999"/>
          </a:xfrm>
          <a:prstGeom prst="rect">
            <a:avLst/>
          </a:prstGeom>
          <a:solidFill>
            <a:schemeClr val="bg1">
              <a:lumMod val="85000"/>
            </a:schemeClr>
          </a:solidFill>
        </p:spPr>
        <p:txBody>
          <a:bodyPr wrap="square">
            <a:spAutoFit/>
          </a:bodyPr>
          <a:lstStyle/>
          <a:p>
            <a:r>
              <a:rPr lang="en-US" altLang="zh-CN" sz="1200" dirty="0">
                <a:solidFill>
                  <a:srgbClr val="585260"/>
                </a:solidFill>
                <a:effectLst/>
                <a:latin typeface="Cascadia Code" panose="020B0609020000020004" pitchFamily="49" charset="0"/>
              </a:rPr>
              <a:t>df = </a:t>
            </a:r>
            <a:r>
              <a:rPr lang="en-US" altLang="zh-CN" sz="1200" dirty="0" err="1">
                <a:solidFill>
                  <a:srgbClr val="585260"/>
                </a:solidFill>
                <a:effectLst/>
                <a:latin typeface="Cascadia Code" panose="020B0609020000020004" pitchFamily="49" charset="0"/>
              </a:rPr>
              <a:t>pd.</a:t>
            </a:r>
            <a:r>
              <a:rPr lang="en-US" altLang="zh-CN" sz="1200" b="1" dirty="0" err="1">
                <a:solidFill>
                  <a:srgbClr val="A06E3B"/>
                </a:solidFill>
                <a:effectLst/>
                <a:latin typeface="Cascadia Code" panose="020B0609020000020004" pitchFamily="49" charset="0"/>
              </a:rPr>
              <a:t>read_csv</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housedata</a:t>
            </a:r>
            <a:r>
              <a:rPr lang="en-US" altLang="zh-CN" sz="1200" dirty="0">
                <a:solidFill>
                  <a:srgbClr val="2A9292"/>
                </a:solidFill>
                <a:effectLst/>
                <a:latin typeface="Cascadia Code" panose="020B0609020000020004" pitchFamily="49" charset="0"/>
              </a:rPr>
              <a:t>/fin_house2.csv'</a:t>
            </a:r>
            <a:r>
              <a:rPr lang="en-US" altLang="zh-CN" sz="1200" dirty="0">
                <a:solidFill>
                  <a:srgbClr val="585260"/>
                </a:solidFill>
                <a:effectLst/>
                <a:latin typeface="Cascadia Code" panose="020B0609020000020004" pitchFamily="49" charset="0"/>
              </a:rPr>
              <a:t>,encoding=</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gbk</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r>
              <a:rPr lang="en-US" altLang="zh-CN" sz="1200" dirty="0">
                <a:effectLst/>
              </a:rPr>
              <a:t> </a:t>
            </a:r>
            <a:endParaRPr lang="zh-CN" altLang="en-US" sz="1200" dirty="0"/>
          </a:p>
        </p:txBody>
      </p:sp>
      <p:sp>
        <p:nvSpPr>
          <p:cNvPr id="11" name="文本框 10">
            <a:extLst>
              <a:ext uri="{FF2B5EF4-FFF2-40B4-BE49-F238E27FC236}">
                <a16:creationId xmlns:a16="http://schemas.microsoft.com/office/drawing/2014/main" id="{DF4E67CC-6157-4C18-B141-679CD44FD377}"/>
              </a:ext>
            </a:extLst>
          </p:cNvPr>
          <p:cNvSpPr txBox="1"/>
          <p:nvPr/>
        </p:nvSpPr>
        <p:spPr>
          <a:xfrm>
            <a:off x="177205" y="1854171"/>
            <a:ext cx="5064098" cy="4339650"/>
          </a:xfrm>
          <a:prstGeom prst="rect">
            <a:avLst/>
          </a:prstGeom>
          <a:solidFill>
            <a:schemeClr val="bg1">
              <a:lumMod val="85000"/>
            </a:schemeClr>
          </a:solidFill>
        </p:spPr>
        <p:txBody>
          <a:bodyPr wrap="square">
            <a:spAutoFit/>
          </a:bodyPr>
          <a:lstStyle/>
          <a:p>
            <a:r>
              <a:rPr lang="en-US" altLang="zh-CN" sz="1200" b="1" dirty="0">
                <a:solidFill>
                  <a:srgbClr val="955AE7"/>
                </a:solidFill>
                <a:effectLst/>
                <a:latin typeface="Cascadia Code" panose="020B0609020000020004" pitchFamily="49" charset="0"/>
              </a:rPr>
              <a:t>def</a:t>
            </a:r>
            <a:r>
              <a:rPr lang="en-US" altLang="zh-CN" sz="1200" dirty="0">
                <a:solidFill>
                  <a:srgbClr val="585260"/>
                </a:solidFill>
                <a:effectLst/>
                <a:latin typeface="Cascadia Code" panose="020B0609020000020004" pitchFamily="49" charset="0"/>
              </a:rPr>
              <a:t> </a:t>
            </a:r>
            <a:r>
              <a:rPr lang="en-US" altLang="zh-CN" sz="1200" b="1" dirty="0" err="1">
                <a:solidFill>
                  <a:srgbClr val="A06E3B"/>
                </a:solidFill>
                <a:effectLst/>
                <a:latin typeface="Cascadia Code" panose="020B0609020000020004" pitchFamily="49" charset="0"/>
              </a:rPr>
              <a:t>plt_distribution</a:t>
            </a:r>
            <a:r>
              <a:rPr lang="en-US" altLang="zh-CN" sz="1200" dirty="0">
                <a:solidFill>
                  <a:srgbClr val="585260"/>
                </a:solidFill>
                <a:effectLst/>
                <a:latin typeface="Cascadia Code" panose="020B0609020000020004" pitchFamily="49" charset="0"/>
              </a:rPr>
              <a:t>(data, </a:t>
            </a:r>
            <a:r>
              <a:rPr lang="en-US" altLang="zh-CN" sz="1200" dirty="0" err="1">
                <a:solidFill>
                  <a:srgbClr val="585260"/>
                </a:solidFill>
                <a:effectLst/>
                <a:latin typeface="Cascadia Code" panose="020B0609020000020004" pitchFamily="49" charset="0"/>
              </a:rPr>
              <a:t>obj_col</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figure</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figsize</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10</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6</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sns.</a:t>
            </a:r>
            <a:r>
              <a:rPr lang="en-US" altLang="zh-CN" sz="1200" b="1" dirty="0" err="1">
                <a:solidFill>
                  <a:srgbClr val="A06E3B"/>
                </a:solidFill>
                <a:effectLst/>
                <a:latin typeface="Cascadia Code" panose="020B0609020000020004" pitchFamily="49" charset="0"/>
              </a:rPr>
              <a:t>distplot</a:t>
            </a:r>
            <a:r>
              <a:rPr lang="en-US" altLang="zh-CN" sz="1200" dirty="0">
                <a:solidFill>
                  <a:srgbClr val="585260"/>
                </a:solidFill>
                <a:effectLst/>
                <a:latin typeface="Cascadia Code" panose="020B0609020000020004" pitchFamily="49" charset="0"/>
              </a:rPr>
              <a:t>(data[</a:t>
            </a:r>
            <a:r>
              <a:rPr lang="en-US" altLang="zh-CN" sz="1200" dirty="0" err="1">
                <a:solidFill>
                  <a:srgbClr val="585260"/>
                </a:solidFill>
                <a:effectLst/>
                <a:latin typeface="Cascadia Code" panose="020B0609020000020004" pitchFamily="49" charset="0"/>
              </a:rPr>
              <a:t>obj_col</a:t>
            </a:r>
            <a:r>
              <a:rPr lang="en-US" altLang="zh-CN" sz="1200" dirty="0">
                <a:solidFill>
                  <a:srgbClr val="585260"/>
                </a:solidFill>
                <a:effectLst/>
                <a:latin typeface="Cascadia Code" panose="020B0609020000020004" pitchFamily="49" charset="0"/>
              </a:rPr>
              <a:t>] , fit=norm);</a:t>
            </a:r>
            <a:endParaRPr lang="en-US" altLang="zh-CN" sz="1200" dirty="0">
              <a:effectLst/>
            </a:endParaRPr>
          </a:p>
          <a:p>
            <a:br>
              <a:rPr lang="en-US" altLang="zh-CN" sz="1200" dirty="0">
                <a:solidFill>
                  <a:srgbClr val="585260"/>
                </a:solidFill>
                <a:effectLst/>
                <a:latin typeface="Cascadia Code" panose="020B0609020000020004" pitchFamily="49" charset="0"/>
              </a:rPr>
            </a:br>
            <a:endParaRPr lang="en-US" altLang="zh-CN" sz="1200" dirty="0">
              <a:solidFill>
                <a:srgbClr val="585260"/>
              </a:solidFill>
              <a:effectLst/>
              <a:latin typeface="Cascadia Code" panose="020B0609020000020004" pitchFamily="49" charset="0"/>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获取数据分布曲线的拟合均值和标准差</a:t>
            </a:r>
            <a:endParaRPr lang="zh-CN" altLang="en-US" sz="1200" dirty="0">
              <a:effectLst/>
            </a:endParaRPr>
          </a:p>
          <a:p>
            <a:r>
              <a:rPr lang="en-US" altLang="zh-CN" sz="1200" dirty="0">
                <a:solidFill>
                  <a:srgbClr val="585260"/>
                </a:solidFill>
                <a:effectLst/>
                <a:latin typeface="Cascadia Code" panose="020B0609020000020004" pitchFamily="49" charset="0"/>
              </a:rPr>
              <a:t>(mu, sigma) = </a:t>
            </a:r>
            <a:r>
              <a:rPr lang="en-US" altLang="zh-CN" sz="1200" dirty="0" err="1">
                <a:solidFill>
                  <a:srgbClr val="585260"/>
                </a:solidFill>
                <a:effectLst/>
                <a:latin typeface="Cascadia Code" panose="020B0609020000020004" pitchFamily="49" charset="0"/>
              </a:rPr>
              <a:t>norm.</a:t>
            </a:r>
            <a:r>
              <a:rPr lang="en-US" altLang="zh-CN" sz="1200" b="1" dirty="0" err="1">
                <a:solidFill>
                  <a:srgbClr val="A06E3B"/>
                </a:solidFill>
                <a:effectLst/>
                <a:latin typeface="Cascadia Code" panose="020B0609020000020004" pitchFamily="49" charset="0"/>
              </a:rPr>
              <a:t>fit</a:t>
            </a:r>
            <a:r>
              <a:rPr lang="en-US" altLang="zh-CN" sz="1200" dirty="0">
                <a:solidFill>
                  <a:srgbClr val="585260"/>
                </a:solidFill>
                <a:effectLst/>
                <a:latin typeface="Cascadia Code" panose="020B0609020000020004" pitchFamily="49" charset="0"/>
              </a:rPr>
              <a:t>(data[</a:t>
            </a:r>
            <a:r>
              <a:rPr lang="en-US" altLang="zh-CN" sz="1200" dirty="0" err="1">
                <a:solidFill>
                  <a:srgbClr val="585260"/>
                </a:solidFill>
                <a:effectLst/>
                <a:latin typeface="Cascadia Code" panose="020B0609020000020004" pitchFamily="49" charset="0"/>
              </a:rPr>
              <a:t>obj_col</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print</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a:t>
            </a:r>
            <a:r>
              <a:rPr lang="en-US" altLang="zh-CN" sz="1200" dirty="0">
                <a:solidFill>
                  <a:srgbClr val="398BC6"/>
                </a:solidFill>
                <a:effectLst/>
                <a:latin typeface="Cascadia Code" panose="020B0609020000020004" pitchFamily="49" charset="0"/>
              </a:rPr>
              <a:t>\n</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mu =</a:t>
            </a:r>
            <a:r>
              <a:rPr lang="en-US" altLang="zh-CN" sz="1200" dirty="0">
                <a:solidFill>
                  <a:srgbClr val="585260"/>
                </a:solidFill>
                <a:effectLst/>
                <a:latin typeface="Cascadia Code" panose="020B0609020000020004" pitchFamily="49" charset="0"/>
              </a:rPr>
              <a:t> </a:t>
            </a:r>
            <a:r>
              <a:rPr lang="en-US" altLang="zh-CN" sz="1200" dirty="0">
                <a:solidFill>
                  <a:srgbClr val="AA573C"/>
                </a:solidFill>
                <a:effectLst/>
                <a:latin typeface="Cascadia Code" panose="020B0609020000020004" pitchFamily="49" charset="0"/>
              </a:rPr>
              <a:t>{:.2f}</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and sigma =</a:t>
            </a:r>
            <a:r>
              <a:rPr lang="en-US" altLang="zh-CN" sz="1200" dirty="0">
                <a:solidFill>
                  <a:srgbClr val="585260"/>
                </a:solidFill>
                <a:effectLst/>
                <a:latin typeface="Cascadia Code" panose="020B0609020000020004" pitchFamily="49" charset="0"/>
              </a:rPr>
              <a:t> </a:t>
            </a:r>
            <a:r>
              <a:rPr lang="en-US" altLang="zh-CN" sz="1200" dirty="0">
                <a:solidFill>
                  <a:srgbClr val="AA573C"/>
                </a:solidFill>
                <a:effectLst/>
                <a:latin typeface="Cascadia Code" panose="020B0609020000020004" pitchFamily="49" charset="0"/>
              </a:rPr>
              <a:t>{:.2f}</a:t>
            </a:r>
            <a:r>
              <a:rPr lang="en-US" altLang="zh-CN" sz="1200" dirty="0">
                <a:solidFill>
                  <a:srgbClr val="398BC6"/>
                </a:solidFill>
                <a:effectLst/>
                <a:latin typeface="Cascadia Code" panose="020B0609020000020004" pitchFamily="49" charset="0"/>
              </a:rPr>
              <a:t>\</a:t>
            </a:r>
            <a:r>
              <a:rPr lang="en-US" altLang="zh-CN" sz="1200" dirty="0" err="1">
                <a:solidFill>
                  <a:srgbClr val="398BC6"/>
                </a:solidFill>
                <a:effectLst/>
                <a:latin typeface="Cascadia Code" panose="020B0609020000020004" pitchFamily="49" charset="0"/>
              </a:rPr>
              <a:t>n</a:t>
            </a:r>
            <a:r>
              <a:rPr lang="en-US" altLang="zh-CN" sz="1200" dirty="0" err="1">
                <a:solidFill>
                  <a:srgbClr val="2A9292"/>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format</a:t>
            </a:r>
            <a:r>
              <a:rPr lang="en-US" altLang="zh-CN" sz="1200" dirty="0">
                <a:solidFill>
                  <a:srgbClr val="585260"/>
                </a:solidFill>
                <a:effectLst/>
                <a:latin typeface="Cascadia Code" panose="020B0609020000020004" pitchFamily="49" charset="0"/>
              </a:rPr>
              <a:t>(mu, sigma))</a:t>
            </a:r>
            <a:endParaRPr lang="en-US" altLang="zh-CN" sz="1200" dirty="0">
              <a:effectLst/>
            </a:endParaRPr>
          </a:p>
          <a:p>
            <a:br>
              <a:rPr lang="en-US" altLang="zh-CN" sz="1200" dirty="0">
                <a:solidFill>
                  <a:srgbClr val="585260"/>
                </a:solidFill>
                <a:effectLst/>
                <a:latin typeface="Cascadia Code" panose="020B0609020000020004" pitchFamily="49" charset="0"/>
              </a:rPr>
            </a:br>
            <a:endParaRPr lang="en-US" altLang="zh-CN" sz="1200" dirty="0">
              <a:solidFill>
                <a:srgbClr val="585260"/>
              </a:solidFill>
              <a:effectLst/>
              <a:latin typeface="Cascadia Code" panose="020B0609020000020004" pitchFamily="49" charset="0"/>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绘制分布曲线</a:t>
            </a:r>
            <a:endParaRPr lang="zh-CN" altLang="en-US" sz="1200" dirty="0">
              <a:effectLst/>
            </a:endParaRPr>
          </a:p>
          <a:p>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legend</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'Normal dist. ($\mu=$</a:t>
            </a:r>
            <a:r>
              <a:rPr lang="en-US" altLang="zh-CN" sz="1200" dirty="0">
                <a:solidFill>
                  <a:srgbClr val="585260"/>
                </a:solidFill>
                <a:effectLst/>
                <a:latin typeface="Cascadia Code" panose="020B0609020000020004" pitchFamily="49" charset="0"/>
              </a:rPr>
              <a:t> </a:t>
            </a:r>
            <a:r>
              <a:rPr lang="en-US" altLang="zh-CN" sz="1200" dirty="0">
                <a:solidFill>
                  <a:srgbClr val="AA573C"/>
                </a:solidFill>
                <a:effectLst/>
                <a:latin typeface="Cascadia Code" panose="020B0609020000020004" pitchFamily="49" charset="0"/>
              </a:rPr>
              <a:t>{:.2f}</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and $\sigma=$</a:t>
            </a:r>
            <a:r>
              <a:rPr lang="en-US" altLang="zh-CN" sz="1200" dirty="0">
                <a:solidFill>
                  <a:srgbClr val="585260"/>
                </a:solidFill>
                <a:effectLst/>
                <a:latin typeface="Cascadia Code" panose="020B0609020000020004" pitchFamily="49" charset="0"/>
              </a:rPr>
              <a:t> </a:t>
            </a:r>
            <a:r>
              <a:rPr lang="en-US" altLang="zh-CN" sz="1200" dirty="0">
                <a:solidFill>
                  <a:srgbClr val="AA573C"/>
                </a:solidFill>
                <a:effectLst/>
                <a:latin typeface="Cascadia Code" panose="020B0609020000020004" pitchFamily="49" charset="0"/>
              </a:rPr>
              <a:t>{:.2f}</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r>
              <a:rPr lang="en-US" altLang="zh-CN" sz="1200" b="1" dirty="0">
                <a:solidFill>
                  <a:srgbClr val="A06E3B"/>
                </a:solidFill>
                <a:effectLst/>
                <a:latin typeface="Cascadia Code" panose="020B0609020000020004" pitchFamily="49" charset="0"/>
              </a:rPr>
              <a:t>format</a:t>
            </a:r>
            <a:r>
              <a:rPr lang="en-US" altLang="zh-CN" sz="1200" dirty="0">
                <a:solidFill>
                  <a:srgbClr val="585260"/>
                </a:solidFill>
                <a:effectLst/>
                <a:latin typeface="Cascadia Code" panose="020B0609020000020004" pitchFamily="49" charset="0"/>
              </a:rPr>
              <a:t>(mu, sigma)],</a:t>
            </a:r>
            <a:endParaRPr lang="en-US" altLang="zh-CN" sz="1200" dirty="0">
              <a:effectLst/>
            </a:endParaRPr>
          </a:p>
          <a:p>
            <a:r>
              <a:rPr lang="en-US" altLang="zh-CN" sz="1200" dirty="0">
                <a:solidFill>
                  <a:srgbClr val="585260"/>
                </a:solidFill>
                <a:effectLst/>
                <a:latin typeface="Cascadia Code" panose="020B0609020000020004" pitchFamily="49" charset="0"/>
              </a:rPr>
              <a:t>loc=</a:t>
            </a:r>
            <a:r>
              <a:rPr lang="en-US" altLang="zh-CN" sz="1200" dirty="0">
                <a:solidFill>
                  <a:srgbClr val="2A9292"/>
                </a:solidFill>
                <a:effectLst/>
                <a:latin typeface="Cascadia Code" panose="020B0609020000020004" pitchFamily="49" charset="0"/>
              </a:rPr>
              <a:t>'best'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ylabel</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'Frequency'</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title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SalePrice</a:t>
            </a:r>
            <a:r>
              <a:rPr lang="en-US" altLang="zh-CN" sz="1200" dirty="0">
                <a:solidFill>
                  <a:srgbClr val="2A9292"/>
                </a:solidFill>
                <a:effectLst/>
                <a:latin typeface="Cascadia Code" panose="020B0609020000020004" pitchFamily="49" charset="0"/>
              </a:rPr>
              <a:t> distribution'</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绘制图像查看数据的分布状态</a:t>
            </a:r>
            <a:endParaRPr lang="zh-CN" altLang="en-US" sz="1200" dirty="0">
              <a:effectLst/>
            </a:endParaRPr>
          </a:p>
          <a:p>
            <a:r>
              <a:rPr lang="en-US" altLang="zh-CN" sz="1200" dirty="0">
                <a:solidFill>
                  <a:srgbClr val="585260"/>
                </a:solidFill>
                <a:effectLst/>
                <a:latin typeface="Cascadia Code" panose="020B0609020000020004" pitchFamily="49" charset="0"/>
              </a:rPr>
              <a:t>fig = </a:t>
            </a:r>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figure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figure</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figsize</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10</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6</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tmp</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stats.</a:t>
            </a:r>
            <a:r>
              <a:rPr lang="en-US" altLang="zh-CN" sz="1200" b="1" dirty="0" err="1">
                <a:solidFill>
                  <a:srgbClr val="A06E3B"/>
                </a:solidFill>
                <a:effectLst/>
                <a:latin typeface="Cascadia Code" panose="020B0609020000020004" pitchFamily="49" charset="0"/>
              </a:rPr>
              <a:t>probplot</a:t>
            </a:r>
            <a:r>
              <a:rPr lang="en-US" altLang="zh-CN" sz="1200" dirty="0">
                <a:solidFill>
                  <a:srgbClr val="585260"/>
                </a:solidFill>
                <a:effectLst/>
                <a:latin typeface="Cascadia Code" panose="020B0609020000020004" pitchFamily="49" charset="0"/>
              </a:rPr>
              <a:t>(data[</a:t>
            </a:r>
            <a:r>
              <a:rPr lang="en-US" altLang="zh-CN" sz="1200" dirty="0" err="1">
                <a:solidFill>
                  <a:srgbClr val="585260"/>
                </a:solidFill>
                <a:effectLst/>
                <a:latin typeface="Cascadia Code" panose="020B0609020000020004" pitchFamily="49" charset="0"/>
              </a:rPr>
              <a:t>obj_col</a:t>
            </a:r>
            <a:r>
              <a:rPr lang="en-US" altLang="zh-CN" sz="1200" dirty="0">
                <a:solidFill>
                  <a:srgbClr val="585260"/>
                </a:solidFill>
                <a:effectLst/>
                <a:latin typeface="Cascadia Code" panose="020B0609020000020004" pitchFamily="49" charset="0"/>
              </a:rPr>
              <a:t>], plot=</a:t>
            </a:r>
            <a:r>
              <a:rPr lang="en-US" altLang="zh-CN" sz="1200" dirty="0" err="1">
                <a:solidFill>
                  <a:srgbClr val="585260"/>
                </a:solidFill>
                <a:effectLst/>
                <a:latin typeface="Cascadia Code" panose="020B0609020000020004" pitchFamily="49" charset="0"/>
              </a:rPr>
              <a:t>plt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show</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err="1">
                <a:solidFill>
                  <a:srgbClr val="A06E3B"/>
                </a:solidFill>
                <a:effectLst/>
                <a:latin typeface="Cascadia Code" panose="020B0609020000020004" pitchFamily="49" charset="0"/>
              </a:rPr>
              <a:t>plt_distribution</a:t>
            </a:r>
            <a:r>
              <a:rPr lang="en-US" altLang="zh-CN" sz="1200" dirty="0">
                <a:solidFill>
                  <a:srgbClr val="585260"/>
                </a:solidFill>
                <a:effectLst/>
                <a:latin typeface="Cascadia Code" panose="020B0609020000020004" pitchFamily="49" charset="0"/>
              </a:rPr>
              <a:t>(df, </a:t>
            </a:r>
            <a:r>
              <a:rPr lang="en-US" altLang="zh-CN" sz="1200" dirty="0">
                <a:solidFill>
                  <a:srgbClr val="2A9292"/>
                </a:solidFill>
                <a:effectLst/>
                <a:latin typeface="Cascadia Code" panose="020B0609020000020004" pitchFamily="49" charset="0"/>
              </a:rPr>
              <a:t>'price'</a:t>
            </a:r>
            <a:r>
              <a:rPr lang="en-US" altLang="zh-CN" sz="1200" dirty="0">
                <a:solidFill>
                  <a:srgbClr val="585260"/>
                </a:solidFill>
                <a:effectLst/>
                <a:latin typeface="Cascadia Code" panose="020B0609020000020004" pitchFamily="49" charset="0"/>
              </a:rPr>
              <a:t>) </a:t>
            </a:r>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目标变量变换前的分布情况</a:t>
            </a:r>
            <a:r>
              <a:rPr lang="zh-CN" altLang="en-US" sz="1200" dirty="0">
                <a:effectLst/>
              </a:rPr>
              <a:t> </a:t>
            </a:r>
            <a:endParaRPr lang="zh-CN" altLang="en-US" sz="1200" dirty="0"/>
          </a:p>
        </p:txBody>
      </p:sp>
      <p:sp>
        <p:nvSpPr>
          <p:cNvPr id="13" name="文本框 12">
            <a:extLst>
              <a:ext uri="{FF2B5EF4-FFF2-40B4-BE49-F238E27FC236}">
                <a16:creationId xmlns:a16="http://schemas.microsoft.com/office/drawing/2014/main" id="{4992154F-F310-4E08-80B9-60DB9ACF7900}"/>
              </a:ext>
            </a:extLst>
          </p:cNvPr>
          <p:cNvSpPr txBox="1"/>
          <p:nvPr/>
        </p:nvSpPr>
        <p:spPr>
          <a:xfrm>
            <a:off x="162003" y="1425037"/>
            <a:ext cx="5363851" cy="307777"/>
          </a:xfrm>
          <a:prstGeom prst="rect">
            <a:avLst/>
          </a:prstGeom>
          <a:noFill/>
        </p:spPr>
        <p:txBody>
          <a:bodyPr wrap="square">
            <a:spAutoFit/>
          </a:bodyPr>
          <a:lstStyle/>
          <a:p>
            <a:r>
              <a:rPr lang="en-US" altLang="zh-CN" sz="1400" b="1" i="0" dirty="0">
                <a:solidFill>
                  <a:srgbClr val="24292F"/>
                </a:solidFill>
                <a:effectLst/>
                <a:latin typeface="-apple-system"/>
              </a:rPr>
              <a:t>1. </a:t>
            </a:r>
            <a:r>
              <a:rPr lang="zh-CN" altLang="en-US" sz="1400" b="1" i="0" dirty="0">
                <a:solidFill>
                  <a:srgbClr val="24292F"/>
                </a:solidFill>
                <a:effectLst/>
                <a:latin typeface="-apple-system"/>
              </a:rPr>
              <a:t>目标变量（</a:t>
            </a:r>
            <a:r>
              <a:rPr lang="en-US" altLang="zh-CN" sz="1400" b="1" i="0" dirty="0">
                <a:solidFill>
                  <a:srgbClr val="24292F"/>
                </a:solidFill>
                <a:effectLst/>
                <a:latin typeface="-apple-system"/>
              </a:rPr>
              <a:t>price</a:t>
            </a:r>
            <a:r>
              <a:rPr lang="zh-CN" altLang="en-US" sz="1400" b="1" i="0" dirty="0">
                <a:solidFill>
                  <a:srgbClr val="24292F"/>
                </a:solidFill>
                <a:effectLst/>
                <a:latin typeface="-apple-system"/>
              </a:rPr>
              <a:t>）处理</a:t>
            </a:r>
            <a:endParaRPr lang="zh-CN" altLang="en-US" sz="1400" dirty="0"/>
          </a:p>
        </p:txBody>
      </p:sp>
      <p:sp>
        <p:nvSpPr>
          <p:cNvPr id="17" name="文本框 16">
            <a:extLst>
              <a:ext uri="{FF2B5EF4-FFF2-40B4-BE49-F238E27FC236}">
                <a16:creationId xmlns:a16="http://schemas.microsoft.com/office/drawing/2014/main" id="{B504D6A9-6DC8-4917-906E-BD5C5B03EB95}"/>
              </a:ext>
            </a:extLst>
          </p:cNvPr>
          <p:cNvSpPr txBox="1"/>
          <p:nvPr/>
        </p:nvSpPr>
        <p:spPr>
          <a:xfrm>
            <a:off x="5241303" y="1475038"/>
            <a:ext cx="3196374" cy="307777"/>
          </a:xfrm>
          <a:prstGeom prst="rect">
            <a:avLst/>
          </a:prstGeom>
          <a:noFill/>
        </p:spPr>
        <p:txBody>
          <a:bodyPr wrap="square">
            <a:spAutoFit/>
          </a:bodyPr>
          <a:lstStyle/>
          <a:p>
            <a:r>
              <a:rPr lang="zh-CN" altLang="en-US" sz="1400" dirty="0"/>
              <a:t>对数变换前，目标变量的分布情况</a:t>
            </a:r>
            <a:r>
              <a:rPr lang="en-US" altLang="zh-CN" sz="1400" dirty="0"/>
              <a:t>:</a:t>
            </a:r>
            <a:endParaRPr lang="zh-CN" altLang="en-US" sz="1400" dirty="0"/>
          </a:p>
        </p:txBody>
      </p:sp>
      <p:sp>
        <p:nvSpPr>
          <p:cNvPr id="8" name="AutoShape 2" descr="在这里插入图片描述">
            <a:extLst>
              <a:ext uri="{FF2B5EF4-FFF2-40B4-BE49-F238E27FC236}">
                <a16:creationId xmlns:a16="http://schemas.microsoft.com/office/drawing/2014/main" id="{2C8A7780-2F81-4B5D-9BBD-EB5A09551D86}"/>
              </a:ext>
            </a:extLst>
          </p:cNvPr>
          <p:cNvSpPr>
            <a:spLocks noChangeAspect="1" noChangeArrowheads="1"/>
          </p:cNvSpPr>
          <p:nvPr/>
        </p:nvSpPr>
        <p:spPr bwMode="auto">
          <a:xfrm>
            <a:off x="6085964" y="3418964"/>
            <a:ext cx="162435" cy="16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6" name="Picture 4" descr="在这里插入图片描述">
            <a:extLst>
              <a:ext uri="{FF2B5EF4-FFF2-40B4-BE49-F238E27FC236}">
                <a16:creationId xmlns:a16="http://schemas.microsoft.com/office/drawing/2014/main" id="{688ACB0B-5CCB-4D73-B76E-019E6CC8F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286" y="1763591"/>
            <a:ext cx="3298826" cy="197199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在这里插入图片描述">
            <a:extLst>
              <a:ext uri="{FF2B5EF4-FFF2-40B4-BE49-F238E27FC236}">
                <a16:creationId xmlns:a16="http://schemas.microsoft.com/office/drawing/2014/main" id="{447917A4-EC8C-44EA-861C-03447AD26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286" y="3631400"/>
            <a:ext cx="3249145" cy="213836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在这里插入图片描述">
            <a:extLst>
              <a:ext uri="{FF2B5EF4-FFF2-40B4-BE49-F238E27FC236}">
                <a16:creationId xmlns:a16="http://schemas.microsoft.com/office/drawing/2014/main" id="{A350B6AD-1638-47F6-99F8-179619B2A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696" y="1816736"/>
            <a:ext cx="3039514" cy="1819298"/>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105848A6-FED0-46B3-AA07-2FC1B9E71870}"/>
              </a:ext>
            </a:extLst>
          </p:cNvPr>
          <p:cNvSpPr txBox="1"/>
          <p:nvPr/>
        </p:nvSpPr>
        <p:spPr>
          <a:xfrm>
            <a:off x="8682087" y="1437097"/>
            <a:ext cx="6202836" cy="307777"/>
          </a:xfrm>
          <a:prstGeom prst="rect">
            <a:avLst/>
          </a:prstGeom>
          <a:noFill/>
        </p:spPr>
        <p:txBody>
          <a:bodyPr wrap="square">
            <a:spAutoFit/>
          </a:bodyPr>
          <a:lstStyle/>
          <a:p>
            <a:r>
              <a:rPr lang="zh-CN" altLang="en-US" sz="1400" b="0" i="0" dirty="0">
                <a:solidFill>
                  <a:srgbClr val="24292F"/>
                </a:solidFill>
                <a:effectLst/>
                <a:latin typeface="-apple-system"/>
              </a:rPr>
              <a:t>对数变换后，目标变量的分布情况</a:t>
            </a:r>
            <a:r>
              <a:rPr lang="en-US" altLang="zh-CN" sz="1400" b="0" i="0" dirty="0">
                <a:solidFill>
                  <a:srgbClr val="24292F"/>
                </a:solidFill>
                <a:effectLst/>
                <a:latin typeface="-apple-system"/>
              </a:rPr>
              <a:t>:</a:t>
            </a:r>
            <a:endParaRPr lang="zh-CN" altLang="en-US" sz="1400" dirty="0"/>
          </a:p>
        </p:txBody>
      </p:sp>
      <p:pic>
        <p:nvPicPr>
          <p:cNvPr id="8202" name="Picture 10" descr="在这里插入图片描述">
            <a:extLst>
              <a:ext uri="{FF2B5EF4-FFF2-40B4-BE49-F238E27FC236}">
                <a16:creationId xmlns:a16="http://schemas.microsoft.com/office/drawing/2014/main" id="{C0EBF435-CE5B-42F5-8DB8-E7B903FC5B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2087" y="3735584"/>
            <a:ext cx="3249145" cy="198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01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0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p:bldP spid="17"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特征工程</a:t>
            </a:r>
          </a:p>
        </p:txBody>
      </p:sp>
      <p:sp>
        <p:nvSpPr>
          <p:cNvPr id="13" name="文本框 12">
            <a:extLst>
              <a:ext uri="{FF2B5EF4-FFF2-40B4-BE49-F238E27FC236}">
                <a16:creationId xmlns:a16="http://schemas.microsoft.com/office/drawing/2014/main" id="{4992154F-F310-4E08-80B9-60DB9ACF7900}"/>
              </a:ext>
            </a:extLst>
          </p:cNvPr>
          <p:cNvSpPr txBox="1"/>
          <p:nvPr/>
        </p:nvSpPr>
        <p:spPr>
          <a:xfrm>
            <a:off x="162003" y="1071717"/>
            <a:ext cx="5363851" cy="307777"/>
          </a:xfrm>
          <a:prstGeom prst="rect">
            <a:avLst/>
          </a:prstGeom>
          <a:noFill/>
        </p:spPr>
        <p:txBody>
          <a:bodyPr wrap="square">
            <a:spAutoFit/>
          </a:bodyPr>
          <a:lstStyle/>
          <a:p>
            <a:r>
              <a:rPr lang="en-US" altLang="zh-CN" sz="1400" b="1" i="0" dirty="0">
                <a:solidFill>
                  <a:srgbClr val="24292F"/>
                </a:solidFill>
                <a:effectLst/>
                <a:latin typeface="-apple-system"/>
              </a:rPr>
              <a:t>2. </a:t>
            </a:r>
            <a:r>
              <a:rPr lang="zh-CN" altLang="en-US" sz="1400" b="1" i="0" dirty="0">
                <a:solidFill>
                  <a:srgbClr val="24292F"/>
                </a:solidFill>
                <a:effectLst/>
                <a:latin typeface="-apple-system"/>
              </a:rPr>
              <a:t>特征编码</a:t>
            </a:r>
            <a:endParaRPr lang="zh-CN" altLang="en-US" sz="1400" dirty="0"/>
          </a:p>
        </p:txBody>
      </p:sp>
      <p:sp>
        <p:nvSpPr>
          <p:cNvPr id="18" name="文本框 17">
            <a:extLst>
              <a:ext uri="{FF2B5EF4-FFF2-40B4-BE49-F238E27FC236}">
                <a16:creationId xmlns:a16="http://schemas.microsoft.com/office/drawing/2014/main" id="{46D1472F-3B24-47C4-9223-0211F3C196C9}"/>
              </a:ext>
            </a:extLst>
          </p:cNvPr>
          <p:cNvSpPr txBox="1"/>
          <p:nvPr/>
        </p:nvSpPr>
        <p:spPr>
          <a:xfrm>
            <a:off x="0" y="1393778"/>
            <a:ext cx="3528292" cy="1938992"/>
          </a:xfrm>
          <a:prstGeom prst="rect">
            <a:avLst/>
          </a:prstGeom>
          <a:noFill/>
        </p:spPr>
        <p:txBody>
          <a:bodyPr wrap="square">
            <a:spAutoFit/>
          </a:bodyPr>
          <a:lstStyle/>
          <a:p>
            <a:r>
              <a:rPr lang="en-US" altLang="zh-CN" sz="1200" dirty="0"/>
              <a:t>2.1 </a:t>
            </a:r>
            <a:r>
              <a:rPr lang="zh-CN" altLang="en-US" sz="1200" dirty="0"/>
              <a:t>顺序特征编码</a:t>
            </a:r>
            <a:r>
              <a:rPr lang="en-US" altLang="zh-CN" sz="1200" dirty="0"/>
              <a:t>-</a:t>
            </a:r>
            <a:r>
              <a:rPr lang="zh-CN" altLang="en-US" sz="1200" dirty="0"/>
              <a:t>处理楼层信息</a:t>
            </a:r>
          </a:p>
          <a:p>
            <a:endParaRPr lang="zh-CN" altLang="en-US" sz="1200" dirty="0"/>
          </a:p>
          <a:p>
            <a:r>
              <a:rPr lang="zh-CN" altLang="en-US" sz="1200" dirty="0"/>
              <a:t>数据特征中存在一些顺序变量</a:t>
            </a:r>
            <a:r>
              <a:rPr lang="en-US" altLang="zh-CN" sz="1200" dirty="0"/>
              <a:t>(ordinal variable),</a:t>
            </a:r>
            <a:r>
              <a:rPr lang="zh-CN" altLang="en-US" sz="1200" dirty="0"/>
              <a:t>它们不同于一般的类型变量（</a:t>
            </a:r>
            <a:r>
              <a:rPr lang="en-US" altLang="zh-CN" sz="1200" dirty="0"/>
              <a:t>categorical variable</a:t>
            </a:r>
            <a:r>
              <a:rPr lang="zh-CN" altLang="en-US" sz="1200" dirty="0"/>
              <a:t>），顺序变量之间存在固有的顺序 比如 </a:t>
            </a:r>
            <a:r>
              <a:rPr lang="en-US" altLang="zh-CN" sz="1200" dirty="0"/>
              <a:t>(</a:t>
            </a:r>
            <a:r>
              <a:rPr lang="zh-CN" altLang="en-US" sz="1200" dirty="0"/>
              <a:t>低</a:t>
            </a:r>
            <a:r>
              <a:rPr lang="en-US" altLang="zh-CN" sz="1200" dirty="0"/>
              <a:t>, </a:t>
            </a:r>
            <a:r>
              <a:rPr lang="zh-CN" altLang="en-US" sz="1200" dirty="0"/>
              <a:t>中</a:t>
            </a:r>
            <a:r>
              <a:rPr lang="en-US" altLang="zh-CN" sz="1200" dirty="0"/>
              <a:t>, </a:t>
            </a:r>
            <a:r>
              <a:rPr lang="zh-CN" altLang="en-US" sz="1200" dirty="0"/>
              <a:t>高</a:t>
            </a:r>
            <a:r>
              <a:rPr lang="en-US" altLang="zh-CN" sz="1200" dirty="0"/>
              <a:t>) </a:t>
            </a:r>
            <a:r>
              <a:rPr lang="zh-CN" altLang="en-US" sz="1200" dirty="0"/>
              <a:t>、病人疼痛指数 </a:t>
            </a:r>
            <a:r>
              <a:rPr lang="en-US" altLang="zh-CN" sz="1200" dirty="0"/>
              <a:t>( 1 </a:t>
            </a:r>
            <a:r>
              <a:rPr lang="zh-CN" altLang="en-US" sz="1200" dirty="0"/>
              <a:t>到 </a:t>
            </a:r>
            <a:r>
              <a:rPr lang="en-US" altLang="zh-CN" sz="1200" dirty="0"/>
              <a:t>10 - </a:t>
            </a:r>
            <a:r>
              <a:rPr lang="zh-CN" altLang="en-US" sz="1200" dirty="0"/>
              <a:t>但是他们之间的差是没有意义的</a:t>
            </a:r>
            <a:r>
              <a:rPr lang="en-US" altLang="zh-CN" sz="1200" dirty="0"/>
              <a:t>, </a:t>
            </a:r>
            <a:r>
              <a:rPr lang="zh-CN" altLang="en-US" sz="1200" dirty="0"/>
              <a:t>因为</a:t>
            </a:r>
            <a:r>
              <a:rPr lang="en-US" altLang="zh-CN" sz="1200" dirty="0"/>
              <a:t>1 </a:t>
            </a:r>
            <a:r>
              <a:rPr lang="zh-CN" altLang="en-US" sz="1200" dirty="0"/>
              <a:t>到 </a:t>
            </a:r>
            <a:r>
              <a:rPr lang="en-US" altLang="zh-CN" sz="1200" dirty="0"/>
              <a:t>10 </a:t>
            </a:r>
            <a:r>
              <a:rPr lang="zh-CN" altLang="en-US" sz="1200" dirty="0"/>
              <a:t>仅仅表现了顺序</a:t>
            </a:r>
            <a:r>
              <a:rPr lang="en-US" altLang="zh-CN" sz="1200" dirty="0"/>
              <a:t>)</a:t>
            </a:r>
            <a:r>
              <a:rPr lang="zh-CN" altLang="en-US" sz="1200" dirty="0"/>
              <a:t>。</a:t>
            </a:r>
          </a:p>
          <a:p>
            <a:r>
              <a:rPr lang="zh-CN" altLang="en-US" sz="1200" dirty="0"/>
              <a:t>对于顺序变量，标签编码（</a:t>
            </a:r>
            <a:r>
              <a:rPr lang="en-US" altLang="zh-CN" sz="1200" dirty="0" err="1"/>
              <a:t>LabelEncoder</a:t>
            </a:r>
            <a:r>
              <a:rPr lang="zh-CN" altLang="en-US" sz="1200" dirty="0"/>
              <a:t>）的方式无法正确识别这种顺序关系。</a:t>
            </a:r>
          </a:p>
        </p:txBody>
      </p:sp>
      <p:sp>
        <p:nvSpPr>
          <p:cNvPr id="23" name="文本框 22">
            <a:extLst>
              <a:ext uri="{FF2B5EF4-FFF2-40B4-BE49-F238E27FC236}">
                <a16:creationId xmlns:a16="http://schemas.microsoft.com/office/drawing/2014/main" id="{E4D45444-10B9-4F54-AD31-7A68825EA214}"/>
              </a:ext>
            </a:extLst>
          </p:cNvPr>
          <p:cNvSpPr txBox="1"/>
          <p:nvPr/>
        </p:nvSpPr>
        <p:spPr>
          <a:xfrm>
            <a:off x="-1" y="3952474"/>
            <a:ext cx="6206836" cy="276999"/>
          </a:xfrm>
          <a:prstGeom prst="rect">
            <a:avLst/>
          </a:prstGeom>
          <a:noFill/>
        </p:spPr>
        <p:txBody>
          <a:bodyPr wrap="square">
            <a:spAutoFit/>
          </a:bodyPr>
          <a:lstStyle/>
          <a:p>
            <a:r>
              <a:rPr lang="zh-CN" altLang="en-US" sz="1200" dirty="0">
                <a:solidFill>
                  <a:srgbClr val="585260"/>
                </a:solidFill>
                <a:effectLst/>
                <a:latin typeface="Cascadia Code" panose="020B0609020000020004" pitchFamily="49" charset="0"/>
              </a:rPr>
              <a:t>查看楼层信息：</a:t>
            </a:r>
            <a:r>
              <a:rPr lang="en-US" altLang="zh-CN" sz="1200" dirty="0" err="1">
                <a:solidFill>
                  <a:srgbClr val="585260"/>
                </a:solidFill>
                <a:effectLst/>
                <a:latin typeface="Cascadia Code" panose="020B0609020000020004" pitchFamily="49" charset="0"/>
              </a:rPr>
              <a:t>np.</a:t>
            </a:r>
            <a:r>
              <a:rPr lang="en-US" altLang="zh-CN" sz="1200" b="1" dirty="0" err="1">
                <a:solidFill>
                  <a:srgbClr val="A06E3B"/>
                </a:solidFill>
                <a:effectLst/>
                <a:latin typeface="Cascadia Code" panose="020B0609020000020004" pitchFamily="49" charset="0"/>
              </a:rPr>
              <a:t>unique</a:t>
            </a:r>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'floor'</a:t>
            </a:r>
            <a:r>
              <a:rPr lang="en-US" altLang="zh-CN" sz="1200" dirty="0">
                <a:solidFill>
                  <a:srgbClr val="585260"/>
                </a:solidFill>
                <a:effectLst/>
                <a:latin typeface="Cascadia Code" panose="020B0609020000020004" pitchFamily="49" charset="0"/>
              </a:rPr>
              <a:t>]) </a:t>
            </a:r>
            <a:r>
              <a:rPr lang="zh-CN" altLang="en-US" sz="1200" dirty="0">
                <a:solidFill>
                  <a:srgbClr val="585260"/>
                </a:solidFill>
                <a:effectLst/>
                <a:latin typeface="Cascadia Code" panose="020B0609020000020004" pitchFamily="49" charset="0"/>
              </a:rPr>
              <a:t>截图不完整</a:t>
            </a:r>
            <a:r>
              <a:rPr lang="zh-CN" altLang="en-US" sz="1200" dirty="0">
                <a:effectLst/>
              </a:rPr>
              <a:t> </a:t>
            </a:r>
            <a:endParaRPr lang="zh-CN" altLang="en-US" sz="1200" dirty="0"/>
          </a:p>
        </p:txBody>
      </p:sp>
      <p:pic>
        <p:nvPicPr>
          <p:cNvPr id="17410" name="Picture 2" descr="在这里插入图片描述">
            <a:extLst>
              <a:ext uri="{FF2B5EF4-FFF2-40B4-BE49-F238E27FC236}">
                <a16:creationId xmlns:a16="http://schemas.microsoft.com/office/drawing/2014/main" id="{AD05E84F-4F68-49F6-A9C6-B060480EA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04314"/>
            <a:ext cx="4627995" cy="2000322"/>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7A9775DA-7907-4589-A394-15A0CF4FD61C}"/>
              </a:ext>
            </a:extLst>
          </p:cNvPr>
          <p:cNvSpPr txBox="1"/>
          <p:nvPr/>
        </p:nvSpPr>
        <p:spPr>
          <a:xfrm>
            <a:off x="4054764" y="247619"/>
            <a:ext cx="6206836" cy="276999"/>
          </a:xfrm>
          <a:prstGeom prst="rect">
            <a:avLst/>
          </a:prstGeom>
          <a:noFill/>
        </p:spPr>
        <p:txBody>
          <a:bodyPr wrap="square">
            <a:spAutoFit/>
          </a:bodyPr>
          <a:lstStyle/>
          <a:p>
            <a:r>
              <a:rPr lang="zh-CN" altLang="en-US" sz="1200" dirty="0">
                <a:solidFill>
                  <a:srgbClr val="585260"/>
                </a:solidFill>
                <a:effectLst/>
                <a:latin typeface="Cascadia Code" panose="020B0609020000020004" pitchFamily="49" charset="0"/>
              </a:rPr>
              <a:t>定义函数</a:t>
            </a:r>
            <a:r>
              <a:rPr lang="en-US" altLang="zh-CN" sz="1200" dirty="0" err="1">
                <a:solidFill>
                  <a:srgbClr val="585260"/>
                </a:solidFill>
                <a:effectLst/>
                <a:latin typeface="Cascadia Code" panose="020B0609020000020004" pitchFamily="49" charset="0"/>
              </a:rPr>
              <a:t>process_floor</a:t>
            </a:r>
            <a:r>
              <a:rPr lang="zh-CN" altLang="en-US" sz="1200" dirty="0">
                <a:solidFill>
                  <a:srgbClr val="585260"/>
                </a:solidFill>
                <a:effectLst/>
                <a:latin typeface="Cascadia Code" panose="020B0609020000020004" pitchFamily="49" charset="0"/>
              </a:rPr>
              <a:t>对顺序变量进行编码</a:t>
            </a:r>
            <a:r>
              <a:rPr lang="en-US" altLang="zh-CN" sz="1200" dirty="0">
                <a:solidFill>
                  <a:srgbClr val="585260"/>
                </a:solidFill>
                <a:effectLst/>
                <a:latin typeface="Cascadia Code" panose="020B0609020000020004" pitchFamily="49" charset="0"/>
              </a:rPr>
              <a:t>,</a:t>
            </a:r>
            <a:r>
              <a:rPr lang="zh-CN" altLang="en-US" sz="1200" dirty="0">
                <a:solidFill>
                  <a:srgbClr val="585260"/>
                </a:solidFill>
                <a:effectLst/>
                <a:latin typeface="Cascadia Code" panose="020B0609020000020004" pitchFamily="49" charset="0"/>
              </a:rPr>
              <a:t>以</a:t>
            </a:r>
            <a:r>
              <a:rPr lang="en-US" altLang="zh-CN" sz="1200" dirty="0">
                <a:solidFill>
                  <a:srgbClr val="AA573C"/>
                </a:solidFill>
                <a:effectLst/>
                <a:latin typeface="Cascadia Code" panose="020B0609020000020004" pitchFamily="49" charset="0"/>
              </a:rPr>
              <a:t>10</a:t>
            </a:r>
            <a:r>
              <a:rPr lang="zh-CN" altLang="en-US" sz="1200" dirty="0">
                <a:solidFill>
                  <a:srgbClr val="585260"/>
                </a:solidFill>
                <a:effectLst/>
                <a:latin typeface="Cascadia Code" panose="020B0609020000020004" pitchFamily="49" charset="0"/>
              </a:rPr>
              <a:t>层为标准，将楼层分为</a:t>
            </a:r>
            <a:r>
              <a:rPr lang="en-US" altLang="zh-CN" sz="1200" dirty="0">
                <a:solidFill>
                  <a:srgbClr val="AA573C"/>
                </a:solidFill>
                <a:effectLst/>
                <a:latin typeface="Cascadia Code" panose="020B0609020000020004" pitchFamily="49" charset="0"/>
              </a:rPr>
              <a:t>6</a:t>
            </a:r>
            <a:r>
              <a:rPr lang="zh-CN" altLang="en-US" sz="1200" dirty="0">
                <a:solidFill>
                  <a:srgbClr val="585260"/>
                </a:solidFill>
                <a:effectLst/>
                <a:latin typeface="Cascadia Code" panose="020B0609020000020004" pitchFamily="49" charset="0"/>
              </a:rPr>
              <a:t>个等级：</a:t>
            </a:r>
            <a:r>
              <a:rPr lang="zh-CN" altLang="en-US" sz="1200" dirty="0">
                <a:effectLst/>
              </a:rPr>
              <a:t> </a:t>
            </a:r>
            <a:endParaRPr lang="zh-CN" altLang="en-US" sz="1200" dirty="0"/>
          </a:p>
        </p:txBody>
      </p:sp>
      <p:sp>
        <p:nvSpPr>
          <p:cNvPr id="28" name="文本框 27">
            <a:extLst>
              <a:ext uri="{FF2B5EF4-FFF2-40B4-BE49-F238E27FC236}">
                <a16:creationId xmlns:a16="http://schemas.microsoft.com/office/drawing/2014/main" id="{2837DAC0-52C8-4A44-8CAE-1E1F4E0A8835}"/>
              </a:ext>
            </a:extLst>
          </p:cNvPr>
          <p:cNvSpPr txBox="1"/>
          <p:nvPr/>
        </p:nvSpPr>
        <p:spPr>
          <a:xfrm>
            <a:off x="4969164" y="586968"/>
            <a:ext cx="6206836" cy="1277273"/>
          </a:xfrm>
          <a:prstGeom prst="rect">
            <a:avLst/>
          </a:prstGeom>
          <a:noFill/>
        </p:spPr>
        <p:txBody>
          <a:bodyPr wrap="square">
            <a:spAutoFit/>
          </a:bodyPr>
          <a:lstStyle/>
          <a:p>
            <a:pPr algn="l">
              <a:buFont typeface="Arial" panose="020B0604020202020204" pitchFamily="34" charset="0"/>
              <a:buChar char="•"/>
            </a:pPr>
            <a:r>
              <a:rPr lang="zh-CN" altLang="en-US" sz="1100" b="0" i="0" dirty="0">
                <a:solidFill>
                  <a:srgbClr val="24292F"/>
                </a:solidFill>
                <a:effectLst/>
                <a:latin typeface="-apple-system"/>
              </a:rPr>
              <a:t>低于</a:t>
            </a:r>
            <a:r>
              <a:rPr lang="en-US" altLang="zh-CN" sz="1100" b="0" i="0" dirty="0">
                <a:solidFill>
                  <a:srgbClr val="24292F"/>
                </a:solidFill>
                <a:effectLst/>
                <a:latin typeface="-apple-system"/>
              </a:rPr>
              <a:t>10</a:t>
            </a:r>
            <a:r>
              <a:rPr lang="zh-CN" altLang="en-US" sz="1100" b="0" i="0" dirty="0">
                <a:solidFill>
                  <a:srgbClr val="24292F"/>
                </a:solidFill>
                <a:effectLst/>
                <a:latin typeface="-apple-system"/>
              </a:rPr>
              <a:t>层且位于该楼的低层，即数据集中的低楼层：</a:t>
            </a:r>
            <a:r>
              <a:rPr lang="en-US" altLang="zh-CN" sz="1100" b="0" i="0" dirty="0">
                <a:solidFill>
                  <a:srgbClr val="24292F"/>
                </a:solidFill>
                <a:effectLst/>
                <a:latin typeface="-apple-system"/>
              </a:rPr>
              <a:t>level=0</a:t>
            </a:r>
          </a:p>
          <a:p>
            <a:pPr algn="l">
              <a:buFont typeface="Arial" panose="020B0604020202020204" pitchFamily="34" charset="0"/>
              <a:buChar char="•"/>
            </a:pPr>
            <a:r>
              <a:rPr lang="zh-CN" altLang="en-US" sz="1100" b="0" i="0" dirty="0">
                <a:solidFill>
                  <a:srgbClr val="24292F"/>
                </a:solidFill>
                <a:effectLst/>
                <a:latin typeface="-apple-system"/>
              </a:rPr>
              <a:t>低于</a:t>
            </a:r>
            <a:r>
              <a:rPr lang="en-US" altLang="zh-CN" sz="1100" b="0" i="0" dirty="0">
                <a:solidFill>
                  <a:srgbClr val="24292F"/>
                </a:solidFill>
                <a:effectLst/>
                <a:latin typeface="-apple-system"/>
              </a:rPr>
              <a:t>10</a:t>
            </a:r>
            <a:r>
              <a:rPr lang="zh-CN" altLang="en-US" sz="1100" b="0" i="0" dirty="0">
                <a:solidFill>
                  <a:srgbClr val="24292F"/>
                </a:solidFill>
                <a:effectLst/>
                <a:latin typeface="-apple-system"/>
              </a:rPr>
              <a:t>层且位于该楼的中层，即数据集中的中楼层：</a:t>
            </a:r>
            <a:r>
              <a:rPr lang="en-US" altLang="zh-CN" sz="1100" b="0" i="0" dirty="0">
                <a:solidFill>
                  <a:srgbClr val="24292F"/>
                </a:solidFill>
                <a:effectLst/>
                <a:latin typeface="-apple-system"/>
              </a:rPr>
              <a:t>level=1</a:t>
            </a:r>
          </a:p>
          <a:p>
            <a:pPr algn="l">
              <a:buFont typeface="Arial" panose="020B0604020202020204" pitchFamily="34" charset="0"/>
              <a:buChar char="•"/>
            </a:pPr>
            <a:r>
              <a:rPr lang="zh-CN" altLang="en-US" sz="1100" b="0" i="0" dirty="0">
                <a:solidFill>
                  <a:srgbClr val="24292F"/>
                </a:solidFill>
                <a:effectLst/>
                <a:latin typeface="-apple-system"/>
              </a:rPr>
              <a:t>低于</a:t>
            </a:r>
            <a:r>
              <a:rPr lang="en-US" altLang="zh-CN" sz="1100" b="0" i="0" dirty="0">
                <a:solidFill>
                  <a:srgbClr val="24292F"/>
                </a:solidFill>
                <a:effectLst/>
                <a:latin typeface="-apple-system"/>
              </a:rPr>
              <a:t>10</a:t>
            </a:r>
            <a:r>
              <a:rPr lang="zh-CN" altLang="en-US" sz="1100" b="0" i="0" dirty="0">
                <a:solidFill>
                  <a:srgbClr val="24292F"/>
                </a:solidFill>
                <a:effectLst/>
                <a:latin typeface="-apple-system"/>
              </a:rPr>
              <a:t>层且位于该楼的高层，即数据集中的高楼层：</a:t>
            </a:r>
            <a:r>
              <a:rPr lang="en-US" altLang="zh-CN" sz="1100" b="0" i="0" dirty="0">
                <a:solidFill>
                  <a:srgbClr val="24292F"/>
                </a:solidFill>
                <a:effectLst/>
                <a:latin typeface="-apple-system"/>
              </a:rPr>
              <a:t>level=2</a:t>
            </a:r>
          </a:p>
          <a:p>
            <a:pPr algn="l">
              <a:buFont typeface="Arial" panose="020B0604020202020204" pitchFamily="34" charset="0"/>
              <a:buChar char="•"/>
            </a:pPr>
            <a:r>
              <a:rPr lang="zh-CN" altLang="en-US" sz="1100" b="0" i="0" dirty="0">
                <a:solidFill>
                  <a:srgbClr val="24292F"/>
                </a:solidFill>
                <a:effectLst/>
                <a:latin typeface="-apple-system"/>
              </a:rPr>
              <a:t>高于</a:t>
            </a:r>
            <a:r>
              <a:rPr lang="en-US" altLang="zh-CN" sz="1100" b="0" i="0" dirty="0">
                <a:solidFill>
                  <a:srgbClr val="24292F"/>
                </a:solidFill>
                <a:effectLst/>
                <a:latin typeface="-apple-system"/>
              </a:rPr>
              <a:t>10</a:t>
            </a:r>
            <a:r>
              <a:rPr lang="zh-CN" altLang="en-US" sz="1100" b="0" i="0" dirty="0">
                <a:solidFill>
                  <a:srgbClr val="24292F"/>
                </a:solidFill>
                <a:effectLst/>
                <a:latin typeface="-apple-system"/>
              </a:rPr>
              <a:t>层且位于该楼的低层，即数据集中的低楼层：</a:t>
            </a:r>
            <a:r>
              <a:rPr lang="en-US" altLang="zh-CN" sz="1100" b="0" i="0" dirty="0">
                <a:solidFill>
                  <a:srgbClr val="24292F"/>
                </a:solidFill>
                <a:effectLst/>
                <a:latin typeface="-apple-system"/>
              </a:rPr>
              <a:t>level=3</a:t>
            </a:r>
          </a:p>
          <a:p>
            <a:pPr algn="l">
              <a:buFont typeface="Arial" panose="020B0604020202020204" pitchFamily="34" charset="0"/>
              <a:buChar char="•"/>
            </a:pPr>
            <a:r>
              <a:rPr lang="zh-CN" altLang="en-US" sz="1100" b="0" i="0" dirty="0">
                <a:solidFill>
                  <a:srgbClr val="24292F"/>
                </a:solidFill>
                <a:effectLst/>
                <a:latin typeface="-apple-system"/>
              </a:rPr>
              <a:t>高于</a:t>
            </a:r>
            <a:r>
              <a:rPr lang="en-US" altLang="zh-CN" sz="1100" b="0" i="0" dirty="0">
                <a:solidFill>
                  <a:srgbClr val="24292F"/>
                </a:solidFill>
                <a:effectLst/>
                <a:latin typeface="-apple-system"/>
              </a:rPr>
              <a:t>10</a:t>
            </a:r>
            <a:r>
              <a:rPr lang="zh-CN" altLang="en-US" sz="1100" b="0" i="0" dirty="0">
                <a:solidFill>
                  <a:srgbClr val="24292F"/>
                </a:solidFill>
                <a:effectLst/>
                <a:latin typeface="-apple-system"/>
              </a:rPr>
              <a:t>层且位于该楼的中层，即数据集中的中楼层：</a:t>
            </a:r>
            <a:r>
              <a:rPr lang="en-US" altLang="zh-CN" sz="1100" b="0" i="0" dirty="0">
                <a:solidFill>
                  <a:srgbClr val="24292F"/>
                </a:solidFill>
                <a:effectLst/>
                <a:latin typeface="-apple-system"/>
              </a:rPr>
              <a:t>level=4</a:t>
            </a:r>
          </a:p>
          <a:p>
            <a:pPr algn="l">
              <a:buFont typeface="Arial" panose="020B0604020202020204" pitchFamily="34" charset="0"/>
              <a:buChar char="•"/>
            </a:pPr>
            <a:r>
              <a:rPr lang="zh-CN" altLang="en-US" sz="1100" b="0" i="0" dirty="0">
                <a:solidFill>
                  <a:srgbClr val="24292F"/>
                </a:solidFill>
                <a:effectLst/>
                <a:latin typeface="-apple-system"/>
              </a:rPr>
              <a:t>高于</a:t>
            </a:r>
            <a:r>
              <a:rPr lang="en-US" altLang="zh-CN" sz="1100" b="0" i="0" dirty="0">
                <a:solidFill>
                  <a:srgbClr val="24292F"/>
                </a:solidFill>
                <a:effectLst/>
                <a:latin typeface="-apple-system"/>
              </a:rPr>
              <a:t>10</a:t>
            </a:r>
            <a:r>
              <a:rPr lang="zh-CN" altLang="en-US" sz="1100" b="0" i="0" dirty="0">
                <a:solidFill>
                  <a:srgbClr val="24292F"/>
                </a:solidFill>
                <a:effectLst/>
                <a:latin typeface="-apple-system"/>
              </a:rPr>
              <a:t>层且位于该楼的高层，即数据集中的高楼层：</a:t>
            </a:r>
            <a:r>
              <a:rPr lang="en-US" altLang="zh-CN" sz="1100" b="0" i="0" dirty="0">
                <a:solidFill>
                  <a:srgbClr val="24292F"/>
                </a:solidFill>
                <a:effectLst/>
                <a:latin typeface="-apple-system"/>
              </a:rPr>
              <a:t>level=5</a:t>
            </a:r>
          </a:p>
          <a:p>
            <a:pPr algn="l">
              <a:buFont typeface="Arial" panose="020B0604020202020204" pitchFamily="34" charset="0"/>
              <a:buChar char="•"/>
            </a:pPr>
            <a:r>
              <a:rPr lang="zh-CN" altLang="en-US" sz="1100" b="0" i="0" dirty="0">
                <a:solidFill>
                  <a:srgbClr val="24292F"/>
                </a:solidFill>
                <a:effectLst/>
                <a:latin typeface="-apple-system"/>
              </a:rPr>
              <a:t>其他：</a:t>
            </a:r>
            <a:r>
              <a:rPr lang="en-US" altLang="zh-CN" sz="1100" b="0" i="0" dirty="0">
                <a:solidFill>
                  <a:srgbClr val="24292F"/>
                </a:solidFill>
                <a:effectLst/>
                <a:latin typeface="-apple-system"/>
              </a:rPr>
              <a:t>level=0</a:t>
            </a:r>
          </a:p>
        </p:txBody>
      </p:sp>
      <p:sp>
        <p:nvSpPr>
          <p:cNvPr id="30" name="文本框 29">
            <a:extLst>
              <a:ext uri="{FF2B5EF4-FFF2-40B4-BE49-F238E27FC236}">
                <a16:creationId xmlns:a16="http://schemas.microsoft.com/office/drawing/2014/main" id="{527432C8-29D3-431A-A71C-B41BEBA38715}"/>
              </a:ext>
            </a:extLst>
          </p:cNvPr>
          <p:cNvSpPr txBox="1"/>
          <p:nvPr/>
        </p:nvSpPr>
        <p:spPr>
          <a:xfrm>
            <a:off x="5051018" y="1899244"/>
            <a:ext cx="5064098" cy="4324261"/>
          </a:xfrm>
          <a:prstGeom prst="rect">
            <a:avLst/>
          </a:prstGeom>
          <a:solidFill>
            <a:schemeClr val="bg1">
              <a:lumMod val="85000"/>
            </a:schemeClr>
          </a:solidFill>
        </p:spPr>
        <p:txBody>
          <a:bodyPr wrap="square">
            <a:spAutoFit/>
          </a:bodyPr>
          <a:lstStyle/>
          <a:p>
            <a:r>
              <a:rPr lang="en-US" altLang="zh-CN" sz="1100" b="1" dirty="0">
                <a:solidFill>
                  <a:srgbClr val="955AE7"/>
                </a:solidFill>
                <a:effectLst/>
                <a:latin typeface="Cascadia Code" panose="020B0609020000020004" pitchFamily="49" charset="0"/>
              </a:rPr>
              <a:t>import</a:t>
            </a:r>
            <a:r>
              <a:rPr lang="en-US" altLang="zh-CN" sz="1100" dirty="0">
                <a:solidFill>
                  <a:srgbClr val="585260"/>
                </a:solidFill>
                <a:effectLst/>
                <a:latin typeface="Cascadia Code" panose="020B0609020000020004" pitchFamily="49" charset="0"/>
              </a:rPr>
              <a:t> re</a:t>
            </a:r>
            <a:endParaRPr lang="en-US" altLang="zh-CN" sz="1100" dirty="0">
              <a:effectLst/>
            </a:endParaRPr>
          </a:p>
          <a:p>
            <a:r>
              <a:rPr lang="en-US" altLang="zh-CN" sz="1100" dirty="0">
                <a:solidFill>
                  <a:srgbClr val="585260"/>
                </a:solidFill>
                <a:effectLst/>
                <a:latin typeface="Cascadia Code" panose="020B0609020000020004" pitchFamily="49" charset="0"/>
              </a:rPr>
              <a:t>level = </a:t>
            </a:r>
            <a:r>
              <a:rPr lang="en-US" altLang="zh-CN" sz="1100" dirty="0">
                <a:solidFill>
                  <a:srgbClr val="AA573C"/>
                </a:solidFill>
                <a:effectLst/>
                <a:latin typeface="Cascadia Code" panose="020B0609020000020004" pitchFamily="49" charset="0"/>
              </a:rPr>
              <a:t>0</a:t>
            </a:r>
            <a:endParaRPr lang="en-US" altLang="zh-CN" sz="1100" dirty="0">
              <a:effectLst/>
            </a:endParaRPr>
          </a:p>
          <a:p>
            <a:r>
              <a:rPr lang="en-US" altLang="zh-CN" sz="1100" b="1" dirty="0">
                <a:solidFill>
                  <a:srgbClr val="955AE7"/>
                </a:solidFill>
                <a:effectLst/>
                <a:latin typeface="Cascadia Code" panose="020B0609020000020004" pitchFamily="49" charset="0"/>
              </a:rPr>
              <a:t>def</a:t>
            </a:r>
            <a:r>
              <a:rPr lang="en-US" altLang="zh-CN" sz="1100" dirty="0">
                <a:solidFill>
                  <a:srgbClr val="585260"/>
                </a:solidFill>
                <a:effectLst/>
                <a:latin typeface="Cascadia Code" panose="020B0609020000020004" pitchFamily="49" charset="0"/>
              </a:rPr>
              <a:t> </a:t>
            </a:r>
            <a:r>
              <a:rPr lang="en-US" altLang="zh-CN" sz="1100" b="1" dirty="0" err="1">
                <a:solidFill>
                  <a:srgbClr val="A06E3B"/>
                </a:solidFill>
                <a:effectLst/>
                <a:latin typeface="Cascadia Code" panose="020B0609020000020004" pitchFamily="49" charset="0"/>
              </a:rPr>
              <a:t>process_floor</a:t>
            </a:r>
            <a:r>
              <a:rPr lang="en-US" altLang="zh-CN" sz="1100" dirty="0">
                <a:solidFill>
                  <a:srgbClr val="585260"/>
                </a:solidFill>
                <a:effectLst/>
                <a:latin typeface="Cascadia Code" panose="020B0609020000020004" pitchFamily="49" charset="0"/>
              </a:rPr>
              <a:t>(x):</a:t>
            </a:r>
            <a:endParaRPr lang="en-US" altLang="zh-CN" sz="1100" dirty="0">
              <a:effectLst/>
            </a:endParaRPr>
          </a:p>
          <a:p>
            <a:r>
              <a:rPr lang="en-US" altLang="zh-CN" sz="1100" dirty="0" err="1">
                <a:solidFill>
                  <a:srgbClr val="585260"/>
                </a:solidFill>
                <a:effectLst/>
                <a:latin typeface="Cascadia Code" panose="020B0609020000020004" pitchFamily="49" charset="0"/>
              </a:rPr>
              <a:t>floor_level</a:t>
            </a:r>
            <a:r>
              <a:rPr lang="en-US" altLang="zh-CN" sz="1100" dirty="0">
                <a:solidFill>
                  <a:srgbClr val="585260"/>
                </a:solidFill>
                <a:effectLst/>
                <a:latin typeface="Cascadia Code" panose="020B0609020000020004" pitchFamily="49" charset="0"/>
              </a:rPr>
              <a:t> = x[</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a:t>
            </a:r>
            <a:r>
              <a:rPr lang="en-US" altLang="zh-CN" sz="1100" dirty="0">
                <a:solidFill>
                  <a:srgbClr val="AA573C"/>
                </a:solidFill>
                <a:effectLst/>
                <a:latin typeface="Cascadia Code" panose="020B0609020000020004" pitchFamily="49" charset="0"/>
              </a:rPr>
              <a:t>1</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floor_level_num</a:t>
            </a:r>
            <a:r>
              <a:rPr lang="en-US" altLang="zh-CN" sz="1100" dirty="0">
                <a:solidFill>
                  <a:srgbClr val="585260"/>
                </a:solidFill>
                <a:effectLst/>
                <a:latin typeface="Cascadia Code" panose="020B0609020000020004" pitchFamily="49" charset="0"/>
              </a:rPr>
              <a:t> = </a:t>
            </a:r>
            <a:r>
              <a:rPr lang="en-US" altLang="zh-CN" sz="1100" b="1" dirty="0">
                <a:solidFill>
                  <a:srgbClr val="576DDB"/>
                </a:solidFill>
                <a:effectLst/>
                <a:latin typeface="Cascadia Code" panose="020B0609020000020004" pitchFamily="49" charset="0"/>
              </a:rPr>
              <a:t>int</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re.</a:t>
            </a:r>
            <a:r>
              <a:rPr lang="en-US" altLang="zh-CN" sz="1100" b="1" dirty="0" err="1">
                <a:solidFill>
                  <a:srgbClr val="A06E3B"/>
                </a:solidFill>
                <a:effectLst/>
                <a:latin typeface="Cascadia Code" panose="020B0609020000020004" pitchFamily="49" charset="0"/>
              </a:rPr>
              <a:t>findall</a:t>
            </a:r>
            <a:r>
              <a:rPr lang="en-US" altLang="zh-CN" sz="1100" dirty="0">
                <a:solidFill>
                  <a:srgbClr val="585260"/>
                </a:solidFill>
                <a:effectLst/>
                <a:latin typeface="Cascadia Code" panose="020B0609020000020004" pitchFamily="49" charset="0"/>
              </a:rPr>
              <a:t>(r</a:t>
            </a:r>
            <a:r>
              <a:rPr lang="en-US" altLang="zh-CN" sz="1100" dirty="0">
                <a:solidFill>
                  <a:srgbClr val="2A9292"/>
                </a:solidFill>
                <a:effectLst/>
                <a:latin typeface="Cascadia Code" panose="020B0609020000020004" pitchFamily="49" charset="0"/>
              </a:rPr>
              <a:t>"\d+\.?\d*"</a:t>
            </a:r>
            <a:r>
              <a:rPr lang="en-US" altLang="zh-CN" sz="1100" dirty="0">
                <a:solidFill>
                  <a:srgbClr val="585260"/>
                </a:solidFill>
                <a:effectLst/>
                <a:latin typeface="Cascadia Code" panose="020B0609020000020004" pitchFamily="49" charset="0"/>
              </a:rPr>
              <a:t>,x)[</a:t>
            </a:r>
            <a:r>
              <a:rPr lang="en-US" altLang="zh-CN" sz="1100" dirty="0">
                <a:solidFill>
                  <a:srgbClr val="AA573C"/>
                </a:solidFill>
                <a:effectLst/>
                <a:latin typeface="Cascadia Code" panose="020B0609020000020004" pitchFamily="49" charset="0"/>
              </a:rPr>
              <a:t>0</a:t>
            </a:r>
            <a:r>
              <a:rPr lang="en-US" altLang="zh-CN"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if</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re.</a:t>
            </a:r>
            <a:r>
              <a:rPr lang="en-US" altLang="zh-CN" sz="1100" b="1" dirty="0" err="1">
                <a:solidFill>
                  <a:srgbClr val="A06E3B"/>
                </a:solidFill>
                <a:effectLst/>
                <a:latin typeface="Cascadia Code" panose="020B0609020000020004" pitchFamily="49" charset="0"/>
              </a:rPr>
              <a:t>findall</a:t>
            </a:r>
            <a:r>
              <a:rPr lang="en-US" altLang="zh-CN" sz="1100" dirty="0">
                <a:solidFill>
                  <a:srgbClr val="585260"/>
                </a:solidFill>
                <a:effectLst/>
                <a:latin typeface="Cascadia Code" panose="020B0609020000020004" pitchFamily="49" charset="0"/>
              </a:rPr>
              <a:t>(r</a:t>
            </a:r>
            <a:r>
              <a:rPr lang="en-US" altLang="zh-CN" sz="1100" dirty="0">
                <a:solidFill>
                  <a:srgbClr val="2A9292"/>
                </a:solidFill>
                <a:effectLst/>
                <a:latin typeface="Cascadia Code" panose="020B0609020000020004" pitchFamily="49" charset="0"/>
              </a:rPr>
              <a:t>"\d+\.?\d*"</a:t>
            </a:r>
            <a:r>
              <a:rPr lang="en-US" altLang="zh-CN" sz="1100" dirty="0">
                <a:solidFill>
                  <a:srgbClr val="585260"/>
                </a:solidFill>
                <a:effectLst/>
                <a:latin typeface="Cascadia Code" panose="020B0609020000020004" pitchFamily="49" charset="0"/>
              </a:rPr>
              <a:t>,x) </a:t>
            </a:r>
            <a:r>
              <a:rPr lang="en-US" altLang="zh-CN" sz="1100" b="1" dirty="0">
                <a:solidFill>
                  <a:srgbClr val="955AE7"/>
                </a:solidFill>
                <a:effectLst/>
                <a:latin typeface="Cascadia Code" panose="020B0609020000020004" pitchFamily="49" charset="0"/>
              </a:rPr>
              <a:t>else</a:t>
            </a:r>
            <a:r>
              <a:rPr lang="en-US" altLang="zh-CN" sz="1100" dirty="0">
                <a:solidFill>
                  <a:srgbClr val="585260"/>
                </a:solidFill>
                <a:effectLst/>
                <a:latin typeface="Cascadia Code" panose="020B0609020000020004" pitchFamily="49" charset="0"/>
              </a:rPr>
              <a:t> </a:t>
            </a:r>
            <a:r>
              <a:rPr lang="en-US" altLang="zh-CN" sz="1100" dirty="0">
                <a:solidFill>
                  <a:srgbClr val="AA573C"/>
                </a:solidFill>
                <a:effectLst/>
                <a:latin typeface="Cascadia Code" panose="020B0609020000020004" pitchFamily="49" charset="0"/>
              </a:rPr>
              <a:t>1</a:t>
            </a:r>
            <a:endParaRPr lang="en-US" altLang="zh-CN" sz="1100" dirty="0">
              <a:effectLst/>
            </a:endParaRPr>
          </a:p>
          <a:p>
            <a:r>
              <a:rPr lang="en-US" altLang="zh-CN" sz="1100" b="1" dirty="0">
                <a:solidFill>
                  <a:srgbClr val="955AE7"/>
                </a:solidFill>
                <a:effectLst/>
                <a:latin typeface="Cascadia Code" panose="020B0609020000020004" pitchFamily="49" charset="0"/>
              </a:rPr>
              <a:t>if</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a:t>
            </a:r>
            <a:r>
              <a:rPr lang="en-US" altLang="zh-CN" sz="1100" dirty="0">
                <a:solidFill>
                  <a:srgbClr val="585260"/>
                </a:solidFill>
                <a:effectLst/>
                <a:latin typeface="Cascadia Code" panose="020B0609020000020004" pitchFamily="49" charset="0"/>
              </a:rPr>
              <a:t> == </a:t>
            </a:r>
            <a:r>
              <a:rPr lang="en-US" altLang="zh-CN" sz="1100" dirty="0">
                <a:solidFill>
                  <a:srgbClr val="2A9292"/>
                </a:solidFill>
                <a:effectLst/>
                <a:latin typeface="Cascadia Code" panose="020B0609020000020004" pitchFamily="49" charset="0"/>
              </a:rPr>
              <a:t>'</a:t>
            </a:r>
            <a:r>
              <a:rPr lang="zh-CN" altLang="en-US" sz="1100" dirty="0">
                <a:solidFill>
                  <a:srgbClr val="2A9292"/>
                </a:solidFill>
                <a:effectLst/>
                <a:latin typeface="Cascadia Code" panose="020B0609020000020004" pitchFamily="49" charset="0"/>
              </a:rPr>
              <a:t>低</a:t>
            </a:r>
            <a:r>
              <a:rPr lang="en-US" altLang="zh-CN" sz="1100" dirty="0">
                <a:solidFill>
                  <a:srgbClr val="2A9292"/>
                </a:solidFill>
                <a:effectLst/>
                <a:latin typeface="Cascadia Code" panose="020B0609020000020004" pitchFamily="49" charset="0"/>
              </a:rPr>
              <a:t>'</a:t>
            </a:r>
            <a:r>
              <a:rPr lang="zh-CN" altLang="en-US"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and</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floor_level_num</a:t>
            </a:r>
            <a:r>
              <a:rPr lang="en-US" altLang="zh-CN" sz="1100" dirty="0">
                <a:solidFill>
                  <a:srgbClr val="585260"/>
                </a:solidFill>
                <a:effectLst/>
                <a:latin typeface="Cascadia Code" panose="020B0609020000020004" pitchFamily="49" charset="0"/>
              </a:rPr>
              <a:t> &lt; </a:t>
            </a:r>
            <a:r>
              <a:rPr lang="en-US" altLang="zh-CN" sz="1100" dirty="0">
                <a:solidFill>
                  <a:srgbClr val="AA573C"/>
                </a:solidFill>
                <a:effectLst/>
                <a:latin typeface="Cascadia Code" panose="020B0609020000020004" pitchFamily="49" charset="0"/>
              </a:rPr>
              <a:t>10</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level = </a:t>
            </a:r>
            <a:r>
              <a:rPr lang="en-US" altLang="zh-CN" sz="1100" dirty="0">
                <a:solidFill>
                  <a:srgbClr val="AA573C"/>
                </a:solidFill>
                <a:effectLst/>
                <a:latin typeface="Cascadia Code" panose="020B0609020000020004" pitchFamily="49" charset="0"/>
              </a:rPr>
              <a:t>0</a:t>
            </a:r>
            <a:endParaRPr lang="en-US" altLang="zh-CN" sz="1100" dirty="0">
              <a:effectLst/>
            </a:endParaRPr>
          </a:p>
          <a:p>
            <a:r>
              <a:rPr lang="en-US" altLang="zh-CN" sz="1100" b="1" dirty="0" err="1">
                <a:solidFill>
                  <a:srgbClr val="955AE7"/>
                </a:solidFill>
                <a:effectLst/>
                <a:latin typeface="Cascadia Code" panose="020B0609020000020004" pitchFamily="49" charset="0"/>
              </a:rPr>
              <a:t>elif</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a:t>
            </a:r>
            <a:r>
              <a:rPr lang="en-US" altLang="zh-CN" sz="1100" dirty="0">
                <a:solidFill>
                  <a:srgbClr val="585260"/>
                </a:solidFill>
                <a:effectLst/>
                <a:latin typeface="Cascadia Code" panose="020B0609020000020004" pitchFamily="49" charset="0"/>
              </a:rPr>
              <a:t> == </a:t>
            </a:r>
            <a:r>
              <a:rPr lang="en-US" altLang="zh-CN" sz="1100" dirty="0">
                <a:solidFill>
                  <a:srgbClr val="2A9292"/>
                </a:solidFill>
                <a:effectLst/>
                <a:latin typeface="Cascadia Code" panose="020B0609020000020004" pitchFamily="49" charset="0"/>
              </a:rPr>
              <a:t>'</a:t>
            </a:r>
            <a:r>
              <a:rPr lang="zh-CN" altLang="en-US" sz="1100" dirty="0">
                <a:solidFill>
                  <a:srgbClr val="2A9292"/>
                </a:solidFill>
                <a:effectLst/>
                <a:latin typeface="Cascadia Code" panose="020B0609020000020004" pitchFamily="49" charset="0"/>
              </a:rPr>
              <a:t>中</a:t>
            </a:r>
            <a:r>
              <a:rPr lang="en-US" altLang="zh-CN" sz="1100" dirty="0">
                <a:solidFill>
                  <a:srgbClr val="2A9292"/>
                </a:solidFill>
                <a:effectLst/>
                <a:latin typeface="Cascadia Code" panose="020B0609020000020004" pitchFamily="49" charset="0"/>
              </a:rPr>
              <a:t>'</a:t>
            </a:r>
            <a:r>
              <a:rPr lang="zh-CN" altLang="en-US"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and</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floor_level_num</a:t>
            </a:r>
            <a:r>
              <a:rPr lang="en-US" altLang="zh-CN" sz="1100" dirty="0">
                <a:solidFill>
                  <a:srgbClr val="585260"/>
                </a:solidFill>
                <a:effectLst/>
                <a:latin typeface="Cascadia Code" panose="020B0609020000020004" pitchFamily="49" charset="0"/>
              </a:rPr>
              <a:t> &lt; </a:t>
            </a:r>
            <a:r>
              <a:rPr lang="en-US" altLang="zh-CN" sz="1100" dirty="0">
                <a:solidFill>
                  <a:srgbClr val="AA573C"/>
                </a:solidFill>
                <a:effectLst/>
                <a:latin typeface="Cascadia Code" panose="020B0609020000020004" pitchFamily="49" charset="0"/>
              </a:rPr>
              <a:t>10</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level = </a:t>
            </a:r>
            <a:r>
              <a:rPr lang="en-US" altLang="zh-CN" sz="1100" dirty="0">
                <a:solidFill>
                  <a:srgbClr val="AA573C"/>
                </a:solidFill>
                <a:effectLst/>
                <a:latin typeface="Cascadia Code" panose="020B0609020000020004" pitchFamily="49" charset="0"/>
              </a:rPr>
              <a:t>1</a:t>
            </a:r>
            <a:endParaRPr lang="en-US" altLang="zh-CN" sz="1100" dirty="0">
              <a:effectLst/>
            </a:endParaRPr>
          </a:p>
          <a:p>
            <a:r>
              <a:rPr lang="en-US" altLang="zh-CN" sz="1100" b="1" dirty="0" err="1">
                <a:solidFill>
                  <a:srgbClr val="955AE7"/>
                </a:solidFill>
                <a:effectLst/>
                <a:latin typeface="Cascadia Code" panose="020B0609020000020004" pitchFamily="49" charset="0"/>
              </a:rPr>
              <a:t>elif</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a:t>
            </a:r>
            <a:r>
              <a:rPr lang="en-US" altLang="zh-CN" sz="1100" dirty="0">
                <a:solidFill>
                  <a:srgbClr val="585260"/>
                </a:solidFill>
                <a:effectLst/>
                <a:latin typeface="Cascadia Code" panose="020B0609020000020004" pitchFamily="49" charset="0"/>
              </a:rPr>
              <a:t> == </a:t>
            </a:r>
            <a:r>
              <a:rPr lang="en-US" altLang="zh-CN" sz="1100" dirty="0">
                <a:solidFill>
                  <a:srgbClr val="2A9292"/>
                </a:solidFill>
                <a:effectLst/>
                <a:latin typeface="Cascadia Code" panose="020B0609020000020004" pitchFamily="49" charset="0"/>
              </a:rPr>
              <a:t>'</a:t>
            </a:r>
            <a:r>
              <a:rPr lang="zh-CN" altLang="en-US" sz="1100" dirty="0">
                <a:solidFill>
                  <a:srgbClr val="2A9292"/>
                </a:solidFill>
                <a:effectLst/>
                <a:latin typeface="Cascadia Code" panose="020B0609020000020004" pitchFamily="49" charset="0"/>
              </a:rPr>
              <a:t>高</a:t>
            </a:r>
            <a:r>
              <a:rPr lang="en-US" altLang="zh-CN" sz="1100" dirty="0">
                <a:solidFill>
                  <a:srgbClr val="2A9292"/>
                </a:solidFill>
                <a:effectLst/>
                <a:latin typeface="Cascadia Code" panose="020B0609020000020004" pitchFamily="49" charset="0"/>
              </a:rPr>
              <a:t>'</a:t>
            </a:r>
            <a:r>
              <a:rPr lang="zh-CN" altLang="en-US"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and</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floor_level_num</a:t>
            </a:r>
            <a:r>
              <a:rPr lang="en-US" altLang="zh-CN" sz="1100" dirty="0">
                <a:solidFill>
                  <a:srgbClr val="585260"/>
                </a:solidFill>
                <a:effectLst/>
                <a:latin typeface="Cascadia Code" panose="020B0609020000020004" pitchFamily="49" charset="0"/>
              </a:rPr>
              <a:t> &lt; </a:t>
            </a:r>
            <a:r>
              <a:rPr lang="en-US" altLang="zh-CN" sz="1100" dirty="0">
                <a:solidFill>
                  <a:srgbClr val="AA573C"/>
                </a:solidFill>
                <a:effectLst/>
                <a:latin typeface="Cascadia Code" panose="020B0609020000020004" pitchFamily="49" charset="0"/>
              </a:rPr>
              <a:t>10</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level = </a:t>
            </a:r>
            <a:r>
              <a:rPr lang="en-US" altLang="zh-CN" sz="1100" dirty="0">
                <a:solidFill>
                  <a:srgbClr val="AA573C"/>
                </a:solidFill>
                <a:effectLst/>
                <a:latin typeface="Cascadia Code" panose="020B0609020000020004" pitchFamily="49" charset="0"/>
              </a:rPr>
              <a:t>2</a:t>
            </a:r>
            <a:endParaRPr lang="en-US" altLang="zh-CN" sz="1100" dirty="0">
              <a:effectLst/>
            </a:endParaRPr>
          </a:p>
          <a:p>
            <a:r>
              <a:rPr lang="en-US" altLang="zh-CN" sz="1100" b="1" dirty="0">
                <a:solidFill>
                  <a:srgbClr val="955AE7"/>
                </a:solidFill>
                <a:effectLst/>
                <a:latin typeface="Cascadia Code" panose="020B0609020000020004" pitchFamily="49" charset="0"/>
              </a:rPr>
              <a:t>if</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a:t>
            </a:r>
            <a:r>
              <a:rPr lang="en-US" altLang="zh-CN" sz="1100" dirty="0">
                <a:solidFill>
                  <a:srgbClr val="585260"/>
                </a:solidFill>
                <a:effectLst/>
                <a:latin typeface="Cascadia Code" panose="020B0609020000020004" pitchFamily="49" charset="0"/>
              </a:rPr>
              <a:t> == </a:t>
            </a:r>
            <a:r>
              <a:rPr lang="en-US" altLang="zh-CN" sz="1100" dirty="0">
                <a:solidFill>
                  <a:srgbClr val="2A9292"/>
                </a:solidFill>
                <a:effectLst/>
                <a:latin typeface="Cascadia Code" panose="020B0609020000020004" pitchFamily="49" charset="0"/>
              </a:rPr>
              <a:t>'</a:t>
            </a:r>
            <a:r>
              <a:rPr lang="zh-CN" altLang="en-US" sz="1100" dirty="0">
                <a:solidFill>
                  <a:srgbClr val="2A9292"/>
                </a:solidFill>
                <a:effectLst/>
                <a:latin typeface="Cascadia Code" panose="020B0609020000020004" pitchFamily="49" charset="0"/>
              </a:rPr>
              <a:t>低</a:t>
            </a:r>
            <a:r>
              <a:rPr lang="en-US" altLang="zh-CN" sz="1100" dirty="0">
                <a:solidFill>
                  <a:srgbClr val="2A9292"/>
                </a:solidFill>
                <a:effectLst/>
                <a:latin typeface="Cascadia Code" panose="020B0609020000020004" pitchFamily="49" charset="0"/>
              </a:rPr>
              <a:t>'</a:t>
            </a:r>
            <a:r>
              <a:rPr lang="zh-CN" altLang="en-US"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and</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floor_level_num</a:t>
            </a:r>
            <a:r>
              <a:rPr lang="en-US" altLang="zh-CN" sz="1100" dirty="0">
                <a:solidFill>
                  <a:srgbClr val="585260"/>
                </a:solidFill>
                <a:effectLst/>
                <a:latin typeface="Cascadia Code" panose="020B0609020000020004" pitchFamily="49" charset="0"/>
              </a:rPr>
              <a:t> &gt;= </a:t>
            </a:r>
            <a:r>
              <a:rPr lang="en-US" altLang="zh-CN" sz="1100" dirty="0">
                <a:solidFill>
                  <a:srgbClr val="AA573C"/>
                </a:solidFill>
                <a:effectLst/>
                <a:latin typeface="Cascadia Code" panose="020B0609020000020004" pitchFamily="49" charset="0"/>
              </a:rPr>
              <a:t>10</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level = </a:t>
            </a:r>
            <a:r>
              <a:rPr lang="en-US" altLang="zh-CN" sz="1100" dirty="0">
                <a:solidFill>
                  <a:srgbClr val="AA573C"/>
                </a:solidFill>
                <a:effectLst/>
                <a:latin typeface="Cascadia Code" panose="020B0609020000020004" pitchFamily="49" charset="0"/>
              </a:rPr>
              <a:t>3</a:t>
            </a:r>
            <a:endParaRPr lang="en-US" altLang="zh-CN" sz="1100" dirty="0">
              <a:effectLst/>
            </a:endParaRPr>
          </a:p>
          <a:p>
            <a:r>
              <a:rPr lang="en-US" altLang="zh-CN" sz="1100" b="1" dirty="0" err="1">
                <a:solidFill>
                  <a:srgbClr val="955AE7"/>
                </a:solidFill>
                <a:effectLst/>
                <a:latin typeface="Cascadia Code" panose="020B0609020000020004" pitchFamily="49" charset="0"/>
              </a:rPr>
              <a:t>elif</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a:t>
            </a:r>
            <a:r>
              <a:rPr lang="en-US" altLang="zh-CN" sz="1100" dirty="0">
                <a:solidFill>
                  <a:srgbClr val="585260"/>
                </a:solidFill>
                <a:effectLst/>
                <a:latin typeface="Cascadia Code" panose="020B0609020000020004" pitchFamily="49" charset="0"/>
              </a:rPr>
              <a:t> == </a:t>
            </a:r>
            <a:r>
              <a:rPr lang="en-US" altLang="zh-CN" sz="1100" dirty="0">
                <a:solidFill>
                  <a:srgbClr val="2A9292"/>
                </a:solidFill>
                <a:effectLst/>
                <a:latin typeface="Cascadia Code" panose="020B0609020000020004" pitchFamily="49" charset="0"/>
              </a:rPr>
              <a:t>'</a:t>
            </a:r>
            <a:r>
              <a:rPr lang="zh-CN" altLang="en-US" sz="1100" dirty="0">
                <a:solidFill>
                  <a:srgbClr val="2A9292"/>
                </a:solidFill>
                <a:effectLst/>
                <a:latin typeface="Cascadia Code" panose="020B0609020000020004" pitchFamily="49" charset="0"/>
              </a:rPr>
              <a:t>中</a:t>
            </a:r>
            <a:r>
              <a:rPr lang="en-US" altLang="zh-CN" sz="1100" dirty="0">
                <a:solidFill>
                  <a:srgbClr val="2A9292"/>
                </a:solidFill>
                <a:effectLst/>
                <a:latin typeface="Cascadia Code" panose="020B0609020000020004" pitchFamily="49" charset="0"/>
              </a:rPr>
              <a:t>'</a:t>
            </a:r>
            <a:r>
              <a:rPr lang="zh-CN" altLang="en-US"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and</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floor_level_num</a:t>
            </a:r>
            <a:r>
              <a:rPr lang="en-US" altLang="zh-CN" sz="1100" dirty="0">
                <a:solidFill>
                  <a:srgbClr val="585260"/>
                </a:solidFill>
                <a:effectLst/>
                <a:latin typeface="Cascadia Code" panose="020B0609020000020004" pitchFamily="49" charset="0"/>
              </a:rPr>
              <a:t> &gt;= </a:t>
            </a:r>
            <a:r>
              <a:rPr lang="en-US" altLang="zh-CN" sz="1100" dirty="0">
                <a:solidFill>
                  <a:srgbClr val="AA573C"/>
                </a:solidFill>
                <a:effectLst/>
                <a:latin typeface="Cascadia Code" panose="020B0609020000020004" pitchFamily="49" charset="0"/>
              </a:rPr>
              <a:t>10</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level = </a:t>
            </a:r>
            <a:r>
              <a:rPr lang="en-US" altLang="zh-CN" sz="1100" dirty="0">
                <a:solidFill>
                  <a:srgbClr val="AA573C"/>
                </a:solidFill>
                <a:effectLst/>
                <a:latin typeface="Cascadia Code" panose="020B0609020000020004" pitchFamily="49" charset="0"/>
              </a:rPr>
              <a:t>4</a:t>
            </a:r>
            <a:endParaRPr lang="en-US" altLang="zh-CN" sz="1100" dirty="0">
              <a:effectLst/>
            </a:endParaRPr>
          </a:p>
          <a:p>
            <a:r>
              <a:rPr lang="en-US" altLang="zh-CN" sz="1100" b="1" dirty="0" err="1">
                <a:solidFill>
                  <a:srgbClr val="955AE7"/>
                </a:solidFill>
                <a:effectLst/>
                <a:latin typeface="Cascadia Code" panose="020B0609020000020004" pitchFamily="49" charset="0"/>
              </a:rPr>
              <a:t>elif</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a:t>
            </a:r>
            <a:r>
              <a:rPr lang="en-US" altLang="zh-CN" sz="1100" dirty="0">
                <a:solidFill>
                  <a:srgbClr val="585260"/>
                </a:solidFill>
                <a:effectLst/>
                <a:latin typeface="Cascadia Code" panose="020B0609020000020004" pitchFamily="49" charset="0"/>
              </a:rPr>
              <a:t> == </a:t>
            </a:r>
            <a:r>
              <a:rPr lang="en-US" altLang="zh-CN" sz="1100" dirty="0">
                <a:solidFill>
                  <a:srgbClr val="2A9292"/>
                </a:solidFill>
                <a:effectLst/>
                <a:latin typeface="Cascadia Code" panose="020B0609020000020004" pitchFamily="49" charset="0"/>
              </a:rPr>
              <a:t>'</a:t>
            </a:r>
            <a:r>
              <a:rPr lang="zh-CN" altLang="en-US" sz="1100" dirty="0">
                <a:solidFill>
                  <a:srgbClr val="2A9292"/>
                </a:solidFill>
                <a:effectLst/>
                <a:latin typeface="Cascadia Code" panose="020B0609020000020004" pitchFamily="49" charset="0"/>
              </a:rPr>
              <a:t>高</a:t>
            </a:r>
            <a:r>
              <a:rPr lang="en-US" altLang="zh-CN" sz="1100" dirty="0">
                <a:solidFill>
                  <a:srgbClr val="2A9292"/>
                </a:solidFill>
                <a:effectLst/>
                <a:latin typeface="Cascadia Code" panose="020B0609020000020004" pitchFamily="49" charset="0"/>
              </a:rPr>
              <a:t>'</a:t>
            </a:r>
            <a:r>
              <a:rPr lang="zh-CN" altLang="en-US"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and</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floor_level_num</a:t>
            </a:r>
            <a:r>
              <a:rPr lang="en-US" altLang="zh-CN" sz="1100" dirty="0">
                <a:solidFill>
                  <a:srgbClr val="585260"/>
                </a:solidFill>
                <a:effectLst/>
                <a:latin typeface="Cascadia Code" panose="020B0609020000020004" pitchFamily="49" charset="0"/>
              </a:rPr>
              <a:t> &gt;= </a:t>
            </a:r>
            <a:r>
              <a:rPr lang="en-US" altLang="zh-CN" sz="1100" dirty="0">
                <a:solidFill>
                  <a:srgbClr val="AA573C"/>
                </a:solidFill>
                <a:effectLst/>
                <a:latin typeface="Cascadia Code" panose="020B0609020000020004" pitchFamily="49" charset="0"/>
              </a:rPr>
              <a:t>10</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level = </a:t>
            </a:r>
            <a:r>
              <a:rPr lang="en-US" altLang="zh-CN" sz="1100" dirty="0">
                <a:solidFill>
                  <a:srgbClr val="AA573C"/>
                </a:solidFill>
                <a:effectLst/>
                <a:latin typeface="Cascadia Code" panose="020B0609020000020004" pitchFamily="49" charset="0"/>
              </a:rPr>
              <a:t>5</a:t>
            </a:r>
            <a:endParaRPr lang="en-US" altLang="zh-CN" sz="1100" dirty="0">
              <a:effectLst/>
            </a:endParaRPr>
          </a:p>
          <a:p>
            <a:r>
              <a:rPr lang="en-US" altLang="zh-CN" sz="1100" b="1" dirty="0">
                <a:solidFill>
                  <a:srgbClr val="955AE7"/>
                </a:solidFill>
                <a:effectLst/>
                <a:latin typeface="Cascadia Code" panose="020B0609020000020004" pitchFamily="49" charset="0"/>
              </a:rPr>
              <a:t>else</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a:solidFill>
                  <a:srgbClr val="585260"/>
                </a:solidFill>
                <a:effectLst/>
                <a:latin typeface="Cascadia Code" panose="020B0609020000020004" pitchFamily="49" charset="0"/>
              </a:rPr>
              <a:t>level = </a:t>
            </a:r>
            <a:r>
              <a:rPr lang="en-US" altLang="zh-CN" sz="1100" dirty="0">
                <a:solidFill>
                  <a:srgbClr val="AA573C"/>
                </a:solidFill>
                <a:effectLst/>
                <a:latin typeface="Cascadia Code" panose="020B0609020000020004" pitchFamily="49" charset="0"/>
              </a:rPr>
              <a:t>0</a:t>
            </a:r>
            <a:endParaRPr lang="en-US" altLang="zh-CN" sz="1100" dirty="0">
              <a:effectLst/>
            </a:endParaRPr>
          </a:p>
          <a:p>
            <a:r>
              <a:rPr lang="en-US" altLang="zh-CN" sz="1100" b="1" dirty="0">
                <a:solidFill>
                  <a:srgbClr val="955AE7"/>
                </a:solidFill>
                <a:effectLst/>
                <a:latin typeface="Cascadia Code" panose="020B0609020000020004" pitchFamily="49" charset="0"/>
              </a:rPr>
              <a:t>return</a:t>
            </a:r>
            <a:r>
              <a:rPr lang="en-US" altLang="zh-CN" sz="1100" dirty="0">
                <a:solidFill>
                  <a:srgbClr val="585260"/>
                </a:solidFill>
                <a:effectLst/>
                <a:latin typeface="Cascadia Code" panose="020B0609020000020004" pitchFamily="49" charset="0"/>
              </a:rPr>
              <a:t> level</a:t>
            </a:r>
            <a:endParaRPr lang="en-US" altLang="zh-CN" sz="1100" dirty="0">
              <a:effectLst/>
            </a:endParaRPr>
          </a:p>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顺序变量特征编码，替换元数据表示</a:t>
            </a:r>
            <a:endParaRPr lang="zh-CN" altLang="en-US" sz="1100" dirty="0">
              <a:effectLst/>
            </a:endParaRPr>
          </a:p>
          <a:p>
            <a:r>
              <a:rPr lang="en-US" altLang="zh-CN" sz="1100" dirty="0">
                <a:solidFill>
                  <a:srgbClr val="585260"/>
                </a:solidFill>
                <a:effectLst/>
                <a:latin typeface="Cascadia Code" panose="020B0609020000020004" pitchFamily="49" charset="0"/>
              </a:rPr>
              <a:t>cols = [</a:t>
            </a:r>
            <a:r>
              <a:rPr lang="en-US" altLang="zh-CN" sz="1100" dirty="0">
                <a:solidFill>
                  <a:srgbClr val="2A9292"/>
                </a:solidFill>
                <a:effectLst/>
                <a:latin typeface="Cascadia Code" panose="020B0609020000020004" pitchFamily="49" charset="0"/>
              </a:rPr>
              <a:t>'floor'</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b="1" dirty="0">
                <a:solidFill>
                  <a:srgbClr val="955AE7"/>
                </a:solidFill>
                <a:effectLst/>
                <a:latin typeface="Cascadia Code" panose="020B0609020000020004" pitchFamily="49" charset="0"/>
              </a:rPr>
              <a:t>for</a:t>
            </a:r>
            <a:r>
              <a:rPr lang="en-US" altLang="zh-CN" sz="1100" dirty="0">
                <a:solidFill>
                  <a:srgbClr val="585260"/>
                </a:solidFill>
                <a:effectLst/>
                <a:latin typeface="Cascadia Code" panose="020B0609020000020004" pitchFamily="49" charset="0"/>
              </a:rPr>
              <a:t> col </a:t>
            </a:r>
            <a:r>
              <a:rPr lang="en-US" altLang="zh-CN" sz="1100" b="1" dirty="0">
                <a:solidFill>
                  <a:srgbClr val="955AE7"/>
                </a:solidFill>
                <a:effectLst/>
                <a:latin typeface="Cascadia Code" panose="020B0609020000020004" pitchFamily="49" charset="0"/>
              </a:rPr>
              <a:t>in</a:t>
            </a:r>
            <a:r>
              <a:rPr lang="en-US" altLang="zh-CN" sz="1100" dirty="0">
                <a:solidFill>
                  <a:srgbClr val="585260"/>
                </a:solidFill>
                <a:effectLst/>
                <a:latin typeface="Cascadia Code" panose="020B0609020000020004" pitchFamily="49" charset="0"/>
              </a:rPr>
              <a:t> cols:</a:t>
            </a:r>
            <a:endParaRPr lang="en-US" altLang="zh-CN" sz="1100" dirty="0">
              <a:effectLst/>
            </a:endParaRPr>
          </a:p>
          <a:p>
            <a:r>
              <a:rPr lang="en-US" altLang="zh-CN" sz="1100" dirty="0">
                <a:solidFill>
                  <a:srgbClr val="585260"/>
                </a:solidFill>
                <a:effectLst/>
                <a:latin typeface="Cascadia Code" panose="020B0609020000020004" pitchFamily="49" charset="0"/>
              </a:rPr>
              <a:t>df[col] = df[col].</a:t>
            </a:r>
            <a:r>
              <a:rPr lang="en-US" altLang="zh-CN" sz="1100" b="1" dirty="0">
                <a:solidFill>
                  <a:srgbClr val="576DDB"/>
                </a:solidFill>
                <a:effectLst/>
                <a:latin typeface="Cascadia Code" panose="020B0609020000020004" pitchFamily="49" charset="0"/>
              </a:rPr>
              <a:t>apply</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process_floor</a:t>
            </a:r>
            <a:r>
              <a:rPr lang="en-US" altLang="zh-CN" sz="1100" dirty="0">
                <a:solidFill>
                  <a:srgbClr val="585260"/>
                </a:solidFill>
                <a:effectLst/>
                <a:latin typeface="Cascadia Code" panose="020B0609020000020004" pitchFamily="49" charset="0"/>
              </a:rPr>
              <a:t>)</a:t>
            </a:r>
            <a:r>
              <a:rPr lang="en-US" altLang="zh-CN" sz="1100" dirty="0">
                <a:effectLst/>
              </a:rPr>
              <a:t> </a:t>
            </a:r>
            <a:endParaRPr lang="zh-CN" altLang="en-US" sz="1100" dirty="0"/>
          </a:p>
        </p:txBody>
      </p:sp>
    </p:spTree>
    <p:extLst>
      <p:ext uri="{BB962C8B-B14F-4D97-AF65-F5344CB8AC3E}">
        <p14:creationId xmlns:p14="http://schemas.microsoft.com/office/powerpoint/2010/main" val="278016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6" grpId="0"/>
      <p:bldP spid="28" grpId="0"/>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特征工程</a:t>
            </a:r>
          </a:p>
        </p:txBody>
      </p:sp>
      <p:sp>
        <p:nvSpPr>
          <p:cNvPr id="7" name="文本框 6">
            <a:extLst>
              <a:ext uri="{FF2B5EF4-FFF2-40B4-BE49-F238E27FC236}">
                <a16:creationId xmlns:a16="http://schemas.microsoft.com/office/drawing/2014/main" id="{D471A194-476B-4DC9-A137-050C0CE3D140}"/>
              </a:ext>
            </a:extLst>
          </p:cNvPr>
          <p:cNvSpPr txBox="1"/>
          <p:nvPr/>
        </p:nvSpPr>
        <p:spPr>
          <a:xfrm>
            <a:off x="162003" y="1292381"/>
            <a:ext cx="11244867" cy="769441"/>
          </a:xfrm>
          <a:prstGeom prst="rect">
            <a:avLst/>
          </a:prstGeom>
          <a:solidFill>
            <a:schemeClr val="bg1">
              <a:lumMod val="85000"/>
            </a:schemeClr>
          </a:solidFill>
        </p:spPr>
        <p:txBody>
          <a:bodyPr wrap="square">
            <a:spAutoFit/>
          </a:bodyPr>
          <a:lstStyle/>
          <a:p>
            <a:r>
              <a:rPr lang="en-US" altLang="zh-CN" sz="1100" dirty="0">
                <a:solidFill>
                  <a:srgbClr val="585260"/>
                </a:solidFill>
                <a:effectLst/>
                <a:latin typeface="Cascadia Code" panose="020B0609020000020004" pitchFamily="49" charset="0"/>
              </a:rPr>
              <a:t>cols = [</a:t>
            </a:r>
            <a:r>
              <a:rPr lang="en-US" altLang="zh-CN" sz="1100" dirty="0">
                <a:solidFill>
                  <a:srgbClr val="2A9292"/>
                </a:solidFill>
                <a:effectLst/>
                <a:latin typeface="Cascadia Code" panose="020B0609020000020004" pitchFamily="49" charset="0"/>
              </a:rPr>
              <a:t>'</a:t>
            </a:r>
            <a:r>
              <a:rPr lang="en-US" altLang="zh-CN" sz="1100" dirty="0" err="1">
                <a:solidFill>
                  <a:srgbClr val="2A9292"/>
                </a:solidFill>
                <a:effectLst/>
                <a:latin typeface="Cascadia Code" panose="020B0609020000020004" pitchFamily="49" charset="0"/>
              </a:rPr>
              <a:t>region'</a:t>
            </a:r>
            <a:r>
              <a:rPr lang="en-US" altLang="zh-CN" sz="1100" dirty="0" err="1">
                <a:solidFill>
                  <a:srgbClr val="585260"/>
                </a:solidFill>
                <a:effectLst/>
                <a:latin typeface="Cascadia Code" panose="020B0609020000020004" pitchFamily="49" charset="0"/>
              </a:rPr>
              <a:t>,</a:t>
            </a:r>
            <a:r>
              <a:rPr lang="en-US" altLang="zh-CN" sz="1100" dirty="0" err="1">
                <a:solidFill>
                  <a:srgbClr val="2A9292"/>
                </a:solidFill>
                <a:effectLst/>
                <a:latin typeface="Cascadia Code" panose="020B0609020000020004" pitchFamily="49" charset="0"/>
              </a:rPr>
              <a:t>'type</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 </a:t>
            </a:r>
            <a:r>
              <a:rPr lang="en-US" altLang="zh-CN" sz="1100" dirty="0">
                <a:solidFill>
                  <a:srgbClr val="2A9292"/>
                </a:solidFill>
                <a:effectLst/>
                <a:latin typeface="Cascadia Code" panose="020B0609020000020004" pitchFamily="49" charset="0"/>
              </a:rPr>
              <a:t>'</a:t>
            </a:r>
            <a:r>
              <a:rPr lang="en-US" altLang="zh-CN" sz="1100" dirty="0" err="1">
                <a:solidFill>
                  <a:srgbClr val="2A9292"/>
                </a:solidFill>
                <a:effectLst/>
                <a:latin typeface="Cascadia Code" panose="020B0609020000020004" pitchFamily="49" charset="0"/>
              </a:rPr>
              <a:t>construction_area</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 </a:t>
            </a:r>
            <a:r>
              <a:rPr lang="en-US" altLang="zh-CN" sz="1100" dirty="0">
                <a:solidFill>
                  <a:srgbClr val="2A9292"/>
                </a:solidFill>
                <a:effectLst/>
                <a:latin typeface="Cascadia Code" panose="020B0609020000020004" pitchFamily="49" charset="0"/>
              </a:rPr>
              <a:t>'orientation'</a:t>
            </a:r>
            <a:r>
              <a:rPr lang="en-US" altLang="zh-CN" sz="1100" dirty="0">
                <a:solidFill>
                  <a:srgbClr val="585260"/>
                </a:solidFill>
                <a:effectLst/>
                <a:latin typeface="Cascadia Code" panose="020B0609020000020004" pitchFamily="49" charset="0"/>
              </a:rPr>
              <a:t>, </a:t>
            </a:r>
            <a:r>
              <a:rPr lang="en-US" altLang="zh-CN" sz="1100" dirty="0">
                <a:solidFill>
                  <a:srgbClr val="2A9292"/>
                </a:solidFill>
                <a:effectLst/>
                <a:latin typeface="Cascadia Code" panose="020B0609020000020004" pitchFamily="49" charset="0"/>
              </a:rPr>
              <a:t>'decoration'</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'elevator'</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'purposes'</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a:t>
            </a:r>
            <a:r>
              <a:rPr lang="en-US" altLang="zh-CN" sz="1100" dirty="0" err="1">
                <a:solidFill>
                  <a:srgbClr val="2A9292"/>
                </a:solidFill>
                <a:effectLst/>
                <a:latin typeface="Cascadia Code" panose="020B0609020000020004" pitchFamily="49" charset="0"/>
              </a:rPr>
              <a:t>house_structure</a:t>
            </a:r>
            <a:r>
              <a:rPr lang="en-US" altLang="zh-CN" sz="1100" dirty="0">
                <a:solidFill>
                  <a:srgbClr val="2A9292"/>
                </a:solidFill>
                <a:effectLst/>
                <a:latin typeface="Cascadia Code" panose="020B0609020000020004" pitchFamily="49" charset="0"/>
              </a:rPr>
              <a:t>'</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i="1" dirty="0">
                <a:solidFill>
                  <a:srgbClr val="7E7887"/>
                </a:solidFill>
                <a:effectLst/>
                <a:latin typeface="Cascadia Code" panose="020B0609020000020004" pitchFamily="49" charset="0"/>
              </a:rPr>
              <a:t># </a:t>
            </a:r>
            <a:r>
              <a:rPr lang="zh-CN" altLang="en-US" sz="1100" i="1" dirty="0">
                <a:solidFill>
                  <a:srgbClr val="7E7887"/>
                </a:solidFill>
                <a:effectLst/>
                <a:latin typeface="Cascadia Code" panose="020B0609020000020004" pitchFamily="49" charset="0"/>
              </a:rPr>
              <a:t>全部转换为</a:t>
            </a:r>
            <a:r>
              <a:rPr lang="en-US" altLang="zh-CN" sz="1100" i="1" dirty="0">
                <a:solidFill>
                  <a:srgbClr val="7E7887"/>
                </a:solidFill>
                <a:effectLst/>
                <a:latin typeface="Cascadia Code" panose="020B0609020000020004" pitchFamily="49" charset="0"/>
              </a:rPr>
              <a:t>string</a:t>
            </a:r>
            <a:r>
              <a:rPr lang="zh-CN" altLang="en-US" sz="1100" i="1" dirty="0">
                <a:solidFill>
                  <a:srgbClr val="7E7887"/>
                </a:solidFill>
                <a:effectLst/>
                <a:latin typeface="Cascadia Code" panose="020B0609020000020004" pitchFamily="49" charset="0"/>
              </a:rPr>
              <a:t>类型</a:t>
            </a:r>
            <a:endParaRPr lang="zh-CN" altLang="en-US" sz="1100" dirty="0">
              <a:effectLst/>
            </a:endParaRPr>
          </a:p>
          <a:p>
            <a:r>
              <a:rPr lang="en-US" altLang="zh-CN" sz="1100" b="1" dirty="0">
                <a:solidFill>
                  <a:srgbClr val="955AE7"/>
                </a:solidFill>
                <a:effectLst/>
                <a:latin typeface="Cascadia Code" panose="020B0609020000020004" pitchFamily="49" charset="0"/>
              </a:rPr>
              <a:t>for</a:t>
            </a:r>
            <a:r>
              <a:rPr lang="en-US" altLang="zh-CN" sz="1100" dirty="0">
                <a:solidFill>
                  <a:srgbClr val="585260"/>
                </a:solidFill>
                <a:effectLst/>
                <a:latin typeface="Cascadia Code" panose="020B0609020000020004" pitchFamily="49" charset="0"/>
              </a:rPr>
              <a:t> col </a:t>
            </a:r>
            <a:r>
              <a:rPr lang="en-US" altLang="zh-CN" sz="1100" b="1" dirty="0">
                <a:solidFill>
                  <a:srgbClr val="955AE7"/>
                </a:solidFill>
                <a:effectLst/>
                <a:latin typeface="Cascadia Code" panose="020B0609020000020004" pitchFamily="49" charset="0"/>
              </a:rPr>
              <a:t>in</a:t>
            </a:r>
            <a:r>
              <a:rPr lang="en-US" altLang="zh-CN" sz="1100" dirty="0">
                <a:solidFill>
                  <a:srgbClr val="585260"/>
                </a:solidFill>
                <a:effectLst/>
                <a:latin typeface="Cascadia Code" panose="020B0609020000020004" pitchFamily="49" charset="0"/>
              </a:rPr>
              <a:t> cols:</a:t>
            </a:r>
            <a:endParaRPr lang="en-US" altLang="zh-CN" sz="1100" dirty="0">
              <a:effectLst/>
            </a:endParaRPr>
          </a:p>
          <a:p>
            <a:r>
              <a:rPr lang="en-US" altLang="zh-CN" sz="1100" dirty="0">
                <a:solidFill>
                  <a:srgbClr val="585260"/>
                </a:solidFill>
                <a:effectLst/>
                <a:latin typeface="Cascadia Code" panose="020B0609020000020004" pitchFamily="49" charset="0"/>
              </a:rPr>
              <a:t>df[col] = df[col].</a:t>
            </a:r>
            <a:r>
              <a:rPr lang="en-US" altLang="zh-CN" sz="1100" b="1" dirty="0" err="1">
                <a:solidFill>
                  <a:srgbClr val="A06E3B"/>
                </a:solidFill>
                <a:effectLst/>
                <a:latin typeface="Cascadia Code" panose="020B0609020000020004" pitchFamily="49" charset="0"/>
              </a:rPr>
              <a:t>astype</a:t>
            </a:r>
            <a:r>
              <a:rPr lang="en-US" altLang="zh-CN" sz="1100" dirty="0">
                <a:solidFill>
                  <a:srgbClr val="585260"/>
                </a:solidFill>
                <a:effectLst/>
                <a:latin typeface="Cascadia Code" panose="020B0609020000020004" pitchFamily="49" charset="0"/>
              </a:rPr>
              <a:t>(</a:t>
            </a:r>
            <a:r>
              <a:rPr lang="en-US" altLang="zh-CN" sz="1100" b="1" dirty="0">
                <a:solidFill>
                  <a:srgbClr val="576DDB"/>
                </a:solidFill>
                <a:effectLst/>
                <a:latin typeface="Cascadia Code" panose="020B0609020000020004" pitchFamily="49" charset="0"/>
              </a:rPr>
              <a:t>str</a:t>
            </a:r>
            <a:r>
              <a:rPr lang="en-US" altLang="zh-CN" sz="1100" dirty="0">
                <a:solidFill>
                  <a:srgbClr val="585260"/>
                </a:solidFill>
                <a:effectLst/>
                <a:latin typeface="Cascadia Code" panose="020B0609020000020004" pitchFamily="49" charset="0"/>
              </a:rPr>
              <a:t>)</a:t>
            </a:r>
            <a:r>
              <a:rPr lang="en-US" altLang="zh-CN" sz="1100" dirty="0">
                <a:effectLst/>
              </a:rPr>
              <a:t> </a:t>
            </a:r>
            <a:endParaRPr lang="zh-CN" altLang="en-US" sz="1100" dirty="0"/>
          </a:p>
        </p:txBody>
      </p:sp>
      <p:sp>
        <p:nvSpPr>
          <p:cNvPr id="11" name="文本框 10">
            <a:extLst>
              <a:ext uri="{FF2B5EF4-FFF2-40B4-BE49-F238E27FC236}">
                <a16:creationId xmlns:a16="http://schemas.microsoft.com/office/drawing/2014/main" id="{DF4E67CC-6157-4C18-B141-679CD44FD377}"/>
              </a:ext>
            </a:extLst>
          </p:cNvPr>
          <p:cNvSpPr txBox="1"/>
          <p:nvPr/>
        </p:nvSpPr>
        <p:spPr>
          <a:xfrm>
            <a:off x="6839490" y="2362733"/>
            <a:ext cx="5064098" cy="3046988"/>
          </a:xfrm>
          <a:prstGeom prst="rect">
            <a:avLst/>
          </a:prstGeom>
          <a:solidFill>
            <a:schemeClr val="bg1">
              <a:lumMod val="85000"/>
            </a:schemeClr>
          </a:solidFill>
        </p:spPr>
        <p:txBody>
          <a:bodyPr wrap="square">
            <a:spAutoFit/>
          </a:bodyPr>
          <a:lstStyle/>
          <a:p>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construction_area</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construction_area</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astype</a:t>
            </a:r>
            <a:r>
              <a:rPr lang="en-US" altLang="zh-CN" sz="1200" dirty="0">
                <a:solidFill>
                  <a:srgbClr val="585260"/>
                </a:solidFill>
                <a:effectLst/>
                <a:latin typeface="Cascadia Code" panose="020B0609020000020004" pitchFamily="49" charset="0"/>
              </a:rPr>
              <a:t>(</a:t>
            </a:r>
            <a:r>
              <a:rPr lang="en-US" altLang="zh-CN" sz="1200" b="1" dirty="0">
                <a:solidFill>
                  <a:srgbClr val="576DDB"/>
                </a:solidFill>
                <a:effectLst/>
                <a:latin typeface="Cascadia Code" panose="020B0609020000020004" pitchFamily="49" charset="0"/>
              </a:rPr>
              <a:t>float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年份特征的标签编码</a:t>
            </a:r>
            <a:endParaRPr lang="zh-CN" altLang="en-US" sz="1200" dirty="0">
              <a:effectLst/>
            </a:endParaRPr>
          </a:p>
          <a:p>
            <a:r>
              <a:rPr lang="en-US" altLang="zh-CN" sz="1200" i="1" dirty="0">
                <a:solidFill>
                  <a:srgbClr val="7E7887"/>
                </a:solidFill>
                <a:effectLst/>
                <a:latin typeface="Cascadia Code" panose="020B0609020000020004" pitchFamily="49" charset="0"/>
              </a:rPr>
              <a:t># </a:t>
            </a:r>
            <a:r>
              <a:rPr lang="en-US" altLang="zh-CN" sz="1200" i="1" dirty="0" err="1">
                <a:solidFill>
                  <a:srgbClr val="7E7887"/>
                </a:solidFill>
                <a:effectLst/>
                <a:latin typeface="Cascadia Code" panose="020B0609020000020004" pitchFamily="49" charset="0"/>
              </a:rPr>
              <a:t>str_cols</a:t>
            </a:r>
            <a:r>
              <a:rPr lang="en-US" altLang="zh-CN" sz="1200" i="1" dirty="0">
                <a:solidFill>
                  <a:srgbClr val="7E7887"/>
                </a:solidFill>
                <a:effectLst/>
                <a:latin typeface="Cascadia Code" panose="020B0609020000020004" pitchFamily="49" charset="0"/>
              </a:rPr>
              <a:t> = ["year"]</a:t>
            </a:r>
            <a:endParaRPr lang="en-US" altLang="zh-CN" sz="1200" dirty="0">
              <a:effectLst/>
            </a:endParaRPr>
          </a:p>
          <a:p>
            <a:r>
              <a:rPr lang="en-US" altLang="zh-CN" sz="1200" i="1" dirty="0">
                <a:solidFill>
                  <a:srgbClr val="7E7887"/>
                </a:solidFill>
                <a:effectLst/>
                <a:latin typeface="Cascadia Code" panose="020B0609020000020004" pitchFamily="49" charset="0"/>
              </a:rPr>
              <a:t># for col in </a:t>
            </a:r>
            <a:r>
              <a:rPr lang="en-US" altLang="zh-CN" sz="1200" i="1" dirty="0" err="1">
                <a:solidFill>
                  <a:srgbClr val="7E7887"/>
                </a:solidFill>
                <a:effectLst/>
                <a:latin typeface="Cascadia Code" panose="020B0609020000020004" pitchFamily="49" charset="0"/>
              </a:rPr>
              <a:t>str_cols</a:t>
            </a:r>
            <a:r>
              <a:rPr lang="en-US" altLang="zh-CN" sz="1200" i="1" dirty="0">
                <a:solidFill>
                  <a:srgbClr val="7E7887"/>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df[col] = </a:t>
            </a:r>
            <a:r>
              <a:rPr lang="en-US" altLang="zh-CN" sz="1200" i="1" dirty="0" err="1">
                <a:solidFill>
                  <a:srgbClr val="7E7887"/>
                </a:solidFill>
                <a:effectLst/>
                <a:latin typeface="Cascadia Code" panose="020B0609020000020004" pitchFamily="49" charset="0"/>
              </a:rPr>
              <a:t>LabelEncoder</a:t>
            </a:r>
            <a:r>
              <a:rPr lang="en-US" altLang="zh-CN" sz="1200" i="1" dirty="0">
                <a:solidFill>
                  <a:srgbClr val="7E7887"/>
                </a:solidFill>
                <a:effectLst/>
                <a:latin typeface="Cascadia Code" panose="020B0609020000020004" pitchFamily="49" charset="0"/>
              </a:rPr>
              <a:t>().</a:t>
            </a:r>
            <a:r>
              <a:rPr lang="en-US" altLang="zh-CN" sz="1200" i="1" dirty="0" err="1">
                <a:solidFill>
                  <a:srgbClr val="7E7887"/>
                </a:solidFill>
                <a:effectLst/>
                <a:latin typeface="Cascadia Code" panose="020B0609020000020004" pitchFamily="49" charset="0"/>
              </a:rPr>
              <a:t>fit_transform</a:t>
            </a:r>
            <a:r>
              <a:rPr lang="en-US" altLang="zh-CN" sz="1200" i="1" dirty="0">
                <a:solidFill>
                  <a:srgbClr val="7E7887"/>
                </a:solidFill>
                <a:effectLst/>
                <a:latin typeface="Cascadia Code" panose="020B0609020000020004" pitchFamily="49" charset="0"/>
              </a:rPr>
              <a:t>(df[col])</a:t>
            </a:r>
            <a:endParaRPr lang="en-US" altLang="zh-CN" sz="1200" dirty="0">
              <a:effectLst/>
            </a:endParaRPr>
          </a:p>
          <a:p>
            <a:br>
              <a:rPr lang="en-US" altLang="zh-CN" sz="1200" i="1" dirty="0">
                <a:solidFill>
                  <a:srgbClr val="7E7887"/>
                </a:solidFill>
                <a:effectLst/>
                <a:latin typeface="Cascadia Code" panose="020B0609020000020004" pitchFamily="49" charset="0"/>
              </a:rPr>
            </a:br>
            <a:endParaRPr lang="en-US" altLang="zh-CN" sz="1200" i="1" dirty="0">
              <a:solidFill>
                <a:srgbClr val="7E7887"/>
              </a:solidFill>
              <a:effectLst/>
              <a:latin typeface="Cascadia Code" panose="020B0609020000020004" pitchFamily="49" charset="0"/>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为了后续构建有意义的其他特征而进行标签编码</a:t>
            </a:r>
            <a:endParaRPr lang="zh-CN" altLang="en-US" sz="1200" dirty="0">
              <a:effectLst/>
            </a:endParaRPr>
          </a:p>
          <a:p>
            <a:r>
              <a:rPr lang="en-US" altLang="zh-CN" sz="1200" dirty="0" err="1">
                <a:solidFill>
                  <a:srgbClr val="585260"/>
                </a:solidFill>
                <a:effectLst/>
                <a:latin typeface="Cascadia Code" panose="020B0609020000020004" pitchFamily="49" charset="0"/>
              </a:rPr>
              <a:t>lab_cols</a:t>
            </a:r>
            <a:r>
              <a:rPr lang="en-US" altLang="zh-CN" sz="1200" dirty="0">
                <a:solidFill>
                  <a:srgbClr val="585260"/>
                </a:solidFill>
                <a:effectLst/>
                <a:latin typeface="Cascadia Code" panose="020B0609020000020004" pitchFamily="49" charset="0"/>
              </a:rPr>
              <a:t> = [</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orientation'</a:t>
            </a:r>
            <a:r>
              <a:rPr lang="en-US" altLang="zh-CN" sz="1200" dirty="0" err="1">
                <a:solidFill>
                  <a:srgbClr val="585260"/>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'elevator</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'purposes'</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house_structure'</a:t>
            </a:r>
            <a:r>
              <a:rPr lang="en-US" altLang="zh-CN" sz="1200" dirty="0" err="1">
                <a:solidFill>
                  <a:srgbClr val="585260"/>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'decoration</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endParaRPr lang="en-US" altLang="zh-CN" sz="1200" dirty="0">
              <a:effectLst/>
            </a:endParaRPr>
          </a:p>
          <a:p>
            <a:br>
              <a:rPr lang="en-US" altLang="zh-CN" sz="1200" dirty="0">
                <a:solidFill>
                  <a:srgbClr val="585260"/>
                </a:solidFill>
                <a:effectLst/>
                <a:latin typeface="Cascadia Code" panose="020B0609020000020004" pitchFamily="49" charset="0"/>
              </a:rPr>
            </a:br>
            <a:endParaRPr lang="en-US" altLang="zh-CN" sz="1200" dirty="0">
              <a:solidFill>
                <a:srgbClr val="585260"/>
              </a:solidFill>
              <a:effectLst/>
              <a:latin typeface="Cascadia Code" panose="020B0609020000020004" pitchFamily="49" charset="0"/>
            </a:endParaRPr>
          </a:p>
          <a:p>
            <a:r>
              <a:rPr lang="en-US" altLang="zh-CN" sz="1200" b="1" dirty="0">
                <a:solidFill>
                  <a:srgbClr val="955AE7"/>
                </a:solidFill>
                <a:effectLst/>
                <a:latin typeface="Cascadia Code" panose="020B0609020000020004" pitchFamily="49" charset="0"/>
              </a:rPr>
              <a:t>for</a:t>
            </a:r>
            <a:r>
              <a:rPr lang="en-US" altLang="zh-CN" sz="1200" dirty="0">
                <a:solidFill>
                  <a:srgbClr val="585260"/>
                </a:solidFill>
                <a:effectLst/>
                <a:latin typeface="Cascadia Code" panose="020B0609020000020004" pitchFamily="49" charset="0"/>
              </a:rPr>
              <a:t> col </a:t>
            </a:r>
            <a:r>
              <a:rPr lang="en-US" altLang="zh-CN" sz="1200" b="1" dirty="0">
                <a:solidFill>
                  <a:srgbClr val="955AE7"/>
                </a:solidFill>
                <a:effectLst/>
                <a:latin typeface="Cascadia Code" panose="020B0609020000020004" pitchFamily="49" charset="0"/>
              </a:rPr>
              <a:t>in</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lab_cols</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new_col</a:t>
            </a:r>
            <a:r>
              <a:rPr lang="en-US" altLang="zh-CN" sz="1200" dirty="0">
                <a:solidFill>
                  <a:srgbClr val="585260"/>
                </a:solidFill>
                <a:effectLst/>
                <a:latin typeface="Cascadia Code" panose="020B0609020000020004" pitchFamily="49" charset="0"/>
              </a:rPr>
              <a:t> = </a:t>
            </a:r>
            <a:r>
              <a:rPr lang="en-US" altLang="zh-CN" sz="1200" dirty="0">
                <a:solidFill>
                  <a:srgbClr val="2A9292"/>
                </a:solidFill>
                <a:effectLst/>
                <a:latin typeface="Cascadia Code" panose="020B0609020000020004" pitchFamily="49" charset="0"/>
              </a:rPr>
              <a:t>"lab_"</a:t>
            </a:r>
            <a:r>
              <a:rPr lang="en-US" altLang="zh-CN" sz="1200" dirty="0">
                <a:solidFill>
                  <a:srgbClr val="585260"/>
                </a:solidFill>
                <a:effectLst/>
                <a:latin typeface="Cascadia Code" panose="020B0609020000020004" pitchFamily="49" charset="0"/>
              </a:rPr>
              <a:t> + col</a:t>
            </a:r>
            <a:endParaRPr lang="en-US" altLang="zh-CN" sz="1200" dirty="0">
              <a:effectLst/>
            </a:endParaRPr>
          </a:p>
          <a:p>
            <a:r>
              <a:rPr lang="en-US" altLang="zh-CN" sz="1200" dirty="0">
                <a:solidFill>
                  <a:srgbClr val="585260"/>
                </a:solidFill>
                <a:effectLst/>
                <a:latin typeface="Cascadia Code" panose="020B0609020000020004" pitchFamily="49" charset="0"/>
              </a:rPr>
              <a:t>df[</a:t>
            </a:r>
            <a:r>
              <a:rPr lang="en-US" altLang="zh-CN" sz="1200" dirty="0" err="1">
                <a:solidFill>
                  <a:srgbClr val="585260"/>
                </a:solidFill>
                <a:effectLst/>
                <a:latin typeface="Cascadia Code" panose="020B0609020000020004" pitchFamily="49" charset="0"/>
              </a:rPr>
              <a:t>new_col</a:t>
            </a:r>
            <a:r>
              <a:rPr lang="en-US" altLang="zh-CN" sz="1200" dirty="0">
                <a:solidFill>
                  <a:srgbClr val="585260"/>
                </a:solidFill>
                <a:effectLst/>
                <a:latin typeface="Cascadia Code" panose="020B0609020000020004" pitchFamily="49" charset="0"/>
              </a:rPr>
              <a:t>] = </a:t>
            </a:r>
            <a:r>
              <a:rPr lang="en-US" altLang="zh-CN" sz="1200" b="1" dirty="0" err="1">
                <a:solidFill>
                  <a:srgbClr val="A06E3B"/>
                </a:solidFill>
                <a:effectLst/>
                <a:latin typeface="Cascadia Code" panose="020B0609020000020004" pitchFamily="49" charset="0"/>
              </a:rPr>
              <a:t>LabelEncoder</a:t>
            </a:r>
            <a:r>
              <a:rPr lang="en-US" altLang="zh-CN" sz="1200" dirty="0">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fit_transform</a:t>
            </a:r>
            <a:r>
              <a:rPr lang="en-US" altLang="zh-CN" sz="1200" dirty="0">
                <a:solidFill>
                  <a:srgbClr val="585260"/>
                </a:solidFill>
                <a:effectLst/>
                <a:latin typeface="Cascadia Code" panose="020B0609020000020004" pitchFamily="49" charset="0"/>
              </a:rPr>
              <a:t>(df[col]) </a:t>
            </a:r>
            <a:endParaRPr lang="zh-CN" altLang="en-US" sz="1200" dirty="0"/>
          </a:p>
        </p:txBody>
      </p:sp>
      <p:sp>
        <p:nvSpPr>
          <p:cNvPr id="13" name="文本框 12">
            <a:extLst>
              <a:ext uri="{FF2B5EF4-FFF2-40B4-BE49-F238E27FC236}">
                <a16:creationId xmlns:a16="http://schemas.microsoft.com/office/drawing/2014/main" id="{4992154F-F310-4E08-80B9-60DB9ACF7900}"/>
              </a:ext>
            </a:extLst>
          </p:cNvPr>
          <p:cNvSpPr txBox="1"/>
          <p:nvPr/>
        </p:nvSpPr>
        <p:spPr>
          <a:xfrm>
            <a:off x="162003" y="955837"/>
            <a:ext cx="5363851" cy="369332"/>
          </a:xfrm>
          <a:prstGeom prst="rect">
            <a:avLst/>
          </a:prstGeom>
          <a:noFill/>
        </p:spPr>
        <p:txBody>
          <a:bodyPr wrap="square">
            <a:spAutoFit/>
          </a:bodyPr>
          <a:lstStyle/>
          <a:p>
            <a:r>
              <a:rPr lang="en-US" altLang="zh-CN" b="1" i="0" dirty="0">
                <a:solidFill>
                  <a:srgbClr val="24292F"/>
                </a:solidFill>
                <a:effectLst/>
                <a:latin typeface="-apple-system"/>
              </a:rPr>
              <a:t>2.2 </a:t>
            </a:r>
            <a:r>
              <a:rPr lang="zh-CN" altLang="en-US" b="1" i="0" dirty="0">
                <a:solidFill>
                  <a:srgbClr val="24292F"/>
                </a:solidFill>
                <a:effectLst/>
                <a:latin typeface="-apple-system"/>
              </a:rPr>
              <a:t>类别类编码</a:t>
            </a:r>
            <a:endParaRPr lang="zh-CN" altLang="en-US" dirty="0"/>
          </a:p>
        </p:txBody>
      </p:sp>
      <p:sp>
        <p:nvSpPr>
          <p:cNvPr id="8" name="AutoShape 2" descr="在这里插入图片描述">
            <a:extLst>
              <a:ext uri="{FF2B5EF4-FFF2-40B4-BE49-F238E27FC236}">
                <a16:creationId xmlns:a16="http://schemas.microsoft.com/office/drawing/2014/main" id="{2C8A7780-2F81-4B5D-9BBD-EB5A09551D86}"/>
              </a:ext>
            </a:extLst>
          </p:cNvPr>
          <p:cNvSpPr>
            <a:spLocks noChangeAspect="1" noChangeArrowheads="1"/>
          </p:cNvSpPr>
          <p:nvPr/>
        </p:nvSpPr>
        <p:spPr bwMode="auto">
          <a:xfrm>
            <a:off x="6085964" y="3418964"/>
            <a:ext cx="162435" cy="16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文本框 17">
            <a:extLst>
              <a:ext uri="{FF2B5EF4-FFF2-40B4-BE49-F238E27FC236}">
                <a16:creationId xmlns:a16="http://schemas.microsoft.com/office/drawing/2014/main" id="{C4E63641-C0BC-4340-8B1F-B558A4D97DEC}"/>
              </a:ext>
            </a:extLst>
          </p:cNvPr>
          <p:cNvSpPr txBox="1"/>
          <p:nvPr/>
        </p:nvSpPr>
        <p:spPr>
          <a:xfrm>
            <a:off x="162003" y="2362733"/>
            <a:ext cx="5698836" cy="3539430"/>
          </a:xfrm>
          <a:prstGeom prst="rect">
            <a:avLst/>
          </a:prstGeom>
          <a:noFill/>
        </p:spPr>
        <p:txBody>
          <a:bodyPr wrap="square">
            <a:spAutoFit/>
          </a:bodyPr>
          <a:lstStyle/>
          <a:p>
            <a:r>
              <a:rPr lang="en-US" altLang="zh-CN" sz="1600" b="1" dirty="0"/>
              <a:t>2.3</a:t>
            </a:r>
            <a:r>
              <a:rPr lang="en-US" altLang="zh-CN" sz="1600" dirty="0"/>
              <a:t> </a:t>
            </a:r>
            <a:r>
              <a:rPr lang="zh-CN" altLang="en-US" sz="1600" dirty="0"/>
              <a:t>字符型特征标签编码</a:t>
            </a:r>
            <a:r>
              <a:rPr lang="en-US" altLang="zh-CN" sz="1600" dirty="0"/>
              <a:t>(</a:t>
            </a:r>
            <a:r>
              <a:rPr lang="zh-CN" altLang="en-US" sz="1600" dirty="0"/>
              <a:t>独热编码</a:t>
            </a:r>
            <a:r>
              <a:rPr lang="en-US" altLang="zh-CN" sz="1600" dirty="0"/>
              <a:t>(</a:t>
            </a:r>
            <a:r>
              <a:rPr lang="en-US" altLang="zh-CN" sz="1600" dirty="0" err="1"/>
              <a:t>OneHotEncoder</a:t>
            </a:r>
            <a:r>
              <a:rPr lang="en-US" altLang="zh-CN" sz="1600" dirty="0"/>
              <a:t>)</a:t>
            </a:r>
            <a:r>
              <a:rPr lang="zh-CN" altLang="en-US" sz="1600" dirty="0"/>
              <a:t>和标签编码</a:t>
            </a:r>
            <a:r>
              <a:rPr lang="en-US" altLang="zh-CN" sz="1600" dirty="0"/>
              <a:t>(</a:t>
            </a:r>
            <a:r>
              <a:rPr lang="en-US" altLang="zh-CN" sz="1600" dirty="0" err="1"/>
              <a:t>LabelEncoder</a:t>
            </a:r>
            <a:r>
              <a:rPr lang="en-US" altLang="zh-CN" sz="1600" dirty="0"/>
              <a:t>)</a:t>
            </a:r>
            <a:r>
              <a:rPr lang="zh-CN" altLang="en-US" sz="1600" dirty="0"/>
              <a:t>编码</a:t>
            </a:r>
            <a:r>
              <a:rPr lang="en-US" altLang="zh-CN" sz="1600" dirty="0"/>
              <a:t>)</a:t>
            </a:r>
          </a:p>
          <a:p>
            <a:endParaRPr lang="en-US" altLang="zh-CN" sz="1600" dirty="0"/>
          </a:p>
          <a:p>
            <a:r>
              <a:rPr lang="zh-CN" altLang="en-US" sz="1600" dirty="0"/>
              <a:t>除了前面已经做了顺序特征编码的特征，这里需要对其他字符型特征进行数值型编码。对于字符型特征可以采用独热编码</a:t>
            </a:r>
            <a:r>
              <a:rPr lang="en-US" altLang="zh-CN" sz="1600" dirty="0"/>
              <a:t>(</a:t>
            </a:r>
            <a:r>
              <a:rPr lang="en-US" altLang="zh-CN" sz="1600" dirty="0" err="1"/>
              <a:t>OneHotEncoder</a:t>
            </a:r>
            <a:r>
              <a:rPr lang="en-US" altLang="zh-CN" sz="1600" dirty="0"/>
              <a:t>)</a:t>
            </a:r>
            <a:r>
              <a:rPr lang="zh-CN" altLang="en-US" sz="1600" dirty="0"/>
              <a:t>和标签编码</a:t>
            </a:r>
            <a:r>
              <a:rPr lang="en-US" altLang="zh-CN" sz="1600" dirty="0"/>
              <a:t>(</a:t>
            </a:r>
            <a:r>
              <a:rPr lang="en-US" altLang="zh-CN" sz="1600" dirty="0" err="1"/>
              <a:t>LabelEncoder</a:t>
            </a:r>
            <a:r>
              <a:rPr lang="en-US" altLang="zh-CN" sz="1600" dirty="0"/>
              <a:t>)</a:t>
            </a:r>
            <a:r>
              <a:rPr lang="zh-CN" altLang="en-US" sz="1600" dirty="0"/>
              <a:t>编码方式将字符型特征转换成数值型特征。</a:t>
            </a:r>
          </a:p>
          <a:p>
            <a:endParaRPr lang="zh-CN" altLang="en-US" sz="1600" dirty="0"/>
          </a:p>
          <a:p>
            <a:r>
              <a:rPr lang="zh-CN" altLang="en-US" sz="1600" dirty="0"/>
              <a:t>使用</a:t>
            </a:r>
            <a:r>
              <a:rPr lang="en-US" altLang="zh-CN" sz="1600" dirty="0" err="1"/>
              <a:t>LabelEncoder</a:t>
            </a:r>
            <a:r>
              <a:rPr lang="zh-CN" altLang="en-US" sz="1600" dirty="0"/>
              <a:t>和</a:t>
            </a:r>
            <a:r>
              <a:rPr lang="en-US" altLang="zh-CN" sz="1600" dirty="0" err="1"/>
              <a:t>get_dummies</a:t>
            </a:r>
            <a:r>
              <a:rPr lang="zh-CN" altLang="en-US" sz="1600" dirty="0"/>
              <a:t>来实现这些功能：</a:t>
            </a:r>
          </a:p>
          <a:p>
            <a:endParaRPr lang="zh-CN" altLang="en-US" sz="1600" dirty="0"/>
          </a:p>
          <a:p>
            <a:r>
              <a:rPr lang="zh-CN" altLang="en-US" sz="1600" dirty="0"/>
              <a:t>对</a:t>
            </a:r>
            <a:r>
              <a:rPr lang="en-US" altLang="zh-CN" sz="1600" dirty="0"/>
              <a:t>orientation</a:t>
            </a:r>
            <a:r>
              <a:rPr lang="zh-CN" altLang="en-US" sz="1600" dirty="0"/>
              <a:t>等数据等进行</a:t>
            </a:r>
            <a:r>
              <a:rPr lang="en-US" altLang="zh-CN" sz="1600" dirty="0" err="1"/>
              <a:t>LabelEncoder</a:t>
            </a:r>
            <a:r>
              <a:rPr lang="zh-CN" altLang="en-US" sz="1600" dirty="0"/>
              <a:t>编码，由于这类数据存在较多取值，直接进行独热编码会造成过于稀疏的数据，并且严重增加特征维度，因此在特征工程中会将其利用</a:t>
            </a:r>
            <a:r>
              <a:rPr lang="en-US" altLang="zh-CN" sz="1600" dirty="0" err="1"/>
              <a:t>LabelEncoder</a:t>
            </a:r>
            <a:r>
              <a:rPr lang="zh-CN" altLang="en-US" sz="1600" dirty="0"/>
              <a:t>进行数字化编码 ）</a:t>
            </a:r>
          </a:p>
        </p:txBody>
      </p:sp>
    </p:spTree>
    <p:extLst>
      <p:ext uri="{BB962C8B-B14F-4D97-AF65-F5344CB8AC3E}">
        <p14:creationId xmlns:p14="http://schemas.microsoft.com/office/powerpoint/2010/main" val="5850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特征工程</a:t>
            </a:r>
          </a:p>
        </p:txBody>
      </p:sp>
      <p:sp>
        <p:nvSpPr>
          <p:cNvPr id="11" name="文本框 10">
            <a:extLst>
              <a:ext uri="{FF2B5EF4-FFF2-40B4-BE49-F238E27FC236}">
                <a16:creationId xmlns:a16="http://schemas.microsoft.com/office/drawing/2014/main" id="{DF4E67CC-6157-4C18-B141-679CD44FD377}"/>
              </a:ext>
            </a:extLst>
          </p:cNvPr>
          <p:cNvSpPr txBox="1"/>
          <p:nvPr/>
        </p:nvSpPr>
        <p:spPr>
          <a:xfrm>
            <a:off x="177205" y="1854171"/>
            <a:ext cx="5064098" cy="3231654"/>
          </a:xfrm>
          <a:prstGeom prst="rect">
            <a:avLst/>
          </a:prstGeom>
          <a:solidFill>
            <a:schemeClr val="bg1">
              <a:lumMod val="85000"/>
            </a:schemeClr>
          </a:solidFill>
        </p:spPr>
        <p:txBody>
          <a:bodyPr wrap="square">
            <a:spAutoFit/>
          </a:bodyPr>
          <a:lstStyle/>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室</a:t>
            </a:r>
            <a:endParaRPr lang="zh-CN" altLang="en-US" sz="1200" dirty="0">
              <a:effectLst/>
            </a:endParaRPr>
          </a:p>
          <a:p>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type_room_num</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 df[</a:t>
            </a:r>
            <a:r>
              <a:rPr lang="en-US" altLang="zh-CN" sz="1200" dirty="0">
                <a:solidFill>
                  <a:srgbClr val="2A9292"/>
                </a:solidFill>
                <a:effectLst/>
                <a:latin typeface="Cascadia Code" panose="020B0609020000020004" pitchFamily="49" charset="0"/>
              </a:rPr>
              <a:t>'type'</a:t>
            </a:r>
            <a:r>
              <a:rPr lang="en-US" altLang="zh-CN" sz="1200" dirty="0">
                <a:solidFill>
                  <a:srgbClr val="585260"/>
                </a:solidFill>
                <a:effectLst/>
                <a:latin typeface="Cascadia Code" panose="020B0609020000020004" pitchFamily="49" charset="0"/>
              </a:rPr>
              <a:t>].</a:t>
            </a:r>
            <a:r>
              <a:rPr lang="en-US" altLang="zh-CN" sz="1200" b="1" dirty="0" err="1">
                <a:solidFill>
                  <a:srgbClr val="576DDB"/>
                </a:solidFill>
                <a:effectLst/>
                <a:latin typeface="Cascadia Code" panose="020B0609020000020004" pitchFamily="49" charset="0"/>
              </a:rPr>
              <a:t>str</a:t>
            </a:r>
            <a:r>
              <a:rPr lang="en-US" altLang="zh-CN" sz="1200" dirty="0" err="1">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extract</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'(^\d).*'</a:t>
            </a:r>
            <a:r>
              <a:rPr lang="en-US" altLang="zh-CN" sz="1200" dirty="0">
                <a:solidFill>
                  <a:srgbClr val="585260"/>
                </a:solidFill>
                <a:effectLst/>
                <a:latin typeface="Cascadia Code" panose="020B0609020000020004" pitchFamily="49" charset="0"/>
              </a:rPr>
              <a:t>, expand=</a:t>
            </a:r>
            <a:r>
              <a:rPr lang="en-US" altLang="zh-CN" sz="1200" b="1" dirty="0">
                <a:solidFill>
                  <a:srgbClr val="955AE7"/>
                </a:solidFill>
                <a:effectLst/>
                <a:latin typeface="Cascadia Code" panose="020B0609020000020004" pitchFamily="49" charset="0"/>
              </a:rPr>
              <a:t>False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厅</a:t>
            </a:r>
            <a:endParaRPr lang="zh-CN" altLang="en-US" sz="1200" dirty="0">
              <a:effectLst/>
            </a:endParaRPr>
          </a:p>
          <a:p>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type_hall_num</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 df[</a:t>
            </a:r>
            <a:r>
              <a:rPr lang="en-US" altLang="zh-CN" sz="1200" dirty="0">
                <a:solidFill>
                  <a:srgbClr val="2A9292"/>
                </a:solidFill>
                <a:effectLst/>
                <a:latin typeface="Cascadia Code" panose="020B0609020000020004" pitchFamily="49" charset="0"/>
              </a:rPr>
              <a:t>'type'</a:t>
            </a:r>
            <a:r>
              <a:rPr lang="en-US" altLang="zh-CN" sz="1200" dirty="0">
                <a:solidFill>
                  <a:srgbClr val="585260"/>
                </a:solidFill>
                <a:effectLst/>
                <a:latin typeface="Cascadia Code" panose="020B0609020000020004" pitchFamily="49" charset="0"/>
              </a:rPr>
              <a:t>].</a:t>
            </a:r>
            <a:r>
              <a:rPr lang="en-US" altLang="zh-CN" sz="1200" b="1" dirty="0" err="1">
                <a:solidFill>
                  <a:srgbClr val="576DDB"/>
                </a:solidFill>
                <a:effectLst/>
                <a:latin typeface="Cascadia Code" panose="020B0609020000020004" pitchFamily="49" charset="0"/>
              </a:rPr>
              <a:t>str</a:t>
            </a:r>
            <a:r>
              <a:rPr lang="en-US" altLang="zh-CN" sz="1200" dirty="0" err="1">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extract</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'^\d.*?(\d).*'</a:t>
            </a:r>
            <a:r>
              <a:rPr lang="en-US" altLang="zh-CN" sz="1200" dirty="0">
                <a:solidFill>
                  <a:srgbClr val="585260"/>
                </a:solidFill>
                <a:effectLst/>
                <a:latin typeface="Cascadia Code" panose="020B0609020000020004" pitchFamily="49" charset="0"/>
              </a:rPr>
              <a:t>, expand=</a:t>
            </a:r>
            <a:r>
              <a:rPr lang="en-US" altLang="zh-CN" sz="1200" b="1" dirty="0">
                <a:solidFill>
                  <a:srgbClr val="955AE7"/>
                </a:solidFill>
                <a:effectLst/>
                <a:latin typeface="Cascadia Code" panose="020B0609020000020004" pitchFamily="49" charset="0"/>
              </a:rPr>
              <a:t>False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卫</a:t>
            </a:r>
            <a:endParaRPr lang="zh-CN" altLang="en-US" sz="1200" dirty="0">
              <a:effectLst/>
            </a:endParaRPr>
          </a:p>
          <a:p>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type_wash_num</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 df[</a:t>
            </a:r>
            <a:r>
              <a:rPr lang="en-US" altLang="zh-CN" sz="1200" dirty="0">
                <a:solidFill>
                  <a:srgbClr val="2A9292"/>
                </a:solidFill>
                <a:effectLst/>
                <a:latin typeface="Cascadia Code" panose="020B0609020000020004" pitchFamily="49" charset="0"/>
              </a:rPr>
              <a:t>'type'</a:t>
            </a:r>
            <a:r>
              <a:rPr lang="en-US" altLang="zh-CN" sz="1200" dirty="0">
                <a:solidFill>
                  <a:srgbClr val="585260"/>
                </a:solidFill>
                <a:effectLst/>
                <a:latin typeface="Cascadia Code" panose="020B0609020000020004" pitchFamily="49" charset="0"/>
              </a:rPr>
              <a:t>].</a:t>
            </a:r>
            <a:r>
              <a:rPr lang="en-US" altLang="zh-CN" sz="1200" b="1" dirty="0" err="1">
                <a:solidFill>
                  <a:srgbClr val="576DDB"/>
                </a:solidFill>
                <a:effectLst/>
                <a:latin typeface="Cascadia Code" panose="020B0609020000020004" pitchFamily="49" charset="0"/>
              </a:rPr>
              <a:t>str</a:t>
            </a:r>
            <a:r>
              <a:rPr lang="en-US" altLang="zh-CN" sz="1200" dirty="0" err="1">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extract</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'^\d.*?\d.*?(\d).*'</a:t>
            </a:r>
            <a:r>
              <a:rPr lang="en-US" altLang="zh-CN" sz="1200" dirty="0">
                <a:solidFill>
                  <a:srgbClr val="585260"/>
                </a:solidFill>
                <a:effectLst/>
                <a:latin typeface="Cascadia Code" panose="020B0609020000020004" pitchFamily="49" charset="0"/>
              </a:rPr>
              <a:t>, expand=</a:t>
            </a:r>
            <a:r>
              <a:rPr lang="en-US" altLang="zh-CN" sz="1200" b="1" dirty="0">
                <a:solidFill>
                  <a:srgbClr val="955AE7"/>
                </a:solidFill>
                <a:effectLst/>
                <a:latin typeface="Cascadia Code" panose="020B0609020000020004" pitchFamily="49" charset="0"/>
              </a:rPr>
              <a:t>False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转换类型</a:t>
            </a:r>
            <a:endParaRPr lang="zh-CN" altLang="en-US" sz="1200" dirty="0">
              <a:effectLst/>
            </a:endParaRPr>
          </a:p>
          <a:p>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type_room_num</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 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type_room_num</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fillna</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astype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'int64'</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type_hall_num</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 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type_hall_num</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fillna</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astype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'int64'</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type_wash_num</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 df[</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type_wash_num</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fillna</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astype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'int64'</a:t>
            </a:r>
            <a:r>
              <a:rPr lang="en-US" altLang="zh-CN" sz="1200" dirty="0">
                <a:solidFill>
                  <a:srgbClr val="585260"/>
                </a:solidFill>
                <a:effectLst/>
                <a:latin typeface="Cascadia Code" panose="020B0609020000020004" pitchFamily="49" charset="0"/>
              </a:rPr>
              <a:t>)</a:t>
            </a:r>
            <a:r>
              <a:rPr lang="en-US" altLang="zh-CN" sz="1200" dirty="0">
                <a:effectLst/>
              </a:rPr>
              <a:t> </a:t>
            </a:r>
            <a:endParaRPr lang="zh-CN" altLang="en-US" sz="1200" dirty="0"/>
          </a:p>
        </p:txBody>
      </p:sp>
      <p:sp>
        <p:nvSpPr>
          <p:cNvPr id="13" name="文本框 12">
            <a:extLst>
              <a:ext uri="{FF2B5EF4-FFF2-40B4-BE49-F238E27FC236}">
                <a16:creationId xmlns:a16="http://schemas.microsoft.com/office/drawing/2014/main" id="{4992154F-F310-4E08-80B9-60DB9ACF7900}"/>
              </a:ext>
            </a:extLst>
          </p:cNvPr>
          <p:cNvSpPr txBox="1"/>
          <p:nvPr/>
        </p:nvSpPr>
        <p:spPr>
          <a:xfrm>
            <a:off x="162003" y="933916"/>
            <a:ext cx="5363851" cy="307777"/>
          </a:xfrm>
          <a:prstGeom prst="rect">
            <a:avLst/>
          </a:prstGeom>
          <a:noFill/>
        </p:spPr>
        <p:txBody>
          <a:bodyPr wrap="square">
            <a:spAutoFit/>
          </a:bodyPr>
          <a:lstStyle/>
          <a:p>
            <a:r>
              <a:rPr lang="en-US" altLang="zh-CN" sz="1400" b="1" i="0" dirty="0">
                <a:solidFill>
                  <a:srgbClr val="24292F"/>
                </a:solidFill>
                <a:effectLst/>
                <a:latin typeface="-apple-system"/>
              </a:rPr>
              <a:t>2.4 </a:t>
            </a:r>
            <a:r>
              <a:rPr lang="zh-CN" altLang="en-US" sz="1400" b="1" i="0" dirty="0">
                <a:solidFill>
                  <a:srgbClr val="24292F"/>
                </a:solidFill>
                <a:effectLst/>
                <a:latin typeface="-apple-system"/>
              </a:rPr>
              <a:t>处理户型特征</a:t>
            </a:r>
            <a:endParaRPr lang="zh-CN" altLang="en-US" sz="1400" dirty="0"/>
          </a:p>
        </p:txBody>
      </p:sp>
      <p:sp>
        <p:nvSpPr>
          <p:cNvPr id="8" name="AutoShape 2" descr="在这里插入图片描述">
            <a:extLst>
              <a:ext uri="{FF2B5EF4-FFF2-40B4-BE49-F238E27FC236}">
                <a16:creationId xmlns:a16="http://schemas.microsoft.com/office/drawing/2014/main" id="{2C8A7780-2F81-4B5D-9BBD-EB5A09551D86}"/>
              </a:ext>
            </a:extLst>
          </p:cNvPr>
          <p:cNvSpPr>
            <a:spLocks noChangeAspect="1" noChangeArrowheads="1"/>
          </p:cNvSpPr>
          <p:nvPr/>
        </p:nvSpPr>
        <p:spPr bwMode="auto">
          <a:xfrm>
            <a:off x="6085964" y="3418964"/>
            <a:ext cx="162435" cy="16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362" name="Picture 2" descr="在这里插入图片描述">
            <a:extLst>
              <a:ext uri="{FF2B5EF4-FFF2-40B4-BE49-F238E27FC236}">
                <a16:creationId xmlns:a16="http://schemas.microsoft.com/office/drawing/2014/main" id="{C80CBA96-6184-488F-85B7-F9B789649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624" y="4459327"/>
            <a:ext cx="2488833" cy="1928183"/>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47BEFDEE-6BA7-409F-AE59-DE9114594259}"/>
              </a:ext>
            </a:extLst>
          </p:cNvPr>
          <p:cNvSpPr txBox="1"/>
          <p:nvPr/>
        </p:nvSpPr>
        <p:spPr>
          <a:xfrm>
            <a:off x="177205" y="1241693"/>
            <a:ext cx="6206836" cy="523220"/>
          </a:xfrm>
          <a:prstGeom prst="rect">
            <a:avLst/>
          </a:prstGeom>
          <a:noFill/>
        </p:spPr>
        <p:txBody>
          <a:bodyPr wrap="square">
            <a:spAutoFit/>
          </a:bodyPr>
          <a:lstStyle/>
          <a:p>
            <a:r>
              <a:rPr lang="zh-CN" altLang="en-US" sz="1400" dirty="0"/>
              <a:t>单独处理户型，用 </a:t>
            </a:r>
            <a:r>
              <a:rPr lang="en-US" altLang="zh-CN" sz="1400" dirty="0" err="1"/>
              <a:t>str.extract</a:t>
            </a:r>
            <a:r>
              <a:rPr lang="en-US" altLang="zh-CN" sz="1400" dirty="0"/>
              <a:t>() </a:t>
            </a:r>
            <a:r>
              <a:rPr lang="zh-CN" altLang="en-US" sz="1400" dirty="0"/>
              <a:t>方法，将</a:t>
            </a:r>
            <a:r>
              <a:rPr lang="en-US" altLang="zh-CN" sz="1400" dirty="0"/>
              <a:t>"</a:t>
            </a:r>
            <a:r>
              <a:rPr lang="zh-CN" altLang="en-US" sz="1400" dirty="0"/>
              <a:t>室</a:t>
            </a:r>
            <a:r>
              <a:rPr lang="en-US" altLang="zh-CN" sz="1400" dirty="0"/>
              <a:t>","</a:t>
            </a:r>
            <a:r>
              <a:rPr lang="zh-CN" altLang="en-US" sz="1400" dirty="0"/>
              <a:t>厅</a:t>
            </a:r>
            <a:r>
              <a:rPr lang="en-US" altLang="zh-CN" sz="1400" dirty="0"/>
              <a:t>","</a:t>
            </a:r>
            <a:r>
              <a:rPr lang="zh-CN" altLang="en-US" sz="1400" dirty="0"/>
              <a:t>卫</a:t>
            </a:r>
            <a:r>
              <a:rPr lang="en-US" altLang="zh-CN" sz="1400" dirty="0"/>
              <a:t>"</a:t>
            </a:r>
            <a:r>
              <a:rPr lang="zh-CN" altLang="en-US" sz="1400" dirty="0"/>
              <a:t>都提取出来，单独作为三个新特征：</a:t>
            </a:r>
          </a:p>
        </p:txBody>
      </p:sp>
      <p:sp>
        <p:nvSpPr>
          <p:cNvPr id="20" name="文本框 19">
            <a:extLst>
              <a:ext uri="{FF2B5EF4-FFF2-40B4-BE49-F238E27FC236}">
                <a16:creationId xmlns:a16="http://schemas.microsoft.com/office/drawing/2014/main" id="{0B201608-147C-450F-A464-DE3BB9383963}"/>
              </a:ext>
            </a:extLst>
          </p:cNvPr>
          <p:cNvSpPr txBox="1"/>
          <p:nvPr/>
        </p:nvSpPr>
        <p:spPr>
          <a:xfrm>
            <a:off x="6248399" y="840046"/>
            <a:ext cx="6206836" cy="523220"/>
          </a:xfrm>
          <a:prstGeom prst="rect">
            <a:avLst/>
          </a:prstGeom>
          <a:noFill/>
        </p:spPr>
        <p:txBody>
          <a:bodyPr wrap="square">
            <a:spAutoFit/>
          </a:bodyPr>
          <a:lstStyle/>
          <a:p>
            <a:pPr algn="l"/>
            <a:r>
              <a:rPr lang="en-US" altLang="zh-CN" sz="1400" b="0" i="0" dirty="0">
                <a:solidFill>
                  <a:srgbClr val="24292F"/>
                </a:solidFill>
                <a:effectLst/>
                <a:latin typeface="-apple-system"/>
              </a:rPr>
              <a:t>2.5 </a:t>
            </a:r>
            <a:r>
              <a:rPr lang="zh-CN" altLang="en-US" sz="1400" b="0" i="0" dirty="0">
                <a:solidFill>
                  <a:srgbClr val="24292F"/>
                </a:solidFill>
                <a:effectLst/>
                <a:latin typeface="-apple-system"/>
              </a:rPr>
              <a:t>处理行政区划特征</a:t>
            </a:r>
          </a:p>
          <a:p>
            <a:pPr algn="l"/>
            <a:r>
              <a:rPr lang="zh-CN" altLang="en-US" sz="1400" b="0" i="0" dirty="0">
                <a:solidFill>
                  <a:srgbClr val="24292F"/>
                </a:solidFill>
                <a:effectLst/>
                <a:latin typeface="-apple-system"/>
              </a:rPr>
              <a:t>使用</a:t>
            </a:r>
            <a:r>
              <a:rPr lang="en-US" altLang="zh-CN" sz="1400" b="0" i="0" dirty="0">
                <a:solidFill>
                  <a:srgbClr val="24292F"/>
                </a:solidFill>
                <a:effectLst/>
                <a:latin typeface="-apple-system"/>
              </a:rPr>
              <a:t>one-hot</a:t>
            </a:r>
            <a:r>
              <a:rPr lang="zh-CN" altLang="en-US" sz="1400" b="0" i="0" dirty="0">
                <a:solidFill>
                  <a:srgbClr val="24292F"/>
                </a:solidFill>
                <a:effectLst/>
                <a:latin typeface="-apple-system"/>
              </a:rPr>
              <a:t>编码修改特征</a:t>
            </a:r>
            <a:r>
              <a:rPr lang="en-US" altLang="zh-CN" sz="1400" b="0" i="0" dirty="0">
                <a:solidFill>
                  <a:srgbClr val="24292F"/>
                </a:solidFill>
                <a:effectLst/>
                <a:latin typeface="-apple-system"/>
              </a:rPr>
              <a:t>"region"</a:t>
            </a:r>
            <a:r>
              <a:rPr lang="zh-CN" altLang="en-US" sz="1400" b="0" i="0" dirty="0">
                <a:solidFill>
                  <a:srgbClr val="24292F"/>
                </a:solidFill>
                <a:effectLst/>
                <a:latin typeface="-apple-system"/>
              </a:rPr>
              <a:t>：</a:t>
            </a:r>
          </a:p>
        </p:txBody>
      </p:sp>
      <p:sp>
        <p:nvSpPr>
          <p:cNvPr id="22" name="文本框 21">
            <a:extLst>
              <a:ext uri="{FF2B5EF4-FFF2-40B4-BE49-F238E27FC236}">
                <a16:creationId xmlns:a16="http://schemas.microsoft.com/office/drawing/2014/main" id="{1419E4FF-AEC0-4120-8EC5-3B924514D094}"/>
              </a:ext>
            </a:extLst>
          </p:cNvPr>
          <p:cNvSpPr txBox="1"/>
          <p:nvPr/>
        </p:nvSpPr>
        <p:spPr>
          <a:xfrm>
            <a:off x="6256397" y="1289629"/>
            <a:ext cx="5807959" cy="830997"/>
          </a:xfrm>
          <a:prstGeom prst="rect">
            <a:avLst/>
          </a:prstGeom>
          <a:solidFill>
            <a:schemeClr val="bg1">
              <a:lumMod val="85000"/>
            </a:schemeClr>
          </a:solidFill>
        </p:spPr>
        <p:txBody>
          <a:bodyPr wrap="square">
            <a:spAutoFit/>
          </a:bodyPr>
          <a:lstStyle/>
          <a:p>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'region'</a:t>
            </a:r>
            <a:r>
              <a:rPr lang="en-US" altLang="zh-CN" sz="1200" dirty="0">
                <a:solidFill>
                  <a:srgbClr val="585260"/>
                </a:solidFill>
                <a:effectLst/>
                <a:latin typeface="Cascadia Code" panose="020B0609020000020004" pitchFamily="49" charset="0"/>
              </a:rPr>
              <a:t>] = df[</a:t>
            </a:r>
            <a:r>
              <a:rPr lang="en-US" altLang="zh-CN" sz="1200" dirty="0">
                <a:solidFill>
                  <a:srgbClr val="2A9292"/>
                </a:solidFill>
                <a:effectLst/>
                <a:latin typeface="Cascadia Code" panose="020B0609020000020004" pitchFamily="49" charset="0"/>
              </a:rPr>
              <a:t>'region'</a:t>
            </a:r>
            <a:r>
              <a:rPr lang="en-US" altLang="zh-CN" sz="1200" dirty="0">
                <a:solidFill>
                  <a:srgbClr val="585260"/>
                </a:solidFill>
                <a:effectLst/>
                <a:latin typeface="Cascadia Code" panose="020B0609020000020004" pitchFamily="49" charset="0"/>
              </a:rPr>
              <a:t>].</a:t>
            </a:r>
            <a:r>
              <a:rPr lang="en-US" altLang="zh-CN" sz="1200" b="1" dirty="0">
                <a:solidFill>
                  <a:srgbClr val="576DDB"/>
                </a:solidFill>
                <a:effectLst/>
                <a:latin typeface="Cascadia Code" panose="020B0609020000020004" pitchFamily="49" charset="0"/>
              </a:rPr>
              <a:t>apply</a:t>
            </a:r>
            <a:r>
              <a:rPr lang="en-US" altLang="zh-CN" sz="1200" dirty="0">
                <a:solidFill>
                  <a:srgbClr val="585260"/>
                </a:solidFill>
                <a:effectLst/>
                <a:latin typeface="Cascadia Code" panose="020B0609020000020004" pitchFamily="49" charset="0"/>
              </a:rPr>
              <a:t>(</a:t>
            </a:r>
            <a:r>
              <a:rPr lang="en-US" altLang="zh-CN" sz="1200" b="1" dirty="0">
                <a:solidFill>
                  <a:srgbClr val="955AE7"/>
                </a:solidFill>
                <a:effectLst/>
                <a:latin typeface="Cascadia Code" panose="020B0609020000020004" pitchFamily="49" charset="0"/>
              </a:rPr>
              <a:t>lambda</a:t>
            </a:r>
            <a:r>
              <a:rPr lang="en-US" altLang="zh-CN" sz="1200" dirty="0">
                <a:solidFill>
                  <a:srgbClr val="585260"/>
                </a:solidFill>
                <a:effectLst/>
                <a:latin typeface="Cascadia Code" panose="020B0609020000020004" pitchFamily="49" charset="0"/>
              </a:rPr>
              <a:t> x: </a:t>
            </a:r>
            <a:r>
              <a:rPr lang="en-US" altLang="zh-CN" sz="1200" dirty="0" err="1">
                <a:solidFill>
                  <a:srgbClr val="585260"/>
                </a:solidFill>
                <a:effectLst/>
                <a:latin typeface="Cascadia Code" panose="020B0609020000020004" pitchFamily="49" charset="0"/>
              </a:rPr>
              <a:t>re.</a:t>
            </a:r>
            <a:r>
              <a:rPr lang="en-US" altLang="zh-CN" sz="1200" b="1" dirty="0" err="1">
                <a:solidFill>
                  <a:srgbClr val="A06E3B"/>
                </a:solidFill>
                <a:effectLst/>
                <a:latin typeface="Cascadia Code" panose="020B0609020000020004" pitchFamily="49" charset="0"/>
              </a:rPr>
              <a:t>sub</a:t>
            </a:r>
            <a:r>
              <a:rPr lang="en-US" altLang="zh-CN" sz="1200" dirty="0">
                <a:solidFill>
                  <a:srgbClr val="585260"/>
                </a:solidFill>
                <a:effectLst/>
                <a:latin typeface="Cascadia Code" panose="020B0609020000020004" pitchFamily="49" charset="0"/>
              </a:rPr>
              <a:t>(r</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x).</a:t>
            </a:r>
            <a:r>
              <a:rPr lang="en-US" altLang="zh-CN" sz="1200" b="1" dirty="0">
                <a:solidFill>
                  <a:srgbClr val="A06E3B"/>
                </a:solidFill>
                <a:effectLst/>
                <a:latin typeface="Cascadia Code" panose="020B0609020000020004" pitchFamily="49" charset="0"/>
              </a:rPr>
              <a:t>split</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0</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district = </a:t>
            </a:r>
            <a:r>
              <a:rPr lang="en-US" altLang="zh-CN" sz="1200" dirty="0" err="1">
                <a:solidFill>
                  <a:srgbClr val="585260"/>
                </a:solidFill>
                <a:effectLst/>
                <a:latin typeface="Cascadia Code" panose="020B0609020000020004" pitchFamily="49" charset="0"/>
              </a:rPr>
              <a:t>pd.</a:t>
            </a:r>
            <a:r>
              <a:rPr lang="en-US" altLang="zh-CN" sz="1200" b="1" dirty="0" err="1">
                <a:solidFill>
                  <a:srgbClr val="A06E3B"/>
                </a:solidFill>
                <a:effectLst/>
                <a:latin typeface="Cascadia Code" panose="020B0609020000020004" pitchFamily="49" charset="0"/>
              </a:rPr>
              <a:t>get_dummies</a:t>
            </a:r>
            <a:r>
              <a:rPr lang="en-US" altLang="zh-CN" sz="1200" dirty="0">
                <a:solidFill>
                  <a:srgbClr val="585260"/>
                </a:solidFill>
                <a:effectLst/>
                <a:latin typeface="Cascadia Code" panose="020B0609020000020004" pitchFamily="49" charset="0"/>
              </a:rPr>
              <a:t>(df[</a:t>
            </a:r>
            <a:r>
              <a:rPr lang="en-US" altLang="zh-CN" sz="1200" dirty="0">
                <a:solidFill>
                  <a:srgbClr val="2A9292"/>
                </a:solidFill>
                <a:effectLst/>
                <a:latin typeface="Cascadia Code" panose="020B0609020000020004" pitchFamily="49" charset="0"/>
              </a:rPr>
              <a:t>'region'</a:t>
            </a:r>
            <a:r>
              <a:rPr lang="en-US" altLang="zh-CN" sz="1200" dirty="0">
                <a:solidFill>
                  <a:srgbClr val="585260"/>
                </a:solidFill>
                <a:effectLst/>
                <a:latin typeface="Cascadia Code" panose="020B0609020000020004" pitchFamily="49" charset="0"/>
              </a:rPr>
              <a:t>], prefix=</a:t>
            </a:r>
            <a:r>
              <a:rPr lang="en-US" altLang="zh-CN" sz="1200" dirty="0">
                <a:solidFill>
                  <a:srgbClr val="2A9292"/>
                </a:solidFill>
                <a:effectLst/>
                <a:latin typeface="Cascadia Code" panose="020B0609020000020004" pitchFamily="49" charset="0"/>
              </a:rPr>
              <a:t>'</a:t>
            </a:r>
            <a:r>
              <a:rPr lang="zh-CN" altLang="en-US" sz="1200" dirty="0">
                <a:solidFill>
                  <a:srgbClr val="2A9292"/>
                </a:solidFill>
                <a:effectLst/>
                <a:latin typeface="Cascadia Code" panose="020B0609020000020004" pitchFamily="49" charset="0"/>
              </a:rPr>
              <a:t>行政区划</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endParaRPr lang="zh-CN" altLang="en-US" sz="1200" dirty="0">
              <a:effectLst/>
            </a:endParaRPr>
          </a:p>
          <a:p>
            <a:r>
              <a:rPr lang="en-US" altLang="zh-CN" sz="1200" dirty="0">
                <a:solidFill>
                  <a:srgbClr val="585260"/>
                </a:solidFill>
                <a:effectLst/>
                <a:latin typeface="Cascadia Code" panose="020B0609020000020004" pitchFamily="49" charset="0"/>
              </a:rPr>
              <a:t>data = </a:t>
            </a:r>
            <a:r>
              <a:rPr lang="en-US" altLang="zh-CN" sz="1200" dirty="0" err="1">
                <a:solidFill>
                  <a:srgbClr val="585260"/>
                </a:solidFill>
                <a:effectLst/>
                <a:latin typeface="Cascadia Code" panose="020B0609020000020004" pitchFamily="49" charset="0"/>
              </a:rPr>
              <a:t>pd.</a:t>
            </a:r>
            <a:r>
              <a:rPr lang="en-US" altLang="zh-CN" sz="1200" b="1" dirty="0" err="1">
                <a:solidFill>
                  <a:srgbClr val="A06E3B"/>
                </a:solidFill>
                <a:effectLst/>
                <a:latin typeface="Cascadia Code" panose="020B0609020000020004" pitchFamily="49" charset="0"/>
              </a:rPr>
              <a:t>concat</a:t>
            </a:r>
            <a:r>
              <a:rPr lang="en-US" altLang="zh-CN" sz="1200" dirty="0">
                <a:solidFill>
                  <a:srgbClr val="585260"/>
                </a:solidFill>
                <a:effectLst/>
                <a:latin typeface="Cascadia Code" panose="020B0609020000020004" pitchFamily="49" charset="0"/>
              </a:rPr>
              <a:t>([df, district], axis=</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a:t>
            </a:r>
            <a:r>
              <a:rPr lang="en-US" altLang="zh-CN" sz="1200" dirty="0">
                <a:effectLst/>
              </a:rPr>
              <a:t> </a:t>
            </a:r>
            <a:endParaRPr lang="zh-CN" altLang="en-US" sz="1200" dirty="0"/>
          </a:p>
        </p:txBody>
      </p:sp>
      <p:pic>
        <p:nvPicPr>
          <p:cNvPr id="15364" name="Picture 4" descr="在这里插入图片描述">
            <a:extLst>
              <a:ext uri="{FF2B5EF4-FFF2-40B4-BE49-F238E27FC236}">
                <a16:creationId xmlns:a16="http://schemas.microsoft.com/office/drawing/2014/main" id="{AFCB5BBD-3406-4958-BA00-0481B2AB4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376" y="2120626"/>
            <a:ext cx="2798461" cy="4266884"/>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EBCDDA23-27A2-4B47-95EF-3B87F9FC4705}"/>
              </a:ext>
            </a:extLst>
          </p:cNvPr>
          <p:cNvSpPr txBox="1"/>
          <p:nvPr/>
        </p:nvSpPr>
        <p:spPr>
          <a:xfrm>
            <a:off x="5407588" y="2398762"/>
            <a:ext cx="3647269" cy="1569660"/>
          </a:xfrm>
          <a:prstGeom prst="rect">
            <a:avLst/>
          </a:prstGeom>
          <a:noFill/>
        </p:spPr>
        <p:txBody>
          <a:bodyPr wrap="square">
            <a:spAutoFit/>
          </a:bodyPr>
          <a:lstStyle/>
          <a:p>
            <a:r>
              <a:rPr lang="zh-CN" altLang="en-US" sz="1200" dirty="0">
                <a:solidFill>
                  <a:srgbClr val="585260"/>
                </a:solidFill>
                <a:effectLst/>
                <a:latin typeface="Cascadia Code" panose="020B0609020000020004" pitchFamily="49" charset="0"/>
              </a:rPr>
              <a:t>查看处理结果： </a:t>
            </a:r>
            <a:r>
              <a:rPr lang="en-US" altLang="zh-CN" sz="1200" dirty="0" err="1">
                <a:solidFill>
                  <a:srgbClr val="585260"/>
                </a:solidFill>
                <a:effectLst/>
                <a:latin typeface="Cascadia Code" panose="020B0609020000020004" pitchFamily="49" charset="0"/>
              </a:rPr>
              <a:t>fin_data</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data.</a:t>
            </a:r>
            <a:r>
              <a:rPr lang="en-US" altLang="zh-CN" sz="1200" b="1" dirty="0" err="1">
                <a:solidFill>
                  <a:srgbClr val="A06E3B"/>
                </a:solidFill>
                <a:effectLst/>
                <a:latin typeface="Cascadia Code" panose="020B0609020000020004" pitchFamily="49" charset="0"/>
              </a:rPr>
              <a:t>copy</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data.</a:t>
            </a:r>
            <a:r>
              <a:rPr lang="en-US" altLang="zh-CN" sz="1200" b="1" dirty="0" err="1">
                <a:solidFill>
                  <a:srgbClr val="A06E3B"/>
                </a:solidFill>
                <a:effectLst/>
                <a:latin typeface="Cascadia Code" panose="020B0609020000020004" pitchFamily="49" charset="0"/>
              </a:rPr>
              <a:t>drop</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'unit_price'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'price'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'title'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'floor'</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'construction_area'</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'from_url'</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'idi'</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'image_urls'</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'release_date'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'lat'</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'lng'</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'community_name'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'type'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'orientation'</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'elevator'</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'purposes'</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house_structure'</a:t>
            </a:r>
            <a:r>
              <a:rPr lang="en-US" altLang="zh-CN" sz="1200" dirty="0" err="1">
                <a:solidFill>
                  <a:srgbClr val="585260"/>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'decoration</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axis=</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inplace</a:t>
            </a:r>
            <a:r>
              <a:rPr lang="en-US" altLang="zh-CN" sz="1200" dirty="0">
                <a:solidFill>
                  <a:srgbClr val="585260"/>
                </a:solidFill>
                <a:effectLst/>
                <a:latin typeface="Cascadia Code" panose="020B0609020000020004" pitchFamily="49" charset="0"/>
              </a:rPr>
              <a:t>=</a:t>
            </a:r>
            <a:r>
              <a:rPr lang="en-US" altLang="zh-CN" sz="1200" b="1" dirty="0">
                <a:solidFill>
                  <a:srgbClr val="955AE7"/>
                </a:solidFill>
                <a:effectLst/>
                <a:latin typeface="Cascadia Code" panose="020B0609020000020004" pitchFamily="49" charset="0"/>
              </a:rPr>
              <a:t>True</a:t>
            </a:r>
            <a:r>
              <a:rPr lang="en-US" altLang="zh-CN" sz="1200" dirty="0">
                <a:solidFill>
                  <a:srgbClr val="585260"/>
                </a:solidFill>
                <a:effectLst/>
                <a:latin typeface="Cascadia Code" panose="020B0609020000020004" pitchFamily="49" charset="0"/>
              </a:rPr>
              <a:t>) </a:t>
            </a:r>
            <a:r>
              <a:rPr lang="en-US" altLang="zh-CN" sz="1200" b="1" dirty="0">
                <a:solidFill>
                  <a:srgbClr val="955AE7"/>
                </a:solidFill>
                <a:effectLst/>
                <a:latin typeface="Cascadia Code" panose="020B0609020000020004" pitchFamily="49" charset="0"/>
              </a:rPr>
              <a:t>print</a:t>
            </a:r>
            <a:r>
              <a:rPr lang="en-US" altLang="zh-CN" sz="1200" dirty="0">
                <a:solidFill>
                  <a:srgbClr val="585260"/>
                </a:solidFill>
                <a:effectLst/>
                <a:latin typeface="Cascadia Code" panose="020B0609020000020004" pitchFamily="49" charset="0"/>
              </a:rPr>
              <a:t>(data)</a:t>
            </a:r>
            <a:r>
              <a:rPr lang="en-US" altLang="zh-CN" sz="1200" dirty="0">
                <a:effectLst/>
              </a:rPr>
              <a:t> </a:t>
            </a:r>
            <a:endParaRPr lang="zh-CN" altLang="en-US" sz="1200" dirty="0"/>
          </a:p>
        </p:txBody>
      </p:sp>
    </p:spTree>
    <p:extLst>
      <p:ext uri="{BB962C8B-B14F-4D97-AF65-F5344CB8AC3E}">
        <p14:creationId xmlns:p14="http://schemas.microsoft.com/office/powerpoint/2010/main" val="231523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p:bldP spid="22" grpId="0" animBg="1"/>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特征工程</a:t>
            </a:r>
          </a:p>
        </p:txBody>
      </p:sp>
      <p:sp>
        <p:nvSpPr>
          <p:cNvPr id="11" name="文本框 10">
            <a:extLst>
              <a:ext uri="{FF2B5EF4-FFF2-40B4-BE49-F238E27FC236}">
                <a16:creationId xmlns:a16="http://schemas.microsoft.com/office/drawing/2014/main" id="{DF4E67CC-6157-4C18-B141-679CD44FD377}"/>
              </a:ext>
            </a:extLst>
          </p:cNvPr>
          <p:cNvSpPr txBox="1"/>
          <p:nvPr/>
        </p:nvSpPr>
        <p:spPr>
          <a:xfrm>
            <a:off x="306768" y="1443841"/>
            <a:ext cx="2103923" cy="3970318"/>
          </a:xfrm>
          <a:prstGeom prst="rect">
            <a:avLst/>
          </a:prstGeom>
          <a:solidFill>
            <a:schemeClr val="bg1">
              <a:lumMod val="85000"/>
            </a:schemeClr>
          </a:solidFill>
        </p:spPr>
        <p:txBody>
          <a:bodyPr wrap="square">
            <a:spAutoFit/>
          </a:bodyPr>
          <a:lstStyle/>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删除旧特征</a:t>
            </a:r>
            <a:endParaRPr lang="zh-CN" altLang="en-US" sz="1200" dirty="0">
              <a:effectLst/>
            </a:endParaRPr>
          </a:p>
          <a:p>
            <a:r>
              <a:rPr lang="en-US" altLang="zh-CN" sz="1200" dirty="0" err="1">
                <a:solidFill>
                  <a:srgbClr val="585260"/>
                </a:solidFill>
                <a:effectLst/>
                <a:latin typeface="Cascadia Code" panose="020B0609020000020004" pitchFamily="49" charset="0"/>
              </a:rPr>
              <a:t>fin_data.</a:t>
            </a:r>
            <a:r>
              <a:rPr lang="en-US" altLang="zh-CN" sz="1200" b="1" dirty="0" err="1">
                <a:solidFill>
                  <a:srgbClr val="A06E3B"/>
                </a:solidFill>
                <a:effectLst/>
                <a:latin typeface="Cascadia Code" panose="020B0609020000020004" pitchFamily="49" charset="0"/>
              </a:rPr>
              <a:t>drop</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'title'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'from_url'</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'idi'</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'region'</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'image_urls'</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'release_date'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'lat'</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'lng'</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'community_name'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'type'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'orientation'</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'elevator'</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'purposes'</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house_structure'</a:t>
            </a:r>
            <a:r>
              <a:rPr lang="en-US" altLang="zh-CN" sz="1200" dirty="0" err="1">
                <a:solidFill>
                  <a:srgbClr val="585260"/>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'decoration</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axis=</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inplace</a:t>
            </a:r>
            <a:r>
              <a:rPr lang="en-US" altLang="zh-CN" sz="1200" dirty="0">
                <a:solidFill>
                  <a:srgbClr val="585260"/>
                </a:solidFill>
                <a:effectLst/>
                <a:latin typeface="Cascadia Code" panose="020B0609020000020004" pitchFamily="49" charset="0"/>
              </a:rPr>
              <a:t>=</a:t>
            </a:r>
            <a:r>
              <a:rPr lang="en-US" altLang="zh-CN" sz="1200" b="1" dirty="0">
                <a:solidFill>
                  <a:srgbClr val="955AE7"/>
                </a:solidFill>
                <a:effectLst/>
                <a:latin typeface="Cascadia Code" panose="020B0609020000020004" pitchFamily="49" charset="0"/>
              </a:rPr>
              <a:t>True</a:t>
            </a:r>
            <a:r>
              <a:rPr lang="en-US" altLang="zh-CN" sz="1200" dirty="0">
                <a:solidFill>
                  <a:srgbClr val="585260"/>
                </a:solidFill>
                <a:effectLst/>
                <a:latin typeface="Cascadia Code" panose="020B0609020000020004" pitchFamily="49" charset="0"/>
              </a:rPr>
              <a:t>)</a:t>
            </a:r>
            <a:endParaRPr lang="en-US" altLang="zh-CN" sz="1200" dirty="0">
              <a:effectLst/>
            </a:endParaRPr>
          </a:p>
          <a:p>
            <a:endParaRPr lang="en-US" altLang="zh-CN" sz="1200" dirty="0">
              <a:solidFill>
                <a:srgbClr val="585260"/>
              </a:solidFill>
              <a:effectLst/>
              <a:latin typeface="Cascadia Code" panose="020B0609020000020004" pitchFamily="49" charset="0"/>
            </a:endParaRPr>
          </a:p>
          <a:p>
            <a:r>
              <a:rPr lang="en-US" altLang="zh-CN" sz="1200" dirty="0" err="1">
                <a:solidFill>
                  <a:srgbClr val="585260"/>
                </a:solidFill>
                <a:effectLst/>
                <a:latin typeface="Cascadia Code" panose="020B0609020000020004" pitchFamily="49" charset="0"/>
              </a:rPr>
              <a:t>corrmat</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fin_data.</a:t>
            </a:r>
            <a:r>
              <a:rPr lang="en-US" altLang="zh-CN" sz="1200" b="1" dirty="0" err="1">
                <a:solidFill>
                  <a:srgbClr val="A06E3B"/>
                </a:solidFill>
                <a:effectLst/>
                <a:latin typeface="Cascadia Code" panose="020B0609020000020004" pitchFamily="49" charset="0"/>
              </a:rPr>
              <a:t>corr</a:t>
            </a:r>
            <a:r>
              <a:rPr lang="en-US" altLang="zh-CN" sz="1200" dirty="0">
                <a:solidFill>
                  <a:srgbClr val="585260"/>
                </a:solidFill>
                <a:effectLst/>
                <a:latin typeface="Cascadia Code" panose="020B0609020000020004" pitchFamily="49" charset="0"/>
              </a:rPr>
              <a:t>()        f, ax = </a:t>
            </a:r>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subplots</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figsize</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13</a:t>
            </a:r>
            <a:r>
              <a:rPr lang="en-US" altLang="zh-CN" sz="1200" dirty="0">
                <a:solidFill>
                  <a:srgbClr val="585260"/>
                </a:solidFill>
                <a:effectLst/>
                <a:latin typeface="Cascadia Code" panose="020B0609020000020004" pitchFamily="49" charset="0"/>
              </a:rPr>
              <a:t>, </a:t>
            </a:r>
            <a:r>
              <a:rPr lang="en-US" altLang="zh-CN" sz="1200" dirty="0">
                <a:solidFill>
                  <a:srgbClr val="AA573C"/>
                </a:solidFill>
                <a:effectLst/>
                <a:latin typeface="Cascadia Code" panose="020B0609020000020004" pitchFamily="49" charset="0"/>
              </a:rPr>
              <a:t>10</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sns.</a:t>
            </a:r>
            <a:r>
              <a:rPr lang="en-US" altLang="zh-CN" sz="1200" b="1" dirty="0" err="1">
                <a:solidFill>
                  <a:srgbClr val="A06E3B"/>
                </a:solidFill>
                <a:effectLst/>
                <a:latin typeface="Cascadia Code" panose="020B0609020000020004" pitchFamily="49" charset="0"/>
              </a:rPr>
              <a:t>heatmap</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corrmat</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vmax</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.8</a:t>
            </a:r>
            <a:r>
              <a:rPr lang="en-US" altLang="zh-CN" sz="1200" dirty="0">
                <a:solidFill>
                  <a:srgbClr val="585260"/>
                </a:solidFill>
                <a:effectLst/>
                <a:latin typeface="Cascadia Code" panose="020B0609020000020004" pitchFamily="49" charset="0"/>
              </a:rPr>
              <a:t>, square=</a:t>
            </a:r>
            <a:r>
              <a:rPr lang="en-US" altLang="zh-CN" sz="1200" b="1" dirty="0">
                <a:solidFill>
                  <a:srgbClr val="955AE7"/>
                </a:solidFill>
                <a:effectLst/>
                <a:latin typeface="Cascadia Code" panose="020B0609020000020004" pitchFamily="49" charset="0"/>
              </a:rPr>
              <a:t>True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show</a:t>
            </a:r>
            <a:r>
              <a:rPr lang="en-US" altLang="zh-CN" sz="1200" dirty="0">
                <a:solidFill>
                  <a:srgbClr val="585260"/>
                </a:solidFill>
                <a:effectLst/>
                <a:latin typeface="Cascadia Code" panose="020B0609020000020004" pitchFamily="49" charset="0"/>
              </a:rPr>
              <a:t>()</a:t>
            </a:r>
            <a:r>
              <a:rPr lang="en-US" altLang="zh-CN" sz="1200" dirty="0">
                <a:effectLst/>
              </a:rPr>
              <a:t> </a:t>
            </a:r>
            <a:endParaRPr lang="zh-CN" altLang="en-US" sz="1200" dirty="0"/>
          </a:p>
        </p:txBody>
      </p:sp>
      <p:sp>
        <p:nvSpPr>
          <p:cNvPr id="13" name="文本框 12">
            <a:extLst>
              <a:ext uri="{FF2B5EF4-FFF2-40B4-BE49-F238E27FC236}">
                <a16:creationId xmlns:a16="http://schemas.microsoft.com/office/drawing/2014/main" id="{4992154F-F310-4E08-80B9-60DB9ACF7900}"/>
              </a:ext>
            </a:extLst>
          </p:cNvPr>
          <p:cNvSpPr txBox="1"/>
          <p:nvPr/>
        </p:nvSpPr>
        <p:spPr>
          <a:xfrm>
            <a:off x="162003" y="1031986"/>
            <a:ext cx="5363851" cy="307777"/>
          </a:xfrm>
          <a:prstGeom prst="rect">
            <a:avLst/>
          </a:prstGeom>
          <a:noFill/>
        </p:spPr>
        <p:txBody>
          <a:bodyPr wrap="square">
            <a:spAutoFit/>
          </a:bodyPr>
          <a:lstStyle/>
          <a:p>
            <a:r>
              <a:rPr lang="en-US" altLang="zh-CN" sz="1400" b="1" i="0" dirty="0">
                <a:solidFill>
                  <a:srgbClr val="24292F"/>
                </a:solidFill>
                <a:effectLst/>
                <a:latin typeface="-apple-system"/>
              </a:rPr>
              <a:t>3. </a:t>
            </a:r>
            <a:r>
              <a:rPr lang="zh-CN" altLang="en-US" sz="1400" b="1" i="0" dirty="0">
                <a:solidFill>
                  <a:srgbClr val="24292F"/>
                </a:solidFill>
                <a:effectLst/>
                <a:latin typeface="-apple-system"/>
              </a:rPr>
              <a:t>查看相关系数</a:t>
            </a:r>
            <a:endParaRPr lang="zh-CN" altLang="en-US" sz="1400" dirty="0"/>
          </a:p>
        </p:txBody>
      </p:sp>
      <p:pic>
        <p:nvPicPr>
          <p:cNvPr id="14338" name="Picture 2" descr="在这里插入图片描述">
            <a:extLst>
              <a:ext uri="{FF2B5EF4-FFF2-40B4-BE49-F238E27FC236}">
                <a16:creationId xmlns:a16="http://schemas.microsoft.com/office/drawing/2014/main" id="{E42BFAC6-979F-4AB8-8D10-E145FF050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928" y="447934"/>
            <a:ext cx="8139625" cy="573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51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animEffect transition="in" filter="fade">
                                      <p:cBhvr>
                                        <p:cTn id="11"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a:xfrm>
            <a:off x="1151442" y="196207"/>
            <a:ext cx="6435012" cy="652366"/>
          </a:xfrm>
        </p:spPr>
        <p:txBody>
          <a:bodyPr/>
          <a:lstStyle/>
          <a:p>
            <a:r>
              <a:rPr kumimoji="1" lang="zh-CN" altLang="en-US" dirty="0"/>
              <a:t>特征工程</a:t>
            </a:r>
          </a:p>
        </p:txBody>
      </p:sp>
      <p:sp>
        <p:nvSpPr>
          <p:cNvPr id="11" name="文本框 10">
            <a:extLst>
              <a:ext uri="{FF2B5EF4-FFF2-40B4-BE49-F238E27FC236}">
                <a16:creationId xmlns:a16="http://schemas.microsoft.com/office/drawing/2014/main" id="{DF4E67CC-6157-4C18-B141-679CD44FD377}"/>
              </a:ext>
            </a:extLst>
          </p:cNvPr>
          <p:cNvSpPr txBox="1"/>
          <p:nvPr/>
        </p:nvSpPr>
        <p:spPr>
          <a:xfrm>
            <a:off x="163358" y="2889271"/>
            <a:ext cx="3944778" cy="3046988"/>
          </a:xfrm>
          <a:prstGeom prst="rect">
            <a:avLst/>
          </a:prstGeom>
          <a:solidFill>
            <a:schemeClr val="bg1">
              <a:lumMod val="85000"/>
            </a:schemeClr>
          </a:solidFill>
        </p:spPr>
        <p:txBody>
          <a:bodyPr wrap="square">
            <a:spAutoFit/>
          </a:bodyPr>
          <a:lstStyle/>
          <a:p>
            <a:r>
              <a:rPr lang="en-US" altLang="zh-CN" sz="1200" dirty="0" err="1">
                <a:solidFill>
                  <a:srgbClr val="585260"/>
                </a:solidFill>
                <a:effectLst/>
                <a:latin typeface="Cascadia Code" panose="020B0609020000020004" pitchFamily="49" charset="0"/>
              </a:rPr>
              <a:t>num_features</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fin_data.</a:t>
            </a:r>
            <a:r>
              <a:rPr lang="en-US" altLang="zh-CN" sz="1200" b="1" dirty="0" err="1">
                <a:solidFill>
                  <a:srgbClr val="A06E3B"/>
                </a:solidFill>
                <a:effectLst/>
                <a:latin typeface="Cascadia Code" panose="020B0609020000020004" pitchFamily="49" charset="0"/>
              </a:rPr>
              <a:t>select_dtypes</a:t>
            </a:r>
            <a:r>
              <a:rPr lang="en-US" altLang="zh-CN" sz="1200" dirty="0">
                <a:solidFill>
                  <a:srgbClr val="585260"/>
                </a:solidFill>
                <a:effectLst/>
                <a:latin typeface="Cascadia Code" panose="020B0609020000020004" pitchFamily="49" charset="0"/>
              </a:rPr>
              <a:t>(include=[</a:t>
            </a:r>
            <a:r>
              <a:rPr lang="en-US" altLang="zh-CN" sz="1200" dirty="0">
                <a:solidFill>
                  <a:srgbClr val="2A9292"/>
                </a:solidFill>
                <a:effectLst/>
                <a:latin typeface="Cascadia Code" panose="020B0609020000020004" pitchFamily="49" charset="0"/>
              </a:rPr>
              <a:t>'int64'</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'float64'</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'int32'</a:t>
            </a:r>
            <a:r>
              <a:rPr lang="en-US" altLang="zh-CN" sz="1200" dirty="0">
                <a:solidFill>
                  <a:srgbClr val="585260"/>
                </a:solidFill>
                <a:effectLst/>
                <a:latin typeface="Cascadia Code" panose="020B0609020000020004" pitchFamily="49" charset="0"/>
              </a:rPr>
              <a:t>]).</a:t>
            </a:r>
            <a:r>
              <a:rPr lang="en-US" altLang="zh-CN" sz="1200" b="1" dirty="0">
                <a:solidFill>
                  <a:srgbClr val="A06E3B"/>
                </a:solidFill>
                <a:effectLst/>
                <a:latin typeface="Cascadia Code" panose="020B0609020000020004" pitchFamily="49" charset="0"/>
              </a:rPr>
              <a:t>copy</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num_features.</a:t>
            </a:r>
            <a:r>
              <a:rPr lang="en-US" altLang="zh-CN" sz="1200" b="1" dirty="0" err="1">
                <a:solidFill>
                  <a:srgbClr val="A06E3B"/>
                </a:solidFill>
                <a:effectLst/>
                <a:latin typeface="Cascadia Code" panose="020B0609020000020004" pitchFamily="49" charset="0"/>
              </a:rPr>
              <a:t>drop</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'price'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unit_price</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],axis=</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,inplace=</a:t>
            </a:r>
            <a:r>
              <a:rPr lang="en-US" altLang="zh-CN" sz="1200" b="1" dirty="0">
                <a:solidFill>
                  <a:srgbClr val="955AE7"/>
                </a:solidFill>
                <a:effectLst/>
                <a:latin typeface="Cascadia Code" panose="020B0609020000020004" pitchFamily="49" charset="0"/>
              </a:rPr>
              <a:t>True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num_feature_names</a:t>
            </a:r>
            <a:r>
              <a:rPr lang="en-US" altLang="zh-CN" sz="1200" dirty="0">
                <a:solidFill>
                  <a:srgbClr val="585260"/>
                </a:solidFill>
                <a:effectLst/>
                <a:latin typeface="Cascadia Code" panose="020B0609020000020004" pitchFamily="49" charset="0"/>
              </a:rPr>
              <a:t> = </a:t>
            </a:r>
            <a:r>
              <a:rPr lang="en-US" altLang="zh-CN" sz="1200" b="1" dirty="0">
                <a:solidFill>
                  <a:srgbClr val="576DDB"/>
                </a:solidFill>
                <a:effectLst/>
                <a:latin typeface="Cascadia Code" panose="020B0609020000020004" pitchFamily="49" charset="0"/>
              </a:rPr>
              <a:t>list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num_features.columns</a:t>
            </a:r>
            <a:r>
              <a:rPr lang="en-US" altLang="zh-CN" sz="1200" dirty="0">
                <a:solidFill>
                  <a:srgbClr val="585260"/>
                </a:solidFill>
                <a:effectLst/>
                <a:latin typeface="Cascadia Code" panose="020B0609020000020004" pitchFamily="49" charset="0"/>
              </a:rPr>
              <a:t>)</a:t>
            </a:r>
            <a:endParaRPr lang="en-US" altLang="zh-CN" sz="1200" dirty="0">
              <a:effectLst/>
            </a:endParaRPr>
          </a:p>
          <a:p>
            <a:br>
              <a:rPr lang="en-US" altLang="zh-CN" sz="1200" dirty="0">
                <a:solidFill>
                  <a:srgbClr val="585260"/>
                </a:solidFill>
                <a:effectLst/>
                <a:latin typeface="Cascadia Code" panose="020B0609020000020004" pitchFamily="49" charset="0"/>
              </a:rPr>
            </a:br>
            <a:endParaRPr lang="en-US" altLang="zh-CN" sz="1200" dirty="0">
              <a:solidFill>
                <a:srgbClr val="585260"/>
              </a:solidFill>
              <a:effectLst/>
              <a:latin typeface="Cascadia Code" panose="020B0609020000020004" pitchFamily="49" charset="0"/>
            </a:endParaRPr>
          </a:p>
          <a:p>
            <a:r>
              <a:rPr lang="en-US" altLang="zh-CN" sz="1200" dirty="0" err="1">
                <a:solidFill>
                  <a:srgbClr val="585260"/>
                </a:solidFill>
                <a:effectLst/>
                <a:latin typeface="Cascadia Code" panose="020B0609020000020004" pitchFamily="49" charset="0"/>
              </a:rPr>
              <a:t>num_features_data</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pd.</a:t>
            </a:r>
            <a:r>
              <a:rPr lang="en-US" altLang="zh-CN" sz="1200" b="1" dirty="0" err="1">
                <a:solidFill>
                  <a:srgbClr val="A06E3B"/>
                </a:solidFill>
                <a:effectLst/>
                <a:latin typeface="Cascadia Code" panose="020B0609020000020004" pitchFamily="49" charset="0"/>
              </a:rPr>
              <a:t>melt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fin_data</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value_vars</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num_feature_names</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g = </a:t>
            </a:r>
            <a:r>
              <a:rPr lang="en-US" altLang="zh-CN" sz="1200" dirty="0" err="1">
                <a:solidFill>
                  <a:srgbClr val="585260"/>
                </a:solidFill>
                <a:effectLst/>
                <a:latin typeface="Cascadia Code" panose="020B0609020000020004" pitchFamily="49" charset="0"/>
              </a:rPr>
              <a:t>sns.</a:t>
            </a:r>
            <a:r>
              <a:rPr lang="en-US" altLang="zh-CN" sz="1200" b="1" dirty="0" err="1">
                <a:solidFill>
                  <a:srgbClr val="A06E3B"/>
                </a:solidFill>
                <a:effectLst/>
                <a:latin typeface="Cascadia Code" panose="020B0609020000020004" pitchFamily="49" charset="0"/>
              </a:rPr>
              <a:t>FacetGrid</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num_features_data</a:t>
            </a:r>
            <a:r>
              <a:rPr lang="en-US" altLang="zh-CN" sz="1200" dirty="0">
                <a:solidFill>
                  <a:srgbClr val="585260"/>
                </a:solidFill>
                <a:effectLst/>
                <a:latin typeface="Cascadia Code" panose="020B0609020000020004" pitchFamily="49" charset="0"/>
              </a:rPr>
              <a:t>, col=</a:t>
            </a:r>
            <a:r>
              <a:rPr lang="en-US" altLang="zh-CN" sz="1200" dirty="0">
                <a:solidFill>
                  <a:srgbClr val="2A9292"/>
                </a:solidFill>
                <a:effectLst/>
                <a:latin typeface="Cascadia Code" panose="020B0609020000020004" pitchFamily="49" charset="0"/>
              </a:rPr>
              <a:t>"variable"</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col_wrap</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5</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sharex</a:t>
            </a:r>
            <a:r>
              <a:rPr lang="en-US" altLang="zh-CN" sz="1200" dirty="0">
                <a:solidFill>
                  <a:srgbClr val="585260"/>
                </a:solidFill>
                <a:effectLst/>
                <a:latin typeface="Cascadia Code" panose="020B0609020000020004" pitchFamily="49" charset="0"/>
              </a:rPr>
              <a:t>=</a:t>
            </a:r>
            <a:r>
              <a:rPr lang="en-US" altLang="zh-CN" sz="1200" b="1" dirty="0">
                <a:solidFill>
                  <a:srgbClr val="955AE7"/>
                </a:solidFill>
                <a:effectLst/>
                <a:latin typeface="Cascadia Code" panose="020B0609020000020004" pitchFamily="49" charset="0"/>
              </a:rPr>
              <a:t>False</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sharey</a:t>
            </a:r>
            <a:r>
              <a:rPr lang="en-US" altLang="zh-CN" sz="1200" dirty="0">
                <a:solidFill>
                  <a:srgbClr val="585260"/>
                </a:solidFill>
                <a:effectLst/>
                <a:latin typeface="Cascadia Code" panose="020B0609020000020004" pitchFamily="49" charset="0"/>
              </a:rPr>
              <a:t>=</a:t>
            </a:r>
            <a:r>
              <a:rPr lang="en-US" altLang="zh-CN" sz="1200" b="1" dirty="0">
                <a:solidFill>
                  <a:srgbClr val="955AE7"/>
                </a:solidFill>
                <a:effectLst/>
                <a:latin typeface="Cascadia Code" panose="020B0609020000020004" pitchFamily="49" charset="0"/>
              </a:rPr>
              <a:t>False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g = </a:t>
            </a:r>
            <a:r>
              <a:rPr lang="en-US" altLang="zh-CN" sz="1200" dirty="0" err="1">
                <a:solidFill>
                  <a:srgbClr val="585260"/>
                </a:solidFill>
                <a:effectLst/>
                <a:latin typeface="Cascadia Code" panose="020B0609020000020004" pitchFamily="49" charset="0"/>
              </a:rPr>
              <a:t>g.</a:t>
            </a:r>
            <a:r>
              <a:rPr lang="en-US" altLang="zh-CN" sz="1200" b="1" dirty="0" err="1">
                <a:solidFill>
                  <a:srgbClr val="576DDB"/>
                </a:solidFill>
                <a:effectLst/>
                <a:latin typeface="Cascadia Code" panose="020B0609020000020004" pitchFamily="49" charset="0"/>
              </a:rPr>
              <a:t>map</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sns.distplot</a:t>
            </a:r>
            <a:r>
              <a:rPr lang="en-US" altLang="zh-CN" sz="1200" dirty="0">
                <a:solidFill>
                  <a:srgbClr val="585260"/>
                </a:solidFill>
                <a:effectLst/>
                <a:latin typeface="Cascadia Code" panose="020B0609020000020004" pitchFamily="49" charset="0"/>
              </a:rPr>
              <a:t>, </a:t>
            </a:r>
            <a:r>
              <a:rPr lang="en-US" altLang="zh-CN" sz="1200" dirty="0">
                <a:solidFill>
                  <a:srgbClr val="2A9292"/>
                </a:solidFill>
                <a:effectLst/>
                <a:latin typeface="Cascadia Code" panose="020B0609020000020004" pitchFamily="49" charset="0"/>
              </a:rPr>
              <a:t>"value"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plt.</a:t>
            </a:r>
            <a:r>
              <a:rPr lang="en-US" altLang="zh-CN" sz="1200" b="1" dirty="0" err="1">
                <a:solidFill>
                  <a:srgbClr val="A06E3B"/>
                </a:solidFill>
                <a:effectLst/>
                <a:latin typeface="Cascadia Code" panose="020B0609020000020004" pitchFamily="49" charset="0"/>
              </a:rPr>
              <a:t>show</a:t>
            </a:r>
            <a:r>
              <a:rPr lang="en-US" altLang="zh-CN" sz="1200" dirty="0">
                <a:solidFill>
                  <a:srgbClr val="585260"/>
                </a:solidFill>
                <a:effectLst/>
                <a:latin typeface="Cascadia Code" panose="020B0609020000020004" pitchFamily="49" charset="0"/>
              </a:rPr>
              <a:t>()</a:t>
            </a:r>
            <a:r>
              <a:rPr lang="en-US" altLang="zh-CN" sz="1200" dirty="0">
                <a:effectLst/>
              </a:rPr>
              <a:t> </a:t>
            </a:r>
            <a:endParaRPr lang="zh-CN" altLang="en-US" sz="1200" dirty="0"/>
          </a:p>
        </p:txBody>
      </p:sp>
      <p:sp>
        <p:nvSpPr>
          <p:cNvPr id="13" name="文本框 12">
            <a:extLst>
              <a:ext uri="{FF2B5EF4-FFF2-40B4-BE49-F238E27FC236}">
                <a16:creationId xmlns:a16="http://schemas.microsoft.com/office/drawing/2014/main" id="{4992154F-F310-4E08-80B9-60DB9ACF7900}"/>
              </a:ext>
            </a:extLst>
          </p:cNvPr>
          <p:cNvSpPr txBox="1"/>
          <p:nvPr/>
        </p:nvSpPr>
        <p:spPr>
          <a:xfrm>
            <a:off x="27328" y="977695"/>
            <a:ext cx="5363851" cy="307777"/>
          </a:xfrm>
          <a:prstGeom prst="rect">
            <a:avLst/>
          </a:prstGeom>
          <a:noFill/>
        </p:spPr>
        <p:txBody>
          <a:bodyPr wrap="square">
            <a:spAutoFit/>
          </a:bodyPr>
          <a:lstStyle/>
          <a:p>
            <a:r>
              <a:rPr lang="en-US" altLang="zh-CN" sz="1400" b="1" i="0" dirty="0">
                <a:solidFill>
                  <a:srgbClr val="24292F"/>
                </a:solidFill>
                <a:effectLst/>
                <a:latin typeface="-apple-system"/>
              </a:rPr>
              <a:t>4. </a:t>
            </a:r>
            <a:r>
              <a:rPr lang="zh-CN" altLang="en-US" sz="1400" b="1" i="0" dirty="0">
                <a:solidFill>
                  <a:srgbClr val="24292F"/>
                </a:solidFill>
                <a:effectLst/>
                <a:latin typeface="-apple-system"/>
              </a:rPr>
              <a:t>连续变量特征的数据变换：改变源特征数据的分布</a:t>
            </a:r>
            <a:endParaRPr lang="zh-CN" altLang="en-US" sz="1400" dirty="0"/>
          </a:p>
        </p:txBody>
      </p:sp>
      <p:sp>
        <p:nvSpPr>
          <p:cNvPr id="8" name="AutoShape 2" descr="在这里插入图片描述">
            <a:extLst>
              <a:ext uri="{FF2B5EF4-FFF2-40B4-BE49-F238E27FC236}">
                <a16:creationId xmlns:a16="http://schemas.microsoft.com/office/drawing/2014/main" id="{2C8A7780-2F81-4B5D-9BBD-EB5A09551D86}"/>
              </a:ext>
            </a:extLst>
          </p:cNvPr>
          <p:cNvSpPr>
            <a:spLocks noChangeAspect="1" noChangeArrowheads="1"/>
          </p:cNvSpPr>
          <p:nvPr/>
        </p:nvSpPr>
        <p:spPr bwMode="auto">
          <a:xfrm>
            <a:off x="6085964" y="3418964"/>
            <a:ext cx="162435" cy="16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文本框 14">
            <a:extLst>
              <a:ext uri="{FF2B5EF4-FFF2-40B4-BE49-F238E27FC236}">
                <a16:creationId xmlns:a16="http://schemas.microsoft.com/office/drawing/2014/main" id="{3B4B131C-1702-4807-AAB6-6D2C42A3935A}"/>
              </a:ext>
            </a:extLst>
          </p:cNvPr>
          <p:cNvSpPr txBox="1"/>
          <p:nvPr/>
        </p:nvSpPr>
        <p:spPr>
          <a:xfrm>
            <a:off x="108409" y="2509455"/>
            <a:ext cx="3999727" cy="276999"/>
          </a:xfrm>
          <a:prstGeom prst="rect">
            <a:avLst/>
          </a:prstGeom>
          <a:noFill/>
        </p:spPr>
        <p:txBody>
          <a:bodyPr wrap="square">
            <a:spAutoFit/>
          </a:bodyPr>
          <a:lstStyle/>
          <a:p>
            <a:r>
              <a:rPr lang="zh-CN" altLang="en-US" sz="1200" b="0" i="0" dirty="0">
                <a:solidFill>
                  <a:srgbClr val="24292F"/>
                </a:solidFill>
                <a:effectLst/>
                <a:latin typeface="-apple-system"/>
              </a:rPr>
              <a:t>此处，绘制每个数值型特征与目标变量的分布情况：</a:t>
            </a:r>
            <a:endParaRPr lang="zh-CN" altLang="en-US" sz="1200" dirty="0"/>
          </a:p>
        </p:txBody>
      </p:sp>
      <p:sp>
        <p:nvSpPr>
          <p:cNvPr id="18" name="文本框 17">
            <a:extLst>
              <a:ext uri="{FF2B5EF4-FFF2-40B4-BE49-F238E27FC236}">
                <a16:creationId xmlns:a16="http://schemas.microsoft.com/office/drawing/2014/main" id="{17A63C75-7572-4DEA-B846-6A04EECB794A}"/>
              </a:ext>
            </a:extLst>
          </p:cNvPr>
          <p:cNvSpPr txBox="1"/>
          <p:nvPr/>
        </p:nvSpPr>
        <p:spPr>
          <a:xfrm>
            <a:off x="108409" y="1313639"/>
            <a:ext cx="11970296" cy="1015663"/>
          </a:xfrm>
          <a:prstGeom prst="rect">
            <a:avLst/>
          </a:prstGeom>
          <a:noFill/>
        </p:spPr>
        <p:txBody>
          <a:bodyPr wrap="square">
            <a:spAutoFit/>
          </a:bodyPr>
          <a:lstStyle/>
          <a:p>
            <a:pPr algn="l"/>
            <a:r>
              <a:rPr lang="zh-CN" altLang="en-US" sz="1200" b="0" i="0" dirty="0">
                <a:solidFill>
                  <a:srgbClr val="24292F"/>
                </a:solidFill>
                <a:effectLst/>
                <a:latin typeface="-apple-system"/>
              </a:rPr>
              <a:t>通过函数变换来改变原始数值型特征的分布：</a:t>
            </a:r>
          </a:p>
          <a:p>
            <a:pPr algn="l">
              <a:buFont typeface="Arial" panose="020B0604020202020204" pitchFamily="34" charset="0"/>
              <a:buChar char="•"/>
            </a:pPr>
            <a:r>
              <a:rPr lang="zh-CN" altLang="en-US" sz="1200" b="0" i="0" dirty="0">
                <a:solidFill>
                  <a:srgbClr val="24292F"/>
                </a:solidFill>
                <a:effectLst/>
                <a:latin typeface="-apple-system"/>
              </a:rPr>
              <a:t>变换后可以更加便捷的发现数据之间的关系：从没有关系变成有关系，使得模型更好利用数据；</a:t>
            </a:r>
          </a:p>
          <a:p>
            <a:pPr algn="l">
              <a:buFont typeface="Arial" panose="020B0604020202020204" pitchFamily="34" charset="0"/>
              <a:buChar char="•"/>
            </a:pPr>
            <a:r>
              <a:rPr lang="zh-CN" altLang="en-US" sz="1200" b="0" i="0" dirty="0">
                <a:solidFill>
                  <a:srgbClr val="24292F"/>
                </a:solidFill>
                <a:effectLst/>
                <a:latin typeface="-apple-system"/>
              </a:rPr>
              <a:t>很多特征的数据呈现严重的偏态分布（例如：很多偏小的值聚在一起），变换后可以拉开差异；</a:t>
            </a:r>
          </a:p>
          <a:p>
            <a:pPr algn="l">
              <a:buFont typeface="Arial" panose="020B0604020202020204" pitchFamily="34" charset="0"/>
              <a:buChar char="•"/>
            </a:pPr>
            <a:r>
              <a:rPr lang="zh-CN" altLang="en-US" sz="1200" b="0" i="0" dirty="0">
                <a:solidFill>
                  <a:srgbClr val="24292F"/>
                </a:solidFill>
                <a:effectLst/>
                <a:latin typeface="-apple-system"/>
              </a:rPr>
              <a:t>让数据符合模型理论所需要的假设，然后对其进行分析，例如变换后的数据呈现正态分布； 常用数据转换方法的有：对数转换，</a:t>
            </a:r>
            <a:r>
              <a:rPr lang="en-US" altLang="zh-CN" sz="1200" b="0" i="0" dirty="0">
                <a:solidFill>
                  <a:srgbClr val="24292F"/>
                </a:solidFill>
                <a:effectLst/>
                <a:latin typeface="-apple-system"/>
              </a:rPr>
              <a:t>box-cox</a:t>
            </a:r>
            <a:r>
              <a:rPr lang="zh-CN" altLang="en-US" sz="1200" b="0" i="0" dirty="0">
                <a:solidFill>
                  <a:srgbClr val="24292F"/>
                </a:solidFill>
                <a:effectLst/>
                <a:latin typeface="-apple-system"/>
              </a:rPr>
              <a:t>转换等变换方式，其中对数转换的方式是最为常用的，取对数之后数据的性质和相关关系不会发生改变，但压缩了变量的尺度，大大方便了计算。</a:t>
            </a:r>
          </a:p>
        </p:txBody>
      </p:sp>
      <p:pic>
        <p:nvPicPr>
          <p:cNvPr id="13314" name="Picture 2" descr="在这里插入图片描述">
            <a:extLst>
              <a:ext uri="{FF2B5EF4-FFF2-40B4-BE49-F238E27FC236}">
                <a16:creationId xmlns:a16="http://schemas.microsoft.com/office/drawing/2014/main" id="{81607797-32D3-498E-A09D-63BE5D0E8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136" y="2329301"/>
            <a:ext cx="7682102" cy="3785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97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4"/>
                                        </p:tgtEl>
                                        <p:attrNameLst>
                                          <p:attrName>style.visibility</p:attrName>
                                        </p:attrNameLst>
                                      </p:cBhvr>
                                      <p:to>
                                        <p:strVal val="visible"/>
                                      </p:to>
                                    </p:set>
                                    <p:animEffect transition="in" filter="fade">
                                      <p:cBhvr>
                                        <p:cTn id="1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特征工程</a:t>
            </a:r>
          </a:p>
        </p:txBody>
      </p:sp>
      <p:sp>
        <p:nvSpPr>
          <p:cNvPr id="11" name="文本框 10">
            <a:extLst>
              <a:ext uri="{FF2B5EF4-FFF2-40B4-BE49-F238E27FC236}">
                <a16:creationId xmlns:a16="http://schemas.microsoft.com/office/drawing/2014/main" id="{DF4E67CC-6157-4C18-B141-679CD44FD377}"/>
              </a:ext>
            </a:extLst>
          </p:cNvPr>
          <p:cNvSpPr txBox="1"/>
          <p:nvPr/>
        </p:nvSpPr>
        <p:spPr>
          <a:xfrm>
            <a:off x="177205" y="1854171"/>
            <a:ext cx="4450213" cy="1200329"/>
          </a:xfrm>
          <a:prstGeom prst="rect">
            <a:avLst/>
          </a:prstGeom>
          <a:solidFill>
            <a:schemeClr val="bg1">
              <a:lumMod val="85000"/>
            </a:schemeClr>
          </a:solidFill>
        </p:spPr>
        <p:txBody>
          <a:bodyPr wrap="square">
            <a:spAutoFit/>
          </a:bodyPr>
          <a:lstStyle/>
          <a:p>
            <a:r>
              <a:rPr lang="en-US" altLang="zh-CN" sz="1200" dirty="0" err="1">
                <a:solidFill>
                  <a:srgbClr val="585260"/>
                </a:solidFill>
                <a:effectLst/>
                <a:latin typeface="Cascadia Code" panose="020B0609020000020004" pitchFamily="49" charset="0"/>
              </a:rPr>
              <a:t>skewed_feats</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fin_data</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num_feature_names</a:t>
            </a:r>
            <a:r>
              <a:rPr lang="en-US" altLang="zh-CN" sz="1200" dirty="0">
                <a:solidFill>
                  <a:srgbClr val="585260"/>
                </a:solidFill>
                <a:effectLst/>
                <a:latin typeface="Cascadia Code" panose="020B0609020000020004" pitchFamily="49" charset="0"/>
              </a:rPr>
              <a:t>].</a:t>
            </a:r>
            <a:r>
              <a:rPr lang="en-US" altLang="zh-CN" sz="1200" b="1" dirty="0">
                <a:solidFill>
                  <a:srgbClr val="576DDB"/>
                </a:solidFill>
                <a:effectLst/>
                <a:latin typeface="Cascadia Code" panose="020B0609020000020004" pitchFamily="49" charset="0"/>
              </a:rPr>
              <a:t>apply</a:t>
            </a:r>
            <a:r>
              <a:rPr lang="en-US" altLang="zh-CN" sz="1200" dirty="0">
                <a:solidFill>
                  <a:srgbClr val="585260"/>
                </a:solidFill>
                <a:effectLst/>
                <a:latin typeface="Cascadia Code" panose="020B0609020000020004" pitchFamily="49" charset="0"/>
              </a:rPr>
              <a:t>(</a:t>
            </a:r>
            <a:r>
              <a:rPr lang="en-US" altLang="zh-CN" sz="1200" b="1" dirty="0">
                <a:solidFill>
                  <a:srgbClr val="955AE7"/>
                </a:solidFill>
                <a:effectLst/>
                <a:latin typeface="Cascadia Code" panose="020B0609020000020004" pitchFamily="49" charset="0"/>
              </a:rPr>
              <a:t>lambda</a:t>
            </a:r>
            <a:r>
              <a:rPr lang="en-US" altLang="zh-CN" sz="1200" dirty="0">
                <a:solidFill>
                  <a:srgbClr val="585260"/>
                </a:solidFill>
                <a:effectLst/>
                <a:latin typeface="Cascadia Code" panose="020B0609020000020004" pitchFamily="49" charset="0"/>
              </a:rPr>
              <a:t> x: </a:t>
            </a:r>
            <a:r>
              <a:rPr lang="en-US" altLang="zh-CN" sz="1200" b="1" dirty="0">
                <a:solidFill>
                  <a:srgbClr val="A06E3B"/>
                </a:solidFill>
                <a:effectLst/>
                <a:latin typeface="Cascadia Code" panose="020B0609020000020004" pitchFamily="49" charset="0"/>
              </a:rPr>
              <a:t>skew</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x.</a:t>
            </a:r>
            <a:r>
              <a:rPr lang="en-US" altLang="zh-CN" sz="1200" b="1" dirty="0" err="1">
                <a:solidFill>
                  <a:srgbClr val="A06E3B"/>
                </a:solidFill>
                <a:effectLst/>
                <a:latin typeface="Cascadia Code" panose="020B0609020000020004" pitchFamily="49" charset="0"/>
              </a:rPr>
              <a:t>dropna</a:t>
            </a:r>
            <a:r>
              <a:rPr lang="en-US" altLang="zh-CN" sz="1200" dirty="0">
                <a:solidFill>
                  <a:srgbClr val="585260"/>
                </a:solidFill>
                <a:effectLst/>
                <a:latin typeface="Cascadia Code" panose="020B0609020000020004" pitchFamily="49" charset="0"/>
              </a:rPr>
              <a:t>())).</a:t>
            </a:r>
            <a:r>
              <a:rPr lang="en-US" altLang="zh-CN" sz="1200" b="1" dirty="0" err="1">
                <a:solidFill>
                  <a:srgbClr val="A06E3B"/>
                </a:solidFill>
                <a:effectLst/>
                <a:latin typeface="Cascadia Code" panose="020B0609020000020004" pitchFamily="49" charset="0"/>
              </a:rPr>
              <a:t>sort_values</a:t>
            </a:r>
            <a:r>
              <a:rPr lang="en-US" altLang="zh-CN" sz="1200" dirty="0">
                <a:solidFill>
                  <a:srgbClr val="585260"/>
                </a:solidFill>
                <a:effectLst/>
                <a:latin typeface="Cascadia Code" panose="020B0609020000020004" pitchFamily="49" charset="0"/>
              </a:rPr>
              <a:t>(ascending=</a:t>
            </a:r>
            <a:r>
              <a:rPr lang="en-US" altLang="zh-CN" sz="1200" b="1" dirty="0">
                <a:solidFill>
                  <a:srgbClr val="955AE7"/>
                </a:solidFill>
                <a:effectLst/>
                <a:latin typeface="Cascadia Code" panose="020B0609020000020004" pitchFamily="49" charset="0"/>
              </a:rPr>
              <a:t>False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skewness = </a:t>
            </a:r>
            <a:r>
              <a:rPr lang="en-US" altLang="zh-CN" sz="1200" dirty="0" err="1">
                <a:solidFill>
                  <a:srgbClr val="585260"/>
                </a:solidFill>
                <a:effectLst/>
                <a:latin typeface="Cascadia Code" panose="020B0609020000020004" pitchFamily="49" charset="0"/>
              </a:rPr>
              <a:t>pd.</a:t>
            </a:r>
            <a:r>
              <a:rPr lang="en-US" altLang="zh-CN" sz="1200" b="1" dirty="0" err="1">
                <a:solidFill>
                  <a:srgbClr val="A06E3B"/>
                </a:solidFill>
                <a:effectLst/>
                <a:latin typeface="Cascadia Code" panose="020B0609020000020004" pitchFamily="49" charset="0"/>
              </a:rPr>
              <a:t>DataFrame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'Skew'</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skewed_feats</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skewness</a:t>
            </a:r>
            <a:endParaRPr lang="en-US" altLang="zh-CN" sz="1200" dirty="0">
              <a:effectLst/>
            </a:endParaRPr>
          </a:p>
          <a:p>
            <a:r>
              <a:rPr lang="en-US" altLang="zh-CN" sz="1200" i="1" dirty="0">
                <a:solidFill>
                  <a:srgbClr val="7E7887"/>
                </a:solidFill>
                <a:effectLst/>
                <a:latin typeface="Cascadia Code" panose="020B0609020000020004" pitchFamily="49" charset="0"/>
              </a:rPr>
              <a:t># skewness[skewness["Skew"].abs()&gt;0.75]</a:t>
            </a:r>
            <a:r>
              <a:rPr lang="en-US" altLang="zh-CN" sz="1200" dirty="0">
                <a:effectLst/>
              </a:rPr>
              <a:t> </a:t>
            </a:r>
            <a:endParaRPr lang="zh-CN" altLang="en-US" sz="1200" dirty="0"/>
          </a:p>
        </p:txBody>
      </p:sp>
      <p:sp>
        <p:nvSpPr>
          <p:cNvPr id="17" name="文本框 16">
            <a:extLst>
              <a:ext uri="{FF2B5EF4-FFF2-40B4-BE49-F238E27FC236}">
                <a16:creationId xmlns:a16="http://schemas.microsoft.com/office/drawing/2014/main" id="{B504D6A9-6DC8-4917-906E-BD5C5B03EB95}"/>
              </a:ext>
            </a:extLst>
          </p:cNvPr>
          <p:cNvSpPr txBox="1"/>
          <p:nvPr/>
        </p:nvSpPr>
        <p:spPr>
          <a:xfrm>
            <a:off x="177205" y="1499540"/>
            <a:ext cx="3949831" cy="307777"/>
          </a:xfrm>
          <a:prstGeom prst="rect">
            <a:avLst/>
          </a:prstGeom>
          <a:noFill/>
        </p:spPr>
        <p:txBody>
          <a:bodyPr wrap="square">
            <a:spAutoFit/>
          </a:bodyPr>
          <a:lstStyle/>
          <a:p>
            <a:r>
              <a:rPr lang="zh-CN" altLang="en-US" sz="1400" b="0" i="0" dirty="0">
                <a:solidFill>
                  <a:srgbClr val="24292F"/>
                </a:solidFill>
                <a:effectLst/>
                <a:latin typeface="-apple-system"/>
              </a:rPr>
              <a:t>计算各数值型特征变量的偏度（</a:t>
            </a:r>
            <a:r>
              <a:rPr lang="en-US" altLang="zh-CN" sz="1400" b="0" i="0" dirty="0">
                <a:solidFill>
                  <a:srgbClr val="24292F"/>
                </a:solidFill>
                <a:effectLst/>
                <a:latin typeface="-apple-system"/>
              </a:rPr>
              <a:t>skewness</a:t>
            </a:r>
            <a:r>
              <a:rPr lang="zh-CN" altLang="en-US" sz="1400" b="0" i="0" dirty="0">
                <a:solidFill>
                  <a:srgbClr val="24292F"/>
                </a:solidFill>
                <a:effectLst/>
                <a:latin typeface="-apple-system"/>
              </a:rPr>
              <a:t>）：</a:t>
            </a:r>
            <a:endParaRPr lang="zh-CN" altLang="en-US" sz="1400" dirty="0"/>
          </a:p>
        </p:txBody>
      </p:sp>
      <p:sp>
        <p:nvSpPr>
          <p:cNvPr id="8" name="AutoShape 2" descr="在这里插入图片描述">
            <a:extLst>
              <a:ext uri="{FF2B5EF4-FFF2-40B4-BE49-F238E27FC236}">
                <a16:creationId xmlns:a16="http://schemas.microsoft.com/office/drawing/2014/main" id="{2C8A7780-2F81-4B5D-9BBD-EB5A09551D86}"/>
              </a:ext>
            </a:extLst>
          </p:cNvPr>
          <p:cNvSpPr>
            <a:spLocks noChangeAspect="1" noChangeArrowheads="1"/>
          </p:cNvSpPr>
          <p:nvPr/>
        </p:nvSpPr>
        <p:spPr bwMode="auto">
          <a:xfrm>
            <a:off x="6085964" y="3418964"/>
            <a:ext cx="162435" cy="16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0" name="Picture 2" descr="在这里插入图片描述">
            <a:extLst>
              <a:ext uri="{FF2B5EF4-FFF2-40B4-BE49-F238E27FC236}">
                <a16:creationId xmlns:a16="http://schemas.microsoft.com/office/drawing/2014/main" id="{1C4B2C98-B3ED-48FD-9D8A-51F262D38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05" y="3101354"/>
            <a:ext cx="2347488" cy="3330157"/>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7E9B60EB-91BD-4808-9645-58C70E1A95D7}"/>
              </a:ext>
            </a:extLst>
          </p:cNvPr>
          <p:cNvSpPr txBox="1"/>
          <p:nvPr/>
        </p:nvSpPr>
        <p:spPr>
          <a:xfrm>
            <a:off x="4669536" y="406317"/>
            <a:ext cx="7208615" cy="461665"/>
          </a:xfrm>
          <a:prstGeom prst="rect">
            <a:avLst/>
          </a:prstGeom>
          <a:noFill/>
        </p:spPr>
        <p:txBody>
          <a:bodyPr wrap="square">
            <a:spAutoFit/>
          </a:bodyPr>
          <a:lstStyle/>
          <a:p>
            <a:r>
              <a:rPr lang="zh-CN" altLang="en-US" sz="1200" b="0" i="0" dirty="0">
                <a:solidFill>
                  <a:srgbClr val="24292F"/>
                </a:solidFill>
                <a:effectLst/>
                <a:latin typeface="-apple-system"/>
              </a:rPr>
              <a:t>根据图像显示，可以看到数值型特征变量偏移程度，此处设置阈值为</a:t>
            </a:r>
            <a:r>
              <a:rPr lang="en-US" altLang="zh-CN" sz="1200" b="0" i="0" dirty="0">
                <a:solidFill>
                  <a:srgbClr val="24292F"/>
                </a:solidFill>
                <a:effectLst/>
                <a:latin typeface="-apple-system"/>
              </a:rPr>
              <a:t>1</a:t>
            </a:r>
            <a:r>
              <a:rPr lang="zh-CN" altLang="en-US" sz="1200" b="0" i="0" dirty="0">
                <a:solidFill>
                  <a:srgbClr val="24292F"/>
                </a:solidFill>
                <a:effectLst/>
                <a:latin typeface="-apple-system"/>
              </a:rPr>
              <a:t>，对偏度大于阈值的特征进行</a:t>
            </a:r>
            <a:r>
              <a:rPr lang="en-US" altLang="zh-CN" sz="1200" b="0" i="0" dirty="0">
                <a:solidFill>
                  <a:srgbClr val="24292F"/>
                </a:solidFill>
                <a:effectLst/>
                <a:latin typeface="-apple-system"/>
              </a:rPr>
              <a:t>log</a:t>
            </a:r>
            <a:r>
              <a:rPr lang="zh-CN" altLang="en-US" sz="1200" b="0" i="0" dirty="0">
                <a:solidFill>
                  <a:srgbClr val="24292F"/>
                </a:solidFill>
                <a:effectLst/>
                <a:latin typeface="-apple-system"/>
              </a:rPr>
              <a:t>函数变换操作以提升质量：</a:t>
            </a:r>
            <a:endParaRPr lang="zh-CN" altLang="en-US" sz="1200" dirty="0"/>
          </a:p>
        </p:txBody>
      </p:sp>
      <p:sp>
        <p:nvSpPr>
          <p:cNvPr id="20" name="文本框 19">
            <a:extLst>
              <a:ext uri="{FF2B5EF4-FFF2-40B4-BE49-F238E27FC236}">
                <a16:creationId xmlns:a16="http://schemas.microsoft.com/office/drawing/2014/main" id="{1FE7FD63-0228-4FD0-AD17-4F0E93C16A86}"/>
              </a:ext>
            </a:extLst>
          </p:cNvPr>
          <p:cNvSpPr txBox="1"/>
          <p:nvPr/>
        </p:nvSpPr>
        <p:spPr>
          <a:xfrm>
            <a:off x="4669536" y="837821"/>
            <a:ext cx="2927928" cy="1938992"/>
          </a:xfrm>
          <a:prstGeom prst="rect">
            <a:avLst/>
          </a:prstGeom>
          <a:solidFill>
            <a:schemeClr val="bg1">
              <a:lumMod val="85000"/>
            </a:schemeClr>
          </a:solidFill>
        </p:spPr>
        <p:txBody>
          <a:bodyPr wrap="square">
            <a:spAutoFit/>
          </a:bodyPr>
          <a:lstStyle/>
          <a:p>
            <a:r>
              <a:rPr lang="en-US" altLang="zh-CN" sz="1200" dirty="0" err="1">
                <a:solidFill>
                  <a:srgbClr val="585260"/>
                </a:solidFill>
                <a:effectLst/>
                <a:latin typeface="Cascadia Code" panose="020B0609020000020004" pitchFamily="49" charset="0"/>
              </a:rPr>
              <a:t>skew_cols</a:t>
            </a:r>
            <a:r>
              <a:rPr lang="en-US" altLang="zh-CN" sz="1200" dirty="0">
                <a:solidFill>
                  <a:srgbClr val="585260"/>
                </a:solidFill>
                <a:effectLst/>
                <a:latin typeface="Cascadia Code" panose="020B0609020000020004" pitchFamily="49" charset="0"/>
              </a:rPr>
              <a:t> = </a:t>
            </a:r>
            <a:r>
              <a:rPr lang="en-US" altLang="zh-CN" sz="1200" b="1" dirty="0">
                <a:solidFill>
                  <a:srgbClr val="576DDB"/>
                </a:solidFill>
                <a:effectLst/>
                <a:latin typeface="Cascadia Code" panose="020B0609020000020004" pitchFamily="49" charset="0"/>
              </a:rPr>
              <a:t>list</a:t>
            </a:r>
            <a:r>
              <a:rPr lang="en-US" altLang="zh-CN" sz="1200" dirty="0">
                <a:solidFill>
                  <a:srgbClr val="585260"/>
                </a:solidFill>
                <a:effectLst/>
                <a:latin typeface="Cascadia Code" panose="020B0609020000020004" pitchFamily="49" charset="0"/>
              </a:rPr>
              <a:t>(skewness[skewness[</a:t>
            </a:r>
            <a:r>
              <a:rPr lang="en-US" altLang="zh-CN" sz="1200" dirty="0">
                <a:solidFill>
                  <a:srgbClr val="2A9292"/>
                </a:solidFill>
                <a:effectLst/>
                <a:latin typeface="Cascadia Code" panose="020B0609020000020004" pitchFamily="49" charset="0"/>
              </a:rPr>
              <a:t>"Skew"</a:t>
            </a:r>
            <a:r>
              <a:rPr lang="en-US" altLang="zh-CN" sz="1200" dirty="0">
                <a:solidFill>
                  <a:srgbClr val="585260"/>
                </a:solidFill>
                <a:effectLst/>
                <a:latin typeface="Cascadia Code" panose="020B0609020000020004" pitchFamily="49" charset="0"/>
              </a:rPr>
              <a:t>].</a:t>
            </a:r>
            <a:r>
              <a:rPr lang="en-US" altLang="zh-CN" sz="1200" b="1" dirty="0">
                <a:solidFill>
                  <a:srgbClr val="576DDB"/>
                </a:solidFill>
                <a:effectLst/>
                <a:latin typeface="Cascadia Code" panose="020B0609020000020004" pitchFamily="49" charset="0"/>
              </a:rPr>
              <a:t>abs</a:t>
            </a:r>
            <a:r>
              <a:rPr lang="en-US" altLang="zh-CN" sz="1200" dirty="0">
                <a:solidFill>
                  <a:srgbClr val="585260"/>
                </a:solidFill>
                <a:effectLst/>
                <a:latin typeface="Cascadia Code" panose="020B0609020000020004" pitchFamily="49" charset="0"/>
              </a:rPr>
              <a:t>()&gt;</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].index)</a:t>
            </a:r>
            <a:endParaRPr lang="en-US" altLang="zh-CN" sz="1200" dirty="0">
              <a:effectLst/>
            </a:endParaRPr>
          </a:p>
          <a:p>
            <a:r>
              <a:rPr lang="en-US" altLang="zh-CN" sz="1200" b="1" dirty="0">
                <a:solidFill>
                  <a:srgbClr val="955AE7"/>
                </a:solidFill>
                <a:effectLst/>
                <a:latin typeface="Cascadia Code" panose="020B0609020000020004" pitchFamily="49" charset="0"/>
              </a:rPr>
              <a:t>for</a:t>
            </a:r>
            <a:r>
              <a:rPr lang="en-US" altLang="zh-CN" sz="1200" dirty="0">
                <a:solidFill>
                  <a:srgbClr val="585260"/>
                </a:solidFill>
                <a:effectLst/>
                <a:latin typeface="Cascadia Code" panose="020B0609020000020004" pitchFamily="49" charset="0"/>
              </a:rPr>
              <a:t> col </a:t>
            </a:r>
            <a:r>
              <a:rPr lang="en-US" altLang="zh-CN" sz="1200" b="1" dirty="0">
                <a:solidFill>
                  <a:srgbClr val="955AE7"/>
                </a:solidFill>
                <a:effectLst/>
                <a:latin typeface="Cascadia Code" panose="020B0609020000020004" pitchFamily="49" charset="0"/>
              </a:rPr>
              <a:t>in</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skew_cols</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#fin_data[col] = boxcox1p(</a:t>
            </a:r>
            <a:r>
              <a:rPr lang="en-US" altLang="zh-CN" sz="1200" i="1" dirty="0" err="1">
                <a:solidFill>
                  <a:srgbClr val="7E7887"/>
                </a:solidFill>
                <a:effectLst/>
                <a:latin typeface="Cascadia Code" panose="020B0609020000020004" pitchFamily="49" charset="0"/>
              </a:rPr>
              <a:t>all_data</a:t>
            </a:r>
            <a:r>
              <a:rPr lang="en-US" altLang="zh-CN" sz="1200" i="1" dirty="0">
                <a:solidFill>
                  <a:srgbClr val="7E7887"/>
                </a:solidFill>
                <a:effectLst/>
                <a:latin typeface="Cascadia Code" panose="020B0609020000020004" pitchFamily="49" charset="0"/>
              </a:rPr>
              <a:t>[col], 0.15) # </a:t>
            </a:r>
            <a:r>
              <a:rPr lang="zh-CN" altLang="en-US" sz="1200" i="1" dirty="0">
                <a:solidFill>
                  <a:srgbClr val="7E7887"/>
                </a:solidFill>
                <a:effectLst/>
                <a:latin typeface="Cascadia Code" panose="020B0609020000020004" pitchFamily="49" charset="0"/>
              </a:rPr>
              <a:t>偏度超过阈值的特征做</a:t>
            </a:r>
            <a:r>
              <a:rPr lang="en-US" altLang="zh-CN" sz="1200" i="1" dirty="0">
                <a:solidFill>
                  <a:srgbClr val="7E7887"/>
                </a:solidFill>
                <a:effectLst/>
                <a:latin typeface="Cascadia Code" panose="020B0609020000020004" pitchFamily="49" charset="0"/>
              </a:rPr>
              <a:t>box-cox</a:t>
            </a:r>
            <a:r>
              <a:rPr lang="zh-CN" altLang="en-US" sz="1200" i="1" dirty="0">
                <a:solidFill>
                  <a:srgbClr val="7E7887"/>
                </a:solidFill>
                <a:effectLst/>
                <a:latin typeface="Cascadia Code" panose="020B0609020000020004" pitchFamily="49" charset="0"/>
              </a:rPr>
              <a:t>变换</a:t>
            </a:r>
            <a:endParaRPr lang="zh-CN" altLang="en-US" sz="1200" dirty="0">
              <a:effectLst/>
            </a:endParaRPr>
          </a:p>
          <a:p>
            <a:r>
              <a:rPr lang="en-US" altLang="zh-CN" sz="1200" dirty="0" err="1">
                <a:solidFill>
                  <a:srgbClr val="585260"/>
                </a:solidFill>
                <a:effectLst/>
                <a:latin typeface="Cascadia Code" panose="020B0609020000020004" pitchFamily="49" charset="0"/>
              </a:rPr>
              <a:t>fin_data</a:t>
            </a:r>
            <a:r>
              <a:rPr lang="en-US" altLang="zh-CN" sz="1200" dirty="0">
                <a:solidFill>
                  <a:srgbClr val="585260"/>
                </a:solidFill>
                <a:effectLst/>
                <a:latin typeface="Cascadia Code" panose="020B0609020000020004" pitchFamily="49" charset="0"/>
              </a:rPr>
              <a:t>[col] = np.</a:t>
            </a:r>
            <a:r>
              <a:rPr lang="en-US" altLang="zh-CN" sz="1200" b="1" dirty="0">
                <a:solidFill>
                  <a:srgbClr val="A06E3B"/>
                </a:solidFill>
                <a:effectLst/>
                <a:latin typeface="Cascadia Code" panose="020B0609020000020004" pitchFamily="49" charset="0"/>
              </a:rPr>
              <a:t>log1p</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fin_data</a:t>
            </a:r>
            <a:r>
              <a:rPr lang="en-US" altLang="zh-CN" sz="1200" dirty="0">
                <a:solidFill>
                  <a:srgbClr val="585260"/>
                </a:solidFill>
                <a:effectLst/>
                <a:latin typeface="Cascadia Code" panose="020B0609020000020004" pitchFamily="49" charset="0"/>
              </a:rPr>
              <a:t>[col]) </a:t>
            </a:r>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偏度超过阈值的特征对数变换</a:t>
            </a:r>
            <a:r>
              <a:rPr lang="zh-CN" altLang="en-US" sz="1200" dirty="0">
                <a:effectLst/>
              </a:rPr>
              <a:t> </a:t>
            </a:r>
            <a:endParaRPr lang="zh-CN" altLang="en-US" sz="1200" dirty="0"/>
          </a:p>
        </p:txBody>
      </p:sp>
      <p:pic>
        <p:nvPicPr>
          <p:cNvPr id="12293" name="Picture 5" descr="在这里插入图片描述">
            <a:extLst>
              <a:ext uri="{FF2B5EF4-FFF2-40B4-BE49-F238E27FC236}">
                <a16:creationId xmlns:a16="http://schemas.microsoft.com/office/drawing/2014/main" id="{8CC4357E-6CF7-43D1-9140-8A2ED03D3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582" y="637149"/>
            <a:ext cx="3551580" cy="571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23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18" grpId="0"/>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建立模型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24" name="文本占位符 1">
            <a:extLst>
              <a:ext uri="{FF2B5EF4-FFF2-40B4-BE49-F238E27FC236}">
                <a16:creationId xmlns:a16="http://schemas.microsoft.com/office/drawing/2014/main" id="{92E20B9C-6BDE-4DF9-A8F0-92C7C474AC6B}"/>
              </a:ext>
            </a:extLst>
          </p:cNvPr>
          <p:cNvSpPr txBox="1">
            <a:spLocks/>
          </p:cNvSpPr>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a:t>05</a:t>
            </a:r>
            <a:endParaRPr kumimoji="1" lang="zh-CN" altLang="en-US" dirty="0"/>
          </a:p>
        </p:txBody>
      </p:sp>
      <p:sp>
        <p:nvSpPr>
          <p:cNvPr id="25" name="文本占位符 2">
            <a:extLst>
              <a:ext uri="{FF2B5EF4-FFF2-40B4-BE49-F238E27FC236}">
                <a16:creationId xmlns:a16="http://schemas.microsoft.com/office/drawing/2014/main" id="{C63EFBE5-6CA7-4931-B13D-0F1151FC3443}"/>
              </a:ext>
            </a:extLst>
          </p:cNvPr>
          <p:cNvSpPr txBox="1">
            <a:spLocks/>
          </p:cNvSpPr>
          <p:nvPr/>
        </p:nvSpPr>
        <p:spPr>
          <a:xfrm>
            <a:off x="1110083" y="206099"/>
            <a:ext cx="6435012" cy="652366"/>
          </a:xfrm>
          <a:prstGeom prst="rect">
            <a:avLst/>
          </a:prstGeom>
          <a:noFill/>
        </p:spPr>
        <p:txBody>
          <a:bodyPr anchor="ct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accent5"/>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建立模型</a:t>
            </a:r>
          </a:p>
        </p:txBody>
      </p:sp>
      <p:sp>
        <p:nvSpPr>
          <p:cNvPr id="26" name="文本框 25">
            <a:extLst>
              <a:ext uri="{FF2B5EF4-FFF2-40B4-BE49-F238E27FC236}">
                <a16:creationId xmlns:a16="http://schemas.microsoft.com/office/drawing/2014/main" id="{9667E88D-3CA7-4D81-AC4E-EB9289A4DB18}"/>
              </a:ext>
            </a:extLst>
          </p:cNvPr>
          <p:cNvSpPr txBox="1"/>
          <p:nvPr/>
        </p:nvSpPr>
        <p:spPr>
          <a:xfrm>
            <a:off x="155136" y="1884354"/>
            <a:ext cx="5064098" cy="3231654"/>
          </a:xfrm>
          <a:prstGeom prst="rect">
            <a:avLst/>
          </a:prstGeom>
          <a:solidFill>
            <a:schemeClr val="bg1">
              <a:lumMod val="85000"/>
            </a:schemeClr>
          </a:solidFill>
        </p:spPr>
        <p:txBody>
          <a:bodyPr wrap="square">
            <a:spAutoFit/>
          </a:bodyPr>
          <a:lstStyle/>
          <a:p>
            <a:r>
              <a:rPr lang="en-US" altLang="zh-CN" sz="1200" i="1" dirty="0">
                <a:solidFill>
                  <a:srgbClr val="7E7887"/>
                </a:solidFill>
                <a:effectLst/>
                <a:latin typeface="Cascadia Code" panose="020B0609020000020004" pitchFamily="49" charset="0"/>
              </a:rPr>
              <a:t>#</a:t>
            </a:r>
            <a:r>
              <a:rPr lang="zh-CN" altLang="en-US" sz="1200" i="1" dirty="0">
                <a:solidFill>
                  <a:srgbClr val="7E7887"/>
                </a:solidFill>
                <a:effectLst/>
                <a:latin typeface="Cascadia Code" panose="020B0609020000020004" pitchFamily="49" charset="0"/>
              </a:rPr>
              <a:t>确定数据中的特征与标签</a:t>
            </a:r>
            <a:endParaRPr lang="zh-CN" altLang="en-US" sz="1200" dirty="0">
              <a:effectLst/>
            </a:endParaRPr>
          </a:p>
          <a:p>
            <a:r>
              <a:rPr lang="en-US" altLang="zh-CN" sz="1200" dirty="0" err="1">
                <a:solidFill>
                  <a:srgbClr val="585260"/>
                </a:solidFill>
                <a:effectLst/>
                <a:latin typeface="Cascadia Code" panose="020B0609020000020004" pitchFamily="49" charset="0"/>
              </a:rPr>
              <a:t>fin_data.</a:t>
            </a:r>
            <a:r>
              <a:rPr lang="en-US" altLang="zh-CN" sz="1200" b="1" dirty="0" err="1">
                <a:solidFill>
                  <a:srgbClr val="A06E3B"/>
                </a:solidFill>
                <a:effectLst/>
                <a:latin typeface="Cascadia Code" panose="020B0609020000020004" pitchFamily="49" charset="0"/>
              </a:rPr>
              <a:t>drop</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unit_price</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axis=</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inplace</a:t>
            </a:r>
            <a:r>
              <a:rPr lang="en-US" altLang="zh-CN" sz="1200" dirty="0">
                <a:solidFill>
                  <a:srgbClr val="585260"/>
                </a:solidFill>
                <a:effectLst/>
                <a:latin typeface="Cascadia Code" panose="020B0609020000020004" pitchFamily="49" charset="0"/>
              </a:rPr>
              <a:t>=</a:t>
            </a:r>
            <a:r>
              <a:rPr lang="en-US" altLang="zh-CN" sz="1200" b="1" dirty="0">
                <a:solidFill>
                  <a:srgbClr val="955AE7"/>
                </a:solidFill>
                <a:effectLst/>
                <a:latin typeface="Cascadia Code" panose="020B0609020000020004" pitchFamily="49" charset="0"/>
              </a:rPr>
              <a:t>True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x = </a:t>
            </a:r>
            <a:r>
              <a:rPr lang="en-US" altLang="zh-CN" sz="1200" dirty="0" err="1">
                <a:solidFill>
                  <a:srgbClr val="585260"/>
                </a:solidFill>
                <a:effectLst/>
                <a:latin typeface="Cascadia Code" panose="020B0609020000020004" pitchFamily="49" charset="0"/>
              </a:rPr>
              <a:t>fin_data.</a:t>
            </a:r>
            <a:r>
              <a:rPr lang="en-US" altLang="zh-CN" sz="1200" b="1" dirty="0" err="1">
                <a:solidFill>
                  <a:srgbClr val="A06E3B"/>
                </a:solidFill>
                <a:effectLst/>
                <a:latin typeface="Cascadia Code" panose="020B0609020000020004" pitchFamily="49" charset="0"/>
              </a:rPr>
              <a:t>as_matrix</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a:solidFill>
                  <a:srgbClr val="585260"/>
                </a:solidFill>
                <a:effectLst/>
                <a:latin typeface="Cascadia Code" panose="020B0609020000020004" pitchFamily="49" charset="0"/>
              </a:rPr>
              <a:t>y = </a:t>
            </a:r>
            <a:r>
              <a:rPr lang="en-US" altLang="zh-CN" sz="1200" dirty="0" err="1">
                <a:solidFill>
                  <a:srgbClr val="585260"/>
                </a:solidFill>
                <a:effectLst/>
                <a:latin typeface="Cascadia Code" panose="020B0609020000020004" pitchFamily="49" charset="0"/>
              </a:rPr>
              <a:t>fin_data.</a:t>
            </a:r>
            <a:r>
              <a:rPr lang="en-US" altLang="zh-CN" sz="1200" b="1" dirty="0" err="1">
                <a:solidFill>
                  <a:srgbClr val="A06E3B"/>
                </a:solidFill>
                <a:effectLst/>
                <a:latin typeface="Cascadia Code" panose="020B0609020000020004" pitchFamily="49" charset="0"/>
              </a:rPr>
              <a:t>as_matrix</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0</a:t>
            </a:r>
            <a:r>
              <a:rPr lang="en-US" altLang="zh-CN" sz="1200" dirty="0">
                <a:solidFill>
                  <a:srgbClr val="585260"/>
                </a:solidFill>
                <a:effectLst/>
                <a:latin typeface="Cascadia Code" panose="020B0609020000020004" pitchFamily="49" charset="0"/>
              </a:rPr>
              <a:t>].</a:t>
            </a:r>
            <a:r>
              <a:rPr lang="en-US" altLang="zh-CN" sz="1200" b="1" dirty="0">
                <a:solidFill>
                  <a:srgbClr val="A06E3B"/>
                </a:solidFill>
                <a:effectLst/>
                <a:latin typeface="Cascadia Code" panose="020B0609020000020004" pitchFamily="49" charset="0"/>
              </a:rPr>
              <a:t>reshape</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1</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a:t>
            </a:r>
            <a:r>
              <a:rPr lang="zh-CN" altLang="en-US" sz="1200" i="1" dirty="0">
                <a:solidFill>
                  <a:srgbClr val="7E7887"/>
                </a:solidFill>
                <a:effectLst/>
                <a:latin typeface="Cascadia Code" panose="020B0609020000020004" pitchFamily="49" charset="0"/>
              </a:rPr>
              <a:t>数据分割，随机采样</a:t>
            </a:r>
            <a:r>
              <a:rPr lang="en-US" altLang="zh-CN" sz="1200" i="1" dirty="0">
                <a:solidFill>
                  <a:srgbClr val="7E7887"/>
                </a:solidFill>
                <a:effectLst/>
                <a:latin typeface="Cascadia Code" panose="020B0609020000020004" pitchFamily="49" charset="0"/>
              </a:rPr>
              <a:t>25%</a:t>
            </a:r>
            <a:r>
              <a:rPr lang="zh-CN" altLang="en-US" sz="1200" i="1" dirty="0">
                <a:solidFill>
                  <a:srgbClr val="7E7887"/>
                </a:solidFill>
                <a:effectLst/>
                <a:latin typeface="Cascadia Code" panose="020B0609020000020004" pitchFamily="49" charset="0"/>
              </a:rPr>
              <a:t>作为测试样本，其余作为训练样本</a:t>
            </a:r>
            <a:endParaRPr lang="zh-CN" altLang="en-US" sz="1200" dirty="0">
              <a:effectLst/>
            </a:endParaRPr>
          </a:p>
          <a:p>
            <a:r>
              <a:rPr lang="en-US" altLang="zh-CN" sz="1200" b="1" dirty="0">
                <a:solidFill>
                  <a:srgbClr val="955AE7"/>
                </a:solidFill>
                <a:effectLst/>
                <a:latin typeface="Cascadia Code" panose="020B0609020000020004" pitchFamily="49" charset="0"/>
              </a:rPr>
              <a:t>from</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sklearn.model_selection</a:t>
            </a:r>
            <a:r>
              <a:rPr lang="en-US" altLang="zh-CN" sz="1200" dirty="0">
                <a:solidFill>
                  <a:srgbClr val="585260"/>
                </a:solidFill>
                <a:effectLst/>
                <a:latin typeface="Cascadia Code" panose="020B0609020000020004" pitchFamily="49" charset="0"/>
              </a:rPr>
              <a:t> </a:t>
            </a:r>
            <a:r>
              <a:rPr lang="en-US" altLang="zh-CN" sz="1200" b="1" dirty="0">
                <a:solidFill>
                  <a:srgbClr val="955AE7"/>
                </a:solidFill>
                <a:effectLst/>
                <a:latin typeface="Cascadia Code" panose="020B0609020000020004" pitchFamily="49" charset="0"/>
              </a:rPr>
              <a:t>import</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train_test_split</a:t>
            </a:r>
            <a:endParaRPr lang="en-US" altLang="zh-CN" sz="1200" dirty="0">
              <a:effectLst/>
            </a:endParaRPr>
          </a:p>
          <a:p>
            <a:r>
              <a:rPr lang="en-US" altLang="zh-CN" sz="1200" dirty="0" err="1">
                <a:solidFill>
                  <a:srgbClr val="585260"/>
                </a:solidFill>
                <a:effectLst/>
                <a:latin typeface="Cascadia Code" panose="020B0609020000020004" pitchFamily="49" charset="0"/>
              </a:rPr>
              <a:t>x_train</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x_test</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y_train</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y_test</a:t>
            </a:r>
            <a:r>
              <a:rPr lang="en-US" altLang="zh-CN" sz="1200" dirty="0">
                <a:solidFill>
                  <a:srgbClr val="585260"/>
                </a:solidFill>
                <a:effectLst/>
                <a:latin typeface="Cascadia Code" panose="020B0609020000020004" pitchFamily="49" charset="0"/>
              </a:rPr>
              <a:t> = </a:t>
            </a:r>
            <a:r>
              <a:rPr lang="en-US" altLang="zh-CN" sz="1200" b="1" dirty="0" err="1">
                <a:solidFill>
                  <a:srgbClr val="A06E3B"/>
                </a:solidFill>
                <a:effectLst/>
                <a:latin typeface="Cascadia Code" panose="020B0609020000020004" pitchFamily="49" charset="0"/>
              </a:rPr>
              <a:t>train_test_split</a:t>
            </a:r>
            <a:r>
              <a:rPr lang="en-US" altLang="zh-CN" sz="1200" dirty="0">
                <a:solidFill>
                  <a:srgbClr val="585260"/>
                </a:solidFill>
                <a:effectLst/>
                <a:latin typeface="Cascadia Code" panose="020B0609020000020004" pitchFamily="49" charset="0"/>
              </a:rPr>
              <a:t>(x, y, </a:t>
            </a:r>
            <a:r>
              <a:rPr lang="en-US" altLang="zh-CN" sz="1200" dirty="0" err="1">
                <a:solidFill>
                  <a:srgbClr val="585260"/>
                </a:solidFill>
                <a:effectLst/>
                <a:latin typeface="Cascadia Code" panose="020B0609020000020004" pitchFamily="49" charset="0"/>
              </a:rPr>
              <a:t>random_state</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40</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test_size</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0.25</a:t>
            </a:r>
            <a:r>
              <a:rPr lang="en-US" altLang="zh-CN" sz="1200" dirty="0">
                <a:solidFill>
                  <a:srgbClr val="585260"/>
                </a:solidFill>
                <a:effectLst/>
                <a:latin typeface="Cascadia Code" panose="020B0609020000020004" pitchFamily="49" charset="0"/>
              </a:rPr>
              <a:t>)</a:t>
            </a:r>
            <a:endParaRPr lang="en-US" altLang="zh-CN" sz="1200" dirty="0">
              <a:effectLst/>
            </a:endParaRPr>
          </a:p>
          <a:p>
            <a:br>
              <a:rPr lang="en-US" altLang="zh-CN" sz="1200" dirty="0">
                <a:solidFill>
                  <a:srgbClr val="585260"/>
                </a:solidFill>
                <a:effectLst/>
                <a:latin typeface="Cascadia Code" panose="020B0609020000020004" pitchFamily="49" charset="0"/>
              </a:rPr>
            </a:br>
            <a:endParaRPr lang="en-US" altLang="zh-CN" sz="1200" dirty="0">
              <a:solidFill>
                <a:srgbClr val="585260"/>
              </a:solidFill>
              <a:effectLst/>
              <a:latin typeface="Cascadia Code" panose="020B0609020000020004" pitchFamily="49" charset="0"/>
            </a:endParaRPr>
          </a:p>
          <a:p>
            <a:r>
              <a:rPr lang="en-US" altLang="zh-CN" sz="1200" i="1" dirty="0">
                <a:solidFill>
                  <a:srgbClr val="7E7887"/>
                </a:solidFill>
                <a:effectLst/>
                <a:latin typeface="Cascadia Code" panose="020B0609020000020004" pitchFamily="49" charset="0"/>
              </a:rPr>
              <a:t>#</a:t>
            </a:r>
            <a:r>
              <a:rPr lang="zh-CN" altLang="en-US" sz="1200" i="1" dirty="0">
                <a:solidFill>
                  <a:srgbClr val="7E7887"/>
                </a:solidFill>
                <a:effectLst/>
                <a:latin typeface="Cascadia Code" panose="020B0609020000020004" pitchFamily="49" charset="0"/>
              </a:rPr>
              <a:t>数据标准化处理</a:t>
            </a:r>
            <a:r>
              <a:rPr lang="en-US" altLang="zh-CN" sz="1200" i="1" dirty="0">
                <a:solidFill>
                  <a:srgbClr val="7E7887"/>
                </a:solidFill>
                <a:effectLst/>
                <a:latin typeface="Cascadia Code" panose="020B0609020000020004" pitchFamily="49" charset="0"/>
              </a:rPr>
              <a:t>(</a:t>
            </a:r>
            <a:r>
              <a:rPr lang="zh-CN" altLang="en-US" sz="1200" i="1" dirty="0">
                <a:solidFill>
                  <a:srgbClr val="7E7887"/>
                </a:solidFill>
                <a:effectLst/>
                <a:latin typeface="Cascadia Code" panose="020B0609020000020004" pitchFamily="49" charset="0"/>
              </a:rPr>
              <a:t>归一化</a:t>
            </a:r>
            <a:r>
              <a:rPr lang="en-US" altLang="zh-CN" sz="1200" i="1" dirty="0">
                <a:solidFill>
                  <a:srgbClr val="7E7887"/>
                </a:solidFill>
                <a:effectLst/>
                <a:latin typeface="Cascadia Code" panose="020B0609020000020004" pitchFamily="49" charset="0"/>
              </a:rPr>
              <a:t>)</a:t>
            </a:r>
            <a:endParaRPr lang="zh-CN" altLang="en-US" sz="1200" dirty="0">
              <a:effectLst/>
            </a:endParaRPr>
          </a:p>
          <a:p>
            <a:r>
              <a:rPr lang="en-US" altLang="zh-CN" sz="1200" dirty="0" err="1">
                <a:solidFill>
                  <a:srgbClr val="585260"/>
                </a:solidFill>
                <a:effectLst/>
                <a:latin typeface="Cascadia Code" panose="020B0609020000020004" pitchFamily="49" charset="0"/>
              </a:rPr>
              <a:t>ss_x</a:t>
            </a:r>
            <a:r>
              <a:rPr lang="en-US" altLang="zh-CN" sz="1200" dirty="0">
                <a:solidFill>
                  <a:srgbClr val="585260"/>
                </a:solidFill>
                <a:effectLst/>
                <a:latin typeface="Cascadia Code" panose="020B0609020000020004" pitchFamily="49" charset="0"/>
              </a:rPr>
              <a:t> = </a:t>
            </a:r>
            <a:r>
              <a:rPr lang="en-US" altLang="zh-CN" sz="1200" b="1" dirty="0" err="1">
                <a:solidFill>
                  <a:srgbClr val="A06E3B"/>
                </a:solidFill>
                <a:effectLst/>
                <a:latin typeface="Cascadia Code" panose="020B0609020000020004" pitchFamily="49" charset="0"/>
              </a:rPr>
              <a:t>StandardScaler</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ss_y</a:t>
            </a:r>
            <a:r>
              <a:rPr lang="en-US" altLang="zh-CN" sz="1200" dirty="0">
                <a:solidFill>
                  <a:srgbClr val="585260"/>
                </a:solidFill>
                <a:effectLst/>
                <a:latin typeface="Cascadia Code" panose="020B0609020000020004" pitchFamily="49" charset="0"/>
              </a:rPr>
              <a:t> = </a:t>
            </a:r>
            <a:r>
              <a:rPr lang="en-US" altLang="zh-CN" sz="1200" b="1" dirty="0" err="1">
                <a:solidFill>
                  <a:srgbClr val="A06E3B"/>
                </a:solidFill>
                <a:effectLst/>
                <a:latin typeface="Cascadia Code" panose="020B0609020000020004" pitchFamily="49" charset="0"/>
              </a:rPr>
              <a:t>StandardScaler</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x_train</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ss_x.</a:t>
            </a:r>
            <a:r>
              <a:rPr lang="en-US" altLang="zh-CN" sz="1200" b="1" dirty="0" err="1">
                <a:solidFill>
                  <a:srgbClr val="A06E3B"/>
                </a:solidFill>
                <a:effectLst/>
                <a:latin typeface="Cascadia Code" panose="020B0609020000020004" pitchFamily="49" charset="0"/>
              </a:rPr>
              <a:t>fit_transform</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x_train</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x_test</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ss_x.</a:t>
            </a:r>
            <a:r>
              <a:rPr lang="en-US" altLang="zh-CN" sz="1200" b="1" dirty="0" err="1">
                <a:solidFill>
                  <a:srgbClr val="A06E3B"/>
                </a:solidFill>
                <a:effectLst/>
                <a:latin typeface="Cascadia Code" panose="020B0609020000020004" pitchFamily="49" charset="0"/>
              </a:rPr>
              <a:t>transform</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x_test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y_train</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ss_y.</a:t>
            </a:r>
            <a:r>
              <a:rPr lang="en-US" altLang="zh-CN" sz="1200" b="1" dirty="0" err="1">
                <a:solidFill>
                  <a:srgbClr val="A06E3B"/>
                </a:solidFill>
                <a:effectLst/>
                <a:latin typeface="Cascadia Code" panose="020B0609020000020004" pitchFamily="49" charset="0"/>
              </a:rPr>
              <a:t>fit_transform</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y_train</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y_test</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ss_y.</a:t>
            </a:r>
            <a:r>
              <a:rPr lang="en-US" altLang="zh-CN" sz="1200" b="1" dirty="0" err="1">
                <a:solidFill>
                  <a:srgbClr val="A06E3B"/>
                </a:solidFill>
                <a:effectLst/>
                <a:latin typeface="Cascadia Code" panose="020B0609020000020004" pitchFamily="49" charset="0"/>
              </a:rPr>
              <a:t>transform</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y_test</a:t>
            </a:r>
            <a:r>
              <a:rPr lang="en-US" altLang="zh-CN" sz="1200" dirty="0">
                <a:solidFill>
                  <a:srgbClr val="585260"/>
                </a:solidFill>
                <a:effectLst/>
                <a:latin typeface="Cascadia Code" panose="020B0609020000020004" pitchFamily="49" charset="0"/>
              </a:rPr>
              <a:t>)</a:t>
            </a:r>
            <a:r>
              <a:rPr lang="en-US" altLang="zh-CN" sz="1200" dirty="0">
                <a:effectLst/>
              </a:rPr>
              <a:t> </a:t>
            </a:r>
            <a:endParaRPr lang="zh-CN" altLang="en-US" sz="1200" dirty="0"/>
          </a:p>
        </p:txBody>
      </p:sp>
      <p:sp>
        <p:nvSpPr>
          <p:cNvPr id="27" name="文本框 26">
            <a:extLst>
              <a:ext uri="{FF2B5EF4-FFF2-40B4-BE49-F238E27FC236}">
                <a16:creationId xmlns:a16="http://schemas.microsoft.com/office/drawing/2014/main" id="{F9635EA4-C9DD-40AC-AAB1-04C889E3872F}"/>
              </a:ext>
            </a:extLst>
          </p:cNvPr>
          <p:cNvSpPr txBox="1"/>
          <p:nvPr/>
        </p:nvSpPr>
        <p:spPr>
          <a:xfrm>
            <a:off x="155136" y="1062598"/>
            <a:ext cx="5363851" cy="307777"/>
          </a:xfrm>
          <a:prstGeom prst="rect">
            <a:avLst/>
          </a:prstGeom>
          <a:noFill/>
        </p:spPr>
        <p:txBody>
          <a:bodyPr wrap="square">
            <a:spAutoFit/>
          </a:bodyPr>
          <a:lstStyle/>
          <a:p>
            <a:r>
              <a:rPr lang="en-US" altLang="zh-CN" sz="1400" b="1" i="0" dirty="0">
                <a:solidFill>
                  <a:srgbClr val="24292F"/>
                </a:solidFill>
                <a:effectLst/>
                <a:latin typeface="-apple-system"/>
              </a:rPr>
              <a:t>5. </a:t>
            </a:r>
            <a:r>
              <a:rPr lang="zh-CN" altLang="en-US" sz="1400" b="1" i="0" dirty="0">
                <a:solidFill>
                  <a:srgbClr val="24292F"/>
                </a:solidFill>
                <a:effectLst/>
                <a:latin typeface="-apple-system"/>
              </a:rPr>
              <a:t>建立模型</a:t>
            </a:r>
            <a:endParaRPr lang="zh-CN" altLang="en-US" sz="1400" dirty="0"/>
          </a:p>
        </p:txBody>
      </p:sp>
      <p:sp>
        <p:nvSpPr>
          <p:cNvPr id="28" name="AutoShape 2" descr="在这里插入图片描述">
            <a:extLst>
              <a:ext uri="{FF2B5EF4-FFF2-40B4-BE49-F238E27FC236}">
                <a16:creationId xmlns:a16="http://schemas.microsoft.com/office/drawing/2014/main" id="{F654067C-A5B7-48FF-A016-F4E4B8AE2663}"/>
              </a:ext>
            </a:extLst>
          </p:cNvPr>
          <p:cNvSpPr>
            <a:spLocks noChangeAspect="1" noChangeArrowheads="1"/>
          </p:cNvSpPr>
          <p:nvPr/>
        </p:nvSpPr>
        <p:spPr bwMode="auto">
          <a:xfrm>
            <a:off x="6085964" y="3418964"/>
            <a:ext cx="162435" cy="16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E0F2942B-1996-4D47-BFEB-F41687649BC3}"/>
              </a:ext>
            </a:extLst>
          </p:cNvPr>
          <p:cNvSpPr txBox="1"/>
          <p:nvPr/>
        </p:nvSpPr>
        <p:spPr>
          <a:xfrm>
            <a:off x="4485994" y="550118"/>
            <a:ext cx="7550870" cy="1384995"/>
          </a:xfrm>
          <a:prstGeom prst="rect">
            <a:avLst/>
          </a:prstGeom>
          <a:noFill/>
        </p:spPr>
        <p:txBody>
          <a:bodyPr wrap="square">
            <a:spAutoFit/>
          </a:bodyPr>
          <a:lstStyle/>
          <a:p>
            <a:pPr algn="l"/>
            <a:r>
              <a:rPr lang="zh-CN" altLang="en-US" sz="1200" b="0" i="0" dirty="0">
                <a:solidFill>
                  <a:srgbClr val="24292F"/>
                </a:solidFill>
                <a:effectLst/>
                <a:latin typeface="-apple-system"/>
              </a:rPr>
              <a:t>注：在进行数据建模前，还需更具情况对数据进行特征降维</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特征数过多的情况，然后进行特征选择，这里我并没有这部做法，毕竟特征数太少，感兴趣的同学可以尝试。</a:t>
            </a:r>
          </a:p>
          <a:p>
            <a:pPr algn="l"/>
            <a:r>
              <a:rPr lang="zh-CN" altLang="en-US" sz="1200" b="0" i="0" dirty="0">
                <a:solidFill>
                  <a:srgbClr val="24292F"/>
                </a:solidFill>
                <a:effectLst/>
                <a:latin typeface="-apple-system"/>
              </a:rPr>
              <a:t>特征降维的方式也有很多种，例如主成分分析，这里根据特征的重要性图来进行选择出利于模型训练的关键特征，从而达到特征降维的目的。由于套索回归模型（</a:t>
            </a:r>
            <a:r>
              <a:rPr lang="en-US" altLang="zh-CN" sz="1200" b="0" i="0" dirty="0">
                <a:solidFill>
                  <a:srgbClr val="24292F"/>
                </a:solidFill>
                <a:effectLst/>
                <a:latin typeface="-apple-system"/>
              </a:rPr>
              <a:t>Lasso</a:t>
            </a:r>
            <a:r>
              <a:rPr lang="zh-CN" altLang="en-US" sz="1200" b="0" i="0" dirty="0">
                <a:solidFill>
                  <a:srgbClr val="24292F"/>
                </a:solidFill>
                <a:effectLst/>
                <a:latin typeface="-apple-system"/>
              </a:rPr>
              <a:t>）的系数可以表证特征的重要程度。</a:t>
            </a:r>
          </a:p>
          <a:p>
            <a:pPr algn="l">
              <a:buFont typeface="Arial" panose="020B0604020202020204" pitchFamily="34" charset="0"/>
              <a:buChar char="•"/>
            </a:pPr>
            <a:r>
              <a:rPr lang="zh-CN" altLang="en-US" sz="1200" b="0" i="0" dirty="0">
                <a:solidFill>
                  <a:srgbClr val="24292F"/>
                </a:solidFill>
                <a:effectLst/>
                <a:latin typeface="-apple-system"/>
              </a:rPr>
              <a:t>将数据拆分回训练数据和测试数据</a:t>
            </a:r>
          </a:p>
          <a:p>
            <a:pPr algn="l">
              <a:buFont typeface="Arial" panose="020B0604020202020204" pitchFamily="34" charset="0"/>
              <a:buChar char="•"/>
            </a:pPr>
            <a:r>
              <a:rPr lang="zh-CN" altLang="en-US" sz="1200" b="0" i="0" dirty="0">
                <a:solidFill>
                  <a:srgbClr val="24292F"/>
                </a:solidFill>
                <a:effectLst/>
                <a:latin typeface="-apple-system"/>
              </a:rPr>
              <a:t>特征归一化</a:t>
            </a:r>
          </a:p>
          <a:p>
            <a:pPr algn="l">
              <a:buFont typeface="Arial" panose="020B0604020202020204" pitchFamily="34" charset="0"/>
              <a:buChar char="•"/>
            </a:pPr>
            <a:r>
              <a:rPr lang="zh-CN" altLang="en-US" sz="1200" b="0" i="0" dirty="0">
                <a:solidFill>
                  <a:srgbClr val="24292F"/>
                </a:solidFill>
                <a:effectLst/>
                <a:latin typeface="-apple-system"/>
              </a:rPr>
              <a:t>特征的选择</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基于特征重要性图来选择</a:t>
            </a:r>
          </a:p>
        </p:txBody>
      </p:sp>
      <p:sp>
        <p:nvSpPr>
          <p:cNvPr id="30" name="文本框 29">
            <a:extLst>
              <a:ext uri="{FF2B5EF4-FFF2-40B4-BE49-F238E27FC236}">
                <a16:creationId xmlns:a16="http://schemas.microsoft.com/office/drawing/2014/main" id="{F1259757-FB41-4036-9DAE-C54A7ECE446D}"/>
              </a:ext>
            </a:extLst>
          </p:cNvPr>
          <p:cNvSpPr txBox="1"/>
          <p:nvPr/>
        </p:nvSpPr>
        <p:spPr>
          <a:xfrm>
            <a:off x="155136" y="1435831"/>
            <a:ext cx="7550870" cy="276999"/>
          </a:xfrm>
          <a:prstGeom prst="rect">
            <a:avLst/>
          </a:prstGeom>
          <a:noFill/>
        </p:spPr>
        <p:txBody>
          <a:bodyPr wrap="square">
            <a:spAutoFit/>
          </a:bodyPr>
          <a:lstStyle/>
          <a:p>
            <a:r>
              <a:rPr lang="en-US" altLang="zh-CN" sz="1200" b="0" i="0" dirty="0">
                <a:solidFill>
                  <a:srgbClr val="24292F"/>
                </a:solidFill>
                <a:effectLst/>
                <a:latin typeface="-apple-system"/>
              </a:rPr>
              <a:t>5.1 </a:t>
            </a:r>
            <a:r>
              <a:rPr lang="zh-CN" altLang="en-US" sz="1200" b="0" i="0" dirty="0">
                <a:solidFill>
                  <a:srgbClr val="24292F"/>
                </a:solidFill>
                <a:effectLst/>
                <a:latin typeface="-apple-system"/>
              </a:rPr>
              <a:t>数据划分 划分数据为训练集和测试集，并进行数据归一化：</a:t>
            </a:r>
            <a:endParaRPr lang="zh-CN" altLang="en-US" sz="1200" dirty="0"/>
          </a:p>
        </p:txBody>
      </p:sp>
      <p:sp>
        <p:nvSpPr>
          <p:cNvPr id="31" name="文本框 30">
            <a:extLst>
              <a:ext uri="{FF2B5EF4-FFF2-40B4-BE49-F238E27FC236}">
                <a16:creationId xmlns:a16="http://schemas.microsoft.com/office/drawing/2014/main" id="{B5861672-13E4-4843-BCC5-962790E21AD3}"/>
              </a:ext>
            </a:extLst>
          </p:cNvPr>
          <p:cNvSpPr txBox="1"/>
          <p:nvPr/>
        </p:nvSpPr>
        <p:spPr>
          <a:xfrm>
            <a:off x="5219234" y="1990820"/>
            <a:ext cx="6206836" cy="307777"/>
          </a:xfrm>
          <a:prstGeom prst="rect">
            <a:avLst/>
          </a:prstGeom>
          <a:noFill/>
        </p:spPr>
        <p:txBody>
          <a:bodyPr wrap="square">
            <a:spAutoFit/>
          </a:bodyPr>
          <a:lstStyle/>
          <a:p>
            <a:r>
              <a:rPr lang="en-US" altLang="zh-CN" sz="1400" b="1" i="0" dirty="0">
                <a:solidFill>
                  <a:srgbClr val="24292F"/>
                </a:solidFill>
                <a:effectLst/>
                <a:latin typeface="-apple-system"/>
              </a:rPr>
              <a:t>5.2 </a:t>
            </a:r>
            <a:r>
              <a:rPr lang="zh-CN" altLang="en-US" sz="1400" b="1" i="0" dirty="0">
                <a:solidFill>
                  <a:srgbClr val="24292F"/>
                </a:solidFill>
                <a:effectLst/>
                <a:latin typeface="-apple-system"/>
              </a:rPr>
              <a:t>建模准备</a:t>
            </a:r>
            <a:endParaRPr lang="zh-CN" altLang="en-US" sz="1400" b="1" dirty="0"/>
          </a:p>
        </p:txBody>
      </p:sp>
      <p:sp>
        <p:nvSpPr>
          <p:cNvPr id="32" name="文本框 31">
            <a:extLst>
              <a:ext uri="{FF2B5EF4-FFF2-40B4-BE49-F238E27FC236}">
                <a16:creationId xmlns:a16="http://schemas.microsoft.com/office/drawing/2014/main" id="{11248511-A954-4799-BBC8-37C4D0325B96}"/>
              </a:ext>
            </a:extLst>
          </p:cNvPr>
          <p:cNvSpPr txBox="1"/>
          <p:nvPr/>
        </p:nvSpPr>
        <p:spPr>
          <a:xfrm>
            <a:off x="5219234" y="2243252"/>
            <a:ext cx="6723384" cy="646331"/>
          </a:xfrm>
          <a:prstGeom prst="rect">
            <a:avLst/>
          </a:prstGeom>
          <a:noFill/>
        </p:spPr>
        <p:txBody>
          <a:bodyPr wrap="square">
            <a:spAutoFit/>
          </a:bodyPr>
          <a:lstStyle/>
          <a:p>
            <a:pPr algn="l"/>
            <a:r>
              <a:rPr lang="zh-CN" altLang="en-US" sz="1200" b="0" i="0" dirty="0">
                <a:solidFill>
                  <a:srgbClr val="24292F"/>
                </a:solidFill>
                <a:effectLst/>
                <a:latin typeface="-apple-system"/>
              </a:rPr>
              <a:t>所谓建模也就是根据所研究的问题选择恰当的算法搭建学习模型，并且基于所设定的模型评价指标，在训练过程中调整模型参数以使得模型的整体性能达到最优。</a:t>
            </a:r>
          </a:p>
          <a:p>
            <a:pPr algn="l"/>
            <a:r>
              <a:rPr lang="zh-CN" altLang="en-US" sz="1200" b="0" i="0" dirty="0">
                <a:solidFill>
                  <a:srgbClr val="24292F"/>
                </a:solidFill>
                <a:effectLst/>
                <a:latin typeface="-apple-system"/>
              </a:rPr>
              <a:t>模型评估方法：</a:t>
            </a:r>
          </a:p>
        </p:txBody>
      </p:sp>
      <p:pic>
        <p:nvPicPr>
          <p:cNvPr id="33" name="Picture 3" descr="在这里插入图片描述">
            <a:extLst>
              <a:ext uri="{FF2B5EF4-FFF2-40B4-BE49-F238E27FC236}">
                <a16:creationId xmlns:a16="http://schemas.microsoft.com/office/drawing/2014/main" id="{BBAF70A9-5B59-4D9B-B1CB-8C3EFCCEC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412" y="2981955"/>
            <a:ext cx="1366293" cy="6542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5" descr="在这里插入图片描述">
            <a:extLst>
              <a:ext uri="{FF2B5EF4-FFF2-40B4-BE49-F238E27FC236}">
                <a16:creationId xmlns:a16="http://schemas.microsoft.com/office/drawing/2014/main" id="{C52AE861-708E-4A27-9D84-6C1AC6B21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676" y="2775095"/>
            <a:ext cx="1366293" cy="85471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在这里插入图片描述">
            <a:extLst>
              <a:ext uri="{FF2B5EF4-FFF2-40B4-BE49-F238E27FC236}">
                <a16:creationId xmlns:a16="http://schemas.microsoft.com/office/drawing/2014/main" id="{EC82BED5-FE52-4495-ACAC-EC7EF32DC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905" y="2872007"/>
            <a:ext cx="1744984" cy="832574"/>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a:extLst>
              <a:ext uri="{FF2B5EF4-FFF2-40B4-BE49-F238E27FC236}">
                <a16:creationId xmlns:a16="http://schemas.microsoft.com/office/drawing/2014/main" id="{9A835918-905B-4154-966A-D648E1144968}"/>
              </a:ext>
            </a:extLst>
          </p:cNvPr>
          <p:cNvSpPr txBox="1"/>
          <p:nvPr/>
        </p:nvSpPr>
        <p:spPr>
          <a:xfrm>
            <a:off x="5250426" y="2759728"/>
            <a:ext cx="858982" cy="369332"/>
          </a:xfrm>
          <a:prstGeom prst="rect">
            <a:avLst/>
          </a:prstGeom>
          <a:noFill/>
        </p:spPr>
        <p:txBody>
          <a:bodyPr wrap="square">
            <a:spAutoFit/>
          </a:bodyPr>
          <a:lstStyle/>
          <a:p>
            <a:r>
              <a:rPr lang="en-US" altLang="zh-CN" b="0" i="0" dirty="0">
                <a:solidFill>
                  <a:srgbClr val="24292F"/>
                </a:solidFill>
                <a:effectLst/>
                <a:latin typeface="-apple-system"/>
              </a:rPr>
              <a:t>MSE</a:t>
            </a:r>
            <a:endParaRPr lang="zh-CN" altLang="en-US" dirty="0"/>
          </a:p>
        </p:txBody>
      </p:sp>
      <p:sp>
        <p:nvSpPr>
          <p:cNvPr id="37" name="文本框 36">
            <a:extLst>
              <a:ext uri="{FF2B5EF4-FFF2-40B4-BE49-F238E27FC236}">
                <a16:creationId xmlns:a16="http://schemas.microsoft.com/office/drawing/2014/main" id="{86029EB2-347A-403B-B3C7-7663902CE12E}"/>
              </a:ext>
            </a:extLst>
          </p:cNvPr>
          <p:cNvSpPr txBox="1"/>
          <p:nvPr/>
        </p:nvSpPr>
        <p:spPr>
          <a:xfrm>
            <a:off x="6713822" y="2629873"/>
            <a:ext cx="831273" cy="369332"/>
          </a:xfrm>
          <a:prstGeom prst="rect">
            <a:avLst/>
          </a:prstGeom>
          <a:noFill/>
        </p:spPr>
        <p:txBody>
          <a:bodyPr wrap="square">
            <a:spAutoFit/>
          </a:bodyPr>
          <a:lstStyle/>
          <a:p>
            <a:r>
              <a:rPr lang="en-US" altLang="zh-CN" dirty="0">
                <a:solidFill>
                  <a:srgbClr val="24292F"/>
                </a:solidFill>
                <a:latin typeface="-apple-system"/>
              </a:rPr>
              <a:t>R2</a:t>
            </a:r>
            <a:endParaRPr lang="zh-CN" altLang="en-US" dirty="0"/>
          </a:p>
        </p:txBody>
      </p:sp>
      <p:sp>
        <p:nvSpPr>
          <p:cNvPr id="38" name="文本框 37">
            <a:extLst>
              <a:ext uri="{FF2B5EF4-FFF2-40B4-BE49-F238E27FC236}">
                <a16:creationId xmlns:a16="http://schemas.microsoft.com/office/drawing/2014/main" id="{C33CFE5C-48CC-4D6D-99AA-D90A4C62F8B0}"/>
              </a:ext>
            </a:extLst>
          </p:cNvPr>
          <p:cNvSpPr txBox="1"/>
          <p:nvPr/>
        </p:nvSpPr>
        <p:spPr>
          <a:xfrm>
            <a:off x="8417075" y="2587043"/>
            <a:ext cx="997528" cy="369332"/>
          </a:xfrm>
          <a:prstGeom prst="rect">
            <a:avLst/>
          </a:prstGeom>
          <a:noFill/>
        </p:spPr>
        <p:txBody>
          <a:bodyPr wrap="square">
            <a:spAutoFit/>
          </a:bodyPr>
          <a:lstStyle/>
          <a:p>
            <a:r>
              <a:rPr lang="en-US" altLang="zh-CN" b="0" i="0" dirty="0">
                <a:solidFill>
                  <a:srgbClr val="24292F"/>
                </a:solidFill>
                <a:effectLst/>
                <a:latin typeface="-apple-system"/>
              </a:rPr>
              <a:t>MAE</a:t>
            </a:r>
            <a:endParaRPr lang="zh-CN" altLang="en-US" dirty="0"/>
          </a:p>
        </p:txBody>
      </p:sp>
      <p:sp>
        <p:nvSpPr>
          <p:cNvPr id="39" name="文本框 38">
            <a:extLst>
              <a:ext uri="{FF2B5EF4-FFF2-40B4-BE49-F238E27FC236}">
                <a16:creationId xmlns:a16="http://schemas.microsoft.com/office/drawing/2014/main" id="{EB6B7C08-50B9-4141-9C2A-6394ADD45B56}"/>
              </a:ext>
            </a:extLst>
          </p:cNvPr>
          <p:cNvSpPr txBox="1"/>
          <p:nvPr/>
        </p:nvSpPr>
        <p:spPr>
          <a:xfrm>
            <a:off x="10015477" y="2520251"/>
            <a:ext cx="1126837" cy="369332"/>
          </a:xfrm>
          <a:prstGeom prst="rect">
            <a:avLst/>
          </a:prstGeom>
          <a:noFill/>
        </p:spPr>
        <p:txBody>
          <a:bodyPr wrap="square">
            <a:spAutoFit/>
          </a:bodyPr>
          <a:lstStyle/>
          <a:p>
            <a:r>
              <a:rPr lang="en-US" altLang="zh-CN" b="0" i="0" dirty="0">
                <a:solidFill>
                  <a:srgbClr val="24292F"/>
                </a:solidFill>
                <a:effectLst/>
                <a:latin typeface="-apple-system"/>
              </a:rPr>
              <a:t>RMSE</a:t>
            </a:r>
            <a:endParaRPr lang="zh-CN" altLang="en-US" dirty="0"/>
          </a:p>
        </p:txBody>
      </p:sp>
      <p:pic>
        <p:nvPicPr>
          <p:cNvPr id="40" name="Picture 9" descr="在这里插入图片描述">
            <a:extLst>
              <a:ext uri="{FF2B5EF4-FFF2-40B4-BE49-F238E27FC236}">
                <a16:creationId xmlns:a16="http://schemas.microsoft.com/office/drawing/2014/main" id="{5EC90EAE-88FB-4561-BD28-83685748EC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7155" y="2814539"/>
            <a:ext cx="1735463" cy="846885"/>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a:extLst>
              <a:ext uri="{FF2B5EF4-FFF2-40B4-BE49-F238E27FC236}">
                <a16:creationId xmlns:a16="http://schemas.microsoft.com/office/drawing/2014/main" id="{A6801F29-89FF-4A64-8403-6C7F206D174C}"/>
              </a:ext>
            </a:extLst>
          </p:cNvPr>
          <p:cNvSpPr txBox="1"/>
          <p:nvPr/>
        </p:nvSpPr>
        <p:spPr>
          <a:xfrm>
            <a:off x="5319548" y="3988371"/>
            <a:ext cx="6717316" cy="2677656"/>
          </a:xfrm>
          <a:prstGeom prst="rect">
            <a:avLst/>
          </a:prstGeom>
          <a:solidFill>
            <a:schemeClr val="bg1">
              <a:lumMod val="85000"/>
            </a:schemeClr>
          </a:solidFill>
        </p:spPr>
        <p:txBody>
          <a:bodyPr wrap="square">
            <a:spAutoFit/>
          </a:bodyPr>
          <a:lstStyle/>
          <a:p>
            <a:r>
              <a:rPr lang="en-US" altLang="zh-CN" sz="1200" b="1" dirty="0">
                <a:solidFill>
                  <a:srgbClr val="955AE7"/>
                </a:solidFill>
                <a:effectLst/>
                <a:latin typeface="Cascadia Code" panose="020B0609020000020004" pitchFamily="49" charset="0"/>
              </a:rPr>
              <a:t>def</a:t>
            </a:r>
            <a:r>
              <a:rPr lang="en-US" altLang="zh-CN" sz="1200" dirty="0">
                <a:solidFill>
                  <a:srgbClr val="585260"/>
                </a:solidFill>
                <a:effectLst/>
                <a:latin typeface="Cascadia Code" panose="020B0609020000020004" pitchFamily="49" charset="0"/>
              </a:rPr>
              <a:t> </a:t>
            </a:r>
            <a:r>
              <a:rPr lang="en-US" altLang="zh-CN" sz="1200" b="1" dirty="0" err="1">
                <a:solidFill>
                  <a:srgbClr val="A06E3B"/>
                </a:solidFill>
                <a:effectLst/>
                <a:latin typeface="Cascadia Code" panose="020B0609020000020004" pitchFamily="49" charset="0"/>
              </a:rPr>
              <a:t>get_mse</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records_real</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records_predict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均方误差 估计值与真值 偏差</a:t>
            </a:r>
            <a:endParaRPr lang="zh-CN" altLang="en-US" sz="1200" dirty="0">
              <a:effectLst/>
            </a:endParaRPr>
          </a:p>
          <a:p>
            <a:r>
              <a:rPr lang="en-US" altLang="zh-CN" sz="1200" b="1" dirty="0">
                <a:solidFill>
                  <a:srgbClr val="955AE7"/>
                </a:solidFill>
                <a:effectLst/>
                <a:latin typeface="Cascadia Code" panose="020B0609020000020004" pitchFamily="49" charset="0"/>
              </a:rPr>
              <a:t>if</a:t>
            </a:r>
            <a:r>
              <a:rPr lang="en-US" altLang="zh-CN" sz="1200" dirty="0">
                <a:solidFill>
                  <a:srgbClr val="585260"/>
                </a:solidFill>
                <a:effectLst/>
                <a:latin typeface="Cascadia Code" panose="020B0609020000020004" pitchFamily="49" charset="0"/>
              </a:rPr>
              <a:t> </a:t>
            </a:r>
            <a:r>
              <a:rPr lang="en-US" altLang="zh-CN" sz="1200" b="1" dirty="0" err="1">
                <a:solidFill>
                  <a:srgbClr val="576DDB"/>
                </a:solidFill>
                <a:effectLst/>
                <a:latin typeface="Cascadia Code" panose="020B0609020000020004" pitchFamily="49" charset="0"/>
              </a:rPr>
              <a:t>len</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records_real</a:t>
            </a:r>
            <a:r>
              <a:rPr lang="en-US" altLang="zh-CN" sz="1200" dirty="0">
                <a:solidFill>
                  <a:srgbClr val="585260"/>
                </a:solidFill>
                <a:effectLst/>
                <a:latin typeface="Cascadia Code" panose="020B0609020000020004" pitchFamily="49" charset="0"/>
              </a:rPr>
              <a:t>) == </a:t>
            </a:r>
            <a:r>
              <a:rPr lang="en-US" altLang="zh-CN" sz="1200" b="1" dirty="0" err="1">
                <a:solidFill>
                  <a:srgbClr val="576DDB"/>
                </a:solidFill>
                <a:effectLst/>
                <a:latin typeface="Cascadia Code" panose="020B0609020000020004" pitchFamily="49" charset="0"/>
              </a:rPr>
              <a:t>len</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records_predict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return</a:t>
            </a:r>
            <a:r>
              <a:rPr lang="en-US" altLang="zh-CN" sz="1200" dirty="0">
                <a:solidFill>
                  <a:srgbClr val="585260"/>
                </a:solidFill>
                <a:effectLst/>
                <a:latin typeface="Cascadia Code" panose="020B0609020000020004" pitchFamily="49" charset="0"/>
              </a:rPr>
              <a:t> </a:t>
            </a:r>
            <a:r>
              <a:rPr lang="en-US" altLang="zh-CN" sz="1200" b="1" dirty="0">
                <a:solidFill>
                  <a:srgbClr val="576DDB"/>
                </a:solidFill>
                <a:effectLst/>
                <a:latin typeface="Cascadia Code" panose="020B0609020000020004" pitchFamily="49" charset="0"/>
              </a:rPr>
              <a:t>sum</a:t>
            </a:r>
            <a:r>
              <a:rPr lang="en-US" altLang="zh-CN" sz="1200" dirty="0">
                <a:solidFill>
                  <a:srgbClr val="585260"/>
                </a:solidFill>
                <a:effectLst/>
                <a:latin typeface="Cascadia Code" panose="020B0609020000020004" pitchFamily="49" charset="0"/>
              </a:rPr>
              <a:t>([(x - y) ** </a:t>
            </a:r>
            <a:r>
              <a:rPr lang="en-US" altLang="zh-CN" sz="1200" dirty="0">
                <a:solidFill>
                  <a:srgbClr val="AA573C"/>
                </a:solidFill>
                <a:effectLst/>
                <a:latin typeface="Cascadia Code" panose="020B0609020000020004" pitchFamily="49" charset="0"/>
              </a:rPr>
              <a:t>2</a:t>
            </a:r>
            <a:r>
              <a:rPr lang="en-US" altLang="zh-CN" sz="1200" dirty="0">
                <a:solidFill>
                  <a:srgbClr val="585260"/>
                </a:solidFill>
                <a:effectLst/>
                <a:latin typeface="Cascadia Code" panose="020B0609020000020004" pitchFamily="49" charset="0"/>
              </a:rPr>
              <a:t> </a:t>
            </a:r>
            <a:r>
              <a:rPr lang="en-US" altLang="zh-CN" sz="1200" b="1" dirty="0">
                <a:solidFill>
                  <a:srgbClr val="955AE7"/>
                </a:solidFill>
                <a:effectLst/>
                <a:latin typeface="Cascadia Code" panose="020B0609020000020004" pitchFamily="49" charset="0"/>
              </a:rPr>
              <a:t>for</a:t>
            </a:r>
            <a:r>
              <a:rPr lang="en-US" altLang="zh-CN" sz="1200" dirty="0">
                <a:solidFill>
                  <a:srgbClr val="585260"/>
                </a:solidFill>
                <a:effectLst/>
                <a:latin typeface="Cascadia Code" panose="020B0609020000020004" pitchFamily="49" charset="0"/>
              </a:rPr>
              <a:t> x, y </a:t>
            </a:r>
            <a:r>
              <a:rPr lang="en-US" altLang="zh-CN" sz="1200" b="1" dirty="0">
                <a:solidFill>
                  <a:srgbClr val="955AE7"/>
                </a:solidFill>
                <a:effectLst/>
                <a:latin typeface="Cascadia Code" panose="020B0609020000020004" pitchFamily="49" charset="0"/>
              </a:rPr>
              <a:t>in</a:t>
            </a:r>
            <a:r>
              <a:rPr lang="en-US" altLang="zh-CN" sz="1200" dirty="0">
                <a:solidFill>
                  <a:srgbClr val="585260"/>
                </a:solidFill>
                <a:effectLst/>
                <a:latin typeface="Cascadia Code" panose="020B0609020000020004" pitchFamily="49" charset="0"/>
              </a:rPr>
              <a:t> </a:t>
            </a:r>
            <a:r>
              <a:rPr lang="en-US" altLang="zh-CN" sz="1200" b="1" dirty="0">
                <a:solidFill>
                  <a:srgbClr val="576DDB"/>
                </a:solidFill>
                <a:effectLst/>
                <a:latin typeface="Cascadia Code" panose="020B0609020000020004" pitchFamily="49" charset="0"/>
              </a:rPr>
              <a:t>zip</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records_real</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records_predict</a:t>
            </a:r>
            <a:r>
              <a:rPr lang="en-US" altLang="zh-CN" sz="1200" dirty="0">
                <a:solidFill>
                  <a:srgbClr val="585260"/>
                </a:solidFill>
                <a:effectLst/>
                <a:latin typeface="Cascadia Code" panose="020B0609020000020004" pitchFamily="49" charset="0"/>
              </a:rPr>
              <a:t>)]) / </a:t>
            </a:r>
            <a:r>
              <a:rPr lang="en-US" altLang="zh-CN" sz="1200" b="1" dirty="0" err="1">
                <a:solidFill>
                  <a:srgbClr val="576DDB"/>
                </a:solidFill>
                <a:effectLst/>
                <a:latin typeface="Cascadia Code" panose="020B0609020000020004" pitchFamily="49" charset="0"/>
              </a:rPr>
              <a:t>len</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records_real</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else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return None</a:t>
            </a:r>
            <a:r>
              <a:rPr lang="en-US" altLang="zh-CN" sz="1200" dirty="0">
                <a:effectLst/>
              </a:rPr>
              <a:t> </a:t>
            </a:r>
          </a:p>
          <a:p>
            <a:r>
              <a:rPr lang="en-US" altLang="zh-CN" sz="1200" b="1" dirty="0">
                <a:solidFill>
                  <a:srgbClr val="955AE7"/>
                </a:solidFill>
                <a:effectLst/>
                <a:latin typeface="Cascadia Code" panose="020B0609020000020004" pitchFamily="49" charset="0"/>
              </a:rPr>
              <a:t>def</a:t>
            </a:r>
            <a:r>
              <a:rPr lang="en-US" altLang="zh-CN" sz="1200" dirty="0">
                <a:solidFill>
                  <a:srgbClr val="585260"/>
                </a:solidFill>
                <a:effectLst/>
                <a:latin typeface="Cascadia Code" panose="020B0609020000020004" pitchFamily="49" charset="0"/>
              </a:rPr>
              <a:t> </a:t>
            </a:r>
            <a:r>
              <a:rPr lang="en-US" altLang="zh-CN" sz="1200" b="1" dirty="0" err="1">
                <a:solidFill>
                  <a:srgbClr val="A06E3B"/>
                </a:solidFill>
                <a:effectLst/>
                <a:latin typeface="Cascadia Code" panose="020B0609020000020004" pitchFamily="49" charset="0"/>
              </a:rPr>
              <a:t>get_rmse</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records_real</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records_predict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均方根误差：是均方误差的算术平方根</a:t>
            </a:r>
            <a:endParaRPr lang="zh-CN" altLang="en-US" sz="1200" dirty="0">
              <a:effectLst/>
            </a:endParaRPr>
          </a:p>
          <a:p>
            <a:r>
              <a:rPr lang="en-US" altLang="zh-CN" sz="1200" dirty="0" err="1">
                <a:solidFill>
                  <a:srgbClr val="585260"/>
                </a:solidFill>
                <a:effectLst/>
                <a:latin typeface="Cascadia Code" panose="020B0609020000020004" pitchFamily="49" charset="0"/>
              </a:rPr>
              <a:t>mse</a:t>
            </a:r>
            <a:r>
              <a:rPr lang="en-US" altLang="zh-CN" sz="1200" dirty="0">
                <a:solidFill>
                  <a:srgbClr val="585260"/>
                </a:solidFill>
                <a:effectLst/>
                <a:latin typeface="Cascadia Code" panose="020B0609020000020004" pitchFamily="49" charset="0"/>
              </a:rPr>
              <a:t> = </a:t>
            </a:r>
            <a:r>
              <a:rPr lang="en-US" altLang="zh-CN" sz="1200" b="1" dirty="0" err="1">
                <a:solidFill>
                  <a:srgbClr val="A06E3B"/>
                </a:solidFill>
                <a:effectLst/>
                <a:latin typeface="Cascadia Code" panose="020B0609020000020004" pitchFamily="49" charset="0"/>
              </a:rPr>
              <a:t>get_mse</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records_real</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records_predict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if</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mse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return</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math.</a:t>
            </a:r>
            <a:r>
              <a:rPr lang="en-US" altLang="zh-CN" sz="1200" b="1" dirty="0" err="1">
                <a:solidFill>
                  <a:srgbClr val="A06E3B"/>
                </a:solidFill>
                <a:effectLst/>
                <a:latin typeface="Cascadia Code" panose="020B0609020000020004" pitchFamily="49" charset="0"/>
              </a:rPr>
              <a:t>sqrt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mse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else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return None</a:t>
            </a:r>
            <a:r>
              <a:rPr lang="en-US" altLang="zh-CN" sz="1200" dirty="0">
                <a:effectLst/>
              </a:rPr>
              <a:t> </a:t>
            </a:r>
            <a:endParaRPr lang="en-US" altLang="zh-CN" sz="1200" dirty="0"/>
          </a:p>
        </p:txBody>
      </p:sp>
      <p:sp>
        <p:nvSpPr>
          <p:cNvPr id="42" name="文本框 41">
            <a:extLst>
              <a:ext uri="{FF2B5EF4-FFF2-40B4-BE49-F238E27FC236}">
                <a16:creationId xmlns:a16="http://schemas.microsoft.com/office/drawing/2014/main" id="{D6D3BB8A-C58E-472E-B342-B355459758B0}"/>
              </a:ext>
            </a:extLst>
          </p:cNvPr>
          <p:cNvSpPr txBox="1"/>
          <p:nvPr/>
        </p:nvSpPr>
        <p:spPr>
          <a:xfrm>
            <a:off x="307536" y="5116008"/>
            <a:ext cx="4925552" cy="1384995"/>
          </a:xfrm>
          <a:prstGeom prst="rect">
            <a:avLst/>
          </a:prstGeom>
          <a:solidFill>
            <a:schemeClr val="bg1">
              <a:lumMod val="85000"/>
            </a:schemeClr>
          </a:solidFill>
        </p:spPr>
        <p:txBody>
          <a:bodyPr wrap="square">
            <a:spAutoFit/>
          </a:bodyPr>
          <a:lstStyle/>
          <a:p>
            <a:r>
              <a:rPr lang="en-US" altLang="zh-CN" sz="1200" b="1" dirty="0">
                <a:solidFill>
                  <a:srgbClr val="955AE7"/>
                </a:solidFill>
                <a:effectLst/>
                <a:latin typeface="Cascadia Code" panose="020B0609020000020004" pitchFamily="49" charset="0"/>
              </a:rPr>
              <a:t>def</a:t>
            </a:r>
            <a:r>
              <a:rPr lang="en-US" altLang="zh-CN" sz="1200" dirty="0">
                <a:solidFill>
                  <a:srgbClr val="585260"/>
                </a:solidFill>
                <a:effectLst/>
                <a:latin typeface="Cascadia Code" panose="020B0609020000020004" pitchFamily="49" charset="0"/>
              </a:rPr>
              <a:t> </a:t>
            </a:r>
            <a:r>
              <a:rPr lang="en-US" altLang="zh-CN" sz="1200" b="1" dirty="0" err="1">
                <a:solidFill>
                  <a:srgbClr val="A06E3B"/>
                </a:solidFill>
                <a:effectLst/>
                <a:latin typeface="Cascadia Code" panose="020B0609020000020004" pitchFamily="49" charset="0"/>
              </a:rPr>
              <a:t>get_rmse</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records_real</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records_predict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均方根误差：是均方误差的算术平方根</a:t>
            </a:r>
            <a:endParaRPr lang="zh-CN" altLang="en-US" sz="1200" dirty="0">
              <a:effectLst/>
            </a:endParaRPr>
          </a:p>
          <a:p>
            <a:r>
              <a:rPr lang="en-US" altLang="zh-CN" sz="1200" dirty="0" err="1">
                <a:solidFill>
                  <a:srgbClr val="585260"/>
                </a:solidFill>
                <a:effectLst/>
                <a:latin typeface="Cascadia Code" panose="020B0609020000020004" pitchFamily="49" charset="0"/>
              </a:rPr>
              <a:t>mse</a:t>
            </a:r>
            <a:r>
              <a:rPr lang="en-US" altLang="zh-CN" sz="1200" dirty="0">
                <a:solidFill>
                  <a:srgbClr val="585260"/>
                </a:solidFill>
                <a:effectLst/>
                <a:latin typeface="Cascadia Code" panose="020B0609020000020004" pitchFamily="49" charset="0"/>
              </a:rPr>
              <a:t> = </a:t>
            </a:r>
            <a:r>
              <a:rPr lang="en-US" altLang="zh-CN" sz="1200" b="1" dirty="0" err="1">
                <a:solidFill>
                  <a:srgbClr val="A06E3B"/>
                </a:solidFill>
                <a:effectLst/>
                <a:latin typeface="Cascadia Code" panose="020B0609020000020004" pitchFamily="49" charset="0"/>
              </a:rPr>
              <a:t>get_mse</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records_real</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records_predict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if</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mse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return</a:t>
            </a:r>
            <a:r>
              <a:rPr lang="en-US" altLang="zh-CN" sz="1200" dirty="0">
                <a:solidFill>
                  <a:srgbClr val="585260"/>
                </a:solidFill>
                <a:effectLst/>
                <a:latin typeface="Cascadia Code" panose="020B0609020000020004" pitchFamily="49" charset="0"/>
              </a:rPr>
              <a:t> </a:t>
            </a:r>
            <a:r>
              <a:rPr lang="en-US" altLang="zh-CN" sz="1200" dirty="0" err="1">
                <a:solidFill>
                  <a:srgbClr val="585260"/>
                </a:solidFill>
                <a:effectLst/>
                <a:latin typeface="Cascadia Code" panose="020B0609020000020004" pitchFamily="49" charset="0"/>
              </a:rPr>
              <a:t>math.</a:t>
            </a:r>
            <a:r>
              <a:rPr lang="en-US" altLang="zh-CN" sz="1200" b="1" dirty="0" err="1">
                <a:solidFill>
                  <a:srgbClr val="A06E3B"/>
                </a:solidFill>
                <a:effectLst/>
                <a:latin typeface="Cascadia Code" panose="020B0609020000020004" pitchFamily="49" charset="0"/>
              </a:rPr>
              <a:t>sqrt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mse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else</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return None</a:t>
            </a:r>
            <a:r>
              <a:rPr lang="en-US" altLang="zh-CN" sz="1200" dirty="0">
                <a:effectLst/>
              </a:rPr>
              <a:t> </a:t>
            </a:r>
            <a:endParaRPr lang="zh-CN" altLang="en-US" sz="1200" dirty="0"/>
          </a:p>
        </p:txBody>
      </p:sp>
      <p:sp>
        <p:nvSpPr>
          <p:cNvPr id="43" name="文本框 42">
            <a:extLst>
              <a:ext uri="{FF2B5EF4-FFF2-40B4-BE49-F238E27FC236}">
                <a16:creationId xmlns:a16="http://schemas.microsoft.com/office/drawing/2014/main" id="{E7D9B922-2363-4934-A652-379F371CEB22}"/>
              </a:ext>
            </a:extLst>
          </p:cNvPr>
          <p:cNvSpPr txBox="1"/>
          <p:nvPr/>
        </p:nvSpPr>
        <p:spPr>
          <a:xfrm>
            <a:off x="5219234" y="3753796"/>
            <a:ext cx="8829964" cy="307777"/>
          </a:xfrm>
          <a:prstGeom prst="rect">
            <a:avLst/>
          </a:prstGeom>
          <a:noFill/>
        </p:spPr>
        <p:txBody>
          <a:bodyPr wrap="square">
            <a:spAutoFit/>
          </a:bodyPr>
          <a:lstStyle/>
          <a:p>
            <a:r>
              <a:rPr lang="zh-CN" altLang="en-US" sz="1400" b="0" i="0" dirty="0">
                <a:solidFill>
                  <a:srgbClr val="24292F"/>
                </a:solidFill>
                <a:effectLst/>
                <a:latin typeface="-apple-system"/>
              </a:rPr>
              <a:t>这里我们首先自定义获取均方误差，均方根误差，和交叉验证的函数：</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p:bldP spid="30" grpId="0"/>
      <p:bldP spid="31" grpId="0"/>
      <p:bldP spid="32" grpId="0"/>
      <p:bldP spid="36" grpId="0"/>
      <p:bldP spid="37" grpId="0"/>
      <p:bldP spid="38" grpId="0"/>
      <p:bldP spid="39" grpId="0"/>
      <p:bldP spid="41" grpId="0" animBg="1"/>
      <p:bldP spid="42" grpId="0" animBg="1"/>
      <p:bldP spid="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24" name="文本占位符 1">
            <a:extLst>
              <a:ext uri="{FF2B5EF4-FFF2-40B4-BE49-F238E27FC236}">
                <a16:creationId xmlns:a16="http://schemas.microsoft.com/office/drawing/2014/main" id="{92E20B9C-6BDE-4DF9-A8F0-92C7C474AC6B}"/>
              </a:ext>
            </a:extLst>
          </p:cNvPr>
          <p:cNvSpPr txBox="1">
            <a:spLocks/>
          </p:cNvSpPr>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a:t>05</a:t>
            </a:r>
            <a:endParaRPr kumimoji="1" lang="zh-CN" altLang="en-US" dirty="0"/>
          </a:p>
        </p:txBody>
      </p:sp>
      <p:sp>
        <p:nvSpPr>
          <p:cNvPr id="25" name="文本占位符 2">
            <a:extLst>
              <a:ext uri="{FF2B5EF4-FFF2-40B4-BE49-F238E27FC236}">
                <a16:creationId xmlns:a16="http://schemas.microsoft.com/office/drawing/2014/main" id="{C63EFBE5-6CA7-4931-B13D-0F1151FC3443}"/>
              </a:ext>
            </a:extLst>
          </p:cNvPr>
          <p:cNvSpPr txBox="1">
            <a:spLocks/>
          </p:cNvSpPr>
          <p:nvPr/>
        </p:nvSpPr>
        <p:spPr>
          <a:xfrm>
            <a:off x="1110083" y="206099"/>
            <a:ext cx="6435012" cy="652366"/>
          </a:xfrm>
          <a:prstGeom prst="rect">
            <a:avLst/>
          </a:prstGeom>
          <a:noFill/>
        </p:spPr>
        <p:txBody>
          <a:bodyPr anchor="ct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accent5"/>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建立模型</a:t>
            </a:r>
          </a:p>
        </p:txBody>
      </p:sp>
      <p:sp>
        <p:nvSpPr>
          <p:cNvPr id="5" name="文本框 4">
            <a:extLst>
              <a:ext uri="{FF2B5EF4-FFF2-40B4-BE49-F238E27FC236}">
                <a16:creationId xmlns:a16="http://schemas.microsoft.com/office/drawing/2014/main" id="{DA950396-2F98-41C3-A14C-D673720248D7}"/>
              </a:ext>
            </a:extLst>
          </p:cNvPr>
          <p:cNvSpPr txBox="1"/>
          <p:nvPr/>
        </p:nvSpPr>
        <p:spPr>
          <a:xfrm>
            <a:off x="0" y="1547137"/>
            <a:ext cx="5064098" cy="3231654"/>
          </a:xfrm>
          <a:prstGeom prst="rect">
            <a:avLst/>
          </a:prstGeom>
          <a:solidFill>
            <a:schemeClr val="bg1">
              <a:lumMod val="85000"/>
            </a:schemeClr>
          </a:solidFill>
        </p:spPr>
        <p:txBody>
          <a:bodyPr wrap="square">
            <a:spAutoFit/>
          </a:bodyPr>
          <a:lstStyle/>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搜索各个算法的超参数</a:t>
            </a:r>
            <a:endParaRPr lang="zh-CN" altLang="en-US"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定义先验参数网格搜索验证方法</a:t>
            </a:r>
            <a:endParaRPr lang="zh-CN" altLang="en-US" sz="1200" dirty="0">
              <a:effectLst/>
            </a:endParaRPr>
          </a:p>
          <a:p>
            <a:r>
              <a:rPr lang="en-US" altLang="zh-CN" sz="1200" b="1" dirty="0">
                <a:solidFill>
                  <a:srgbClr val="955AE7"/>
                </a:solidFill>
                <a:effectLst/>
                <a:latin typeface="Cascadia Code" panose="020B0609020000020004" pitchFamily="49" charset="0"/>
              </a:rPr>
              <a:t>class</a:t>
            </a:r>
            <a:r>
              <a:rPr lang="en-US" altLang="zh-CN" sz="1200" dirty="0">
                <a:solidFill>
                  <a:srgbClr val="585260"/>
                </a:solidFill>
                <a:effectLst/>
                <a:latin typeface="Cascadia Code" panose="020B0609020000020004" pitchFamily="49" charset="0"/>
              </a:rPr>
              <a:t> </a:t>
            </a:r>
            <a:r>
              <a:rPr lang="en-US" altLang="zh-CN" sz="1200" b="1" dirty="0">
                <a:solidFill>
                  <a:srgbClr val="A06E3B"/>
                </a:solidFill>
                <a:effectLst/>
                <a:latin typeface="Cascadia Code" panose="020B0609020000020004" pitchFamily="49" charset="0"/>
              </a:rPr>
              <a:t>grid</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b="1" dirty="0">
                <a:solidFill>
                  <a:srgbClr val="955AE7"/>
                </a:solidFill>
                <a:effectLst/>
                <a:latin typeface="Cascadia Code" panose="020B0609020000020004" pitchFamily="49" charset="0"/>
              </a:rPr>
              <a:t>def</a:t>
            </a:r>
            <a:r>
              <a:rPr lang="en-US" altLang="zh-CN" sz="1200" dirty="0">
                <a:solidFill>
                  <a:srgbClr val="585260"/>
                </a:solidFill>
                <a:effectLst/>
                <a:latin typeface="Cascadia Code" panose="020B0609020000020004" pitchFamily="49" charset="0"/>
              </a:rPr>
              <a:t> </a:t>
            </a:r>
            <a:r>
              <a:rPr lang="en-US" altLang="zh-CN" sz="1200" b="1" dirty="0">
                <a:solidFill>
                  <a:srgbClr val="A06E3B"/>
                </a:solidFill>
                <a:effectLst/>
                <a:latin typeface="Cascadia Code" panose="020B0609020000020004" pitchFamily="49" charset="0"/>
              </a:rPr>
              <a:t>__</a:t>
            </a:r>
            <a:r>
              <a:rPr lang="en-US" altLang="zh-CN" sz="1200" b="1" dirty="0" err="1">
                <a:solidFill>
                  <a:srgbClr val="A06E3B"/>
                </a:solidFill>
                <a:effectLst/>
                <a:latin typeface="Cascadia Code" panose="020B0609020000020004" pitchFamily="49" charset="0"/>
              </a:rPr>
              <a:t>init</a:t>
            </a:r>
            <a:r>
              <a:rPr lang="en-US" altLang="zh-CN" sz="1200" b="1" dirty="0">
                <a:solidFill>
                  <a:srgbClr val="A06E3B"/>
                </a:solidFill>
                <a:effectLst/>
                <a:latin typeface="Cascadia Code" panose="020B0609020000020004" pitchFamily="49" charset="0"/>
              </a:rPr>
              <a:t>__</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self,model</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self.model</a:t>
            </a:r>
            <a:r>
              <a:rPr lang="en-US" altLang="zh-CN" sz="1200" dirty="0">
                <a:solidFill>
                  <a:srgbClr val="585260"/>
                </a:solidFill>
                <a:effectLst/>
                <a:latin typeface="Cascadia Code" panose="020B0609020000020004" pitchFamily="49" charset="0"/>
              </a:rPr>
              <a:t> = model</a:t>
            </a:r>
            <a:endParaRPr lang="en-US" altLang="zh-CN" sz="1200" dirty="0">
              <a:effectLst/>
            </a:endParaRPr>
          </a:p>
          <a:p>
            <a:r>
              <a:rPr lang="en-US" altLang="zh-CN" sz="1200" b="1" dirty="0">
                <a:solidFill>
                  <a:srgbClr val="955AE7"/>
                </a:solidFill>
                <a:effectLst/>
                <a:latin typeface="Cascadia Code" panose="020B0609020000020004" pitchFamily="49" charset="0"/>
              </a:rPr>
              <a:t>def</a:t>
            </a:r>
            <a:r>
              <a:rPr lang="en-US" altLang="zh-CN" sz="1200" dirty="0">
                <a:solidFill>
                  <a:srgbClr val="585260"/>
                </a:solidFill>
                <a:effectLst/>
                <a:latin typeface="Cascadia Code" panose="020B0609020000020004" pitchFamily="49" charset="0"/>
              </a:rPr>
              <a:t> </a:t>
            </a:r>
            <a:r>
              <a:rPr lang="en-US" altLang="zh-CN" sz="1200" b="1" dirty="0" err="1">
                <a:solidFill>
                  <a:srgbClr val="A06E3B"/>
                </a:solidFill>
                <a:effectLst/>
                <a:latin typeface="Cascadia Code" panose="020B0609020000020004" pitchFamily="49" charset="0"/>
              </a:rPr>
              <a:t>grid_get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self,X,y,param_grid</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grid_search</a:t>
            </a:r>
            <a:r>
              <a:rPr lang="en-US" altLang="zh-CN" sz="1200" dirty="0">
                <a:solidFill>
                  <a:srgbClr val="585260"/>
                </a:solidFill>
                <a:effectLst/>
                <a:latin typeface="Cascadia Code" panose="020B0609020000020004" pitchFamily="49" charset="0"/>
              </a:rPr>
              <a:t> = </a:t>
            </a:r>
            <a:r>
              <a:rPr lang="en-US" altLang="zh-CN" sz="1200" b="1" dirty="0" err="1">
                <a:solidFill>
                  <a:srgbClr val="A06E3B"/>
                </a:solidFill>
                <a:effectLst/>
                <a:latin typeface="Cascadia Code" panose="020B0609020000020004" pitchFamily="49" charset="0"/>
              </a:rPr>
              <a:t>GridSearchCV</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self.model,param_grid,cv</a:t>
            </a:r>
            <a:r>
              <a:rPr lang="en-US" altLang="zh-CN" sz="1200" dirty="0">
                <a:solidFill>
                  <a:srgbClr val="585260"/>
                </a:solidFill>
                <a:effectLst/>
                <a:latin typeface="Cascadia Code" panose="020B0609020000020004" pitchFamily="49" charset="0"/>
              </a:rPr>
              <a:t>=</a:t>
            </a:r>
            <a:r>
              <a:rPr lang="en-US" altLang="zh-CN" sz="1200" dirty="0">
                <a:solidFill>
                  <a:srgbClr val="AA573C"/>
                </a:solidFill>
                <a:effectLst/>
                <a:latin typeface="Cascadia Code" panose="020B0609020000020004" pitchFamily="49" charset="0"/>
              </a:rPr>
              <a:t>5</a:t>
            </a:r>
            <a:r>
              <a:rPr lang="en-US" altLang="zh-CN" sz="1200" dirty="0">
                <a:solidFill>
                  <a:srgbClr val="585260"/>
                </a:solidFill>
                <a:effectLst/>
                <a:latin typeface="Cascadia Code" panose="020B0609020000020004" pitchFamily="49" charset="0"/>
              </a:rPr>
              <a:t>, scoring=</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neg_mean_squared_error</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dirty="0" err="1">
                <a:solidFill>
                  <a:srgbClr val="585260"/>
                </a:solidFill>
                <a:effectLst/>
                <a:latin typeface="Cascadia Code" panose="020B0609020000020004" pitchFamily="49" charset="0"/>
              </a:rPr>
              <a:t>grid_search.</a:t>
            </a:r>
            <a:r>
              <a:rPr lang="en-US" altLang="zh-CN" sz="1200" b="1" dirty="0" err="1">
                <a:solidFill>
                  <a:srgbClr val="A06E3B"/>
                </a:solidFill>
                <a:effectLst/>
                <a:latin typeface="Cascadia Code" panose="020B0609020000020004" pitchFamily="49" charset="0"/>
              </a:rPr>
              <a:t>fit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X,y</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打印最佳参数及对应的评估指标</a:t>
            </a:r>
            <a:endParaRPr lang="zh-CN" altLang="en-US" sz="1200" dirty="0">
              <a:effectLst/>
            </a:endParaRPr>
          </a:p>
          <a:p>
            <a:r>
              <a:rPr lang="en-US" altLang="zh-CN" sz="1200" b="1" dirty="0">
                <a:solidFill>
                  <a:srgbClr val="955AE7"/>
                </a:solidFill>
                <a:effectLst/>
                <a:latin typeface="Cascadia Code" panose="020B0609020000020004" pitchFamily="49" charset="0"/>
              </a:rPr>
              <a:t>print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grid_search.best_params</a:t>
            </a:r>
            <a:r>
              <a:rPr lang="en-US" altLang="zh-CN" sz="1200" dirty="0">
                <a:solidFill>
                  <a:srgbClr val="585260"/>
                </a:solidFill>
                <a:effectLst/>
                <a:latin typeface="Cascadia Code" panose="020B0609020000020004" pitchFamily="49" charset="0"/>
              </a:rPr>
              <a:t>_, </a:t>
            </a:r>
            <a:r>
              <a:rPr lang="en-US" altLang="zh-CN" sz="1200" dirty="0" err="1">
                <a:solidFill>
                  <a:srgbClr val="585260"/>
                </a:solidFill>
                <a:effectLst/>
                <a:latin typeface="Cascadia Code" panose="020B0609020000020004" pitchFamily="49" charset="0"/>
              </a:rPr>
              <a:t>np.</a:t>
            </a:r>
            <a:r>
              <a:rPr lang="en-US" altLang="zh-CN" sz="1200" b="1" dirty="0" err="1">
                <a:solidFill>
                  <a:srgbClr val="A06E3B"/>
                </a:solidFill>
                <a:effectLst/>
                <a:latin typeface="Cascadia Code" panose="020B0609020000020004" pitchFamily="49" charset="0"/>
              </a:rPr>
              <a:t>sqrt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grid_search.best_score</a:t>
            </a:r>
            <a:r>
              <a:rPr lang="en-US" altLang="zh-CN" sz="1200" dirty="0">
                <a:solidFill>
                  <a:srgbClr val="585260"/>
                </a:solidFill>
                <a:effectLst/>
                <a:latin typeface="Cascadia Code" panose="020B0609020000020004" pitchFamily="49" charset="0"/>
              </a:rPr>
              <a:t>_))</a:t>
            </a:r>
            <a:endParaRPr lang="en-US" altLang="zh-CN" sz="1200" dirty="0">
              <a:effectLst/>
            </a:endParaRPr>
          </a:p>
          <a:p>
            <a:r>
              <a:rPr lang="en-US" altLang="zh-CN" sz="1200" dirty="0" err="1">
                <a:solidFill>
                  <a:srgbClr val="585260"/>
                </a:solidFill>
                <a:effectLst/>
                <a:latin typeface="Cascadia Code" panose="020B0609020000020004" pitchFamily="49" charset="0"/>
              </a:rPr>
              <a:t>grid_search.cv_results</a:t>
            </a:r>
            <a:r>
              <a:rPr lang="en-US" altLang="zh-CN" sz="1200" dirty="0">
                <a:solidFill>
                  <a:srgbClr val="585260"/>
                </a:solidFill>
                <a:effectLst/>
                <a:latin typeface="Cascadia Code" panose="020B0609020000020004" pitchFamily="49" charset="0"/>
              </a:rPr>
              <a:t>_[</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mean_test_score</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 = </a:t>
            </a:r>
            <a:r>
              <a:rPr lang="en-US" altLang="zh-CN" sz="1200" dirty="0" err="1">
                <a:solidFill>
                  <a:srgbClr val="585260"/>
                </a:solidFill>
                <a:effectLst/>
                <a:latin typeface="Cascadia Code" panose="020B0609020000020004" pitchFamily="49" charset="0"/>
              </a:rPr>
              <a:t>np.</a:t>
            </a:r>
            <a:r>
              <a:rPr lang="en-US" altLang="zh-CN" sz="1200" b="1" dirty="0" err="1">
                <a:solidFill>
                  <a:srgbClr val="A06E3B"/>
                </a:solidFill>
                <a:effectLst/>
                <a:latin typeface="Cascadia Code" panose="020B0609020000020004" pitchFamily="49" charset="0"/>
              </a:rPr>
              <a:t>sqrt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grid_search.cv_results</a:t>
            </a:r>
            <a:r>
              <a:rPr lang="en-US" altLang="zh-CN" sz="1200" dirty="0">
                <a:solidFill>
                  <a:srgbClr val="585260"/>
                </a:solidFill>
                <a:effectLst/>
                <a:latin typeface="Cascadia Code" panose="020B0609020000020004" pitchFamily="49" charset="0"/>
              </a:rPr>
              <a:t>_[</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mean_test_score</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endParaRPr lang="en-US" altLang="zh-CN" sz="1200" dirty="0">
              <a:effectLst/>
            </a:endParaRPr>
          </a:p>
          <a:p>
            <a:r>
              <a:rPr lang="en-US" altLang="zh-CN" sz="1200" i="1" dirty="0">
                <a:solidFill>
                  <a:srgbClr val="7E7887"/>
                </a:solidFill>
                <a:effectLst/>
                <a:latin typeface="Cascadia Code" panose="020B0609020000020004" pitchFamily="49" charset="0"/>
              </a:rPr>
              <a:t># </a:t>
            </a:r>
            <a:r>
              <a:rPr lang="zh-CN" altLang="en-US" sz="1200" i="1" dirty="0">
                <a:solidFill>
                  <a:srgbClr val="7E7887"/>
                </a:solidFill>
                <a:effectLst/>
                <a:latin typeface="Cascadia Code" panose="020B0609020000020004" pitchFamily="49" charset="0"/>
              </a:rPr>
              <a:t>打印单独的各参数组合参数及对应的评估指标</a:t>
            </a:r>
            <a:endParaRPr lang="zh-CN" altLang="en-US" sz="1200" dirty="0">
              <a:effectLst/>
            </a:endParaRPr>
          </a:p>
          <a:p>
            <a:r>
              <a:rPr lang="en-US" altLang="zh-CN" sz="1200" b="1" dirty="0">
                <a:solidFill>
                  <a:srgbClr val="955AE7"/>
                </a:solidFill>
                <a:effectLst/>
                <a:latin typeface="Cascadia Code" panose="020B0609020000020004" pitchFamily="49" charset="0"/>
              </a:rPr>
              <a:t>print</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pd.</a:t>
            </a:r>
            <a:r>
              <a:rPr lang="en-US" altLang="zh-CN" sz="1200" b="1" dirty="0" err="1">
                <a:solidFill>
                  <a:srgbClr val="A06E3B"/>
                </a:solidFill>
                <a:effectLst/>
                <a:latin typeface="Cascadia Code" panose="020B0609020000020004" pitchFamily="49" charset="0"/>
              </a:rPr>
              <a:t>DataFrame</a:t>
            </a:r>
            <a:r>
              <a:rPr lang="en-US" altLang="zh-CN" sz="1200" dirty="0">
                <a:solidFill>
                  <a:srgbClr val="585260"/>
                </a:solidFill>
                <a:effectLst/>
                <a:latin typeface="Cascadia Code" panose="020B0609020000020004" pitchFamily="49" charset="0"/>
              </a:rPr>
              <a:t>(</a:t>
            </a:r>
            <a:r>
              <a:rPr lang="en-US" altLang="zh-CN" sz="1200" dirty="0" err="1">
                <a:solidFill>
                  <a:srgbClr val="585260"/>
                </a:solidFill>
                <a:effectLst/>
                <a:latin typeface="Cascadia Code" panose="020B0609020000020004" pitchFamily="49" charset="0"/>
              </a:rPr>
              <a:t>grid_search.cv_results</a:t>
            </a:r>
            <a:r>
              <a:rPr lang="en-US" altLang="zh-CN" sz="1200" dirty="0">
                <a:solidFill>
                  <a:srgbClr val="585260"/>
                </a:solidFill>
                <a:effectLst/>
                <a:latin typeface="Cascadia Code" panose="020B0609020000020004" pitchFamily="49" charset="0"/>
              </a:rPr>
              <a:t>_)[[</a:t>
            </a:r>
            <a:r>
              <a:rPr lang="en-US" altLang="zh-CN" sz="1200" dirty="0">
                <a:solidFill>
                  <a:srgbClr val="2A9292"/>
                </a:solidFill>
                <a:effectLst/>
                <a:latin typeface="Cascadia Code" panose="020B0609020000020004" pitchFamily="49" charset="0"/>
              </a:rPr>
              <a:t>'params'</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'mean_test_score'</a:t>
            </a:r>
            <a:r>
              <a:rPr lang="en-US" altLang="zh-CN" sz="1200" dirty="0">
                <a:solidFill>
                  <a:srgbClr val="585260"/>
                </a:solidFill>
                <a:effectLst/>
                <a:latin typeface="Cascadia Code" panose="020B0609020000020004" pitchFamily="49" charset="0"/>
              </a:rPr>
              <a:t>,</a:t>
            </a:r>
            <a:r>
              <a:rPr lang="en-US" altLang="zh-CN" sz="1200" dirty="0">
                <a:solidFill>
                  <a:srgbClr val="2A9292"/>
                </a:solidFill>
                <a:effectLst/>
                <a:latin typeface="Cascadia Code" panose="020B0609020000020004" pitchFamily="49" charset="0"/>
              </a:rPr>
              <a:t>'</a:t>
            </a:r>
            <a:r>
              <a:rPr lang="en-US" altLang="zh-CN" sz="1200" dirty="0" err="1">
                <a:solidFill>
                  <a:srgbClr val="2A9292"/>
                </a:solidFill>
                <a:effectLst/>
                <a:latin typeface="Cascadia Code" panose="020B0609020000020004" pitchFamily="49" charset="0"/>
              </a:rPr>
              <a:t>std_test_score</a:t>
            </a:r>
            <a:r>
              <a:rPr lang="en-US" altLang="zh-CN" sz="1200" dirty="0">
                <a:solidFill>
                  <a:srgbClr val="2A9292"/>
                </a:solidFill>
                <a:effectLst/>
                <a:latin typeface="Cascadia Code" panose="020B0609020000020004" pitchFamily="49" charset="0"/>
              </a:rPr>
              <a:t>'</a:t>
            </a:r>
            <a:r>
              <a:rPr lang="en-US" altLang="zh-CN" sz="1200" dirty="0">
                <a:solidFill>
                  <a:srgbClr val="585260"/>
                </a:solidFill>
                <a:effectLst/>
                <a:latin typeface="Cascadia Code" panose="020B0609020000020004" pitchFamily="49" charset="0"/>
              </a:rPr>
              <a:t>]])</a:t>
            </a:r>
            <a:r>
              <a:rPr lang="en-US" altLang="zh-CN" sz="1200" dirty="0">
                <a:effectLst/>
              </a:rPr>
              <a:t> </a:t>
            </a:r>
            <a:endParaRPr lang="zh-CN" altLang="en-US" sz="1200" dirty="0"/>
          </a:p>
        </p:txBody>
      </p:sp>
      <p:sp>
        <p:nvSpPr>
          <p:cNvPr id="6" name="文本框 5">
            <a:extLst>
              <a:ext uri="{FF2B5EF4-FFF2-40B4-BE49-F238E27FC236}">
                <a16:creationId xmlns:a16="http://schemas.microsoft.com/office/drawing/2014/main" id="{2819C49D-705A-428B-A816-DC527FDF8C8A}"/>
              </a:ext>
            </a:extLst>
          </p:cNvPr>
          <p:cNvSpPr txBox="1"/>
          <p:nvPr/>
        </p:nvSpPr>
        <p:spPr>
          <a:xfrm>
            <a:off x="0" y="950109"/>
            <a:ext cx="5064098" cy="523220"/>
          </a:xfrm>
          <a:prstGeom prst="rect">
            <a:avLst/>
          </a:prstGeom>
          <a:noFill/>
        </p:spPr>
        <p:txBody>
          <a:bodyPr wrap="square">
            <a:spAutoFit/>
          </a:bodyPr>
          <a:lstStyle/>
          <a:p>
            <a:r>
              <a:rPr lang="zh-CN" altLang="en-US" sz="1400" b="0" i="0" dirty="0">
                <a:solidFill>
                  <a:srgbClr val="24292F"/>
                </a:solidFill>
                <a:effectLst/>
                <a:latin typeface="-apple-system"/>
              </a:rPr>
              <a:t>另外还需定义一个函数用于网格搜索，方便我们找到更好的参数</a:t>
            </a:r>
            <a:r>
              <a:rPr lang="en-US" altLang="zh-CN" sz="1400" b="0" i="0" dirty="0">
                <a:solidFill>
                  <a:srgbClr val="24292F"/>
                </a:solidFill>
                <a:effectLst/>
                <a:latin typeface="-apple-system"/>
              </a:rPr>
              <a:t>-</a:t>
            </a:r>
            <a:r>
              <a:rPr lang="zh-CN" altLang="en-US" sz="1400" b="0" i="0" dirty="0">
                <a:solidFill>
                  <a:srgbClr val="24292F"/>
                </a:solidFill>
                <a:effectLst/>
                <a:latin typeface="-apple-system"/>
              </a:rPr>
              <a:t>例如决策树的最大深度，剪枝策略等：</a:t>
            </a:r>
            <a:endParaRPr lang="zh-CN" altLang="en-US" sz="1400" dirty="0"/>
          </a:p>
        </p:txBody>
      </p:sp>
      <p:sp>
        <p:nvSpPr>
          <p:cNvPr id="7" name="AutoShape 2" descr="在这里插入图片描述">
            <a:extLst>
              <a:ext uri="{FF2B5EF4-FFF2-40B4-BE49-F238E27FC236}">
                <a16:creationId xmlns:a16="http://schemas.microsoft.com/office/drawing/2014/main" id="{39EA676B-169D-4258-AC59-E1A501134A56}"/>
              </a:ext>
            </a:extLst>
          </p:cNvPr>
          <p:cNvSpPr>
            <a:spLocks noChangeAspect="1" noChangeArrowheads="1"/>
          </p:cNvSpPr>
          <p:nvPr/>
        </p:nvSpPr>
        <p:spPr bwMode="auto">
          <a:xfrm>
            <a:off x="6085964" y="3418964"/>
            <a:ext cx="162435" cy="16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16D58EF8-4968-4FE3-9882-8BCCA0F05EAB}"/>
              </a:ext>
            </a:extLst>
          </p:cNvPr>
          <p:cNvSpPr txBox="1"/>
          <p:nvPr/>
        </p:nvSpPr>
        <p:spPr>
          <a:xfrm>
            <a:off x="5467548" y="223935"/>
            <a:ext cx="6202836" cy="1200329"/>
          </a:xfrm>
          <a:prstGeom prst="rect">
            <a:avLst/>
          </a:prstGeom>
          <a:noFill/>
        </p:spPr>
        <p:txBody>
          <a:bodyPr wrap="square">
            <a:spAutoFit/>
          </a:bodyPr>
          <a:lstStyle/>
          <a:p>
            <a:pPr algn="l"/>
            <a:r>
              <a:rPr lang="zh-CN" altLang="en-US" sz="1200" b="0" i="0" dirty="0">
                <a:solidFill>
                  <a:srgbClr val="24292F"/>
                </a:solidFill>
                <a:effectLst/>
                <a:latin typeface="-apple-system"/>
              </a:rPr>
              <a:t>其实，在开始训练模型前，最好再进行一次主成分分析，这样做的目的是为了去除相关性，有助于帮助提升模型训练的效果，不单单是为了特征降维。</a:t>
            </a:r>
          </a:p>
          <a:p>
            <a:pPr algn="l"/>
            <a:r>
              <a:rPr lang="zh-CN" altLang="en-US" sz="1200" b="0" i="0" dirty="0">
                <a:solidFill>
                  <a:srgbClr val="24292F"/>
                </a:solidFill>
                <a:effectLst/>
                <a:latin typeface="-apple-system"/>
              </a:rPr>
              <a:t>经过尝试，主成分分分析对于最终分数的提升不是很大，因为我们数据集的特征很少，特征之间的相关性很弱，所以效果不是很显著。而对于特征数很大比如几百个特征，这时效果就提升很显著，因为可能处理数据时新建的特征和原始特征存在相关性，这可能导致较强的多重共线性 </a:t>
            </a:r>
            <a:r>
              <a:rPr lang="en-US" altLang="zh-CN" sz="1200" b="0" i="0" dirty="0">
                <a:solidFill>
                  <a:srgbClr val="24292F"/>
                </a:solidFill>
                <a:effectLst/>
                <a:latin typeface="-apple-system"/>
              </a:rPr>
              <a:t>(Multicollinearity) </a:t>
            </a:r>
            <a:r>
              <a:rPr lang="zh-CN" altLang="en-US" sz="1200" b="0" i="0" dirty="0">
                <a:solidFill>
                  <a:srgbClr val="24292F"/>
                </a:solidFill>
                <a:effectLst/>
                <a:latin typeface="-apple-system"/>
              </a:rPr>
              <a:t>，而主成分分分析可以去除它们中的相关性。</a:t>
            </a:r>
          </a:p>
        </p:txBody>
      </p:sp>
      <p:sp>
        <p:nvSpPr>
          <p:cNvPr id="9" name="文本框 8">
            <a:extLst>
              <a:ext uri="{FF2B5EF4-FFF2-40B4-BE49-F238E27FC236}">
                <a16:creationId xmlns:a16="http://schemas.microsoft.com/office/drawing/2014/main" id="{BAD3AD53-8DEE-491A-916B-912B140C310F}"/>
              </a:ext>
            </a:extLst>
          </p:cNvPr>
          <p:cNvSpPr txBox="1"/>
          <p:nvPr/>
        </p:nvSpPr>
        <p:spPr>
          <a:xfrm>
            <a:off x="5184743" y="1565510"/>
            <a:ext cx="6202836" cy="2031325"/>
          </a:xfrm>
          <a:prstGeom prst="rect">
            <a:avLst/>
          </a:prstGeom>
          <a:noFill/>
        </p:spPr>
        <p:txBody>
          <a:bodyPr wrap="square">
            <a:spAutoFit/>
          </a:bodyPr>
          <a:lstStyle/>
          <a:p>
            <a:pPr algn="l"/>
            <a:r>
              <a:rPr lang="en-US" altLang="zh-CN" sz="1400" b="1" i="0" dirty="0">
                <a:solidFill>
                  <a:schemeClr val="tx2"/>
                </a:solidFill>
                <a:effectLst/>
                <a:latin typeface="-apple-system"/>
              </a:rPr>
              <a:t>5.3 </a:t>
            </a:r>
            <a:r>
              <a:rPr lang="zh-CN" altLang="en-US" sz="1400" b="1" i="0" dirty="0">
                <a:solidFill>
                  <a:schemeClr val="tx2"/>
                </a:solidFill>
                <a:effectLst/>
                <a:latin typeface="-apple-system"/>
              </a:rPr>
              <a:t>简单算法模型选择</a:t>
            </a:r>
          </a:p>
          <a:p>
            <a:pPr algn="l"/>
            <a:r>
              <a:rPr lang="zh-CN" altLang="en-US" sz="1400" b="0" i="0" dirty="0">
                <a:solidFill>
                  <a:srgbClr val="24292F"/>
                </a:solidFill>
                <a:effectLst/>
                <a:latin typeface="-apple-system"/>
              </a:rPr>
              <a:t>这里采用</a:t>
            </a:r>
            <a:r>
              <a:rPr lang="en-US" altLang="zh-CN" sz="1400" b="0" i="0" dirty="0">
                <a:solidFill>
                  <a:srgbClr val="24292F"/>
                </a:solidFill>
                <a:effectLst/>
                <a:latin typeface="-apple-system"/>
              </a:rPr>
              <a:t>K</a:t>
            </a:r>
            <a:r>
              <a:rPr lang="zh-CN" altLang="en-US" sz="1400" b="0" i="0" dirty="0">
                <a:solidFill>
                  <a:srgbClr val="24292F"/>
                </a:solidFill>
                <a:effectLst/>
                <a:latin typeface="-apple-system"/>
              </a:rPr>
              <a:t>近邻，线性回归算法模型。</a:t>
            </a:r>
          </a:p>
          <a:p>
            <a:pPr algn="l">
              <a:buFont typeface="Arial" panose="020B0604020202020204" pitchFamily="34" charset="0"/>
              <a:buChar char="•"/>
            </a:pPr>
            <a:r>
              <a:rPr lang="en-US" altLang="zh-CN" sz="1400" b="0" i="0" dirty="0">
                <a:solidFill>
                  <a:srgbClr val="24292F"/>
                </a:solidFill>
                <a:effectLst/>
                <a:latin typeface="-apple-system"/>
              </a:rPr>
              <a:t>K</a:t>
            </a:r>
            <a:r>
              <a:rPr lang="zh-CN" altLang="en-US" sz="1400" b="0" i="0" dirty="0">
                <a:solidFill>
                  <a:srgbClr val="24292F"/>
                </a:solidFill>
                <a:effectLst/>
                <a:latin typeface="-apple-system"/>
              </a:rPr>
              <a:t>近邻回归模型不需要训练参数，只需要借助周围</a:t>
            </a:r>
            <a:r>
              <a:rPr lang="en-US" altLang="zh-CN" sz="1400" b="0" i="0" dirty="0">
                <a:solidFill>
                  <a:srgbClr val="24292F"/>
                </a:solidFill>
                <a:effectLst/>
                <a:latin typeface="-apple-system"/>
              </a:rPr>
              <a:t>K</a:t>
            </a:r>
            <a:r>
              <a:rPr lang="zh-CN" altLang="en-US" sz="1400" b="0" i="0" dirty="0">
                <a:solidFill>
                  <a:srgbClr val="24292F"/>
                </a:solidFill>
                <a:effectLst/>
                <a:latin typeface="-apple-system"/>
              </a:rPr>
              <a:t>个最近训练样本的目标值，对待测试样本的回归值进行决策。由此就衍生出衡量待测样本回归值的不同方式，即普通的算术平均算法和考虑距离差异的加权平均。</a:t>
            </a:r>
          </a:p>
          <a:p>
            <a:pPr algn="l">
              <a:buFont typeface="Arial" panose="020B0604020202020204" pitchFamily="34" charset="0"/>
              <a:buChar char="•"/>
            </a:pPr>
            <a:r>
              <a:rPr lang="zh-CN" altLang="en-US" sz="1400" b="0" i="0" dirty="0">
                <a:solidFill>
                  <a:srgbClr val="24292F"/>
                </a:solidFill>
                <a:effectLst/>
                <a:latin typeface="-apple-system"/>
              </a:rPr>
              <a:t>在线性回归中，数据使用线性预测函数来建模，并且未知的模型参数也是通过数据来估计。常用最小二乘逼近来拟合。</a:t>
            </a:r>
          </a:p>
          <a:p>
            <a:pPr algn="l"/>
            <a:r>
              <a:rPr lang="zh-CN" altLang="en-US" sz="1400" b="0" i="0" dirty="0">
                <a:solidFill>
                  <a:srgbClr val="24292F"/>
                </a:solidFill>
                <a:effectLst/>
                <a:latin typeface="-apple-system"/>
              </a:rPr>
              <a:t>在</a:t>
            </a:r>
            <a:r>
              <a:rPr lang="en-US" altLang="zh-CN" sz="1400" b="0" i="0" dirty="0" err="1">
                <a:solidFill>
                  <a:srgbClr val="24292F"/>
                </a:solidFill>
                <a:effectLst/>
                <a:latin typeface="-apple-system"/>
              </a:rPr>
              <a:t>sklearn</a:t>
            </a:r>
            <a:r>
              <a:rPr lang="zh-CN" altLang="en-US" sz="1400" b="0" i="0" dirty="0">
                <a:solidFill>
                  <a:srgbClr val="24292F"/>
                </a:solidFill>
                <a:effectLst/>
                <a:latin typeface="-apple-system"/>
              </a:rPr>
              <a:t>中进行数据建模非常简单，它已经定义好了一些列模型，我们秩序调用即可。</a:t>
            </a:r>
          </a:p>
        </p:txBody>
      </p:sp>
      <p:sp>
        <p:nvSpPr>
          <p:cNvPr id="10" name="文本框 9">
            <a:extLst>
              <a:ext uri="{FF2B5EF4-FFF2-40B4-BE49-F238E27FC236}">
                <a16:creationId xmlns:a16="http://schemas.microsoft.com/office/drawing/2014/main" id="{30E63B59-8FD3-4995-A919-4EC4CA599026}"/>
              </a:ext>
            </a:extLst>
          </p:cNvPr>
          <p:cNvSpPr txBox="1"/>
          <p:nvPr/>
        </p:nvSpPr>
        <p:spPr>
          <a:xfrm>
            <a:off x="5184743" y="3547684"/>
            <a:ext cx="6202836" cy="2462213"/>
          </a:xfrm>
          <a:prstGeom prst="rect">
            <a:avLst/>
          </a:prstGeom>
          <a:solidFill>
            <a:schemeClr val="bg1">
              <a:lumMod val="85000"/>
            </a:schemeClr>
          </a:solidFill>
        </p:spPr>
        <p:txBody>
          <a:bodyPr wrap="square">
            <a:spAutoFit/>
          </a:bodyPr>
          <a:lstStyle/>
          <a:p>
            <a:r>
              <a:rPr lang="en-US" altLang="zh-CN" sz="1400" b="1" dirty="0">
                <a:solidFill>
                  <a:srgbClr val="955AE7"/>
                </a:solidFill>
                <a:effectLst/>
                <a:latin typeface="Cascadia Code" panose="020B0609020000020004" pitchFamily="49" charset="0"/>
              </a:rPr>
              <a:t>from</a:t>
            </a:r>
            <a:r>
              <a:rPr lang="en-US" altLang="zh-CN" sz="1400" dirty="0">
                <a:solidFill>
                  <a:srgbClr val="585260"/>
                </a:solidFill>
                <a:effectLst/>
                <a:latin typeface="Cascadia Code" panose="020B0609020000020004" pitchFamily="49" charset="0"/>
              </a:rPr>
              <a:t> </a:t>
            </a:r>
            <a:r>
              <a:rPr lang="en-US" altLang="zh-CN" sz="1400" dirty="0" err="1">
                <a:solidFill>
                  <a:srgbClr val="585260"/>
                </a:solidFill>
                <a:effectLst/>
                <a:latin typeface="Cascadia Code" panose="020B0609020000020004" pitchFamily="49" charset="0"/>
              </a:rPr>
              <a:t>sklearn.neighbors</a:t>
            </a:r>
            <a:r>
              <a:rPr lang="en-US" altLang="zh-CN" sz="1400" dirty="0">
                <a:solidFill>
                  <a:srgbClr val="585260"/>
                </a:solidFill>
                <a:effectLst/>
                <a:latin typeface="Cascadia Code" panose="020B0609020000020004" pitchFamily="49" charset="0"/>
              </a:rPr>
              <a:t> </a:t>
            </a:r>
            <a:r>
              <a:rPr lang="en-US" altLang="zh-CN" sz="1400" b="1" dirty="0">
                <a:solidFill>
                  <a:srgbClr val="955AE7"/>
                </a:solidFill>
                <a:effectLst/>
                <a:latin typeface="Cascadia Code" panose="020B0609020000020004" pitchFamily="49" charset="0"/>
              </a:rPr>
              <a:t>import</a:t>
            </a:r>
            <a:r>
              <a:rPr lang="en-US" altLang="zh-CN" sz="1400" dirty="0">
                <a:solidFill>
                  <a:srgbClr val="585260"/>
                </a:solidFill>
                <a:effectLst/>
                <a:latin typeface="Cascadia Code" panose="020B0609020000020004" pitchFamily="49" charset="0"/>
              </a:rPr>
              <a:t> </a:t>
            </a:r>
            <a:r>
              <a:rPr lang="en-US" altLang="zh-CN" sz="1400" dirty="0" err="1">
                <a:solidFill>
                  <a:srgbClr val="585260"/>
                </a:solidFill>
                <a:effectLst/>
                <a:latin typeface="Cascadia Code" panose="020B0609020000020004" pitchFamily="49" charset="0"/>
              </a:rPr>
              <a:t>KNeighborsRegressor</a:t>
            </a:r>
            <a:endParaRPr lang="en-US" altLang="zh-CN" sz="1400" dirty="0">
              <a:effectLst/>
            </a:endParaRPr>
          </a:p>
          <a:p>
            <a:r>
              <a:rPr lang="en-US" altLang="zh-CN" sz="1400" i="1" dirty="0">
                <a:solidFill>
                  <a:srgbClr val="7E7887"/>
                </a:solidFill>
                <a:effectLst/>
                <a:latin typeface="Cascadia Code" panose="020B0609020000020004" pitchFamily="49" charset="0"/>
              </a:rPr>
              <a:t># </a:t>
            </a:r>
            <a:r>
              <a:rPr lang="zh-CN" altLang="en-US" sz="1400" i="1" dirty="0">
                <a:solidFill>
                  <a:srgbClr val="7E7887"/>
                </a:solidFill>
                <a:effectLst/>
                <a:latin typeface="Cascadia Code" panose="020B0609020000020004" pitchFamily="49" charset="0"/>
              </a:rPr>
              <a:t>初始化模型</a:t>
            </a:r>
            <a:endParaRPr lang="zh-CN" altLang="en-US" sz="1400" dirty="0">
              <a:effectLst/>
            </a:endParaRPr>
          </a:p>
          <a:p>
            <a:r>
              <a:rPr lang="en-US" altLang="zh-CN" sz="1400" dirty="0" err="1">
                <a:solidFill>
                  <a:srgbClr val="585260"/>
                </a:solidFill>
                <a:effectLst/>
                <a:latin typeface="Cascadia Code" panose="020B0609020000020004" pitchFamily="49" charset="0"/>
              </a:rPr>
              <a:t>knn</a:t>
            </a:r>
            <a:r>
              <a:rPr lang="en-US" altLang="zh-CN" sz="1400" dirty="0">
                <a:solidFill>
                  <a:srgbClr val="585260"/>
                </a:solidFill>
                <a:effectLst/>
                <a:latin typeface="Cascadia Code" panose="020B0609020000020004" pitchFamily="49" charset="0"/>
              </a:rPr>
              <a:t> = </a:t>
            </a:r>
            <a:r>
              <a:rPr lang="en-US" altLang="zh-CN" sz="1400" b="1" dirty="0" err="1">
                <a:solidFill>
                  <a:srgbClr val="A06E3B"/>
                </a:solidFill>
                <a:effectLst/>
                <a:latin typeface="Cascadia Code" panose="020B0609020000020004" pitchFamily="49" charset="0"/>
              </a:rPr>
              <a:t>KNeighborsRegressor</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i="1" dirty="0">
                <a:solidFill>
                  <a:srgbClr val="7E7887"/>
                </a:solidFill>
                <a:effectLst/>
                <a:latin typeface="Cascadia Code" panose="020B0609020000020004" pitchFamily="49" charset="0"/>
              </a:rPr>
              <a:t># </a:t>
            </a:r>
            <a:r>
              <a:rPr lang="zh-CN" altLang="en-US" sz="1400" i="1" dirty="0">
                <a:solidFill>
                  <a:srgbClr val="7E7887"/>
                </a:solidFill>
                <a:effectLst/>
                <a:latin typeface="Cascadia Code" panose="020B0609020000020004" pitchFamily="49" charset="0"/>
              </a:rPr>
              <a:t>模型训练</a:t>
            </a:r>
            <a:endParaRPr lang="zh-CN" altLang="en-US" sz="1400" dirty="0">
              <a:effectLst/>
            </a:endParaRPr>
          </a:p>
          <a:p>
            <a:r>
              <a:rPr lang="en-US" altLang="zh-CN" sz="1400" dirty="0" err="1">
                <a:solidFill>
                  <a:srgbClr val="585260"/>
                </a:solidFill>
                <a:effectLst/>
                <a:latin typeface="Cascadia Code" panose="020B0609020000020004" pitchFamily="49" charset="0"/>
              </a:rPr>
              <a:t>knn.</a:t>
            </a:r>
            <a:r>
              <a:rPr lang="en-US" altLang="zh-CN" sz="1400" b="1" dirty="0" err="1">
                <a:solidFill>
                  <a:srgbClr val="A06E3B"/>
                </a:solidFill>
                <a:effectLst/>
                <a:latin typeface="Cascadia Code" panose="020B0609020000020004" pitchFamily="49" charset="0"/>
              </a:rPr>
              <a:t>fit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x_train,y_train</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i="1" dirty="0">
                <a:solidFill>
                  <a:srgbClr val="7E7887"/>
                </a:solidFill>
                <a:effectLst/>
                <a:latin typeface="Cascadia Code" panose="020B0609020000020004" pitchFamily="49" charset="0"/>
              </a:rPr>
              <a:t># </a:t>
            </a:r>
            <a:r>
              <a:rPr lang="zh-CN" altLang="en-US" sz="1400" i="1" dirty="0">
                <a:solidFill>
                  <a:srgbClr val="7E7887"/>
                </a:solidFill>
                <a:effectLst/>
                <a:latin typeface="Cascadia Code" panose="020B0609020000020004" pitchFamily="49" charset="0"/>
              </a:rPr>
              <a:t>模型预测</a:t>
            </a:r>
            <a:endParaRPr lang="zh-CN" altLang="en-US" sz="1400" dirty="0">
              <a:effectLst/>
            </a:endParaRPr>
          </a:p>
          <a:p>
            <a:r>
              <a:rPr lang="en-US" altLang="zh-CN" sz="1400" dirty="0" err="1">
                <a:solidFill>
                  <a:srgbClr val="585260"/>
                </a:solidFill>
                <a:effectLst/>
                <a:latin typeface="Cascadia Code" panose="020B0609020000020004" pitchFamily="49" charset="0"/>
              </a:rPr>
              <a:t>y_pre_knn</a:t>
            </a:r>
            <a:r>
              <a:rPr lang="en-US" altLang="zh-CN" sz="1400" dirty="0">
                <a:solidFill>
                  <a:srgbClr val="585260"/>
                </a:solidFill>
                <a:effectLst/>
                <a:latin typeface="Cascadia Code" panose="020B0609020000020004" pitchFamily="49" charset="0"/>
              </a:rPr>
              <a:t> = </a:t>
            </a:r>
            <a:r>
              <a:rPr lang="en-US" altLang="zh-CN" sz="1400" dirty="0" err="1">
                <a:solidFill>
                  <a:srgbClr val="585260"/>
                </a:solidFill>
                <a:effectLst/>
                <a:latin typeface="Cascadia Code" panose="020B0609020000020004" pitchFamily="49" charset="0"/>
              </a:rPr>
              <a:t>knn.</a:t>
            </a:r>
            <a:r>
              <a:rPr lang="en-US" altLang="zh-CN" sz="1400" b="1" dirty="0" err="1">
                <a:solidFill>
                  <a:srgbClr val="A06E3B"/>
                </a:solidFill>
                <a:effectLst/>
                <a:latin typeface="Cascadia Code" panose="020B0609020000020004" pitchFamily="49" charset="0"/>
              </a:rPr>
              <a:t>predict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x_test</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i="1" dirty="0">
                <a:solidFill>
                  <a:srgbClr val="7E7887"/>
                </a:solidFill>
                <a:effectLst/>
                <a:latin typeface="Cascadia Code" panose="020B0609020000020004" pitchFamily="49" charset="0"/>
              </a:rPr>
              <a:t># </a:t>
            </a:r>
            <a:r>
              <a:rPr lang="zh-CN" altLang="en-US" sz="1400" i="1" dirty="0">
                <a:solidFill>
                  <a:srgbClr val="7E7887"/>
                </a:solidFill>
                <a:effectLst/>
                <a:latin typeface="Cascadia Code" panose="020B0609020000020004" pitchFamily="49" charset="0"/>
              </a:rPr>
              <a:t>模型评估</a:t>
            </a:r>
            <a:endParaRPr lang="zh-CN" altLang="en-US" sz="1400" dirty="0">
              <a:effectLst/>
            </a:endParaRPr>
          </a:p>
          <a:p>
            <a:r>
              <a:rPr lang="en-US" altLang="zh-CN" sz="1400" dirty="0" err="1">
                <a:solidFill>
                  <a:srgbClr val="585260"/>
                </a:solidFill>
                <a:effectLst/>
                <a:latin typeface="Cascadia Code" panose="020B0609020000020004" pitchFamily="49" charset="0"/>
              </a:rPr>
              <a:t>knn_score</a:t>
            </a:r>
            <a:r>
              <a:rPr lang="en-US" altLang="zh-CN" sz="1400" dirty="0">
                <a:solidFill>
                  <a:srgbClr val="585260"/>
                </a:solidFill>
                <a:effectLst/>
                <a:latin typeface="Cascadia Code" panose="020B0609020000020004" pitchFamily="49" charset="0"/>
              </a:rPr>
              <a:t> = </a:t>
            </a:r>
            <a:r>
              <a:rPr lang="en-US" altLang="zh-CN" sz="1400" b="1" dirty="0">
                <a:solidFill>
                  <a:srgbClr val="A06E3B"/>
                </a:solidFill>
                <a:effectLst/>
                <a:latin typeface="Cascadia Code" panose="020B0609020000020004" pitchFamily="49" charset="0"/>
              </a:rPr>
              <a:t>r2_score</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y_test,y_pre_knn</a:t>
            </a:r>
            <a:r>
              <a:rPr lang="en-US" altLang="zh-CN" sz="1400" dirty="0">
                <a:solidFill>
                  <a:srgbClr val="585260"/>
                </a:solidFill>
                <a:effectLst/>
                <a:latin typeface="Cascadia Code" panose="020B0609020000020004" pitchFamily="49" charset="0"/>
              </a:rPr>
              <a:t>)</a:t>
            </a:r>
            <a:endParaRPr lang="en-US" altLang="zh-CN" sz="1400" dirty="0">
              <a:effectLst/>
            </a:endParaRPr>
          </a:p>
          <a:p>
            <a:r>
              <a:rPr lang="en-US" altLang="zh-CN" sz="1400" i="1" dirty="0">
                <a:solidFill>
                  <a:srgbClr val="7E7887"/>
                </a:solidFill>
                <a:effectLst/>
                <a:latin typeface="Cascadia Code" panose="020B0609020000020004" pitchFamily="49" charset="0"/>
              </a:rPr>
              <a:t># </a:t>
            </a:r>
            <a:r>
              <a:rPr lang="zh-CN" altLang="en-US" sz="1400" i="1" dirty="0">
                <a:solidFill>
                  <a:srgbClr val="7E7887"/>
                </a:solidFill>
                <a:effectLst/>
                <a:latin typeface="Cascadia Code" panose="020B0609020000020004" pitchFamily="49" charset="0"/>
              </a:rPr>
              <a:t>这里使用的</a:t>
            </a:r>
            <a:r>
              <a:rPr lang="en-US" altLang="zh-CN" sz="1400" i="1" dirty="0">
                <a:solidFill>
                  <a:srgbClr val="7E7887"/>
                </a:solidFill>
                <a:effectLst/>
                <a:latin typeface="Cascadia Code" panose="020B0609020000020004" pitchFamily="49" charset="0"/>
              </a:rPr>
              <a:t>r2</a:t>
            </a:r>
            <a:r>
              <a:rPr lang="zh-CN" altLang="en-US" sz="1400" i="1" dirty="0">
                <a:solidFill>
                  <a:srgbClr val="7E7887"/>
                </a:solidFill>
                <a:effectLst/>
                <a:latin typeface="Cascadia Code" panose="020B0609020000020004" pitchFamily="49" charset="0"/>
              </a:rPr>
              <a:t>决定系数</a:t>
            </a:r>
            <a:endParaRPr lang="zh-CN" altLang="en-US" sz="1400" dirty="0">
              <a:effectLst/>
            </a:endParaRPr>
          </a:p>
          <a:p>
            <a:r>
              <a:rPr lang="en-US" altLang="zh-CN" sz="1400" b="1" dirty="0">
                <a:solidFill>
                  <a:srgbClr val="955AE7"/>
                </a:solidFill>
                <a:effectLst/>
                <a:latin typeface="Cascadia Code" panose="020B0609020000020004" pitchFamily="49" charset="0"/>
              </a:rPr>
              <a:t>print</a:t>
            </a:r>
            <a:r>
              <a:rPr lang="en-US" altLang="zh-CN" sz="1400" dirty="0">
                <a:solidFill>
                  <a:srgbClr val="585260"/>
                </a:solidFill>
                <a:effectLst/>
                <a:latin typeface="Cascadia Code" panose="020B0609020000020004" pitchFamily="49" charset="0"/>
              </a:rPr>
              <a:t>(</a:t>
            </a:r>
            <a:r>
              <a:rPr lang="en-US" altLang="zh-CN" sz="1400" dirty="0" err="1">
                <a:solidFill>
                  <a:srgbClr val="585260"/>
                </a:solidFill>
                <a:effectLst/>
                <a:latin typeface="Cascadia Code" panose="020B0609020000020004" pitchFamily="49" charset="0"/>
              </a:rPr>
              <a:t>knn_score</a:t>
            </a:r>
            <a:r>
              <a:rPr lang="en-US" altLang="zh-CN" sz="1400" dirty="0">
                <a:solidFill>
                  <a:srgbClr val="585260"/>
                </a:solidFill>
                <a:effectLst/>
                <a:latin typeface="Cascadia Code" panose="020B0609020000020004" pitchFamily="49" charset="0"/>
              </a:rPr>
              <a:t>)</a:t>
            </a:r>
            <a:r>
              <a:rPr lang="en-US" altLang="zh-CN" sz="1400" dirty="0">
                <a:effectLst/>
              </a:rPr>
              <a:t> </a:t>
            </a:r>
            <a:endParaRPr lang="zh-CN" altLang="en-US" sz="1400" dirty="0"/>
          </a:p>
        </p:txBody>
      </p:sp>
      <p:pic>
        <p:nvPicPr>
          <p:cNvPr id="11" name="Picture 2" descr="在这里插入图片描述">
            <a:extLst>
              <a:ext uri="{FF2B5EF4-FFF2-40B4-BE49-F238E27FC236}">
                <a16:creationId xmlns:a16="http://schemas.microsoft.com/office/drawing/2014/main" id="{2778D8CD-6A6E-4626-88A2-95901C1D5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908" y="4583527"/>
            <a:ext cx="1714500" cy="39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8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选题背景</a:t>
            </a:r>
          </a:p>
        </p:txBody>
      </p:sp>
      <p:sp>
        <p:nvSpPr>
          <p:cNvPr id="4" name="矩形 3"/>
          <p:cNvSpPr/>
          <p:nvPr/>
        </p:nvSpPr>
        <p:spPr>
          <a:xfrm>
            <a:off x="1523999" y="1397000"/>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1576099" y="2055065"/>
            <a:ext cx="4381500" cy="1269258"/>
          </a:xfrm>
          <a:prstGeom prst="rect">
            <a:avLst/>
          </a:prstGeom>
          <a:noFill/>
        </p:spPr>
        <p:txBody>
          <a:bodyPr wrap="square" numCol="1" spcCol="360000">
            <a:spAutoFit/>
          </a:bodyPr>
          <a:lstStyle/>
          <a:p>
            <a:pPr defTabSz="608965">
              <a:lnSpc>
                <a:spcPct val="130000"/>
              </a:lnSpc>
            </a:pPr>
            <a:r>
              <a:rPr lang="zh-CN" altLang="en-US" sz="1200" b="0" i="0" dirty="0">
                <a:solidFill>
                  <a:srgbClr val="24292F"/>
                </a:solidFill>
                <a:effectLst/>
                <a:latin typeface="-apple-system"/>
              </a:rPr>
              <a:t>网上有条段子，某地房价</a:t>
            </a:r>
            <a:r>
              <a:rPr lang="en-US" altLang="zh-CN" sz="1200" b="0" i="0" dirty="0">
                <a:solidFill>
                  <a:srgbClr val="24292F"/>
                </a:solidFill>
                <a:effectLst/>
                <a:latin typeface="-apple-system"/>
              </a:rPr>
              <a:t>5w</a:t>
            </a:r>
            <a:r>
              <a:rPr lang="zh-CN" altLang="en-US" sz="1200" b="0" i="0" dirty="0">
                <a:solidFill>
                  <a:srgbClr val="24292F"/>
                </a:solidFill>
                <a:effectLst/>
                <a:latin typeface="-apple-system"/>
              </a:rPr>
              <a:t>每平，月收入刚好过万，掐指一算，命中注定买房是不可能的，这辈子都不可能买房，所以要定个小目标：“我真的还想再活</a:t>
            </a:r>
            <a:r>
              <a:rPr lang="en-US" altLang="zh-CN" sz="1200" b="0" i="0" dirty="0">
                <a:solidFill>
                  <a:srgbClr val="24292F"/>
                </a:solidFill>
                <a:effectLst/>
                <a:latin typeface="-apple-system"/>
              </a:rPr>
              <a:t>500</a:t>
            </a:r>
            <a:r>
              <a:rPr lang="zh-CN" altLang="en-US" sz="1200" b="0" i="0" dirty="0">
                <a:solidFill>
                  <a:srgbClr val="24292F"/>
                </a:solidFill>
                <a:effectLst/>
                <a:latin typeface="-apple-system"/>
              </a:rPr>
              <a:t>年</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。当然，房子虽贵，但是我们可以学学科学的方法了解房价趋势，做到心中有数，万一买的起呢？</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576099" y="1636761"/>
            <a:ext cx="1107996" cy="416461"/>
          </a:xfrm>
          <a:prstGeom prst="rect">
            <a:avLst/>
          </a:prstGeom>
          <a:noFill/>
        </p:spPr>
        <p:txBody>
          <a:bodyPr wrap="none">
            <a:spAutoFit/>
          </a:bodyPr>
          <a:lstStyle/>
          <a:p>
            <a:pPr algn="l" defTabSz="1218565">
              <a:lnSpc>
                <a:spcPct val="130000"/>
              </a:lnSpc>
              <a:defRPr/>
            </a:pPr>
            <a:r>
              <a:rPr lang="zh-CN" altLang="en-US" b="1" kern="0" dirty="0">
                <a:solidFill>
                  <a:schemeClr val="tx1">
                    <a:lumMod val="75000"/>
                    <a:lumOff val="25000"/>
                  </a:schemeClr>
                </a:solidFill>
                <a:ea typeface="微软雅黑" panose="020B0503020204020204" pitchFamily="34" charset="-122"/>
              </a:rPr>
              <a:t>项目背景</a:t>
            </a:r>
          </a:p>
        </p:txBody>
      </p:sp>
      <p:sp>
        <p:nvSpPr>
          <p:cNvPr id="9" name="矩形 8"/>
          <p:cNvSpPr/>
          <p:nvPr/>
        </p:nvSpPr>
        <p:spPr>
          <a:xfrm>
            <a:off x="1523998" y="3429000"/>
            <a:ext cx="2031325"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550728" y="3893488"/>
            <a:ext cx="4381500" cy="2229521"/>
          </a:xfrm>
          <a:prstGeom prst="rect">
            <a:avLst/>
          </a:prstGeom>
          <a:noFill/>
        </p:spPr>
        <p:txBody>
          <a:bodyPr wrap="square" numCol="1" spcCol="360000">
            <a:spAutoFit/>
          </a:bodyPr>
          <a:lstStyle/>
          <a:p>
            <a:pPr defTabSz="608965">
              <a:lnSpc>
                <a:spcPct val="130000"/>
              </a:lnSpc>
            </a:pP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pyhton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是一种广泛使用的解释型、高级和通用的编程语言。它本身拥有一个巨大而广泛的标准库。</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08965">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本项目使用了如下的第三方包：</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08965">
              <a:lnSpc>
                <a:spcPct val="13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pandas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是为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编程语言编写的用于数据操作和分析的软件库。特别是，它提供了用于操作数值表和时间序列的数据结构和操作。</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08965">
              <a:lnSpc>
                <a:spcPct val="13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NumPy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语言的一个扩展程序库。支持高阶大量的维度数组与矩阵运算，此外也针对数组运算提供大量的数学函数库。</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576099" y="3517900"/>
            <a:ext cx="1633781" cy="416461"/>
          </a:xfrm>
          <a:prstGeom prst="rect">
            <a:avLst/>
          </a:prstGeom>
          <a:noFill/>
        </p:spPr>
        <p:txBody>
          <a:bodyPr wrap="none">
            <a:spAutoFit/>
          </a:bodyPr>
          <a:lstStyle/>
          <a:p>
            <a:pPr defTabSz="1218565">
              <a:lnSpc>
                <a:spcPct val="130000"/>
              </a:lnSpc>
              <a:defRPr/>
            </a:pPr>
            <a:r>
              <a:rPr lang="en-US" altLang="zh-CN" b="1" kern="0" dirty="0">
                <a:solidFill>
                  <a:schemeClr val="tx1">
                    <a:lumMod val="75000"/>
                    <a:lumOff val="25000"/>
                  </a:schemeClr>
                </a:solidFill>
                <a:ea typeface="微软雅黑" panose="020B0503020204020204" pitchFamily="34" charset="-122"/>
              </a:rPr>
              <a:t>Python</a:t>
            </a:r>
            <a:r>
              <a:rPr lang="zh-CN" altLang="en-US" b="1" kern="0" dirty="0">
                <a:solidFill>
                  <a:schemeClr val="tx1">
                    <a:lumMod val="75000"/>
                    <a:lumOff val="25000"/>
                  </a:schemeClr>
                </a:solidFill>
                <a:ea typeface="微软雅黑" panose="020B0503020204020204" pitchFamily="34" charset="-122"/>
              </a:rPr>
              <a:t>的流行</a:t>
            </a:r>
          </a:p>
        </p:txBody>
      </p:sp>
      <p:sp>
        <p:nvSpPr>
          <p:cNvPr id="13" name="矩形 12"/>
          <p:cNvSpPr/>
          <p:nvPr/>
        </p:nvSpPr>
        <p:spPr>
          <a:xfrm>
            <a:off x="6605353" y="1397000"/>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矩形 13"/>
          <p:cNvSpPr/>
          <p:nvPr/>
        </p:nvSpPr>
        <p:spPr>
          <a:xfrm>
            <a:off x="6605353" y="2019130"/>
            <a:ext cx="4381500" cy="789127"/>
          </a:xfrm>
          <a:prstGeom prst="rect">
            <a:avLst/>
          </a:prstGeom>
          <a:noFill/>
        </p:spPr>
        <p:txBody>
          <a:bodyPr wrap="square" numCol="1" spcCol="360000">
            <a:spAutoFit/>
          </a:bodyPr>
          <a:lstStyle/>
          <a:p>
            <a:pPr defTabSz="608965">
              <a:lnSpc>
                <a:spcPct val="130000"/>
              </a:lnSpc>
            </a:pPr>
            <a:r>
              <a:rPr lang="zh-CN" altLang="en-US" sz="1200" b="0" i="0" dirty="0">
                <a:solidFill>
                  <a:srgbClr val="000000"/>
                </a:solidFill>
                <a:effectLst/>
                <a:latin typeface="Helvetica Neue"/>
              </a:rPr>
              <a:t>通过爬取</a:t>
            </a:r>
            <a:r>
              <a:rPr lang="zh-CN" altLang="en-US" sz="1200" dirty="0">
                <a:solidFill>
                  <a:srgbClr val="000000"/>
                </a:solidFill>
                <a:latin typeface="Helvetica" panose="020B0604020202020204" pitchFamily="34" charset="0"/>
              </a:rPr>
              <a:t>链家</a:t>
            </a:r>
            <a:r>
              <a:rPr lang="zh-CN" altLang="en-US" sz="1200" b="0" i="0" dirty="0">
                <a:solidFill>
                  <a:srgbClr val="000000"/>
                </a:solidFill>
                <a:effectLst/>
                <a:latin typeface="Helvetica Neue"/>
              </a:rPr>
              <a:t>二手房信息，对爬取的数据进行进一步清洗处理，分析各维度的数据，筛选对房价有显著影响的特征变量，探索上海二手房整体情况、价格情况。</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6605353" y="1453050"/>
            <a:ext cx="646331" cy="416461"/>
          </a:xfrm>
          <a:prstGeom prst="rect">
            <a:avLst/>
          </a:prstGeom>
          <a:noFill/>
        </p:spPr>
        <p:txBody>
          <a:bodyPr wrap="none">
            <a:spAutoFit/>
          </a:bodyPr>
          <a:lstStyle/>
          <a:p>
            <a:pPr algn="l" defTabSz="1218565">
              <a:lnSpc>
                <a:spcPct val="130000"/>
              </a:lnSpc>
              <a:defRPr/>
            </a:pPr>
            <a:r>
              <a:rPr lang="zh-CN" altLang="en-US" b="1" kern="0" dirty="0">
                <a:solidFill>
                  <a:schemeClr val="tx1">
                    <a:lumMod val="75000"/>
                    <a:lumOff val="25000"/>
                  </a:schemeClr>
                </a:solidFill>
                <a:ea typeface="微软雅黑" panose="020B0503020204020204" pitchFamily="34" charset="-122"/>
              </a:rPr>
              <a:t>目标</a:t>
            </a:r>
          </a:p>
        </p:txBody>
      </p:sp>
      <p:sp>
        <p:nvSpPr>
          <p:cNvPr id="17" name="矩形 16"/>
          <p:cNvSpPr/>
          <p:nvPr/>
        </p:nvSpPr>
        <p:spPr>
          <a:xfrm>
            <a:off x="6529432" y="3406904"/>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529432" y="4179322"/>
            <a:ext cx="4381500" cy="2469587"/>
          </a:xfrm>
          <a:prstGeom prst="rect">
            <a:avLst/>
          </a:prstGeom>
          <a:noFill/>
        </p:spPr>
        <p:txBody>
          <a:bodyPr wrap="square" numCol="1" spcCol="360000">
            <a:spAutoFit/>
          </a:bodyPr>
          <a:lstStyle/>
          <a:p>
            <a:pPr defTabSz="608965">
              <a:lnSpc>
                <a:spcPct val="13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Scikit-learn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是用于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编程语言的自由软件机器学习库</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。它的特征是具有各种分类、回归和聚类算法，包括支持向量机、随机森林、梯度提升、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平均聚类和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DBSCAN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，它被设计协同于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数值和科学库</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NumPy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SciPy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08965">
              <a:lnSpc>
                <a:spcPct val="13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matplotlib</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语言及其数值计算库</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NumPy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的绘图库。它提供了一个面向对象的</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，用于使用通用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GUI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工具包（如</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Tkinter</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rPr>
              <a:t>wxPython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Qt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或</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GTK</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）将绘图嵌入到应用程序中。</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08965">
              <a:lnSpc>
                <a:spcPct val="130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08965">
              <a:lnSpc>
                <a:spcPct val="130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08965">
              <a:lnSpc>
                <a:spcPct val="130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529432" y="3517900"/>
            <a:ext cx="3462807" cy="776559"/>
          </a:xfrm>
          <a:prstGeom prst="rect">
            <a:avLst/>
          </a:prstGeom>
          <a:noFill/>
        </p:spPr>
        <p:txBody>
          <a:bodyPr wrap="none">
            <a:spAutoFit/>
          </a:bodyPr>
          <a:lstStyle/>
          <a:p>
            <a:pPr defTabSz="1218565">
              <a:lnSpc>
                <a:spcPct val="130000"/>
              </a:lnSpc>
              <a:defRPr/>
            </a:pPr>
            <a:r>
              <a:rPr lang="en-US" altLang="zh-CN" b="1" kern="0" dirty="0" err="1">
                <a:solidFill>
                  <a:schemeClr val="tx1">
                    <a:lumMod val="75000"/>
                    <a:lumOff val="25000"/>
                  </a:schemeClr>
                </a:solidFill>
                <a:ea typeface="微软雅黑" panose="020B0503020204020204" pitchFamily="34" charset="-122"/>
              </a:rPr>
              <a:t>Jupyter</a:t>
            </a:r>
            <a:r>
              <a:rPr lang="en-US" altLang="zh-CN" b="1" kern="0" dirty="0">
                <a:solidFill>
                  <a:schemeClr val="tx1">
                    <a:lumMod val="75000"/>
                    <a:lumOff val="25000"/>
                  </a:schemeClr>
                </a:solidFill>
                <a:ea typeface="微软雅黑" panose="020B0503020204020204" pitchFamily="34" charset="-122"/>
              </a:rPr>
              <a:t> Notebook</a:t>
            </a:r>
            <a:r>
              <a:rPr lang="zh-CN" altLang="en-US" b="1" kern="0" dirty="0">
                <a:solidFill>
                  <a:schemeClr val="tx1">
                    <a:lumMod val="75000"/>
                    <a:lumOff val="25000"/>
                  </a:schemeClr>
                </a:solidFill>
                <a:ea typeface="微软雅黑" panose="020B0503020204020204" pitchFamily="34" charset="-122"/>
              </a:rPr>
              <a:t> </a:t>
            </a:r>
            <a:endParaRPr lang="en-US" altLang="zh-CN" b="1" kern="0" dirty="0">
              <a:solidFill>
                <a:schemeClr val="tx1">
                  <a:lumMod val="75000"/>
                  <a:lumOff val="25000"/>
                </a:schemeClr>
              </a:solidFill>
              <a:ea typeface="微软雅黑" panose="020B0503020204020204" pitchFamily="34" charset="-122"/>
            </a:endParaRPr>
          </a:p>
          <a:p>
            <a:pPr defTabSz="1218565">
              <a:lnSpc>
                <a:spcPct val="130000"/>
              </a:lnSpc>
              <a:defRPr/>
            </a:pPr>
            <a:r>
              <a:rPr lang="zh-CN" altLang="en-US" b="1" kern="0" dirty="0">
                <a:solidFill>
                  <a:schemeClr val="tx1">
                    <a:lumMod val="75000"/>
                    <a:lumOff val="25000"/>
                  </a:schemeClr>
                </a:solidFill>
                <a:ea typeface="微软雅黑" panose="020B0503020204020204" pitchFamily="34" charset="-122"/>
              </a:rPr>
              <a:t>一个基于</a:t>
            </a:r>
            <a:r>
              <a:rPr lang="en-US" altLang="zh-CN" b="1" kern="0" dirty="0">
                <a:solidFill>
                  <a:schemeClr val="tx1">
                    <a:lumMod val="75000"/>
                    <a:lumOff val="25000"/>
                  </a:schemeClr>
                </a:solidFill>
                <a:ea typeface="微软雅黑" panose="020B0503020204020204" pitchFamily="34" charset="-122"/>
              </a:rPr>
              <a:t>Web</a:t>
            </a:r>
            <a:r>
              <a:rPr lang="zh-CN" altLang="en-US" b="1" kern="0" dirty="0">
                <a:solidFill>
                  <a:schemeClr val="tx1">
                    <a:lumMod val="75000"/>
                    <a:lumOff val="25000"/>
                  </a:schemeClr>
                </a:solidFill>
                <a:ea typeface="微软雅黑" panose="020B0503020204020204" pitchFamily="34" charset="-122"/>
              </a:rPr>
              <a:t>的交互式计算环境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1" grpId="0"/>
      <p:bldP spid="14" grpId="0"/>
      <p:bldP spid="15" grpId="0"/>
      <p:bldP spid="18" grpId="0"/>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05</a:t>
            </a:r>
            <a:endParaRPr kumimoji="1" lang="zh-CN" altLang="en-US" dirty="0"/>
          </a:p>
        </p:txBody>
      </p:sp>
      <p:sp>
        <p:nvSpPr>
          <p:cNvPr id="24" name="文本占位符 1">
            <a:extLst>
              <a:ext uri="{FF2B5EF4-FFF2-40B4-BE49-F238E27FC236}">
                <a16:creationId xmlns:a16="http://schemas.microsoft.com/office/drawing/2014/main" id="{92E20B9C-6BDE-4DF9-A8F0-92C7C474AC6B}"/>
              </a:ext>
            </a:extLst>
          </p:cNvPr>
          <p:cNvSpPr txBox="1">
            <a:spLocks/>
          </p:cNvSpPr>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a:t>05</a:t>
            </a:r>
            <a:endParaRPr kumimoji="1" lang="zh-CN" altLang="en-US" dirty="0"/>
          </a:p>
        </p:txBody>
      </p:sp>
      <p:sp>
        <p:nvSpPr>
          <p:cNvPr id="25" name="文本占位符 2">
            <a:extLst>
              <a:ext uri="{FF2B5EF4-FFF2-40B4-BE49-F238E27FC236}">
                <a16:creationId xmlns:a16="http://schemas.microsoft.com/office/drawing/2014/main" id="{C63EFBE5-6CA7-4931-B13D-0F1151FC3443}"/>
              </a:ext>
            </a:extLst>
          </p:cNvPr>
          <p:cNvSpPr txBox="1">
            <a:spLocks/>
          </p:cNvSpPr>
          <p:nvPr/>
        </p:nvSpPr>
        <p:spPr>
          <a:xfrm>
            <a:off x="1110083" y="206099"/>
            <a:ext cx="6435012" cy="652366"/>
          </a:xfrm>
          <a:prstGeom prst="rect">
            <a:avLst/>
          </a:prstGeom>
          <a:noFill/>
        </p:spPr>
        <p:txBody>
          <a:bodyPr anchor="ctr"/>
          <a:lstStyle>
            <a:lvl1pPr marL="0" indent="0" algn="l" defTabSz="914400" rtl="0" eaLnBrk="1" latinLnBrk="0" hangingPunct="1">
              <a:lnSpc>
                <a:spcPct val="100000"/>
              </a:lnSpc>
              <a:spcBef>
                <a:spcPts val="1000"/>
              </a:spcBef>
              <a:buFont typeface="Arial" panose="020B0604020202020204" pitchFamily="34" charset="0"/>
              <a:buNone/>
              <a:defRPr sz="2800" b="1" kern="1200">
                <a:solidFill>
                  <a:schemeClr val="accent5"/>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建立模型</a:t>
            </a:r>
          </a:p>
        </p:txBody>
      </p:sp>
      <p:sp>
        <p:nvSpPr>
          <p:cNvPr id="5" name="文本框 4">
            <a:extLst>
              <a:ext uri="{FF2B5EF4-FFF2-40B4-BE49-F238E27FC236}">
                <a16:creationId xmlns:a16="http://schemas.microsoft.com/office/drawing/2014/main" id="{8F4C94F3-528E-42BB-8C77-350E6F6AD7BE}"/>
              </a:ext>
            </a:extLst>
          </p:cNvPr>
          <p:cNvSpPr txBox="1"/>
          <p:nvPr/>
        </p:nvSpPr>
        <p:spPr>
          <a:xfrm>
            <a:off x="30668" y="691733"/>
            <a:ext cx="4308049" cy="1323439"/>
          </a:xfrm>
          <a:prstGeom prst="rect">
            <a:avLst/>
          </a:prstGeom>
          <a:noFill/>
        </p:spPr>
        <p:txBody>
          <a:bodyPr wrap="square">
            <a:spAutoFit/>
          </a:bodyPr>
          <a:lstStyle/>
          <a:p>
            <a:pPr algn="l"/>
            <a:r>
              <a:rPr lang="en-US" altLang="zh-CN" sz="1600" b="0" i="0" dirty="0">
                <a:solidFill>
                  <a:srgbClr val="24292F"/>
                </a:solidFill>
                <a:effectLst/>
                <a:latin typeface="-apple-system"/>
              </a:rPr>
              <a:t>5.4 </a:t>
            </a:r>
            <a:r>
              <a:rPr lang="zh-CN" altLang="en-US" sz="1600" b="0" i="0" dirty="0">
                <a:solidFill>
                  <a:srgbClr val="24292F"/>
                </a:solidFill>
                <a:effectLst/>
                <a:latin typeface="-apple-system"/>
              </a:rPr>
              <a:t>集成模型的算法选择</a:t>
            </a:r>
          </a:p>
          <a:p>
            <a:pPr algn="l"/>
            <a:r>
              <a:rPr lang="zh-CN" altLang="en-US" sz="1600" b="0" i="0" dirty="0">
                <a:solidFill>
                  <a:srgbClr val="24292F"/>
                </a:solidFill>
                <a:effectLst/>
                <a:latin typeface="-apple-system"/>
              </a:rPr>
              <a:t>本次用于构建堆叠模型的回归算法有</a:t>
            </a:r>
            <a:r>
              <a:rPr lang="en-US" altLang="zh-CN" sz="1600" b="0" i="0" dirty="0" err="1">
                <a:solidFill>
                  <a:srgbClr val="24292F"/>
                </a:solidFill>
                <a:effectLst/>
                <a:latin typeface="-apple-system"/>
              </a:rPr>
              <a:t>ElasticNet</a:t>
            </a:r>
            <a:r>
              <a:rPr lang="zh-CN" altLang="en-US" sz="1600" b="0" i="0" dirty="0">
                <a:solidFill>
                  <a:srgbClr val="24292F"/>
                </a:solidFill>
                <a:effectLst/>
                <a:latin typeface="-apple-system"/>
              </a:rPr>
              <a:t>，</a:t>
            </a:r>
            <a:r>
              <a:rPr lang="en-US" altLang="zh-CN" sz="1600" b="0" i="0" dirty="0">
                <a:solidFill>
                  <a:srgbClr val="24292F"/>
                </a:solidFill>
                <a:effectLst/>
                <a:latin typeface="-apple-system"/>
              </a:rPr>
              <a:t>SVR</a:t>
            </a:r>
            <a:r>
              <a:rPr lang="zh-CN" altLang="en-US" sz="1600" b="0" i="0" dirty="0">
                <a:solidFill>
                  <a:srgbClr val="24292F"/>
                </a:solidFill>
                <a:effectLst/>
                <a:latin typeface="-apple-system"/>
              </a:rPr>
              <a:t>，</a:t>
            </a:r>
            <a:r>
              <a:rPr lang="en-US" altLang="zh-CN" sz="1600" b="0" i="0" dirty="0" err="1">
                <a:solidFill>
                  <a:srgbClr val="24292F"/>
                </a:solidFill>
                <a:effectLst/>
                <a:latin typeface="-apple-system"/>
              </a:rPr>
              <a:t>BayesianRidge</a:t>
            </a:r>
            <a:r>
              <a:rPr lang="zh-CN" altLang="en-US" sz="1600" b="0" i="0" dirty="0">
                <a:solidFill>
                  <a:srgbClr val="24292F"/>
                </a:solidFill>
                <a:effectLst/>
                <a:latin typeface="-apple-system"/>
              </a:rPr>
              <a:t>，</a:t>
            </a:r>
            <a:r>
              <a:rPr lang="en-US" altLang="zh-CN" sz="1600" b="0" i="0" dirty="0">
                <a:solidFill>
                  <a:srgbClr val="24292F"/>
                </a:solidFill>
                <a:effectLst/>
                <a:latin typeface="-apple-system"/>
              </a:rPr>
              <a:t>Lasso</a:t>
            </a:r>
            <a:r>
              <a:rPr lang="zh-CN" altLang="en-US" sz="1600" b="0" i="0" dirty="0">
                <a:solidFill>
                  <a:srgbClr val="24292F"/>
                </a:solidFill>
                <a:effectLst/>
                <a:latin typeface="-apple-system"/>
              </a:rPr>
              <a:t>，</a:t>
            </a:r>
            <a:r>
              <a:rPr lang="en-US" altLang="zh-CN" sz="1600" b="0" i="0" dirty="0">
                <a:solidFill>
                  <a:srgbClr val="24292F"/>
                </a:solidFill>
                <a:effectLst/>
                <a:latin typeface="-apple-system"/>
              </a:rPr>
              <a:t>Ridge</a:t>
            </a:r>
            <a:r>
              <a:rPr lang="zh-CN" altLang="en-US" sz="1600" b="0" i="0" dirty="0">
                <a:solidFill>
                  <a:srgbClr val="24292F"/>
                </a:solidFill>
                <a:effectLst/>
                <a:latin typeface="-apple-system"/>
              </a:rPr>
              <a:t>。</a:t>
            </a:r>
          </a:p>
          <a:p>
            <a:pPr algn="l"/>
            <a:r>
              <a:rPr lang="en-US" altLang="zh-CN" sz="1600" b="0" i="0" dirty="0">
                <a:solidFill>
                  <a:srgbClr val="24292F"/>
                </a:solidFill>
                <a:effectLst/>
                <a:latin typeface="-apple-system"/>
              </a:rPr>
              <a:t>5.4.1 </a:t>
            </a:r>
            <a:r>
              <a:rPr lang="zh-CN" altLang="en-US" sz="1600" b="0" i="0" dirty="0">
                <a:solidFill>
                  <a:srgbClr val="24292F"/>
                </a:solidFill>
                <a:effectLst/>
                <a:latin typeface="-apple-system"/>
              </a:rPr>
              <a:t>选定算法的先验参数预设，利用网格交叉验证的思想，选出各算法的最优先验参数：</a:t>
            </a:r>
          </a:p>
        </p:txBody>
      </p:sp>
      <p:pic>
        <p:nvPicPr>
          <p:cNvPr id="6" name="Picture 2" descr="在这里插入图片描述">
            <a:extLst>
              <a:ext uri="{FF2B5EF4-FFF2-40B4-BE49-F238E27FC236}">
                <a16:creationId xmlns:a16="http://schemas.microsoft.com/office/drawing/2014/main" id="{66F341F3-5FEB-40BD-B7C7-5A4B519BE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49" y="2225697"/>
            <a:ext cx="3629320" cy="177594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0EED4F11-37EF-4640-BEFC-8876BC3A77B0}"/>
              </a:ext>
            </a:extLst>
          </p:cNvPr>
          <p:cNvSpPr txBox="1"/>
          <p:nvPr/>
        </p:nvSpPr>
        <p:spPr>
          <a:xfrm>
            <a:off x="1226171" y="3182474"/>
            <a:ext cx="6202836" cy="307777"/>
          </a:xfrm>
          <a:prstGeom prst="rect">
            <a:avLst/>
          </a:prstGeom>
          <a:noFill/>
        </p:spPr>
        <p:txBody>
          <a:bodyPr wrap="square">
            <a:spAutoFit/>
          </a:bodyPr>
          <a:lstStyle/>
          <a:p>
            <a:r>
              <a:rPr lang="en-US" altLang="zh-CN" sz="1400"/>
              <a:t>Lasso</a:t>
            </a:r>
            <a:r>
              <a:rPr lang="zh-CN" altLang="en-US" sz="1400"/>
              <a:t>回归</a:t>
            </a:r>
            <a:endParaRPr lang="zh-CN" altLang="en-US" sz="1400" dirty="0"/>
          </a:p>
        </p:txBody>
      </p:sp>
      <p:sp>
        <p:nvSpPr>
          <p:cNvPr id="8" name="文本框 7">
            <a:extLst>
              <a:ext uri="{FF2B5EF4-FFF2-40B4-BE49-F238E27FC236}">
                <a16:creationId xmlns:a16="http://schemas.microsoft.com/office/drawing/2014/main" id="{0B231278-9699-4C91-82B0-B146721C45B4}"/>
              </a:ext>
            </a:extLst>
          </p:cNvPr>
          <p:cNvSpPr txBox="1"/>
          <p:nvPr/>
        </p:nvSpPr>
        <p:spPr>
          <a:xfrm>
            <a:off x="0" y="4109360"/>
            <a:ext cx="6202836" cy="307777"/>
          </a:xfrm>
          <a:prstGeom prst="rect">
            <a:avLst/>
          </a:prstGeom>
          <a:noFill/>
        </p:spPr>
        <p:txBody>
          <a:bodyPr wrap="square">
            <a:spAutoFit/>
          </a:bodyPr>
          <a:lstStyle/>
          <a:p>
            <a:pPr algn="l">
              <a:buFont typeface="Arial" panose="020B0604020202020204" pitchFamily="34" charset="0"/>
              <a:buChar char="•"/>
            </a:pPr>
            <a:r>
              <a:rPr lang="en-US" altLang="zh-CN" sz="1400" b="0" i="0" dirty="0">
                <a:solidFill>
                  <a:srgbClr val="24292F"/>
                </a:solidFill>
                <a:effectLst/>
                <a:latin typeface="-apple-system"/>
              </a:rPr>
              <a:t>Ridge(</a:t>
            </a:r>
            <a:r>
              <a:rPr lang="zh-CN" altLang="en-US" sz="1400" b="0" i="0" dirty="0">
                <a:solidFill>
                  <a:srgbClr val="24292F"/>
                </a:solidFill>
                <a:effectLst/>
                <a:latin typeface="-apple-system"/>
              </a:rPr>
              <a:t>岭回归</a:t>
            </a:r>
            <a:r>
              <a:rPr lang="en-US" altLang="zh-CN" sz="1400" b="0" i="0" dirty="0">
                <a:solidFill>
                  <a:srgbClr val="24292F"/>
                </a:solidFill>
                <a:effectLst/>
                <a:latin typeface="-apple-system"/>
              </a:rPr>
              <a:t>)</a:t>
            </a:r>
          </a:p>
        </p:txBody>
      </p:sp>
      <p:pic>
        <p:nvPicPr>
          <p:cNvPr id="9" name="Picture 4" descr="在这里插入图片描述">
            <a:extLst>
              <a:ext uri="{FF2B5EF4-FFF2-40B4-BE49-F238E27FC236}">
                <a16:creationId xmlns:a16="http://schemas.microsoft.com/office/drawing/2014/main" id="{4074CCD4-7DD9-44CA-B206-1173CD417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7137"/>
            <a:ext cx="3864990" cy="2129688"/>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763730D-DA86-4302-BDCE-7019701DEABC}"/>
              </a:ext>
            </a:extLst>
          </p:cNvPr>
          <p:cNvSpPr txBox="1"/>
          <p:nvPr/>
        </p:nvSpPr>
        <p:spPr>
          <a:xfrm>
            <a:off x="5368740" y="293304"/>
            <a:ext cx="6202836" cy="1785104"/>
          </a:xfrm>
          <a:prstGeom prst="rect">
            <a:avLst/>
          </a:prstGeom>
          <a:noFill/>
        </p:spPr>
        <p:txBody>
          <a:bodyPr wrap="square">
            <a:spAutoFit/>
          </a:bodyPr>
          <a:lstStyle/>
          <a:p>
            <a:r>
              <a:rPr lang="en-US" altLang="zh-CN" sz="1100" dirty="0">
                <a:solidFill>
                  <a:srgbClr val="585260"/>
                </a:solidFill>
                <a:effectLst/>
                <a:latin typeface="Cascadia Code" panose="020B0609020000020004" pitchFamily="49" charset="0"/>
              </a:rPr>
              <a:t>score = []</a:t>
            </a:r>
            <a:endParaRPr lang="en-US" altLang="zh-CN" sz="1100" dirty="0">
              <a:effectLst/>
            </a:endParaRPr>
          </a:p>
          <a:p>
            <a:r>
              <a:rPr lang="en-US" altLang="zh-CN" sz="1100" dirty="0">
                <a:solidFill>
                  <a:srgbClr val="585260"/>
                </a:solidFill>
                <a:effectLst/>
                <a:latin typeface="Cascadia Code" panose="020B0609020000020004" pitchFamily="49" charset="0"/>
              </a:rPr>
              <a:t>models = [</a:t>
            </a:r>
            <a:r>
              <a:rPr lang="en-US" altLang="zh-CN" sz="1100" dirty="0" err="1">
                <a:solidFill>
                  <a:srgbClr val="585260"/>
                </a:solidFill>
                <a:effectLst/>
                <a:latin typeface="Cascadia Code" panose="020B0609020000020004" pitchFamily="49" charset="0"/>
              </a:rPr>
              <a:t>ela,svr,bay,lasso,ridge,xgb,lgbm,GBR</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b="1" dirty="0">
                <a:solidFill>
                  <a:srgbClr val="955AE7"/>
                </a:solidFill>
                <a:effectLst/>
                <a:latin typeface="Cascadia Code" panose="020B0609020000020004" pitchFamily="49" charset="0"/>
              </a:rPr>
              <a:t>for</a:t>
            </a:r>
            <a:r>
              <a:rPr lang="en-US" altLang="zh-CN" sz="1100" dirty="0">
                <a:solidFill>
                  <a:srgbClr val="585260"/>
                </a:solidFill>
                <a:effectLst/>
                <a:latin typeface="Cascadia Code" panose="020B0609020000020004" pitchFamily="49" charset="0"/>
              </a:rPr>
              <a:t> </a:t>
            </a:r>
            <a:r>
              <a:rPr lang="en-US" altLang="zh-CN" sz="1100" dirty="0" err="1">
                <a:solidFill>
                  <a:srgbClr val="585260"/>
                </a:solidFill>
                <a:effectLst/>
                <a:latin typeface="Cascadia Code" panose="020B0609020000020004" pitchFamily="49" charset="0"/>
              </a:rPr>
              <a:t>regre</a:t>
            </a:r>
            <a:r>
              <a:rPr lang="en-US" altLang="zh-CN" sz="1100" dirty="0">
                <a:solidFill>
                  <a:srgbClr val="585260"/>
                </a:solidFill>
                <a:effectLst/>
                <a:latin typeface="Cascadia Code" panose="020B0609020000020004" pitchFamily="49" charset="0"/>
              </a:rPr>
              <a:t> </a:t>
            </a:r>
            <a:r>
              <a:rPr lang="en-US" altLang="zh-CN" sz="1100" b="1" dirty="0">
                <a:solidFill>
                  <a:srgbClr val="955AE7"/>
                </a:solidFill>
                <a:effectLst/>
                <a:latin typeface="Cascadia Code" panose="020B0609020000020004" pitchFamily="49" charset="0"/>
              </a:rPr>
              <a:t>in</a:t>
            </a:r>
            <a:r>
              <a:rPr lang="en-US" altLang="zh-CN" sz="1100" dirty="0">
                <a:solidFill>
                  <a:srgbClr val="585260"/>
                </a:solidFill>
                <a:effectLst/>
                <a:latin typeface="Cascadia Code" panose="020B0609020000020004" pitchFamily="49" charset="0"/>
              </a:rPr>
              <a:t> models:</a:t>
            </a:r>
            <a:endParaRPr lang="en-US" altLang="zh-CN" sz="1100" dirty="0">
              <a:effectLst/>
            </a:endParaRPr>
          </a:p>
          <a:p>
            <a:r>
              <a:rPr lang="en-US" altLang="zh-CN" sz="1100" dirty="0" err="1">
                <a:solidFill>
                  <a:srgbClr val="585260"/>
                </a:solidFill>
                <a:effectLst/>
                <a:latin typeface="Cascadia Code" panose="020B0609020000020004" pitchFamily="49" charset="0"/>
              </a:rPr>
              <a:t>regre.</a:t>
            </a:r>
            <a:r>
              <a:rPr lang="en-US" altLang="zh-CN" sz="1100" b="1" dirty="0" err="1">
                <a:solidFill>
                  <a:srgbClr val="A06E3B"/>
                </a:solidFill>
                <a:effectLst/>
                <a:latin typeface="Cascadia Code" panose="020B0609020000020004" pitchFamily="49" charset="0"/>
              </a:rPr>
              <a:t>fit</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x_train,y_train</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y_pre_regre</a:t>
            </a:r>
            <a:r>
              <a:rPr lang="en-US" altLang="zh-CN" sz="1100" dirty="0">
                <a:solidFill>
                  <a:srgbClr val="585260"/>
                </a:solidFill>
                <a:effectLst/>
                <a:latin typeface="Cascadia Code" panose="020B0609020000020004" pitchFamily="49" charset="0"/>
              </a:rPr>
              <a:t> = </a:t>
            </a:r>
            <a:r>
              <a:rPr lang="en-US" altLang="zh-CN" sz="1100" dirty="0" err="1">
                <a:solidFill>
                  <a:srgbClr val="585260"/>
                </a:solidFill>
                <a:effectLst/>
                <a:latin typeface="Cascadia Code" panose="020B0609020000020004" pitchFamily="49" charset="0"/>
              </a:rPr>
              <a:t>regre.</a:t>
            </a:r>
            <a:r>
              <a:rPr lang="en-US" altLang="zh-CN" sz="1100" b="1" dirty="0" err="1">
                <a:solidFill>
                  <a:srgbClr val="A06E3B"/>
                </a:solidFill>
                <a:effectLst/>
                <a:latin typeface="Cascadia Code" panose="020B0609020000020004" pitchFamily="49" charset="0"/>
              </a:rPr>
              <a:t>predict</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x_test</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regre_score</a:t>
            </a:r>
            <a:r>
              <a:rPr lang="en-US" altLang="zh-CN" sz="1100" dirty="0">
                <a:solidFill>
                  <a:srgbClr val="585260"/>
                </a:solidFill>
                <a:effectLst/>
                <a:latin typeface="Cascadia Code" panose="020B0609020000020004" pitchFamily="49" charset="0"/>
              </a:rPr>
              <a:t>=</a:t>
            </a:r>
            <a:r>
              <a:rPr lang="en-US" altLang="zh-CN" sz="1100" b="1" dirty="0">
                <a:solidFill>
                  <a:srgbClr val="A06E3B"/>
                </a:solidFill>
                <a:effectLst/>
                <a:latin typeface="Cascadia Code" panose="020B0609020000020004" pitchFamily="49" charset="0"/>
              </a:rPr>
              <a:t>r2_score</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y_test,y_pre_regre</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dirty="0" err="1">
                <a:solidFill>
                  <a:srgbClr val="585260"/>
                </a:solidFill>
                <a:effectLst/>
                <a:latin typeface="Cascadia Code" panose="020B0609020000020004" pitchFamily="49" charset="0"/>
              </a:rPr>
              <a:t>score.</a:t>
            </a:r>
            <a:r>
              <a:rPr lang="en-US" altLang="zh-CN" sz="1100" b="1" dirty="0" err="1">
                <a:solidFill>
                  <a:srgbClr val="A06E3B"/>
                </a:solidFill>
                <a:effectLst/>
                <a:latin typeface="Cascadia Code" panose="020B0609020000020004" pitchFamily="49" charset="0"/>
              </a:rPr>
              <a:t>append</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regre_score</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b="1" dirty="0">
                <a:solidFill>
                  <a:srgbClr val="955AE7"/>
                </a:solidFill>
                <a:effectLst/>
                <a:latin typeface="Cascadia Code" panose="020B0609020000020004" pitchFamily="49" charset="0"/>
              </a:rPr>
              <a:t>print</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'current model is {},</a:t>
            </a:r>
            <a:r>
              <a:rPr lang="en-US" altLang="zh-CN" sz="1100" dirty="0" err="1">
                <a:solidFill>
                  <a:srgbClr val="2A9292"/>
                </a:solidFill>
                <a:effectLst/>
                <a:latin typeface="Cascadia Code" panose="020B0609020000020004" pitchFamily="49" charset="0"/>
              </a:rPr>
              <a:t>rmse</a:t>
            </a:r>
            <a:r>
              <a:rPr lang="en-US" altLang="zh-CN" sz="1100" dirty="0">
                <a:solidFill>
                  <a:srgbClr val="2A9292"/>
                </a:solidFill>
                <a:effectLst/>
                <a:latin typeface="Cascadia Code" panose="020B0609020000020004" pitchFamily="49" charset="0"/>
              </a:rPr>
              <a:t>: {}'</a:t>
            </a:r>
            <a:r>
              <a:rPr lang="en-US" altLang="zh-CN" sz="1100" dirty="0">
                <a:solidFill>
                  <a:srgbClr val="585260"/>
                </a:solidFill>
                <a:effectLst/>
                <a:latin typeface="Cascadia Code" panose="020B0609020000020004" pitchFamily="49" charset="0"/>
              </a:rPr>
              <a:t>.</a:t>
            </a:r>
            <a:r>
              <a:rPr lang="en-US" altLang="zh-CN" sz="1100" b="1" dirty="0">
                <a:solidFill>
                  <a:srgbClr val="A06E3B"/>
                </a:solidFill>
                <a:effectLst/>
                <a:latin typeface="Cascadia Code" panose="020B0609020000020004" pitchFamily="49" charset="0"/>
              </a:rPr>
              <a:t>format</a:t>
            </a:r>
            <a:r>
              <a:rPr lang="en-US" altLang="zh-CN" sz="1100" dirty="0">
                <a:solidFill>
                  <a:srgbClr val="585260"/>
                </a:solidFill>
                <a:effectLst/>
                <a:latin typeface="Cascadia Code" panose="020B0609020000020004" pitchFamily="49" charset="0"/>
              </a:rPr>
              <a:t>(</a:t>
            </a:r>
            <a:r>
              <a:rPr lang="en-US" altLang="zh-CN" sz="1100" dirty="0" err="1">
                <a:solidFill>
                  <a:srgbClr val="585260"/>
                </a:solidFill>
                <a:effectLst/>
                <a:latin typeface="Cascadia Code" panose="020B0609020000020004" pitchFamily="49" charset="0"/>
              </a:rPr>
              <a:t>regre,regre_score</a:t>
            </a:r>
            <a:r>
              <a:rPr lang="en-US" altLang="zh-CN" sz="1100" dirty="0">
                <a:solidFill>
                  <a:srgbClr val="585260"/>
                </a:solidFill>
                <a:effectLst/>
                <a:latin typeface="Cascadia Code" panose="020B0609020000020004" pitchFamily="49" charset="0"/>
              </a:rPr>
              <a:t>))</a:t>
            </a:r>
            <a:endParaRPr lang="en-US" altLang="zh-CN" sz="1100" dirty="0">
              <a:effectLst/>
            </a:endParaRPr>
          </a:p>
          <a:p>
            <a:r>
              <a:rPr lang="en-US" altLang="zh-CN" sz="1100" b="1" dirty="0">
                <a:solidFill>
                  <a:srgbClr val="955AE7"/>
                </a:solidFill>
                <a:effectLst/>
                <a:latin typeface="Cascadia Code" panose="020B0609020000020004" pitchFamily="49" charset="0"/>
              </a:rPr>
              <a:t>print</a:t>
            </a:r>
            <a:r>
              <a:rPr lang="en-US" altLang="zh-CN" sz="1100" dirty="0">
                <a:solidFill>
                  <a:srgbClr val="585260"/>
                </a:solidFill>
                <a:effectLst/>
                <a:latin typeface="Cascadia Code" panose="020B0609020000020004" pitchFamily="49" charset="0"/>
              </a:rPr>
              <a:t>(</a:t>
            </a:r>
            <a:r>
              <a:rPr lang="en-US" altLang="zh-CN" sz="1100" dirty="0">
                <a:solidFill>
                  <a:srgbClr val="2A9292"/>
                </a:solidFill>
                <a:effectLst/>
                <a:latin typeface="Cascadia Code" panose="020B0609020000020004" pitchFamily="49" charset="0"/>
              </a:rPr>
              <a:t>'Optimal model is: {} , score is : {}'</a:t>
            </a:r>
            <a:r>
              <a:rPr lang="en-US" altLang="zh-CN" sz="1100" dirty="0">
                <a:solidFill>
                  <a:srgbClr val="585260"/>
                </a:solidFill>
                <a:effectLst/>
                <a:latin typeface="Cascadia Code" panose="020B0609020000020004" pitchFamily="49" charset="0"/>
              </a:rPr>
              <a:t>.</a:t>
            </a:r>
            <a:r>
              <a:rPr lang="en-US" altLang="zh-CN" sz="1100" b="1" dirty="0">
                <a:solidFill>
                  <a:srgbClr val="A06E3B"/>
                </a:solidFill>
                <a:effectLst/>
                <a:latin typeface="Cascadia Code" panose="020B0609020000020004" pitchFamily="49" charset="0"/>
              </a:rPr>
              <a:t>format</a:t>
            </a:r>
            <a:r>
              <a:rPr lang="en-US" altLang="zh-CN" sz="1100" dirty="0">
                <a:solidFill>
                  <a:srgbClr val="585260"/>
                </a:solidFill>
                <a:effectLst/>
                <a:latin typeface="Cascadia Code" panose="020B0609020000020004" pitchFamily="49" charset="0"/>
              </a:rPr>
              <a:t>(models[</a:t>
            </a:r>
            <a:r>
              <a:rPr lang="en-US" altLang="zh-CN" sz="1100" dirty="0" err="1">
                <a:solidFill>
                  <a:srgbClr val="585260"/>
                </a:solidFill>
                <a:effectLst/>
                <a:latin typeface="Cascadia Code" panose="020B0609020000020004" pitchFamily="49" charset="0"/>
              </a:rPr>
              <a:t>score.</a:t>
            </a:r>
            <a:r>
              <a:rPr lang="en-US" altLang="zh-CN" sz="1100" b="1" dirty="0" err="1">
                <a:solidFill>
                  <a:srgbClr val="A06E3B"/>
                </a:solidFill>
                <a:effectLst/>
                <a:latin typeface="Cascadia Code" panose="020B0609020000020004" pitchFamily="49" charset="0"/>
              </a:rPr>
              <a:t>index</a:t>
            </a:r>
            <a:r>
              <a:rPr lang="en-US" altLang="zh-CN" sz="1100" dirty="0">
                <a:solidFill>
                  <a:srgbClr val="585260"/>
                </a:solidFill>
                <a:effectLst/>
                <a:latin typeface="Cascadia Code" panose="020B0609020000020004" pitchFamily="49" charset="0"/>
              </a:rPr>
              <a:t>(</a:t>
            </a:r>
            <a:r>
              <a:rPr lang="en-US" altLang="zh-CN" sz="1100" b="1" dirty="0">
                <a:solidFill>
                  <a:srgbClr val="576DDB"/>
                </a:solidFill>
                <a:effectLst/>
                <a:latin typeface="Cascadia Code" panose="020B0609020000020004" pitchFamily="49" charset="0"/>
              </a:rPr>
              <a:t>max</a:t>
            </a:r>
            <a:r>
              <a:rPr lang="en-US" altLang="zh-CN" sz="1100" dirty="0">
                <a:solidFill>
                  <a:srgbClr val="585260"/>
                </a:solidFill>
                <a:effectLst/>
                <a:latin typeface="Cascadia Code" panose="020B0609020000020004" pitchFamily="49" charset="0"/>
              </a:rPr>
              <a:t>(score))],</a:t>
            </a:r>
            <a:r>
              <a:rPr lang="en-US" altLang="zh-CN" sz="1100" b="1" dirty="0">
                <a:solidFill>
                  <a:srgbClr val="576DDB"/>
                </a:solidFill>
                <a:effectLst/>
                <a:latin typeface="Cascadia Code" panose="020B0609020000020004" pitchFamily="49" charset="0"/>
              </a:rPr>
              <a:t>max</a:t>
            </a:r>
            <a:r>
              <a:rPr lang="en-US" altLang="zh-CN" sz="1100" dirty="0">
                <a:solidFill>
                  <a:srgbClr val="585260"/>
                </a:solidFill>
                <a:effectLst/>
                <a:latin typeface="Cascadia Code" panose="020B0609020000020004" pitchFamily="49" charset="0"/>
              </a:rPr>
              <a:t>(score)))</a:t>
            </a:r>
            <a:r>
              <a:rPr lang="en-US" altLang="zh-CN" sz="1100" dirty="0">
                <a:effectLst/>
              </a:rPr>
              <a:t> </a:t>
            </a:r>
            <a:endParaRPr lang="en-US" altLang="zh-CN" sz="1100" b="0" i="0" dirty="0">
              <a:solidFill>
                <a:srgbClr val="24292F"/>
              </a:solidFill>
              <a:effectLst/>
              <a:latin typeface="-apple-system"/>
            </a:endParaRPr>
          </a:p>
        </p:txBody>
      </p:sp>
      <p:sp>
        <p:nvSpPr>
          <p:cNvPr id="11" name="文本框 10">
            <a:extLst>
              <a:ext uri="{FF2B5EF4-FFF2-40B4-BE49-F238E27FC236}">
                <a16:creationId xmlns:a16="http://schemas.microsoft.com/office/drawing/2014/main" id="{BE539CAD-2B3C-4266-A24B-78F250C73F20}"/>
              </a:ext>
            </a:extLst>
          </p:cNvPr>
          <p:cNvSpPr txBox="1"/>
          <p:nvPr/>
        </p:nvSpPr>
        <p:spPr>
          <a:xfrm>
            <a:off x="3949830" y="6095826"/>
            <a:ext cx="7654565" cy="276999"/>
          </a:xfrm>
          <a:prstGeom prst="rect">
            <a:avLst/>
          </a:prstGeom>
          <a:noFill/>
        </p:spPr>
        <p:txBody>
          <a:bodyPr wrap="square">
            <a:spAutoFit/>
          </a:bodyPr>
          <a:lstStyle/>
          <a:p>
            <a:r>
              <a:rPr lang="zh-CN" altLang="en-US" sz="1200" b="0" i="0" dirty="0">
                <a:solidFill>
                  <a:srgbClr val="24292F"/>
                </a:solidFill>
                <a:effectLst/>
                <a:latin typeface="-apple-system"/>
              </a:rPr>
              <a:t>可以看到结果：梯度提升回归（</a:t>
            </a:r>
            <a:r>
              <a:rPr lang="en-US" altLang="zh-CN" sz="1200" b="0" i="0" dirty="0">
                <a:solidFill>
                  <a:srgbClr val="24292F"/>
                </a:solidFill>
                <a:effectLst/>
                <a:latin typeface="-apple-system"/>
              </a:rPr>
              <a:t>Gradient boosting regression</a:t>
            </a:r>
            <a:r>
              <a:rPr lang="zh-CN" altLang="en-US" sz="1200" b="0" i="0" dirty="0">
                <a:solidFill>
                  <a:srgbClr val="24292F"/>
                </a:solidFill>
                <a:effectLst/>
                <a:latin typeface="-apple-system"/>
              </a:rPr>
              <a:t>，</a:t>
            </a:r>
            <a:r>
              <a:rPr lang="en-US" altLang="zh-CN" sz="1200" b="0" i="0" dirty="0">
                <a:solidFill>
                  <a:srgbClr val="24292F"/>
                </a:solidFill>
                <a:effectLst/>
                <a:latin typeface="-apple-system"/>
              </a:rPr>
              <a:t>GBR</a:t>
            </a:r>
            <a:r>
              <a:rPr lang="zh-CN" altLang="en-US" sz="1200" b="0" i="0" dirty="0">
                <a:solidFill>
                  <a:srgbClr val="24292F"/>
                </a:solidFill>
                <a:effectLst/>
                <a:latin typeface="-apple-system"/>
              </a:rPr>
              <a:t>）得到的结果最优，为</a:t>
            </a:r>
            <a:r>
              <a:rPr lang="en-US" altLang="zh-CN" sz="1200" b="0" i="0" dirty="0">
                <a:solidFill>
                  <a:srgbClr val="24292F"/>
                </a:solidFill>
                <a:effectLst/>
                <a:latin typeface="-apple-system"/>
              </a:rPr>
              <a:t>0.889922</a:t>
            </a:r>
            <a:endParaRPr lang="zh-CN" altLang="en-US" sz="1200" dirty="0"/>
          </a:p>
        </p:txBody>
      </p:sp>
      <p:pic>
        <p:nvPicPr>
          <p:cNvPr id="12" name="Picture 6" descr="在这里插入图片描述">
            <a:extLst>
              <a:ext uri="{FF2B5EF4-FFF2-40B4-BE49-F238E27FC236}">
                <a16:creationId xmlns:a16="http://schemas.microsoft.com/office/drawing/2014/main" id="{6DC00F67-3EEB-4846-8116-8BBF9F994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740" y="2197492"/>
            <a:ext cx="5439729" cy="3836779"/>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985793A5-12F0-426A-809E-B0EF52E2B4CE}"/>
              </a:ext>
            </a:extLst>
          </p:cNvPr>
          <p:cNvSpPr txBox="1"/>
          <p:nvPr/>
        </p:nvSpPr>
        <p:spPr>
          <a:xfrm>
            <a:off x="5345685" y="55755"/>
            <a:ext cx="6202836" cy="276999"/>
          </a:xfrm>
          <a:prstGeom prst="rect">
            <a:avLst/>
          </a:prstGeom>
          <a:noFill/>
        </p:spPr>
        <p:txBody>
          <a:bodyPr wrap="square">
            <a:spAutoFit/>
          </a:bodyPr>
          <a:lstStyle/>
          <a:p>
            <a:r>
              <a:rPr lang="zh-CN" altLang="en-US" sz="1200" b="0" i="0" dirty="0">
                <a:solidFill>
                  <a:srgbClr val="24292F"/>
                </a:solidFill>
                <a:effectLst/>
                <a:latin typeface="-apple-system"/>
              </a:rPr>
              <a:t>初步用每个算法训练数据，得到各模型的</a:t>
            </a:r>
            <a:r>
              <a:rPr lang="en-US" altLang="zh-CN" sz="1200" b="0" i="0" dirty="0">
                <a:solidFill>
                  <a:srgbClr val="24292F"/>
                </a:solidFill>
                <a:effectLst/>
                <a:latin typeface="-apple-system"/>
              </a:rPr>
              <a:t>R2_score:</a:t>
            </a:r>
            <a:endParaRPr lang="zh-CN" altLang="en-US" sz="1200" dirty="0"/>
          </a:p>
        </p:txBody>
      </p:sp>
    </p:spTree>
    <p:extLst>
      <p:ext uri="{BB962C8B-B14F-4D97-AF65-F5344CB8AC3E}">
        <p14:creationId xmlns:p14="http://schemas.microsoft.com/office/powerpoint/2010/main" val="246445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聚类分析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聚类分析</a:t>
            </a:r>
          </a:p>
        </p:txBody>
      </p:sp>
      <p:sp>
        <p:nvSpPr>
          <p:cNvPr id="5" name="文本框 4">
            <a:extLst>
              <a:ext uri="{FF2B5EF4-FFF2-40B4-BE49-F238E27FC236}">
                <a16:creationId xmlns:a16="http://schemas.microsoft.com/office/drawing/2014/main" id="{28DE679B-255C-4C05-B9D9-874FD89C625F}"/>
              </a:ext>
            </a:extLst>
          </p:cNvPr>
          <p:cNvSpPr txBox="1"/>
          <p:nvPr/>
        </p:nvSpPr>
        <p:spPr>
          <a:xfrm>
            <a:off x="0" y="950109"/>
            <a:ext cx="3799002" cy="3108543"/>
          </a:xfrm>
          <a:prstGeom prst="rect">
            <a:avLst/>
          </a:prstGeom>
          <a:noFill/>
        </p:spPr>
        <p:txBody>
          <a:bodyPr wrap="square">
            <a:spAutoFit/>
          </a:bodyPr>
          <a:lstStyle/>
          <a:p>
            <a:pPr algn="l"/>
            <a:r>
              <a:rPr lang="zh-CN" altLang="en-US" sz="1400" b="0" i="0" dirty="0">
                <a:solidFill>
                  <a:srgbClr val="24292F"/>
                </a:solidFill>
                <a:effectLst/>
                <a:latin typeface="-apple-system"/>
              </a:rPr>
              <a:t>该阶段采用聚类算法中的</a:t>
            </a:r>
            <a:r>
              <a:rPr lang="en-US" altLang="zh-CN" sz="1400" b="0" i="0" dirty="0">
                <a:solidFill>
                  <a:srgbClr val="24292F"/>
                </a:solidFill>
                <a:effectLst/>
                <a:latin typeface="-apple-system"/>
              </a:rPr>
              <a:t>k-means</a:t>
            </a:r>
            <a:r>
              <a:rPr lang="zh-CN" altLang="en-US" sz="1400" b="0" i="0" dirty="0">
                <a:solidFill>
                  <a:srgbClr val="24292F"/>
                </a:solidFill>
                <a:effectLst/>
                <a:latin typeface="-apple-system"/>
              </a:rPr>
              <a:t>算法对所有二手房数据进行聚类分析，根据聚类的结果和经验，将这些房源大致分类，已达到对数据概括总结的目的。在聚类过程中，选择面积、总价和单价这三个数值型变量作为样本点的聚类属性。</a:t>
            </a:r>
          </a:p>
          <a:p>
            <a:pPr algn="l"/>
            <a:r>
              <a:rPr lang="en-US" altLang="zh-CN" sz="1400" b="0" i="0" dirty="0">
                <a:solidFill>
                  <a:srgbClr val="24292F"/>
                </a:solidFill>
                <a:effectLst/>
                <a:latin typeface="-apple-system"/>
              </a:rPr>
              <a:t>k-Means</a:t>
            </a:r>
            <a:r>
              <a:rPr lang="zh-CN" altLang="en-US" sz="1400" b="0" i="0" dirty="0">
                <a:solidFill>
                  <a:srgbClr val="24292F"/>
                </a:solidFill>
                <a:effectLst/>
                <a:latin typeface="-apple-system"/>
              </a:rPr>
              <a:t>算法是一种使用最普遍的聚类算法，它是一种无监督学习算法，目的是将相似的对象归到同一个簇中。簇内的对象越相似，聚类的效果就越好。该算法不适合处理离散型属性，但对于连续型属性具有较好的聚类效果。</a:t>
            </a:r>
          </a:p>
          <a:p>
            <a:pPr algn="l"/>
            <a:r>
              <a:rPr lang="zh-CN" altLang="en-US" sz="1400" b="0" i="0" dirty="0">
                <a:solidFill>
                  <a:srgbClr val="24292F"/>
                </a:solidFill>
                <a:effectLst/>
                <a:latin typeface="-apple-system"/>
              </a:rPr>
              <a:t>聚类效果判定标准</a:t>
            </a:r>
            <a:r>
              <a:rPr lang="en-US" altLang="zh-CN" sz="1400" b="0" i="0" dirty="0">
                <a:solidFill>
                  <a:srgbClr val="24292F"/>
                </a:solidFill>
                <a:effectLst/>
                <a:latin typeface="-apple-system"/>
              </a:rPr>
              <a:t>:</a:t>
            </a:r>
            <a:r>
              <a:rPr lang="zh-CN" altLang="en-US" sz="1400" b="0" i="0" dirty="0">
                <a:solidFill>
                  <a:srgbClr val="24292F"/>
                </a:solidFill>
                <a:effectLst/>
                <a:latin typeface="-apple-system"/>
              </a:rPr>
              <a:t>使各个样本点与所在簇的质心的误差平方和</a:t>
            </a:r>
            <a:r>
              <a:rPr lang="en-US" altLang="zh-CN" sz="1400" b="0" i="0" dirty="0">
                <a:solidFill>
                  <a:srgbClr val="24292F"/>
                </a:solidFill>
                <a:effectLst/>
                <a:latin typeface="-apple-system"/>
              </a:rPr>
              <a:t>(SSE)</a:t>
            </a:r>
            <a:r>
              <a:rPr lang="zh-CN" altLang="en-US" sz="1400" b="0" i="0" dirty="0">
                <a:solidFill>
                  <a:srgbClr val="24292F"/>
                </a:solidFill>
                <a:effectLst/>
                <a:latin typeface="-apple-system"/>
              </a:rPr>
              <a:t>达到最小，这是评价</a:t>
            </a:r>
            <a:r>
              <a:rPr lang="en-US" altLang="zh-CN" sz="1400" b="0" i="0" dirty="0">
                <a:solidFill>
                  <a:srgbClr val="24292F"/>
                </a:solidFill>
                <a:effectLst/>
                <a:latin typeface="-apple-system"/>
              </a:rPr>
              <a:t>k-means</a:t>
            </a:r>
            <a:r>
              <a:rPr lang="zh-CN" altLang="en-US" sz="1400" b="0" i="0" dirty="0">
                <a:solidFill>
                  <a:srgbClr val="24292F"/>
                </a:solidFill>
                <a:effectLst/>
                <a:latin typeface="-apple-system"/>
              </a:rPr>
              <a:t>算法最后聚类效果</a:t>
            </a:r>
          </a:p>
        </p:txBody>
      </p:sp>
      <p:sp>
        <p:nvSpPr>
          <p:cNvPr id="6" name="AutoShape 2" descr="在这里插入图片描述">
            <a:extLst>
              <a:ext uri="{FF2B5EF4-FFF2-40B4-BE49-F238E27FC236}">
                <a16:creationId xmlns:a16="http://schemas.microsoft.com/office/drawing/2014/main" id="{11272F72-9D9D-41A4-AE35-45F442769757}"/>
              </a:ext>
            </a:extLst>
          </p:cNvPr>
          <p:cNvSpPr>
            <a:spLocks noChangeAspect="1" noChangeArrowheads="1"/>
          </p:cNvSpPr>
          <p:nvPr/>
        </p:nvSpPr>
        <p:spPr bwMode="auto">
          <a:xfrm>
            <a:off x="6085964" y="3418964"/>
            <a:ext cx="162435" cy="16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a:extLst>
              <a:ext uri="{FF2B5EF4-FFF2-40B4-BE49-F238E27FC236}">
                <a16:creationId xmlns:a16="http://schemas.microsoft.com/office/drawing/2014/main" id="{C837380F-1F25-4BD1-8478-8D05104499A1}"/>
              </a:ext>
            </a:extLst>
          </p:cNvPr>
          <p:cNvSpPr txBox="1"/>
          <p:nvPr/>
        </p:nvSpPr>
        <p:spPr>
          <a:xfrm>
            <a:off x="4358325" y="223935"/>
            <a:ext cx="7833675" cy="6001643"/>
          </a:xfrm>
          <a:prstGeom prst="rect">
            <a:avLst/>
          </a:prstGeom>
          <a:noFill/>
        </p:spPr>
        <p:txBody>
          <a:bodyPr wrap="square">
            <a:spAutoFit/>
          </a:bodyPr>
          <a:lstStyle/>
          <a:p>
            <a:pPr algn="l"/>
            <a:r>
              <a:rPr lang="zh-CN" altLang="en-US" sz="1200" b="1" i="0" dirty="0">
                <a:solidFill>
                  <a:srgbClr val="24292F"/>
                </a:solidFill>
                <a:effectLst/>
                <a:latin typeface="-apple-system"/>
              </a:rPr>
              <a:t>基本步骤：</a:t>
            </a:r>
            <a:endParaRPr lang="zh-CN" altLang="en-US" sz="1200" b="0" i="0" dirty="0">
              <a:solidFill>
                <a:srgbClr val="24292F"/>
              </a:solidFill>
              <a:effectLst/>
              <a:latin typeface="-apple-system"/>
            </a:endParaRPr>
          </a:p>
          <a:p>
            <a:pPr algn="l">
              <a:buFont typeface="Arial" panose="020B0604020202020204" pitchFamily="34" charset="0"/>
              <a:buChar char="•"/>
            </a:pPr>
            <a:r>
              <a:rPr lang="zh-CN" altLang="en-US" sz="1200" b="0" i="0" dirty="0">
                <a:solidFill>
                  <a:srgbClr val="24292F"/>
                </a:solidFill>
                <a:effectLst/>
                <a:latin typeface="-apple-system"/>
              </a:rPr>
              <a:t>选定</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值</a:t>
            </a:r>
          </a:p>
          <a:p>
            <a:pPr algn="l">
              <a:buFont typeface="Arial" panose="020B0604020202020204" pitchFamily="34" charset="0"/>
              <a:buChar char="•"/>
            </a:pPr>
            <a:r>
              <a:rPr lang="zh-CN" altLang="en-US" sz="1200" b="0" i="0" dirty="0">
                <a:solidFill>
                  <a:srgbClr val="24292F"/>
                </a:solidFill>
                <a:effectLst/>
                <a:latin typeface="-apple-system"/>
              </a:rPr>
              <a:t>创建</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个点作为</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个簇的起始质心。</a:t>
            </a:r>
          </a:p>
          <a:p>
            <a:pPr algn="l">
              <a:buFont typeface="Arial" panose="020B0604020202020204" pitchFamily="34" charset="0"/>
              <a:buChar char="•"/>
            </a:pPr>
            <a:r>
              <a:rPr lang="zh-CN" altLang="en-US" sz="1200" b="0" i="0" dirty="0">
                <a:solidFill>
                  <a:srgbClr val="24292F"/>
                </a:solidFill>
                <a:effectLst/>
                <a:latin typeface="-apple-system"/>
              </a:rPr>
              <a:t>分别计算剩下的元素到</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个簇的质心的距离，将这些元素分别划归到距离最小的簇。</a:t>
            </a:r>
          </a:p>
          <a:p>
            <a:pPr algn="l">
              <a:buFont typeface="Arial" panose="020B0604020202020204" pitchFamily="34" charset="0"/>
              <a:buChar char="•"/>
            </a:pPr>
            <a:r>
              <a:rPr lang="zh-CN" altLang="en-US" sz="1200" b="0" i="0" dirty="0">
                <a:solidFill>
                  <a:srgbClr val="24292F"/>
                </a:solidFill>
                <a:effectLst/>
                <a:latin typeface="-apple-system"/>
              </a:rPr>
              <a:t>根据聚类结果，重新计算</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个簇各自的新的质心，即取簇中全部元素各自维度下的算术平均值。</a:t>
            </a:r>
          </a:p>
          <a:p>
            <a:pPr algn="l">
              <a:buFont typeface="Arial" panose="020B0604020202020204" pitchFamily="34" charset="0"/>
              <a:buChar char="•"/>
            </a:pPr>
            <a:r>
              <a:rPr lang="zh-CN" altLang="en-US" sz="1200" b="0" i="0" dirty="0">
                <a:solidFill>
                  <a:srgbClr val="24292F"/>
                </a:solidFill>
                <a:effectLst/>
                <a:latin typeface="-apple-system"/>
              </a:rPr>
              <a:t>将全部元素按照新的质心重新聚类。</a:t>
            </a:r>
          </a:p>
          <a:p>
            <a:pPr algn="l">
              <a:buFont typeface="Arial" panose="020B0604020202020204" pitchFamily="34" charset="0"/>
              <a:buChar char="•"/>
            </a:pPr>
            <a:r>
              <a:rPr lang="zh-CN" altLang="en-US" sz="1200" b="0" i="0" dirty="0">
                <a:solidFill>
                  <a:srgbClr val="24292F"/>
                </a:solidFill>
                <a:effectLst/>
                <a:latin typeface="-apple-system"/>
              </a:rPr>
              <a:t>重复第</a:t>
            </a:r>
            <a:r>
              <a:rPr lang="en-US" altLang="zh-CN" sz="1200" b="0" i="0" dirty="0">
                <a:solidFill>
                  <a:srgbClr val="24292F"/>
                </a:solidFill>
                <a:effectLst/>
                <a:latin typeface="-apple-system"/>
              </a:rPr>
              <a:t>5</a:t>
            </a:r>
            <a:r>
              <a:rPr lang="zh-CN" altLang="en-US" sz="1200" b="0" i="0" dirty="0">
                <a:solidFill>
                  <a:srgbClr val="24292F"/>
                </a:solidFill>
                <a:effectLst/>
                <a:latin typeface="-apple-system"/>
              </a:rPr>
              <a:t>步，直到聚类结果不再变化。</a:t>
            </a:r>
          </a:p>
          <a:p>
            <a:pPr algn="l">
              <a:buFont typeface="Arial" panose="020B0604020202020204" pitchFamily="34" charset="0"/>
              <a:buChar char="•"/>
            </a:pPr>
            <a:r>
              <a:rPr lang="zh-CN" altLang="en-US" sz="1200" b="0" i="0" dirty="0">
                <a:solidFill>
                  <a:srgbClr val="24292F"/>
                </a:solidFill>
                <a:effectLst/>
                <a:latin typeface="-apple-system"/>
              </a:rPr>
              <a:t>最后，输出聚类结果。</a:t>
            </a:r>
          </a:p>
          <a:p>
            <a:pPr algn="l"/>
            <a:r>
              <a:rPr lang="zh-CN" altLang="en-US" sz="1200" b="1" i="0" dirty="0">
                <a:solidFill>
                  <a:srgbClr val="24292F"/>
                </a:solidFill>
                <a:effectLst/>
                <a:latin typeface="-apple-system"/>
              </a:rPr>
              <a:t>算法缺点</a:t>
            </a:r>
            <a:endParaRPr lang="zh-CN" altLang="en-US" sz="1200" b="0" i="0" dirty="0">
              <a:solidFill>
                <a:srgbClr val="24292F"/>
              </a:solidFill>
              <a:effectLst/>
              <a:latin typeface="-apple-system"/>
            </a:endParaRPr>
          </a:p>
          <a:p>
            <a:pPr algn="l">
              <a:buFont typeface="Arial" panose="020B0604020202020204" pitchFamily="34" charset="0"/>
              <a:buChar char="•"/>
            </a:pPr>
            <a:r>
              <a:rPr lang="zh-CN" altLang="en-US" sz="1200" b="0" i="0" dirty="0">
                <a:solidFill>
                  <a:srgbClr val="24292F"/>
                </a:solidFill>
                <a:effectLst/>
                <a:latin typeface="-apple-system"/>
              </a:rPr>
              <a:t>聚类的簇数</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值需在聚类前给出，但在很多时候中</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值的选定是十分难以估计的，很多情况我们聚类前并不清楚给出的数据集应当分成多少类才最恰当。</a:t>
            </a:r>
          </a:p>
          <a:p>
            <a:pPr algn="l">
              <a:buFont typeface="Arial" panose="020B0604020202020204" pitchFamily="34" charset="0"/>
              <a:buChar char="•"/>
            </a:pPr>
            <a:r>
              <a:rPr lang="en-US" altLang="zh-CN" sz="1200" b="0" i="0" dirty="0">
                <a:solidFill>
                  <a:srgbClr val="24292F"/>
                </a:solidFill>
                <a:effectLst/>
                <a:latin typeface="-apple-system"/>
              </a:rPr>
              <a:t>k-means</a:t>
            </a:r>
            <a:r>
              <a:rPr lang="zh-CN" altLang="en-US" sz="1200" b="0" i="0" dirty="0">
                <a:solidFill>
                  <a:srgbClr val="24292F"/>
                </a:solidFill>
                <a:effectLst/>
                <a:latin typeface="-apple-system"/>
              </a:rPr>
              <a:t>需要人为地确定初始质心，不一样的初始质心可能会得出差别很大的聚类结果，无法保证</a:t>
            </a:r>
            <a:r>
              <a:rPr lang="en-US" altLang="zh-CN" sz="1200" b="0" i="0" dirty="0">
                <a:solidFill>
                  <a:srgbClr val="24292F"/>
                </a:solidFill>
                <a:effectLst/>
                <a:latin typeface="-apple-system"/>
              </a:rPr>
              <a:t>k-means</a:t>
            </a:r>
            <a:r>
              <a:rPr lang="zh-CN" altLang="en-US" sz="1200" b="0" i="0" dirty="0">
                <a:solidFill>
                  <a:srgbClr val="24292F"/>
                </a:solidFill>
                <a:effectLst/>
                <a:latin typeface="-apple-system"/>
              </a:rPr>
              <a:t>算法收敛于全局最优解。</a:t>
            </a:r>
          </a:p>
          <a:p>
            <a:pPr algn="l">
              <a:buFont typeface="Arial" panose="020B0604020202020204" pitchFamily="34" charset="0"/>
              <a:buChar char="•"/>
            </a:pPr>
            <a:r>
              <a:rPr lang="zh-CN" altLang="en-US" sz="1200" b="0" i="0" dirty="0">
                <a:solidFill>
                  <a:srgbClr val="24292F"/>
                </a:solidFill>
                <a:effectLst/>
                <a:latin typeface="-apple-system"/>
              </a:rPr>
              <a:t>对离群点敏感。</a:t>
            </a:r>
          </a:p>
          <a:p>
            <a:pPr algn="l">
              <a:buFont typeface="Arial" panose="020B0604020202020204" pitchFamily="34" charset="0"/>
              <a:buChar char="•"/>
            </a:pPr>
            <a:r>
              <a:rPr lang="zh-CN" altLang="en-US" sz="1200" b="0" i="0" dirty="0">
                <a:solidFill>
                  <a:srgbClr val="24292F"/>
                </a:solidFill>
                <a:effectLst/>
                <a:latin typeface="-apple-system"/>
              </a:rPr>
              <a:t>结果不稳定（受输入顺序影响）。</a:t>
            </a:r>
          </a:p>
          <a:p>
            <a:pPr algn="l">
              <a:buFont typeface="Arial" panose="020B0604020202020204" pitchFamily="34" charset="0"/>
              <a:buChar char="•"/>
            </a:pPr>
            <a:r>
              <a:rPr lang="zh-CN" altLang="en-US" sz="1200" b="0" i="0" dirty="0">
                <a:solidFill>
                  <a:srgbClr val="24292F"/>
                </a:solidFill>
                <a:effectLst/>
                <a:latin typeface="-apple-system"/>
              </a:rPr>
              <a:t>时间复杂度高</a:t>
            </a:r>
            <a:r>
              <a:rPr lang="en-US" altLang="zh-CN" sz="1200" b="0" i="0" dirty="0">
                <a:solidFill>
                  <a:srgbClr val="24292F"/>
                </a:solidFill>
                <a:effectLst/>
                <a:latin typeface="-apple-system"/>
              </a:rPr>
              <a:t>O(</a:t>
            </a:r>
            <a:r>
              <a:rPr lang="en-US" altLang="zh-CN" sz="1200" b="0" i="0" dirty="0" err="1">
                <a:solidFill>
                  <a:srgbClr val="24292F"/>
                </a:solidFill>
                <a:effectLst/>
                <a:latin typeface="-apple-system"/>
              </a:rPr>
              <a:t>nkt</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，其中</a:t>
            </a:r>
            <a:r>
              <a:rPr lang="en-US" altLang="zh-CN" sz="1200" b="0" i="0" dirty="0">
                <a:solidFill>
                  <a:srgbClr val="24292F"/>
                </a:solidFill>
                <a:effectLst/>
                <a:latin typeface="-apple-system"/>
              </a:rPr>
              <a:t>n</a:t>
            </a:r>
            <a:r>
              <a:rPr lang="zh-CN" altLang="en-US" sz="1200" b="0" i="0" dirty="0">
                <a:solidFill>
                  <a:srgbClr val="24292F"/>
                </a:solidFill>
                <a:effectLst/>
                <a:latin typeface="-apple-system"/>
              </a:rPr>
              <a:t>是对象总数，</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是簇数，</a:t>
            </a:r>
            <a:r>
              <a:rPr lang="en-US" altLang="zh-CN" sz="1200" b="0" i="0" dirty="0">
                <a:solidFill>
                  <a:srgbClr val="24292F"/>
                </a:solidFill>
                <a:effectLst/>
                <a:latin typeface="-apple-system"/>
              </a:rPr>
              <a:t>t</a:t>
            </a:r>
            <a:r>
              <a:rPr lang="zh-CN" altLang="en-US" sz="1200" b="0" i="0" dirty="0">
                <a:solidFill>
                  <a:srgbClr val="24292F"/>
                </a:solidFill>
                <a:effectLst/>
                <a:latin typeface="-apple-system"/>
              </a:rPr>
              <a:t>是迭代次数。</a:t>
            </a:r>
          </a:p>
          <a:p>
            <a:pPr algn="l"/>
            <a:r>
              <a:rPr lang="zh-CN" altLang="en-US" sz="1200" b="1" i="0" dirty="0">
                <a:solidFill>
                  <a:srgbClr val="24292F"/>
                </a:solidFill>
                <a:effectLst/>
                <a:latin typeface="-apple-system"/>
              </a:rPr>
              <a:t>聚类过程：</a:t>
            </a:r>
            <a:endParaRPr lang="zh-CN" altLang="en-US" sz="1200" b="0" i="0" dirty="0">
              <a:solidFill>
                <a:srgbClr val="24292F"/>
              </a:solidFill>
              <a:effectLst/>
              <a:latin typeface="-apple-system"/>
            </a:endParaRPr>
          </a:p>
          <a:p>
            <a:pPr algn="l">
              <a:buFont typeface="+mj-lt"/>
              <a:buAutoNum type="arabicPeriod"/>
            </a:pPr>
            <a:r>
              <a:rPr lang="zh-CN" altLang="en-US" sz="1200" b="0" i="0" dirty="0">
                <a:solidFill>
                  <a:srgbClr val="24292F"/>
                </a:solidFill>
                <a:effectLst/>
                <a:latin typeface="-apple-system"/>
              </a:rPr>
              <a:t>根据聚类原则：组内差距要小，组间差距要大。我们先算出不同</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值下各个</a:t>
            </a:r>
            <a:r>
              <a:rPr lang="en-US" altLang="zh-CN" sz="1200" b="0" i="0" dirty="0">
                <a:solidFill>
                  <a:srgbClr val="24292F"/>
                </a:solidFill>
                <a:effectLst/>
                <a:latin typeface="-apple-system"/>
              </a:rPr>
              <a:t>SSE</a:t>
            </a:r>
            <a:r>
              <a:rPr lang="zh-CN" altLang="en-US" sz="1200" b="0" i="0" dirty="0">
                <a:solidFill>
                  <a:srgbClr val="24292F"/>
                </a:solidFill>
                <a:effectLst/>
                <a:latin typeface="-apple-system"/>
              </a:rPr>
              <a:t>值，然后绘制出折线图来比较，从中选定最优解。</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值越大 </a:t>
            </a:r>
            <a:r>
              <a:rPr lang="en-US" altLang="zh-CN" sz="1200" b="0" i="0" dirty="0">
                <a:solidFill>
                  <a:srgbClr val="24292F"/>
                </a:solidFill>
                <a:effectLst/>
                <a:latin typeface="-apple-system"/>
              </a:rPr>
              <a:t>SSE</a:t>
            </a:r>
            <a:r>
              <a:rPr lang="zh-CN" altLang="en-US" sz="1200" b="0" i="0" dirty="0">
                <a:solidFill>
                  <a:srgbClr val="24292F"/>
                </a:solidFill>
                <a:effectLst/>
                <a:latin typeface="-apple-system"/>
              </a:rPr>
              <a:t>越小，我们就是要求出随着</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值的变化</a:t>
            </a:r>
            <a:r>
              <a:rPr lang="en-US" altLang="zh-CN" sz="1200" b="0" i="0" dirty="0">
                <a:solidFill>
                  <a:srgbClr val="24292F"/>
                </a:solidFill>
                <a:effectLst/>
                <a:latin typeface="-apple-system"/>
              </a:rPr>
              <a:t>SSE</a:t>
            </a:r>
            <a:r>
              <a:rPr lang="zh-CN" altLang="en-US" sz="1200" b="0" i="0" dirty="0">
                <a:solidFill>
                  <a:srgbClr val="24292F"/>
                </a:solidFill>
                <a:effectLst/>
                <a:latin typeface="-apple-system"/>
              </a:rPr>
              <a:t>的变化规律，找到</a:t>
            </a:r>
            <a:r>
              <a:rPr lang="en-US" altLang="zh-CN" sz="1200" b="0" i="0" dirty="0">
                <a:solidFill>
                  <a:srgbClr val="24292F"/>
                </a:solidFill>
                <a:effectLst/>
                <a:latin typeface="-apple-system"/>
              </a:rPr>
              <a:t>SSE</a:t>
            </a:r>
            <a:r>
              <a:rPr lang="zh-CN" altLang="en-US" sz="1200" b="0" i="0" dirty="0">
                <a:solidFill>
                  <a:srgbClr val="24292F"/>
                </a:solidFill>
                <a:effectLst/>
                <a:latin typeface="-apple-system"/>
              </a:rPr>
              <a:t>减幅最小的</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值，这时</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应该是相对比较合理的值。从图中，我们可以看出</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值到达</a:t>
            </a:r>
            <a:r>
              <a:rPr lang="en-US" altLang="zh-CN" sz="1200" b="0" i="0" dirty="0">
                <a:solidFill>
                  <a:srgbClr val="24292F"/>
                </a:solidFill>
                <a:effectLst/>
                <a:latin typeface="-apple-system"/>
              </a:rPr>
              <a:t>5</a:t>
            </a:r>
            <a:r>
              <a:rPr lang="zh-CN" altLang="en-US" sz="1200" b="0" i="0" dirty="0">
                <a:solidFill>
                  <a:srgbClr val="24292F"/>
                </a:solidFill>
                <a:effectLst/>
                <a:latin typeface="-apple-system"/>
              </a:rPr>
              <a:t>以后，</a:t>
            </a:r>
            <a:r>
              <a:rPr lang="en-US" altLang="zh-CN" sz="1200" b="0" i="0" dirty="0">
                <a:solidFill>
                  <a:srgbClr val="24292F"/>
                </a:solidFill>
                <a:effectLst/>
                <a:latin typeface="-apple-system"/>
              </a:rPr>
              <a:t>SSE</a:t>
            </a:r>
            <a:r>
              <a:rPr lang="zh-CN" altLang="en-US" sz="1200" b="0" i="0" dirty="0">
                <a:solidFill>
                  <a:srgbClr val="24292F"/>
                </a:solidFill>
                <a:effectLst/>
                <a:latin typeface="-apple-system"/>
              </a:rPr>
              <a:t>变化趋于平缓，所以我们选定</a:t>
            </a:r>
            <a:r>
              <a:rPr lang="en-US" altLang="zh-CN" sz="1200" b="0" i="0" dirty="0">
                <a:solidFill>
                  <a:srgbClr val="24292F"/>
                </a:solidFill>
                <a:effectLst/>
                <a:latin typeface="-apple-system"/>
              </a:rPr>
              <a:t>5</a:t>
            </a:r>
            <a:r>
              <a:rPr lang="zh-CN" altLang="en-US" sz="1200" b="0" i="0" dirty="0">
                <a:solidFill>
                  <a:srgbClr val="24292F"/>
                </a:solidFill>
                <a:effectLst/>
                <a:latin typeface="-apple-system"/>
              </a:rPr>
              <a:t>作为</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值。</a:t>
            </a:r>
          </a:p>
          <a:p>
            <a:pPr algn="l">
              <a:buFont typeface="+mj-lt"/>
              <a:buAutoNum type="arabicPeriod"/>
            </a:pPr>
            <a:r>
              <a:rPr lang="zh-CN" altLang="en-US" sz="1200" b="0" i="0" dirty="0">
                <a:solidFill>
                  <a:srgbClr val="24292F"/>
                </a:solidFill>
                <a:effectLst/>
                <a:latin typeface="-apple-system"/>
              </a:rPr>
              <a:t>初始的</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个质心选定是采用的随机法。从各列数值最大值和最小值中间按正太分布随机选取</a:t>
            </a:r>
            <a:r>
              <a:rPr lang="en-US" altLang="zh-CN" sz="1200" b="0" i="0" dirty="0">
                <a:solidFill>
                  <a:srgbClr val="24292F"/>
                </a:solidFill>
                <a:effectLst/>
                <a:latin typeface="-apple-system"/>
              </a:rPr>
              <a:t>k</a:t>
            </a:r>
            <a:r>
              <a:rPr lang="zh-CN" altLang="en-US" sz="1200" b="0" i="0" dirty="0">
                <a:solidFill>
                  <a:srgbClr val="24292F"/>
                </a:solidFill>
                <a:effectLst/>
                <a:latin typeface="-apple-system"/>
              </a:rPr>
              <a:t>个质心。</a:t>
            </a:r>
          </a:p>
          <a:p>
            <a:pPr algn="l">
              <a:buFont typeface="+mj-lt"/>
              <a:buAutoNum type="arabicPeriod"/>
            </a:pPr>
            <a:r>
              <a:rPr lang="zh-CN" altLang="en-US" sz="1200" b="0" i="0" dirty="0">
                <a:solidFill>
                  <a:srgbClr val="24292F"/>
                </a:solidFill>
                <a:effectLst/>
                <a:latin typeface="-apple-system"/>
              </a:rPr>
              <a:t>关于离群点，离群点就是远离整体的，非常异常、非常特殊的数据点。因为</a:t>
            </a:r>
            <a:r>
              <a:rPr lang="en-US" altLang="zh-CN" sz="1200" b="0" i="0" dirty="0">
                <a:solidFill>
                  <a:srgbClr val="24292F"/>
                </a:solidFill>
                <a:effectLst/>
                <a:latin typeface="-apple-system"/>
              </a:rPr>
              <a:t>k-means</a:t>
            </a:r>
            <a:r>
              <a:rPr lang="zh-CN" altLang="en-US" sz="1200" b="0" i="0" dirty="0">
                <a:solidFill>
                  <a:srgbClr val="24292F"/>
                </a:solidFill>
                <a:effectLst/>
                <a:latin typeface="-apple-system"/>
              </a:rPr>
              <a:t>算法对离群点十分敏感，所以在聚类之前应该将这些“极大”、“极小”之类的离群数据都去掉，否则会对于聚类的结果有影响。离群点的判定标准是根据数据可视化分析过程的散点图和箱线图进行判定。本数据集已经完成数据清洗工作，所以不存在离群值。</a:t>
            </a:r>
          </a:p>
          <a:p>
            <a:pPr algn="l">
              <a:buFont typeface="+mj-lt"/>
              <a:buAutoNum type="arabicPeriod"/>
            </a:pPr>
            <a:r>
              <a:rPr lang="zh-CN" altLang="en-US" sz="1200" b="0" i="0" dirty="0">
                <a:solidFill>
                  <a:srgbClr val="24292F"/>
                </a:solidFill>
                <a:effectLst/>
                <a:latin typeface="-apple-system"/>
              </a:rPr>
              <a:t>数据的标准化，因为总价的单位为万元，单价的单位为元</a:t>
            </a:r>
            <a:r>
              <a:rPr lang="en-US" altLang="zh-CN" sz="1200" b="0" i="0" dirty="0">
                <a:solidFill>
                  <a:srgbClr val="24292F"/>
                </a:solidFill>
                <a:effectLst/>
                <a:latin typeface="-apple-system"/>
              </a:rPr>
              <a:t>/</a:t>
            </a:r>
            <a:r>
              <a:rPr lang="zh-CN" altLang="en-US" sz="1200" b="0" i="0" dirty="0">
                <a:solidFill>
                  <a:srgbClr val="24292F"/>
                </a:solidFill>
                <a:effectLst/>
                <a:latin typeface="-apple-system"/>
              </a:rPr>
              <a:t>平米，建筑面积的单位为平米，所以数据点计算出欧几里德距离的单位是没有意义的。同时，总价都是</a:t>
            </a:r>
            <a:r>
              <a:rPr lang="en-US" altLang="zh-CN" sz="1200" b="0" i="0" dirty="0">
                <a:solidFill>
                  <a:srgbClr val="24292F"/>
                </a:solidFill>
                <a:effectLst/>
                <a:latin typeface="-apple-system"/>
              </a:rPr>
              <a:t>5500</a:t>
            </a:r>
            <a:r>
              <a:rPr lang="zh-CN" altLang="en-US" sz="1200" b="0" i="0" dirty="0">
                <a:solidFill>
                  <a:srgbClr val="24292F"/>
                </a:solidFill>
                <a:effectLst/>
                <a:latin typeface="-apple-system"/>
              </a:rPr>
              <a:t>以内的数，建筑面积都是</a:t>
            </a:r>
            <a:r>
              <a:rPr lang="en-US" altLang="zh-CN" sz="1200" b="0" i="0" dirty="0">
                <a:solidFill>
                  <a:srgbClr val="24292F"/>
                </a:solidFill>
                <a:effectLst/>
                <a:latin typeface="-apple-system"/>
              </a:rPr>
              <a:t>1000</a:t>
            </a:r>
            <a:r>
              <a:rPr lang="zh-CN" altLang="en-US" sz="1200" b="0" i="0" dirty="0">
                <a:solidFill>
                  <a:srgbClr val="24292F"/>
                </a:solidFill>
                <a:effectLst/>
                <a:latin typeface="-apple-system"/>
              </a:rPr>
              <a:t>以内的数，但单价都是</a:t>
            </a:r>
            <a:r>
              <a:rPr lang="en-US" altLang="zh-CN" sz="1200" b="0" i="0" dirty="0">
                <a:solidFill>
                  <a:srgbClr val="24292F"/>
                </a:solidFill>
                <a:effectLst/>
                <a:latin typeface="-apple-system"/>
              </a:rPr>
              <a:t>100000</a:t>
            </a:r>
            <a:r>
              <a:rPr lang="zh-CN" altLang="en-US" sz="1200" b="0" i="0" dirty="0">
                <a:solidFill>
                  <a:srgbClr val="24292F"/>
                </a:solidFill>
                <a:effectLst/>
                <a:latin typeface="-apple-system"/>
              </a:rPr>
              <a:t>以下的数，在计算距离时单价起到的作用就比总价大，总价和单价的作用都远大于建筑面积，这样聚类出来的结果是有问题的。这样的情况下，我们需要将数据标准化，即将数据按比例缩放，使之都落入一个特定区间内。去除数据的单位限制，将其转化为无量纲的纯数值，便于不同单位或量级的指标能够进行计算和比较。我们将单价、总价和面积都映射到</a:t>
            </a:r>
            <a:r>
              <a:rPr lang="en-US" altLang="zh-CN" sz="1200" b="0" i="0" dirty="0">
                <a:solidFill>
                  <a:srgbClr val="24292F"/>
                </a:solidFill>
                <a:effectLst/>
                <a:latin typeface="-apple-system"/>
              </a:rPr>
              <a:t>1000</a:t>
            </a:r>
            <a:r>
              <a:rPr lang="zh-CN" altLang="en-US" sz="1200" b="0" i="0" dirty="0">
                <a:solidFill>
                  <a:srgbClr val="24292F"/>
                </a:solidFill>
                <a:effectLst/>
                <a:latin typeface="-apple-system"/>
              </a:rPr>
              <a:t>，因为面积本身就都在</a:t>
            </a:r>
            <a:r>
              <a:rPr lang="en-US" altLang="zh-CN" sz="1200" b="0" i="0" dirty="0">
                <a:solidFill>
                  <a:srgbClr val="24292F"/>
                </a:solidFill>
                <a:effectLst/>
                <a:latin typeface="-apple-system"/>
              </a:rPr>
              <a:t>1000</a:t>
            </a:r>
            <a:r>
              <a:rPr lang="zh-CN" altLang="en-US" sz="1200" b="0" i="0" dirty="0">
                <a:solidFill>
                  <a:srgbClr val="24292F"/>
                </a:solidFill>
                <a:effectLst/>
                <a:latin typeface="-apple-system"/>
              </a:rPr>
              <a:t>以内，不要特别处理。单价在计算距离时，需要先乘以映射比例</a:t>
            </a:r>
            <a:r>
              <a:rPr lang="en-US" altLang="zh-CN" sz="1200" b="0" i="0" dirty="0">
                <a:solidFill>
                  <a:srgbClr val="24292F"/>
                </a:solidFill>
                <a:effectLst/>
                <a:latin typeface="-apple-system"/>
              </a:rPr>
              <a:t>0.01</a:t>
            </a:r>
            <a:r>
              <a:rPr lang="zh-CN" altLang="en-US" sz="1200" b="0" i="0" dirty="0">
                <a:solidFill>
                  <a:srgbClr val="24292F"/>
                </a:solidFill>
                <a:effectLst/>
                <a:latin typeface="-apple-system"/>
              </a:rPr>
              <a:t>，总价需要乘以映射比例</a:t>
            </a:r>
            <a:r>
              <a:rPr lang="en-US" altLang="zh-CN" sz="1200" b="0" i="0" dirty="0">
                <a:solidFill>
                  <a:srgbClr val="24292F"/>
                </a:solidFill>
                <a:effectLst/>
                <a:latin typeface="-apple-system"/>
              </a:rPr>
              <a:t>0.18</a:t>
            </a:r>
            <a:r>
              <a:rPr lang="zh-CN" altLang="en-US" sz="1200" b="0" i="0" dirty="0">
                <a:solidFill>
                  <a:srgbClr val="24292F"/>
                </a:solidFill>
                <a:effectLst/>
                <a:latin typeface="-apple-system"/>
              </a:rPr>
              <a:t>。进行数据标准化前和进行数据标准化后的聚类效果对比如下：</a:t>
            </a:r>
          </a:p>
        </p:txBody>
      </p:sp>
      <p:pic>
        <p:nvPicPr>
          <p:cNvPr id="8" name="Picture 2" descr="在这里插入图片描述">
            <a:extLst>
              <a:ext uri="{FF2B5EF4-FFF2-40B4-BE49-F238E27FC236}">
                <a16:creationId xmlns:a16="http://schemas.microsoft.com/office/drawing/2014/main" id="{7B370273-1716-4D88-8A2A-18DA02FC6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9" y="4044170"/>
            <a:ext cx="1604128" cy="71684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D62276CB-F125-41EA-8A49-44098B71AC4C}"/>
              </a:ext>
            </a:extLst>
          </p:cNvPr>
          <p:cNvSpPr txBox="1"/>
          <p:nvPr/>
        </p:nvSpPr>
        <p:spPr>
          <a:xfrm>
            <a:off x="1753386" y="4291146"/>
            <a:ext cx="1800519" cy="307777"/>
          </a:xfrm>
          <a:prstGeom prst="rect">
            <a:avLst/>
          </a:prstGeom>
          <a:noFill/>
        </p:spPr>
        <p:txBody>
          <a:bodyPr wrap="square">
            <a:spAutoFit/>
          </a:bodyPr>
          <a:lstStyle/>
          <a:p>
            <a:r>
              <a:rPr lang="zh-CN" altLang="en-US" sz="1400" b="0" i="0" dirty="0">
                <a:solidFill>
                  <a:srgbClr val="24292F"/>
                </a:solidFill>
                <a:effectLst/>
                <a:latin typeface="-apple-system"/>
              </a:rPr>
              <a:t>的评价标准</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聚类分析</a:t>
            </a:r>
          </a:p>
        </p:txBody>
      </p:sp>
      <p:sp>
        <p:nvSpPr>
          <p:cNvPr id="4" name="文本框 3">
            <a:extLst>
              <a:ext uri="{FF2B5EF4-FFF2-40B4-BE49-F238E27FC236}">
                <a16:creationId xmlns:a16="http://schemas.microsoft.com/office/drawing/2014/main" id="{35E607CA-5EC5-4C08-ACF5-BF64985B1511}"/>
              </a:ext>
            </a:extLst>
          </p:cNvPr>
          <p:cNvSpPr txBox="1"/>
          <p:nvPr/>
        </p:nvSpPr>
        <p:spPr>
          <a:xfrm>
            <a:off x="0" y="950109"/>
            <a:ext cx="5064098" cy="307777"/>
          </a:xfrm>
          <a:prstGeom prst="rect">
            <a:avLst/>
          </a:prstGeom>
          <a:noFill/>
        </p:spPr>
        <p:txBody>
          <a:bodyPr wrap="square">
            <a:spAutoFit/>
          </a:bodyPr>
          <a:lstStyle/>
          <a:p>
            <a:r>
              <a:rPr lang="zh-CN" altLang="en-US" sz="1400" b="0" i="0" dirty="0">
                <a:solidFill>
                  <a:srgbClr val="24292F"/>
                </a:solidFill>
                <a:effectLst/>
                <a:latin typeface="-apple-system"/>
              </a:rPr>
              <a:t>标准化前</a:t>
            </a:r>
            <a:r>
              <a:rPr lang="en-US" altLang="zh-CN" sz="1400" b="0" i="0" dirty="0">
                <a:solidFill>
                  <a:srgbClr val="24292F"/>
                </a:solidFill>
                <a:effectLst/>
                <a:latin typeface="-apple-system"/>
              </a:rPr>
              <a:t>:</a:t>
            </a:r>
            <a:endParaRPr lang="zh-CN" altLang="en-US" sz="1400" dirty="0"/>
          </a:p>
        </p:txBody>
      </p:sp>
      <p:sp>
        <p:nvSpPr>
          <p:cNvPr id="5" name="AutoShape 2" descr="在这里插入图片描述">
            <a:extLst>
              <a:ext uri="{FF2B5EF4-FFF2-40B4-BE49-F238E27FC236}">
                <a16:creationId xmlns:a16="http://schemas.microsoft.com/office/drawing/2014/main" id="{5B93F309-17CE-4E48-A074-CD51E63B37A4}"/>
              </a:ext>
            </a:extLst>
          </p:cNvPr>
          <p:cNvSpPr>
            <a:spLocks noChangeAspect="1" noChangeArrowheads="1"/>
          </p:cNvSpPr>
          <p:nvPr/>
        </p:nvSpPr>
        <p:spPr bwMode="auto">
          <a:xfrm>
            <a:off x="6085964" y="3418964"/>
            <a:ext cx="162435" cy="16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Picture 2" descr="在这里插入图片描述">
            <a:extLst>
              <a:ext uri="{FF2B5EF4-FFF2-40B4-BE49-F238E27FC236}">
                <a16:creationId xmlns:a16="http://schemas.microsoft.com/office/drawing/2014/main" id="{0ABC87B7-3E07-491A-B255-03C830F05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 y="1331694"/>
            <a:ext cx="4201171" cy="24164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在这里插入图片描述">
            <a:extLst>
              <a:ext uri="{FF2B5EF4-FFF2-40B4-BE49-F238E27FC236}">
                <a16:creationId xmlns:a16="http://schemas.microsoft.com/office/drawing/2014/main" id="{DEC0A2A7-E0DE-474F-A5B4-44FE8F5F2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1076" y="1374008"/>
            <a:ext cx="3557203" cy="22147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E8A84C28-6E04-4DCD-8E3F-5500F1EA2311}"/>
              </a:ext>
            </a:extLst>
          </p:cNvPr>
          <p:cNvSpPr txBox="1"/>
          <p:nvPr/>
        </p:nvSpPr>
        <p:spPr>
          <a:xfrm>
            <a:off x="6167181" y="497707"/>
            <a:ext cx="6206836" cy="307777"/>
          </a:xfrm>
          <a:prstGeom prst="rect">
            <a:avLst/>
          </a:prstGeom>
          <a:noFill/>
        </p:spPr>
        <p:txBody>
          <a:bodyPr wrap="square">
            <a:spAutoFit/>
          </a:bodyPr>
          <a:lstStyle/>
          <a:p>
            <a:r>
              <a:rPr lang="zh-CN" altLang="en-US" sz="1400" b="0" i="0" dirty="0">
                <a:solidFill>
                  <a:srgbClr val="24292F"/>
                </a:solidFill>
                <a:effectLst/>
                <a:latin typeface="-apple-system"/>
              </a:rPr>
              <a:t>标准化后：</a:t>
            </a:r>
            <a:endParaRPr lang="zh-CN" altLang="en-US" sz="1400" dirty="0"/>
          </a:p>
        </p:txBody>
      </p:sp>
      <p:pic>
        <p:nvPicPr>
          <p:cNvPr id="9" name="Picture 6" descr="在这里插入图片描述">
            <a:extLst>
              <a:ext uri="{FF2B5EF4-FFF2-40B4-BE49-F238E27FC236}">
                <a16:creationId xmlns:a16="http://schemas.microsoft.com/office/drawing/2014/main" id="{24D04A79-6E58-43A4-9516-CA1B337FCE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6353" y="0"/>
            <a:ext cx="4735647" cy="28669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在这里插入图片描述">
            <a:extLst>
              <a:ext uri="{FF2B5EF4-FFF2-40B4-BE49-F238E27FC236}">
                <a16:creationId xmlns:a16="http://schemas.microsoft.com/office/drawing/2014/main" id="{7AEC07F0-7366-45AF-BB5E-4E8473427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5095" y="2866960"/>
            <a:ext cx="4650864" cy="2801626"/>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0EA6DDEB-DE63-41B5-A00C-24C3FC69FEB8}"/>
              </a:ext>
            </a:extLst>
          </p:cNvPr>
          <p:cNvSpPr txBox="1"/>
          <p:nvPr/>
        </p:nvSpPr>
        <p:spPr>
          <a:xfrm>
            <a:off x="85721" y="4401336"/>
            <a:ext cx="6299200" cy="307777"/>
          </a:xfrm>
          <a:prstGeom prst="rect">
            <a:avLst/>
          </a:prstGeom>
          <a:noFill/>
        </p:spPr>
        <p:txBody>
          <a:bodyPr wrap="square">
            <a:spAutoFit/>
          </a:bodyPr>
          <a:lstStyle/>
          <a:p>
            <a:r>
              <a:rPr lang="zh-CN" altLang="en-US" sz="1400" i="0" dirty="0">
                <a:solidFill>
                  <a:srgbClr val="24292F"/>
                </a:solidFill>
                <a:effectLst/>
                <a:latin typeface="-apple-system"/>
              </a:rPr>
              <a:t>聚类结果</a:t>
            </a:r>
            <a:endParaRPr lang="zh-CN" altLang="en-US" sz="1400" dirty="0"/>
          </a:p>
        </p:txBody>
      </p:sp>
      <p:pic>
        <p:nvPicPr>
          <p:cNvPr id="12" name="Picture 10" descr="在这里插入图片描述">
            <a:extLst>
              <a:ext uri="{FF2B5EF4-FFF2-40B4-BE49-F238E27FC236}">
                <a16:creationId xmlns:a16="http://schemas.microsoft.com/office/drawing/2014/main" id="{C0C01EF3-4AB1-475C-9634-63FD9D398E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291" y="4721935"/>
            <a:ext cx="3973491" cy="158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2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感谢聆听！</a:t>
            </a:r>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p:cNvSpPr>
            <a:spLocks noGrp="1"/>
          </p:cNvSpPr>
          <p:nvPr>
            <p:ph type="body" sz="quarter" idx="12"/>
          </p:nvPr>
        </p:nvSpPr>
        <p:spPr>
          <a:xfrm>
            <a:off x="1094208" y="3837556"/>
            <a:ext cx="8095974" cy="579503"/>
          </a:xfrm>
        </p:spPr>
        <p:txBody>
          <a:bodyPr/>
          <a:lstStyle/>
          <a:p>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基于</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Python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的二手房数据采集与可视化分析</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kumimoji="1" lang="zh-CN" altLang="en-US"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占位符 4"/>
          <p:cNvSpPr>
            <a:spLocks noGrp="1"/>
          </p:cNvSpPr>
          <p:nvPr>
            <p:ph type="body" sz="quarter" idx="13"/>
          </p:nvPr>
        </p:nvSpPr>
        <p:spPr>
          <a:xfrm>
            <a:off x="1307569" y="4905432"/>
            <a:ext cx="5109845" cy="1511877"/>
          </a:xfrm>
        </p:spPr>
        <p:txBody>
          <a:bodyPr/>
          <a:lstStyle/>
          <a:p>
            <a:r>
              <a:rPr kumimoji="1" lang="zh-CN" altLang="en-US" dirty="0"/>
              <a:t>指导老师：赵志宏</a:t>
            </a:r>
          </a:p>
          <a:p>
            <a:r>
              <a:rPr kumimoji="1" lang="zh-CN" altLang="en-US" dirty="0"/>
              <a:t>报告人：崔金泽</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选题背景</a:t>
            </a:r>
          </a:p>
        </p:txBody>
      </p:sp>
      <p:sp>
        <p:nvSpPr>
          <p:cNvPr id="8" name="矩形 7"/>
          <p:cNvSpPr/>
          <p:nvPr/>
        </p:nvSpPr>
        <p:spPr>
          <a:xfrm>
            <a:off x="0" y="4808742"/>
            <a:ext cx="6324600" cy="80465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328029" y="4884827"/>
            <a:ext cx="5668539" cy="596510"/>
          </a:xfrm>
          <a:prstGeom prst="rect">
            <a:avLst/>
          </a:prstGeom>
          <a:noFill/>
        </p:spPr>
        <p:txBody>
          <a:bodyPr wrap="none">
            <a:spAutoFit/>
          </a:bodyPr>
          <a:lstStyle/>
          <a:p>
            <a:pPr algn="ctr" defTabSz="1218565">
              <a:lnSpc>
                <a:spcPct val="130000"/>
              </a:lnSpc>
              <a:defRPr/>
            </a:pPr>
            <a:r>
              <a:rPr lang="zh-CN" altLang="en-US" sz="2800" b="1" kern="0" dirty="0">
                <a:solidFill>
                  <a:schemeClr val="bg1"/>
                </a:solidFill>
                <a:ea typeface="微软雅黑" panose="020B0503020204020204" pitchFamily="34" charset="-122"/>
              </a:rPr>
              <a:t>用</a:t>
            </a:r>
            <a:r>
              <a:rPr lang="en-US" altLang="zh-CN" sz="2800" b="1" kern="0" dirty="0">
                <a:solidFill>
                  <a:schemeClr val="bg1"/>
                </a:solidFill>
                <a:ea typeface="微软雅黑" panose="020B0503020204020204" pitchFamily="34" charset="-122"/>
              </a:rPr>
              <a:t>Python</a:t>
            </a:r>
            <a:r>
              <a:rPr lang="zh-CN" altLang="en-US" sz="2800" b="1" kern="0" dirty="0">
                <a:solidFill>
                  <a:schemeClr val="bg1"/>
                </a:solidFill>
                <a:ea typeface="微软雅黑" panose="020B0503020204020204" pitchFamily="34" charset="-122"/>
              </a:rPr>
              <a:t>做数据分析有哪些优势？</a:t>
            </a:r>
          </a:p>
        </p:txBody>
      </p:sp>
      <p:sp>
        <p:nvSpPr>
          <p:cNvPr id="22" name="矩形 21"/>
          <p:cNvSpPr/>
          <p:nvPr/>
        </p:nvSpPr>
        <p:spPr>
          <a:xfrm>
            <a:off x="7213600" y="1705324"/>
            <a:ext cx="4381500" cy="1509324"/>
          </a:xfrm>
          <a:prstGeom prst="rect">
            <a:avLst/>
          </a:prstGeom>
          <a:noFill/>
        </p:spPr>
        <p:txBody>
          <a:bodyPr wrap="square" numCol="1" spcCol="360000">
            <a:spAutoFit/>
          </a:bodyPr>
          <a:lstStyle/>
          <a:p>
            <a:pPr defTabSz="608965">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简单易学可读性强，可以使你只关心完成什么工作任务，而不是纠结于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语法。除此之外，它还拥有非常多优秀的库可用于数据分析，目前超过</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125,000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的第三方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库，对于像</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pandas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NumPy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matplotlib</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这样以数据为中心的库，任何懂</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语法规则的人都可以操作部署。最重要的是它是免费开源的。</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7213600" y="1252892"/>
            <a:ext cx="2145139" cy="416461"/>
          </a:xfrm>
          <a:prstGeom prst="rect">
            <a:avLst/>
          </a:prstGeom>
          <a:noFill/>
        </p:spPr>
        <p:txBody>
          <a:bodyPr wrap="none">
            <a:spAutoFit/>
          </a:bodyPr>
          <a:lstStyle/>
          <a:p>
            <a:pPr algn="l" defTabSz="1218565">
              <a:lnSpc>
                <a:spcPct val="130000"/>
              </a:lnSpc>
              <a:defRPr/>
            </a:pPr>
            <a:r>
              <a:rPr lang="en-US" altLang="zh-CN" b="1" kern="0" dirty="0">
                <a:solidFill>
                  <a:schemeClr val="tx1">
                    <a:lumMod val="75000"/>
                    <a:lumOff val="25000"/>
                  </a:schemeClr>
                </a:solidFill>
                <a:ea typeface="微软雅黑" panose="020B0503020204020204" pitchFamily="34" charset="-122"/>
              </a:rPr>
              <a:t>1.</a:t>
            </a:r>
            <a:r>
              <a:rPr lang="zh-CN" altLang="en-US" b="1" kern="0" dirty="0">
                <a:solidFill>
                  <a:schemeClr val="tx1">
                    <a:lumMod val="75000"/>
                    <a:lumOff val="25000"/>
                  </a:schemeClr>
                </a:solidFill>
                <a:ea typeface="微软雅黑" panose="020B0503020204020204" pitchFamily="34" charset="-122"/>
              </a:rPr>
              <a:t> </a:t>
            </a:r>
            <a:r>
              <a:rPr lang="en-US" altLang="zh-CN" b="1" kern="0" dirty="0">
                <a:solidFill>
                  <a:schemeClr val="tx1">
                    <a:lumMod val="75000"/>
                    <a:lumOff val="25000"/>
                  </a:schemeClr>
                </a:solidFill>
                <a:ea typeface="微软雅黑" panose="020B0503020204020204" pitchFamily="34" charset="-122"/>
              </a:rPr>
              <a:t>Python</a:t>
            </a:r>
            <a:r>
              <a:rPr lang="zh-CN" altLang="en-US" b="1" kern="0" dirty="0">
                <a:solidFill>
                  <a:schemeClr val="tx1">
                    <a:lumMod val="75000"/>
                    <a:lumOff val="25000"/>
                  </a:schemeClr>
                </a:solidFill>
                <a:ea typeface="微软雅黑" panose="020B0503020204020204" pitchFamily="34" charset="-122"/>
              </a:rPr>
              <a:t>自身优势</a:t>
            </a:r>
          </a:p>
        </p:txBody>
      </p:sp>
      <p:sp>
        <p:nvSpPr>
          <p:cNvPr id="12" name="椭圆 11"/>
          <p:cNvSpPr/>
          <p:nvPr/>
        </p:nvSpPr>
        <p:spPr>
          <a:xfrm>
            <a:off x="7035800" y="1430569"/>
            <a:ext cx="88900" cy="970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7341420" y="4649498"/>
            <a:ext cx="4381500" cy="1041400"/>
          </a:xfrm>
          <a:prstGeom prst="rect">
            <a:avLst/>
          </a:prstGeom>
          <a:noFill/>
        </p:spPr>
        <p:txBody>
          <a:bodyPr wrap="square" numCol="1" spcCol="360000">
            <a:spAutoFit/>
          </a:bodyPr>
          <a:lstStyle/>
          <a:p>
            <a:pPr defTabSz="608965">
              <a:lnSpc>
                <a:spcPct val="13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在做机器学习、网络爬虫、大数据分析时更加的得心应手。目前很多数据科学方面的应用都可以轻松使用</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实现。包括数据搜集，清洗，整理，可视化，机器学习，人工智能，开发，运维等。所以光一个</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就可以做到全套服务。</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6" name="矩形 25"/>
          <p:cNvSpPr/>
          <p:nvPr/>
        </p:nvSpPr>
        <p:spPr>
          <a:xfrm>
            <a:off x="7341420" y="4035763"/>
            <a:ext cx="4253680" cy="416461"/>
          </a:xfrm>
          <a:prstGeom prst="rect">
            <a:avLst/>
          </a:prstGeom>
          <a:noFill/>
        </p:spPr>
        <p:txBody>
          <a:bodyPr wrap="square">
            <a:spAutoFit/>
          </a:bodyPr>
          <a:lstStyle/>
          <a:p>
            <a:pPr algn="l" defTabSz="1218565">
              <a:lnSpc>
                <a:spcPct val="130000"/>
              </a:lnSpc>
              <a:defRPr/>
            </a:pPr>
            <a:r>
              <a:rPr lang="en-US" altLang="zh-CN" b="1" kern="0" dirty="0">
                <a:solidFill>
                  <a:schemeClr val="tx1">
                    <a:lumMod val="75000"/>
                    <a:lumOff val="25000"/>
                  </a:schemeClr>
                </a:solidFill>
                <a:ea typeface="微软雅黑" panose="020B0503020204020204" pitchFamily="34" charset="-122"/>
              </a:rPr>
              <a:t>2</a:t>
            </a:r>
            <a:r>
              <a:rPr lang="zh-CN" altLang="en-US" b="1" kern="0" dirty="0">
                <a:solidFill>
                  <a:schemeClr val="tx1">
                    <a:lumMod val="75000"/>
                    <a:lumOff val="25000"/>
                  </a:schemeClr>
                </a:solidFill>
                <a:ea typeface="微软雅黑" panose="020B0503020204020204" pitchFamily="34" charset="-122"/>
              </a:rPr>
              <a:t>.</a:t>
            </a:r>
            <a:r>
              <a:rPr lang="en-US" altLang="zh-CN" b="1" kern="0" dirty="0">
                <a:solidFill>
                  <a:schemeClr val="tx1">
                    <a:lumMod val="75000"/>
                    <a:lumOff val="25000"/>
                  </a:schemeClr>
                </a:solidFill>
                <a:ea typeface="微软雅黑" panose="020B0503020204020204" pitchFamily="34" charset="-122"/>
                <a:sym typeface="+mn-ea"/>
              </a:rPr>
              <a:t>Python</a:t>
            </a:r>
            <a:r>
              <a:rPr lang="zh-CN" altLang="en-US" b="1" kern="0" dirty="0">
                <a:solidFill>
                  <a:schemeClr val="tx1">
                    <a:lumMod val="75000"/>
                    <a:lumOff val="25000"/>
                  </a:schemeClr>
                </a:solidFill>
                <a:ea typeface="微软雅黑" panose="020B0503020204020204" pitchFamily="34" charset="-122"/>
                <a:sym typeface="+mn-ea"/>
              </a:rPr>
              <a:t>相比其他分析工具的优势</a:t>
            </a:r>
            <a:endParaRPr lang="zh-CN" altLang="en-US" b="1" kern="0" dirty="0">
              <a:solidFill>
                <a:schemeClr val="tx1">
                  <a:lumMod val="75000"/>
                  <a:lumOff val="25000"/>
                </a:schemeClr>
              </a:solidFill>
              <a:ea typeface="微软雅黑" panose="020B0503020204020204" pitchFamily="34" charset="-122"/>
            </a:endParaRPr>
          </a:p>
        </p:txBody>
      </p:sp>
      <p:sp>
        <p:nvSpPr>
          <p:cNvPr id="27" name="椭圆 26"/>
          <p:cNvSpPr/>
          <p:nvPr/>
        </p:nvSpPr>
        <p:spPr>
          <a:xfrm>
            <a:off x="7071442" y="4211062"/>
            <a:ext cx="88900" cy="970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5C792816-461E-4657-B01D-377B4F2C5895}"/>
              </a:ext>
            </a:extLst>
          </p:cNvPr>
          <p:cNvPicPr>
            <a:picLocks noChangeAspect="1"/>
          </p:cNvPicPr>
          <p:nvPr/>
        </p:nvPicPr>
        <p:blipFill>
          <a:blip r:embed="rId2"/>
          <a:stretch>
            <a:fillRect/>
          </a:stretch>
        </p:blipFill>
        <p:spPr>
          <a:xfrm>
            <a:off x="-42696" y="1478865"/>
            <a:ext cx="6435012" cy="32869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选题背景</a:t>
            </a:r>
          </a:p>
        </p:txBody>
      </p:sp>
      <p:grpSp>
        <p:nvGrpSpPr>
          <p:cNvPr id="9" name="组 8"/>
          <p:cNvGrpSpPr/>
          <p:nvPr/>
        </p:nvGrpSpPr>
        <p:grpSpPr>
          <a:xfrm>
            <a:off x="1110083" y="3467728"/>
            <a:ext cx="3073400" cy="2447880"/>
            <a:chOff x="970383" y="3467728"/>
            <a:chExt cx="3073400" cy="2447880"/>
          </a:xfrm>
        </p:grpSpPr>
        <p:sp>
          <p:nvSpPr>
            <p:cNvPr id="5" name="矩形 4"/>
            <p:cNvSpPr/>
            <p:nvPr/>
          </p:nvSpPr>
          <p:spPr>
            <a:xfrm>
              <a:off x="970383" y="3467728"/>
              <a:ext cx="3073400" cy="2447880"/>
            </a:xfrm>
            <a:prstGeom prst="rect">
              <a:avLst/>
            </a:prstGeom>
            <a:solidFill>
              <a:schemeClr val="bg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9" name="矩形 18"/>
            <p:cNvSpPr/>
            <p:nvPr/>
          </p:nvSpPr>
          <p:spPr>
            <a:xfrm>
              <a:off x="1108178" y="4171308"/>
              <a:ext cx="2830195" cy="1269258"/>
            </a:xfrm>
            <a:prstGeom prst="rect">
              <a:avLst/>
            </a:prstGeom>
            <a:noFill/>
          </p:spPr>
          <p:txBody>
            <a:bodyPr wrap="square" numCol="1" spcCol="360000">
              <a:spAutoFit/>
            </a:bodyPr>
            <a:lstStyle/>
            <a:p>
              <a:pPr defTabSz="608965">
                <a:lnSpc>
                  <a:spcPct val="13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处理</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Excel</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表格，是通过调用模块，处理这些数据并生成报表。相比</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Excel</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能够处理更大的数据集；能够更容易的实现自动化分析；能够比较容易的建立复杂的机器学习模型。</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1265480" y="3718876"/>
              <a:ext cx="2339103" cy="416461"/>
            </a:xfrm>
            <a:prstGeom prst="rect">
              <a:avLst/>
            </a:prstGeom>
            <a:noFill/>
          </p:spPr>
          <p:txBody>
            <a:bodyPr wrap="none">
              <a:spAutoFit/>
            </a:bodyPr>
            <a:lstStyle/>
            <a:p>
              <a:pPr algn="ctr" defTabSz="1218565">
                <a:lnSpc>
                  <a:spcPct val="130000"/>
                </a:lnSpc>
                <a:defRPr/>
              </a:pPr>
              <a:r>
                <a:rPr lang="en-US" altLang="zh-CN" b="1" kern="0" dirty="0">
                  <a:solidFill>
                    <a:schemeClr val="tx1">
                      <a:lumMod val="75000"/>
                      <a:lumOff val="25000"/>
                    </a:schemeClr>
                  </a:solidFill>
                  <a:ea typeface="微软雅黑" panose="020B0503020204020204" pitchFamily="34" charset="-122"/>
                  <a:sym typeface="+mn-ea"/>
                </a:rPr>
                <a:t>4.</a:t>
              </a:r>
              <a:r>
                <a:rPr lang="zh-CN" altLang="en-US" b="1" kern="0" dirty="0">
                  <a:solidFill>
                    <a:schemeClr val="tx1">
                      <a:lumMod val="75000"/>
                      <a:lumOff val="25000"/>
                    </a:schemeClr>
                  </a:solidFill>
                  <a:ea typeface="微软雅黑" panose="020B0503020204020204" pitchFamily="34" charset="-122"/>
                  <a:sym typeface="+mn-ea"/>
                </a:rPr>
                <a:t> </a:t>
              </a:r>
              <a:r>
                <a:rPr lang="en-US" altLang="zh-CN" b="1" kern="0" dirty="0">
                  <a:solidFill>
                    <a:schemeClr val="tx1">
                      <a:lumMod val="75000"/>
                      <a:lumOff val="25000"/>
                    </a:schemeClr>
                  </a:solidFill>
                  <a:ea typeface="微软雅黑" panose="020B0503020204020204" pitchFamily="34" charset="-122"/>
                  <a:sym typeface="+mn-ea"/>
                </a:rPr>
                <a:t>Python</a:t>
              </a:r>
              <a:r>
                <a:rPr lang="zh-CN" altLang="en-US" b="1" kern="0" dirty="0">
                  <a:solidFill>
                    <a:schemeClr val="tx1">
                      <a:lumMod val="75000"/>
                      <a:lumOff val="25000"/>
                    </a:schemeClr>
                  </a:solidFill>
                  <a:ea typeface="微软雅黑" panose="020B0503020204020204" pitchFamily="34" charset="-122"/>
                  <a:sym typeface="+mn-ea"/>
                </a:rPr>
                <a:t>处理</a:t>
              </a:r>
              <a:r>
                <a:rPr lang="en-US" altLang="zh-CN" b="1" kern="0" dirty="0">
                  <a:solidFill>
                    <a:schemeClr val="tx1">
                      <a:lumMod val="75000"/>
                      <a:lumOff val="25000"/>
                    </a:schemeClr>
                  </a:solidFill>
                  <a:ea typeface="微软雅黑" panose="020B0503020204020204" pitchFamily="34" charset="-122"/>
                  <a:sym typeface="+mn-ea"/>
                </a:rPr>
                <a:t>EXCEL</a:t>
              </a:r>
              <a:endParaRPr lang="en-US" altLang="zh-CN" b="1" kern="0" dirty="0">
                <a:solidFill>
                  <a:schemeClr val="tx1">
                    <a:lumMod val="75000"/>
                    <a:lumOff val="25000"/>
                  </a:schemeClr>
                </a:solidFill>
                <a:ea typeface="微软雅黑" panose="020B0503020204020204" pitchFamily="34" charset="-122"/>
              </a:endParaRPr>
            </a:p>
          </p:txBody>
        </p:sp>
      </p:grpSp>
      <p:sp>
        <p:nvSpPr>
          <p:cNvPr id="4" name="椭圆 3"/>
          <p:cNvSpPr/>
          <p:nvPr/>
        </p:nvSpPr>
        <p:spPr>
          <a:xfrm>
            <a:off x="2437233" y="3183534"/>
            <a:ext cx="419100" cy="419100"/>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7" name="组 36"/>
          <p:cNvGrpSpPr/>
          <p:nvPr/>
        </p:nvGrpSpPr>
        <p:grpSpPr>
          <a:xfrm>
            <a:off x="4545059" y="3467728"/>
            <a:ext cx="3073400" cy="2452970"/>
            <a:chOff x="970383" y="3467728"/>
            <a:chExt cx="3073400" cy="2452970"/>
          </a:xfrm>
        </p:grpSpPr>
        <p:sp>
          <p:nvSpPr>
            <p:cNvPr id="40" name="矩形 39"/>
            <p:cNvSpPr/>
            <p:nvPr/>
          </p:nvSpPr>
          <p:spPr>
            <a:xfrm>
              <a:off x="970383" y="3467728"/>
              <a:ext cx="3073400" cy="2447880"/>
            </a:xfrm>
            <a:prstGeom prst="rect">
              <a:avLst/>
            </a:prstGeom>
            <a:solidFill>
              <a:schemeClr val="bg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1" name="矩形 40"/>
            <p:cNvSpPr/>
            <p:nvPr/>
          </p:nvSpPr>
          <p:spPr>
            <a:xfrm>
              <a:off x="1156438" y="4171308"/>
              <a:ext cx="2700655" cy="1749390"/>
            </a:xfrm>
            <a:prstGeom prst="rect">
              <a:avLst/>
            </a:prstGeom>
            <a:noFill/>
          </p:spPr>
          <p:txBody>
            <a:bodyPr wrap="square" numCol="1" spcCol="360000">
              <a:spAutoFit/>
            </a:bodyPr>
            <a:lstStyle/>
            <a:p>
              <a:pPr defTabSz="608965">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相比</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R</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语言，</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的机器学习库只有一个</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sklearn</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，所有的机器学习方法都集中在这一个库中，而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R</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语言中的机器学习方法是分散的，以至于很难掌握。而且</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的使用人数在不断上升，我们要投入到一个呈现上升趋势的技术中。</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1780981" y="3718876"/>
              <a:ext cx="1500732" cy="772840"/>
            </a:xfrm>
            <a:prstGeom prst="rect">
              <a:avLst/>
            </a:prstGeom>
            <a:noFill/>
          </p:spPr>
          <p:txBody>
            <a:bodyPr wrap="none">
              <a:spAutoFit/>
            </a:bodyPr>
            <a:lstStyle/>
            <a:p>
              <a:pPr algn="l" defTabSz="1218565">
                <a:lnSpc>
                  <a:spcPct val="130000"/>
                </a:lnSpc>
                <a:defRPr/>
              </a:pPr>
              <a:r>
                <a:rPr lang="en-US" altLang="zh-CN" b="1" kern="0" dirty="0">
                  <a:solidFill>
                    <a:schemeClr val="tx1">
                      <a:lumMod val="75000"/>
                      <a:lumOff val="25000"/>
                    </a:schemeClr>
                  </a:solidFill>
                  <a:ea typeface="微软雅黑" panose="020B0503020204020204" pitchFamily="34" charset="-122"/>
                  <a:sym typeface="+mn-ea"/>
                </a:rPr>
                <a:t>5</a:t>
              </a:r>
              <a:r>
                <a:rPr lang="zh-CN" altLang="en-US" b="1" kern="0" dirty="0">
                  <a:solidFill>
                    <a:schemeClr val="tx1">
                      <a:lumMod val="75000"/>
                      <a:lumOff val="25000"/>
                    </a:schemeClr>
                  </a:solidFill>
                  <a:ea typeface="微软雅黑" panose="020B0503020204020204" pitchFamily="34" charset="-122"/>
                  <a:sym typeface="+mn-ea"/>
                </a:rPr>
                <a:t>. 对比</a:t>
              </a:r>
              <a:r>
                <a:rPr lang="en-US" altLang="zh-CN" b="1" kern="0" dirty="0">
                  <a:solidFill>
                    <a:schemeClr val="tx1">
                      <a:lumMod val="75000"/>
                      <a:lumOff val="25000"/>
                    </a:schemeClr>
                  </a:solidFill>
                  <a:ea typeface="微软雅黑" panose="020B0503020204020204" pitchFamily="34" charset="-122"/>
                  <a:sym typeface="+mn-ea"/>
                </a:rPr>
                <a:t>R</a:t>
              </a:r>
              <a:r>
                <a:rPr lang="zh-CN" altLang="en-US" b="1" kern="0" dirty="0">
                  <a:solidFill>
                    <a:schemeClr val="tx1">
                      <a:lumMod val="75000"/>
                      <a:lumOff val="25000"/>
                    </a:schemeClr>
                  </a:solidFill>
                  <a:ea typeface="微软雅黑" panose="020B0503020204020204" pitchFamily="34" charset="-122"/>
                  <a:sym typeface="+mn-ea"/>
                </a:rPr>
                <a:t>语言</a:t>
              </a:r>
              <a:endParaRPr lang="zh-CN" altLang="en-US" b="1" kern="0" dirty="0">
                <a:solidFill>
                  <a:schemeClr val="tx1">
                    <a:lumMod val="75000"/>
                    <a:lumOff val="25000"/>
                  </a:schemeClr>
                </a:solidFill>
                <a:ea typeface="微软雅黑" panose="020B0503020204020204" pitchFamily="34" charset="-122"/>
              </a:endParaRPr>
            </a:p>
            <a:p>
              <a:pPr defTabSz="1218565">
                <a:lnSpc>
                  <a:spcPct val="130000"/>
                </a:lnSpc>
                <a:defRPr/>
              </a:pPr>
              <a:endParaRPr lang="en-US" altLang="zh-CN" b="1" kern="0" dirty="0">
                <a:solidFill>
                  <a:schemeClr val="tx1">
                    <a:lumMod val="75000"/>
                    <a:lumOff val="25000"/>
                  </a:schemeClr>
                </a:solidFill>
                <a:ea typeface="微软雅黑" panose="020B0503020204020204" pitchFamily="34" charset="-122"/>
              </a:endParaRPr>
            </a:p>
          </p:txBody>
        </p:sp>
      </p:grpSp>
      <p:sp>
        <p:nvSpPr>
          <p:cNvPr id="39" name="椭圆 38"/>
          <p:cNvSpPr/>
          <p:nvPr/>
        </p:nvSpPr>
        <p:spPr>
          <a:xfrm>
            <a:off x="5872209" y="3183534"/>
            <a:ext cx="419100" cy="419100"/>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4" name="组 43"/>
          <p:cNvGrpSpPr/>
          <p:nvPr/>
        </p:nvGrpSpPr>
        <p:grpSpPr>
          <a:xfrm>
            <a:off x="7980034" y="3467728"/>
            <a:ext cx="3073400" cy="2447880"/>
            <a:chOff x="970383" y="3467728"/>
            <a:chExt cx="3073400" cy="2447880"/>
          </a:xfrm>
        </p:grpSpPr>
        <p:sp>
          <p:nvSpPr>
            <p:cNvPr id="47" name="矩形 46"/>
            <p:cNvSpPr/>
            <p:nvPr/>
          </p:nvSpPr>
          <p:spPr>
            <a:xfrm>
              <a:off x="970383" y="3467728"/>
              <a:ext cx="3073400" cy="2447880"/>
            </a:xfrm>
            <a:prstGeom prst="rect">
              <a:avLst/>
            </a:prstGeom>
            <a:solidFill>
              <a:schemeClr val="bg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8" name="矩形 47"/>
            <p:cNvSpPr/>
            <p:nvPr/>
          </p:nvSpPr>
          <p:spPr>
            <a:xfrm>
              <a:off x="1091668" y="4171308"/>
              <a:ext cx="2789555" cy="1278890"/>
            </a:xfrm>
            <a:prstGeom prst="rect">
              <a:avLst/>
            </a:prstGeom>
            <a:noFill/>
          </p:spPr>
          <p:txBody>
            <a:bodyPr wrap="square" numCol="1" spcCol="360000">
              <a:spAutoFit/>
            </a:bodyPr>
            <a:lstStyle/>
            <a:p>
              <a:pPr defTabSz="608965">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相比</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spss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200"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spss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是个统计软件，只适合在科学研究领域做实验数据的分析，并不适合做偏向实际应用场景的数据的分析；而</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Python</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能够处理复杂的数据逻辑，因此在这些场景的使用更有优势。</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1742881" y="3718876"/>
              <a:ext cx="1394934" cy="416461"/>
            </a:xfrm>
            <a:prstGeom prst="rect">
              <a:avLst/>
            </a:prstGeom>
            <a:noFill/>
          </p:spPr>
          <p:txBody>
            <a:bodyPr wrap="none">
              <a:spAutoFit/>
            </a:bodyPr>
            <a:lstStyle/>
            <a:p>
              <a:pPr algn="l" defTabSz="1218565">
                <a:lnSpc>
                  <a:spcPct val="130000"/>
                </a:lnSpc>
                <a:defRPr/>
              </a:pPr>
              <a:r>
                <a:rPr lang="en-US" altLang="zh-CN" b="1" kern="0" dirty="0">
                  <a:solidFill>
                    <a:schemeClr val="tx1">
                      <a:lumMod val="75000"/>
                      <a:lumOff val="25000"/>
                    </a:schemeClr>
                  </a:solidFill>
                  <a:ea typeface="微软雅黑" panose="020B0503020204020204" pitchFamily="34" charset="-122"/>
                  <a:sym typeface="+mn-ea"/>
                </a:rPr>
                <a:t>6</a:t>
              </a:r>
              <a:r>
                <a:rPr lang="zh-CN" altLang="en-US" b="1" kern="0" dirty="0">
                  <a:solidFill>
                    <a:schemeClr val="tx1">
                      <a:lumMod val="75000"/>
                      <a:lumOff val="25000"/>
                    </a:schemeClr>
                  </a:solidFill>
                  <a:ea typeface="微软雅黑" panose="020B0503020204020204" pitchFamily="34" charset="-122"/>
                  <a:sym typeface="+mn-ea"/>
                </a:rPr>
                <a:t>. 相比</a:t>
              </a:r>
              <a:r>
                <a:rPr lang="en-US" altLang="zh-CN" b="1" kern="0" dirty="0">
                  <a:solidFill>
                    <a:schemeClr val="tx1">
                      <a:lumMod val="75000"/>
                      <a:lumOff val="25000"/>
                    </a:schemeClr>
                  </a:solidFill>
                  <a:ea typeface="微软雅黑" panose="020B0503020204020204" pitchFamily="34" charset="-122"/>
                  <a:sym typeface="+mn-ea"/>
                </a:rPr>
                <a:t>SPSS</a:t>
              </a:r>
              <a:endParaRPr lang="en-US" altLang="zh-CN" b="1" kern="0" dirty="0">
                <a:solidFill>
                  <a:schemeClr val="tx1">
                    <a:lumMod val="75000"/>
                    <a:lumOff val="25000"/>
                  </a:schemeClr>
                </a:solidFill>
                <a:ea typeface="微软雅黑" panose="020B0503020204020204" pitchFamily="34" charset="-122"/>
              </a:endParaRPr>
            </a:p>
          </p:txBody>
        </p:sp>
      </p:grpSp>
      <p:sp>
        <p:nvSpPr>
          <p:cNvPr id="46" name="椭圆 45"/>
          <p:cNvSpPr/>
          <p:nvPr/>
        </p:nvSpPr>
        <p:spPr>
          <a:xfrm>
            <a:off x="9307184" y="3183534"/>
            <a:ext cx="419100" cy="419100"/>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D45B5342-C0E6-4C24-8831-721FB421AEEA}"/>
              </a:ext>
            </a:extLst>
          </p:cNvPr>
          <p:cNvPicPr>
            <a:picLocks noChangeAspect="1"/>
          </p:cNvPicPr>
          <p:nvPr/>
        </p:nvPicPr>
        <p:blipFill>
          <a:blip r:embed="rId2"/>
          <a:stretch>
            <a:fillRect/>
          </a:stretch>
        </p:blipFill>
        <p:spPr>
          <a:xfrm>
            <a:off x="1663012" y="1547596"/>
            <a:ext cx="2190277" cy="1375174"/>
          </a:xfrm>
          <a:prstGeom prst="rect">
            <a:avLst/>
          </a:prstGeom>
        </p:spPr>
      </p:pic>
      <p:pic>
        <p:nvPicPr>
          <p:cNvPr id="12" name="图片 11">
            <a:extLst>
              <a:ext uri="{FF2B5EF4-FFF2-40B4-BE49-F238E27FC236}">
                <a16:creationId xmlns:a16="http://schemas.microsoft.com/office/drawing/2014/main" id="{AE450CBC-B1C4-4F36-9A2F-C0175F5AF1D4}"/>
              </a:ext>
            </a:extLst>
          </p:cNvPr>
          <p:cNvPicPr>
            <a:picLocks noChangeAspect="1"/>
          </p:cNvPicPr>
          <p:nvPr/>
        </p:nvPicPr>
        <p:blipFill>
          <a:blip r:embed="rId3"/>
          <a:stretch>
            <a:fillRect/>
          </a:stretch>
        </p:blipFill>
        <p:spPr>
          <a:xfrm>
            <a:off x="5035948" y="1444375"/>
            <a:ext cx="2120104" cy="1612140"/>
          </a:xfrm>
          <a:prstGeom prst="rect">
            <a:avLst/>
          </a:prstGeom>
        </p:spPr>
      </p:pic>
      <p:pic>
        <p:nvPicPr>
          <p:cNvPr id="17" name="图片 16">
            <a:extLst>
              <a:ext uri="{FF2B5EF4-FFF2-40B4-BE49-F238E27FC236}">
                <a16:creationId xmlns:a16="http://schemas.microsoft.com/office/drawing/2014/main" id="{F422F460-6E96-4976-9455-40795EF4DEE7}"/>
              </a:ext>
            </a:extLst>
          </p:cNvPr>
          <p:cNvPicPr>
            <a:picLocks noChangeAspect="1"/>
          </p:cNvPicPr>
          <p:nvPr/>
        </p:nvPicPr>
        <p:blipFill>
          <a:blip r:embed="rId4"/>
          <a:stretch>
            <a:fillRect/>
          </a:stretch>
        </p:blipFill>
        <p:spPr>
          <a:xfrm>
            <a:off x="8604456" y="1473655"/>
            <a:ext cx="1660421" cy="16670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9"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基本流程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基本流程</a:t>
            </a:r>
          </a:p>
        </p:txBody>
      </p:sp>
      <p:pic>
        <p:nvPicPr>
          <p:cNvPr id="2050" name="Picture 2" descr="在这里插入图片描述">
            <a:extLst>
              <a:ext uri="{FF2B5EF4-FFF2-40B4-BE49-F238E27FC236}">
                <a16:creationId xmlns:a16="http://schemas.microsoft.com/office/drawing/2014/main" id="{98F77006-07C8-4C28-B143-277C06434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755" y="204515"/>
            <a:ext cx="7417811" cy="636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7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数据采集</a:t>
            </a:r>
            <a:endParaRPr kumimoji="1" lang="en-US" altLang="zh-CN" dirty="0"/>
          </a:p>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TotalTime>
  <Words>8171</Words>
  <Application>Microsoft Office PowerPoint</Application>
  <PresentationFormat>宽屏</PresentationFormat>
  <Paragraphs>629</Paragraphs>
  <Slides>44</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44</vt:i4>
      </vt:variant>
    </vt:vector>
  </HeadingPairs>
  <TitlesOfParts>
    <vt:vector size="57" baseType="lpstr">
      <vt:lpstr>-apple-system</vt:lpstr>
      <vt:lpstr>Helvetica Neue</vt:lpstr>
      <vt:lpstr>ui-monospace</vt:lpstr>
      <vt:lpstr>微软雅黑</vt:lpstr>
      <vt:lpstr>Arial</vt:lpstr>
      <vt:lpstr>Calibri</vt:lpstr>
      <vt:lpstr>Cascadia Code</vt:lpstr>
      <vt:lpstr>Century Gothic</vt:lpstr>
      <vt:lpstr>Consolas</vt:lpstr>
      <vt:lpstr>Helvetica</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cui jinze</cp:lastModifiedBy>
  <cp:revision>126</cp:revision>
  <dcterms:created xsi:type="dcterms:W3CDTF">2015-08-18T02:51:00Z</dcterms:created>
  <dcterms:modified xsi:type="dcterms:W3CDTF">2021-11-08T14:09:54Z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2052-10.1.0.6390</vt:lpwstr>
  </property>
</Properties>
</file>