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989F0-48BA-407A-9C24-41C64AA9193F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de-D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19565-C45C-4FC8-8BB2-C18282A3DD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49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https://www.dw.com/en/turkeys-weak-lira-affects-the-tourism-industry/a-63943972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19565-C45C-4FC8-8BB2-C18282A3DDA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46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19565-C45C-4FC8-8BB2-C18282A3DDA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55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19565-C45C-4FC8-8BB2-C18282A3DDA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655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19565-C45C-4FC8-8BB2-C18282A3DDA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534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19565-C45C-4FC8-8BB2-C18282A3DDA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459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19565-C45C-4FC8-8BB2-C18282A3DDA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211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19565-C45C-4FC8-8BB2-C18282A3DDA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490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19565-C45C-4FC8-8BB2-C18282A3DDA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342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19565-C45C-4FC8-8BB2-C18282A3DDA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098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1A2E7-6031-4CAA-7771-980B5100B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de-DE"/>
              <a:t>单击此处编辑母版标题样式</a:t>
            </a:r>
            <a:endParaRPr lang="de-DE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68D667-13D8-D3B9-1C94-856CBFC61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de-DE"/>
              <a:t>单击此处编辑母版副标题样式</a:t>
            </a:r>
            <a:endParaRPr lang="de-DE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5EC5B-224F-1EE5-34E6-0CBA42F3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BFF9-EDC6-4EC3-A16A-0C5568AE6C3E}" type="datetime1">
              <a:rPr lang="de-DE" smtClean="0"/>
              <a:t>17.01.2024</a:t>
            </a:fld>
            <a:endParaRPr lang="de-D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D4405-1B00-53B8-9E1F-6B5824A7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impact of the EUR/AUD currency exchange rate on the travel decisions of Germans visiting Australia| Jin Zhang | IIS FAU</a:t>
            </a:r>
            <a:endParaRPr lang="de-DE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42843-788F-FA35-B38C-CF948B5A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6957-ACBB-4F88-B71E-1AEB5A5DC0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9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A1903-5FE1-88A2-99E0-012A4FFB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/>
              <a:t>单击此处编辑母版标题样式</a:t>
            </a:r>
            <a:endParaRPr lang="de-DE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ACA635-1254-7517-E11C-FC5771083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de-DE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F04879-EFFA-12FE-10E8-31BF16A8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62C2-6618-497C-ADB5-1E21F1EA1C1B}" type="datetime1">
              <a:rPr lang="de-DE" smtClean="0"/>
              <a:t>17.01.2024</a:t>
            </a:fld>
            <a:endParaRPr lang="de-D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DD63B-C2D3-A2D8-BDBE-15A59259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impact of the EUR/AUD currency exchange rate on the travel decisions of Germans visiting Australia| Jin Zhang | IIS FAU</a:t>
            </a:r>
            <a:endParaRPr lang="de-DE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9A079-1E35-91C2-88CE-68F5D2E0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6957-ACBB-4F88-B71E-1AEB5A5DC0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45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1A0074-01A5-664D-A1C5-5FC8097F8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de-DE"/>
              <a:t>单击此处编辑母版标题样式</a:t>
            </a:r>
            <a:endParaRPr lang="de-DE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4A861E-27B5-7D44-A68A-F1AF15E04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de-DE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94AB11-8847-8251-0279-55448E83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1D26-A6EB-49F4-AA7C-3CC1F6E161F1}" type="datetime1">
              <a:rPr lang="de-DE" smtClean="0"/>
              <a:t>17.01.2024</a:t>
            </a:fld>
            <a:endParaRPr lang="de-D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696295-4886-10C7-C1F6-17602672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impact of the EUR/AUD currency exchange rate on the travel decisions of Germans visiting Australia| Jin Zhang | IIS FAU</a:t>
            </a:r>
            <a:endParaRPr lang="de-DE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ECBFE-E14D-9AE3-872B-AC14437E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6957-ACBB-4F88-B71E-1AEB5A5DC0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52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D1BCB-2111-3502-610C-E0698455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/>
              <a:t>单击此处编辑母版标题样式</a:t>
            </a:r>
            <a:endParaRPr lang="de-D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2CDEE-C6BA-DABA-480A-675B9E69B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de-DE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DA2C70-BD25-D12B-03C5-BC4634599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8DC3-CAD4-4FEC-978C-EA814608E735}" type="datetime1">
              <a:rPr lang="de-DE" smtClean="0"/>
              <a:t>17.01.2024</a:t>
            </a:fld>
            <a:endParaRPr lang="de-D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11A45-7E33-24E7-3F71-B6DDD5DC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impact of the EUR/AUD currency exchange rate on the travel decisions of Germans visiting Australia| Jin Zhang | IIS FAU</a:t>
            </a:r>
            <a:endParaRPr lang="de-DE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D21072-EF55-12BF-10FD-06002C0F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6957-ACBB-4F88-B71E-1AEB5A5DC0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54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64C75-7DDB-B6DC-8EF7-EF7C09B3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de-DE"/>
              <a:t>单击此处编辑母版标题样式</a:t>
            </a:r>
            <a:endParaRPr lang="de-DE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027652-8E60-2CA4-FFE3-7A159F024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ABAFA-58C9-12A4-CBE7-CCFAEB242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2404-3140-475A-AA6C-6F4B44C7F2C1}" type="datetime1">
              <a:rPr lang="de-DE" smtClean="0"/>
              <a:t>17.01.2024</a:t>
            </a:fld>
            <a:endParaRPr lang="de-D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2D9FF-DB3B-D3E9-C535-E6828995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impact of the EUR/AUD currency exchange rate on the travel decisions of Germans visiting Australia| Jin Zhang | IIS FAU</a:t>
            </a:r>
            <a:endParaRPr lang="de-DE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0123D4-E221-9AA8-8E06-01163754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6957-ACBB-4F88-B71E-1AEB5A5DC0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1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0A5D6-BC00-42A8-760A-2416F84E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/>
              <a:t>单击此处编辑母版标题样式</a:t>
            </a:r>
            <a:endParaRPr lang="de-D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2F415-C084-89CF-3E5C-C6F80DDAF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de-DE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D318F5-7980-4FAA-878D-A3FAFD247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de-DE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4C9F1A-E168-8959-B96B-3ABEDD3C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AECE-A617-4AF3-8531-3248F24C6AD7}" type="datetime1">
              <a:rPr lang="de-DE" smtClean="0"/>
              <a:t>17.01.2024</a:t>
            </a:fld>
            <a:endParaRPr lang="de-DE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5A1B28-6D32-3EEA-E3E5-DB108B28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impact of the EUR/AUD currency exchange rate on the travel decisions of Germans visiting Australia| Jin Zhang | IIS FAU</a:t>
            </a:r>
            <a:endParaRPr lang="de-DE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8256A8-AE00-B3CF-31EC-A28AB523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6957-ACBB-4F88-B71E-1AEB5A5DC0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34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FDF75-891E-B02D-1DDC-E3DE8B52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de-DE"/>
              <a:t>单击此处编辑母版标题样式</a:t>
            </a:r>
            <a:endParaRPr lang="de-DE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6D7EFA-2133-F6A6-6319-49CD04273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FF1CEA-1324-3EC0-AF23-A17247847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de-DE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97197D-EBD5-E0B7-F464-3F5FE0C49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BC3D4B-A2D2-58CC-86B3-92853D2C3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de-DE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600091-DEAF-794B-9482-53E9C9E3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692E-EAD1-496B-99BF-8B22BD8A3910}" type="datetime1">
              <a:rPr lang="de-DE" smtClean="0"/>
              <a:t>17.01.2024</a:t>
            </a:fld>
            <a:endParaRPr lang="de-DE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EB9119-A07C-77F2-0408-1C9C119F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impact of the EUR/AUD currency exchange rate on the travel decisions of Germans visiting Australia| Jin Zhang | IIS FAU</a:t>
            </a:r>
            <a:endParaRPr lang="de-DE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510CB7-94FA-A5DE-7BD8-029EA2F8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6957-ACBB-4F88-B71E-1AEB5A5DC0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91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3088F-746E-C487-F970-E448B4D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/>
              <a:t>单击此处编辑母版标题样式</a:t>
            </a:r>
            <a:endParaRPr lang="de-DE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7AE1DE-F698-13D2-39F2-369999E1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71AD-55C3-4315-9ED7-F56430833BC1}" type="datetime1">
              <a:rPr lang="de-DE" smtClean="0"/>
              <a:t>17.01.2024</a:t>
            </a:fld>
            <a:endParaRPr lang="de-DE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D7AC8A-C804-FAC2-7A79-3E78FA3D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impact of the EUR/AUD currency exchange rate on the travel decisions of Germans visiting Australia| Jin Zhang | IIS FAU</a:t>
            </a:r>
            <a:endParaRPr lang="de-DE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1AAF68-C360-EAF2-61A9-3693D2E3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6957-ACBB-4F88-B71E-1AEB5A5DC0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0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C40AD9-CEAB-0E11-CDEE-0D147DF1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C4D3-8C32-42D8-A460-281557469129}" type="datetime1">
              <a:rPr lang="de-DE" smtClean="0"/>
              <a:t>17.01.2024</a:t>
            </a:fld>
            <a:endParaRPr lang="de-DE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A8CF32-36D2-BC20-ABE6-2648FF3B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impact of the EUR/AUD currency exchange rate on the travel decisions of Germans visiting Australia| Jin Zhang | IIS FAU</a:t>
            </a:r>
            <a:endParaRPr lang="de-DE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156ED4-7451-312B-6AF1-F1C2293F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6957-ACBB-4F88-B71E-1AEB5A5DC0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25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9DE20-A93F-E041-0A01-716DF093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de-DE"/>
              <a:t>单击此处编辑母版标题样式</a:t>
            </a:r>
            <a:endParaRPr lang="de-D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357A1-7F06-9461-AB55-4B7EB92E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de-DE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82DA40-4A7E-202F-196B-4C18DA216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83A040-60CA-3116-93F3-32D866B9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1D82-5E9C-49BA-AD0B-1274954104F0}" type="datetime1">
              <a:rPr lang="de-DE" smtClean="0"/>
              <a:t>17.01.2024</a:t>
            </a:fld>
            <a:endParaRPr lang="de-DE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1C7F4-4FD8-7E41-9267-F96454B4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impact of the EUR/AUD currency exchange rate on the travel decisions of Germans visiting Australia| Jin Zhang | IIS FAU</a:t>
            </a:r>
            <a:endParaRPr lang="de-DE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7505E-E59C-F24A-1453-DF549A19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6957-ACBB-4F88-B71E-1AEB5A5DC0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53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BD6F3-0334-28D4-B172-AA04BF70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de-DE"/>
              <a:t>单击此处编辑母版标题样式</a:t>
            </a:r>
            <a:endParaRPr lang="de-DE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3E9ECA-534E-1248-554A-50F75743E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C9011F-23EA-B106-7E8A-F4ECDB519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200BA1-F938-9A02-65AF-601F1504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6CB4-5CEA-441A-A720-32BD59A22902}" type="datetime1">
              <a:rPr lang="de-DE" smtClean="0"/>
              <a:t>17.01.2024</a:t>
            </a:fld>
            <a:endParaRPr lang="de-DE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B62DB-B130-AEAE-B508-DC77C21E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impact of the EUR/AUD currency exchange rate on the travel decisions of Germans visiting Australia| Jin Zhang | IIS FAU</a:t>
            </a:r>
            <a:endParaRPr lang="de-DE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6764E-58A1-0DD5-4CFF-2332692E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6957-ACBB-4F88-B71E-1AEB5A5DC0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26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E24791-C938-2953-2261-7CC2FFC2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de-DE"/>
              <a:t>单击此处编辑母版标题样式</a:t>
            </a:r>
            <a:endParaRPr lang="de-DE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6344A5-0F4A-921C-635F-2BDA69FDB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de-DE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7F076-A800-EFB8-4F33-80BCFABED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1DF95-4337-4618-89CF-25E8458070A7}" type="datetime1">
              <a:rPr lang="de-DE" smtClean="0"/>
              <a:t>17.01.2024</a:t>
            </a:fld>
            <a:endParaRPr lang="de-D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D63E31-B6BF-A4BB-BAB1-AD94BC81E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The impact of the EUR/AUD currency exchange rate on the travel decisions of Germans visiting Australia| Jin Zhang | IIS FAU</a:t>
            </a:r>
            <a:endParaRPr lang="de-DE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46A4D-35EB-0C87-365E-59113C79C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A6957-ACBB-4F88-B71E-1AEB5A5DC0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47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ecb.europa.eu/data/datasets/EXR/EXR.M.AUD.EUR.SP00.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explore.data.abs.gov.au/vis?tm=visitor%20arrivals&amp;pg=0&amp;df%5Bds%5D=ABS_ABS_TOPICS&amp;df%5Bid%5D=OAD_COUNTRY&amp;df%5Bag%5D=ABS&amp;df%5Bvs%5D=1.0.0&amp;pd=2000-01%2C2023-08&amp;dq=...M&amp;ly%5Bcl%5D=TIME_PERIOD&amp;ly%5Brw%5D=COUNTRY_RESID&amp;ly%5Brs%5D=CAT_TRAVELL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DD906-EAF4-EBC2-30D9-C71BE9253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impact of the EUR/AUD currency exchange rate on the travel decisions of Germans visiting Australia</a:t>
            </a:r>
            <a:endParaRPr lang="de-DE" sz="3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E52B77-9957-EE55-2E1E-8E7A27043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de-DE" sz="2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l"/>
            <a:r>
              <a:rPr lang="de-DE" sz="2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Jin Zhang</a:t>
            </a:r>
          </a:p>
          <a:p>
            <a:pPr algn="l"/>
            <a:r>
              <a:rPr lang="de-DE" sz="2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Master International Information Systems (IIS)</a:t>
            </a:r>
          </a:p>
          <a:p>
            <a:pPr algn="l"/>
            <a:r>
              <a:rPr lang="de-DE" sz="2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FAU</a:t>
            </a:r>
          </a:p>
          <a:p>
            <a:pPr algn="l"/>
            <a:endParaRPr lang="de-DE" sz="2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31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189D5-85D2-8947-CAEA-DF18B89D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72F814-2DE2-BD19-E1C5-04670D331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6957-ACBB-4F88-B71E-1AEB5A5DC04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82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103B3AA-C691-8CDD-04DA-23ED1E7F0F71}"/>
              </a:ext>
            </a:extLst>
          </p:cNvPr>
          <p:cNvSpPr/>
          <p:nvPr/>
        </p:nvSpPr>
        <p:spPr>
          <a:xfrm>
            <a:off x="6084461" y="2044305"/>
            <a:ext cx="5872110" cy="32741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2189D5-85D2-8947-CAEA-DF18B89D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</a:t>
            </a:r>
            <a:r>
              <a:rPr lang="de-DE" altLang="zh-CN" sz="3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 rate impact tourism? </a:t>
            </a:r>
            <a:endParaRPr lang="de-DE" sz="3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30CAD3-372B-6749-3001-351BE493E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29" y="2031693"/>
            <a:ext cx="5639090" cy="1568531"/>
          </a:xfrm>
          <a:prstGeom prst="rect">
            <a:avLst/>
          </a:prstGeom>
        </p:spPr>
      </p:pic>
      <p:pic>
        <p:nvPicPr>
          <p:cNvPr id="9" name="图形 8" descr="正义天平">
            <a:extLst>
              <a:ext uri="{FF2B5EF4-FFF2-40B4-BE49-F238E27FC236}">
                <a16:creationId xmlns:a16="http://schemas.microsoft.com/office/drawing/2014/main" id="{431C6ADD-FFAC-A5F8-A18C-E5FD47290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0024" y="2430588"/>
            <a:ext cx="2346421" cy="234642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D699F3D-8447-140A-234E-71045E96B109}"/>
              </a:ext>
            </a:extLst>
          </p:cNvPr>
          <p:cNvSpPr txBox="1"/>
          <p:nvPr/>
        </p:nvSpPr>
        <p:spPr>
          <a:xfrm>
            <a:off x="6599052" y="3600224"/>
            <a:ext cx="1142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var(--jp-content-font-family)"/>
              </a:rPr>
              <a:t>E</a:t>
            </a:r>
            <a:r>
              <a:rPr lang="en-GB" b="1" i="0" dirty="0">
                <a:solidFill>
                  <a:srgbClr val="000000"/>
                </a:solidFill>
                <a:effectLst/>
                <a:latin typeface="var(--jp-content-font-family)"/>
              </a:rPr>
              <a:t>xchange </a:t>
            </a:r>
            <a:r>
              <a:rPr lang="en-GB" b="1" dirty="0">
                <a:solidFill>
                  <a:srgbClr val="000000"/>
                </a:solidFill>
                <a:latin typeface="var(--jp-content-font-family)"/>
              </a:rPr>
              <a:t>R</a:t>
            </a:r>
            <a:r>
              <a:rPr lang="en-GB" b="1" i="0" dirty="0">
                <a:solidFill>
                  <a:srgbClr val="000000"/>
                </a:solidFill>
                <a:effectLst/>
                <a:latin typeface="var(--jp-content-font-family)"/>
              </a:rPr>
              <a:t>ate</a:t>
            </a:r>
            <a:endParaRPr lang="de-DE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CDB9E3-7B14-C08D-1CBC-FEF8B007BD7B}"/>
              </a:ext>
            </a:extLst>
          </p:cNvPr>
          <p:cNvSpPr txBox="1"/>
          <p:nvPr/>
        </p:nvSpPr>
        <p:spPr>
          <a:xfrm>
            <a:off x="9868309" y="3612331"/>
            <a:ext cx="1142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var(--jp-content-font-family)"/>
              </a:rPr>
              <a:t>Tourism</a:t>
            </a:r>
            <a:endParaRPr lang="de-DE" b="1" dirty="0"/>
          </a:p>
        </p:txBody>
      </p:sp>
      <p:pic>
        <p:nvPicPr>
          <p:cNvPr id="14" name="图形 13" descr="问号">
            <a:extLst>
              <a:ext uri="{FF2B5EF4-FFF2-40B4-BE49-F238E27FC236}">
                <a16:creationId xmlns:a16="http://schemas.microsoft.com/office/drawing/2014/main" id="{6455E964-EAE2-5E20-25FE-963A1F53BB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7311" y="2237661"/>
            <a:ext cx="914400" cy="914400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6F62203-5586-8F08-8438-1975FD155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235429" y="1663374"/>
            <a:ext cx="1454225" cy="368319"/>
          </a:xfrm>
        </p:spPr>
      </p:pic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EDFAB469-95C5-3D37-1C73-75D545BE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6957-ACBB-4F88-B71E-1AEB5A5DC04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37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189D5-85D2-8947-CAEA-DF18B89D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</a:t>
            </a:r>
            <a:r>
              <a:rPr lang="de-DE" altLang="zh-CN" sz="3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 rate impact tourism? </a:t>
            </a:r>
            <a:endParaRPr lang="de-DE" sz="3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34A76D-9EAA-D9D0-C106-41FD75A4472A}"/>
              </a:ext>
            </a:extLst>
          </p:cNvPr>
          <p:cNvSpPr txBox="1"/>
          <p:nvPr/>
        </p:nvSpPr>
        <p:spPr>
          <a:xfrm>
            <a:off x="2731537" y="256319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000000"/>
                </a:solidFill>
                <a:effectLst/>
                <a:latin typeface="var(--jp-content-font-family)"/>
              </a:rPr>
              <a:t>Exchange rate Euro (EUR) to Australian dollar (AUD)</a:t>
            </a:r>
            <a:endParaRPr lang="de-DE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F375DF-F9C8-631F-A210-AF880788A666}"/>
              </a:ext>
            </a:extLst>
          </p:cNvPr>
          <p:cNvSpPr txBox="1"/>
          <p:nvPr/>
        </p:nvSpPr>
        <p:spPr>
          <a:xfrm>
            <a:off x="2731537" y="317115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000000"/>
                </a:solidFill>
                <a:effectLst/>
                <a:latin typeface="var(--jp-content-font-family)"/>
              </a:rPr>
              <a:t>Number of German tourists to Australia</a:t>
            </a:r>
            <a:endParaRPr lang="de-DE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A363658-5D23-7805-B635-0A537AF1BA6A}"/>
              </a:ext>
            </a:extLst>
          </p:cNvPr>
          <p:cNvSpPr txBox="1"/>
          <p:nvPr/>
        </p:nvSpPr>
        <p:spPr>
          <a:xfrm>
            <a:off x="2731537" y="377910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0000"/>
                </a:solidFill>
                <a:latin typeface="var(--jp-content-font-family)"/>
              </a:rPr>
              <a:t>Monthly statistics f</a:t>
            </a:r>
            <a:r>
              <a:rPr lang="en-GB" b="0" i="0" dirty="0">
                <a:solidFill>
                  <a:srgbClr val="000000"/>
                </a:solidFill>
                <a:effectLst/>
                <a:latin typeface="var(--jp-content-font-family)"/>
              </a:rPr>
              <a:t>rom Jan 2000 to Aug 2023</a:t>
            </a:r>
            <a:endParaRPr lang="de-DE" dirty="0"/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A4485ED1-7DC5-E2C9-BE71-ABF82181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6957-ACBB-4F88-B71E-1AEB5A5DC04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03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189D5-85D2-8947-CAEA-DF18B89D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34A76D-9EAA-D9D0-C106-41FD75A4472A}"/>
              </a:ext>
            </a:extLst>
          </p:cNvPr>
          <p:cNvSpPr txBox="1"/>
          <p:nvPr/>
        </p:nvSpPr>
        <p:spPr>
          <a:xfrm>
            <a:off x="838200" y="1816579"/>
            <a:ext cx="63836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Datasets are obtained from open data sources.</a:t>
            </a:r>
          </a:p>
          <a:p>
            <a:pPr marL="0" indent="0" algn="l">
              <a:buNone/>
            </a:pP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Data source 1: Exchange Rate EUR/AUD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URL: </a:t>
            </a:r>
            <a:r>
              <a:rPr lang="en-GB" b="0" i="0" u="sng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https://data.ecb.europa.eu/data/datasets/EXR/EXR.M.AUD.EUR.SP00.A</a:t>
            </a: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Data source 2: Visitor arrivals and resident returns in Australia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URL: </a:t>
            </a:r>
            <a:r>
              <a:rPr lang="en-GB" b="0" i="0" u="sng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https://explore.data.abs.gov.au/</a:t>
            </a:r>
            <a:r>
              <a:rPr lang="en-GB" b="0" i="0" u="sng" dirty="0" err="1">
                <a:solidFill>
                  <a:srgbClr val="1F2328"/>
                </a:solidFill>
                <a:effectLst/>
                <a:latin typeface="-apple-system"/>
                <a:hlinkClick r:id="rId4"/>
              </a:rPr>
              <a:t>vis?tm</a:t>
            </a:r>
            <a:r>
              <a:rPr lang="en-GB" b="0" i="0" u="sng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=visitor%20arrivals&amp;pg=0&amp;df%5Bds%5D=ABS_ABS_TOPICS&amp;df%5Bid%5D=OAD_COUNTRY&amp;df%5Bag%5D=ABS&amp;df%5Bvs%5D=1.0.0&amp;pd=2000-01%2C2023-08&amp;dq=...M&amp;ly%5Bcl%5D=TIME_PERIOD&amp;ly%5Brw%5D=COUNTRY_RESID&amp;ly%5Brs%5D=CAT_TRAVELLER</a:t>
            </a: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de-DE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4A7199-8C06-1A13-DAD1-A105B4046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6903" y="2413890"/>
            <a:ext cx="4400776" cy="7874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3CAC2BC-29D0-923C-135B-2182B38E5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9020" y="3498050"/>
            <a:ext cx="1435174" cy="116846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45DA7-4961-A958-C0FA-57D63051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6957-ACBB-4F88-B71E-1AEB5A5DC04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26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189D5-85D2-8947-CAEA-DF18B89D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 rate EUR/AUD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D42820E-EFCC-FA50-1B6F-673F82598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3910" y="1690688"/>
            <a:ext cx="5692619" cy="4218078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01474FA-EA94-8415-4847-8B2328C2E4E5}"/>
              </a:ext>
            </a:extLst>
          </p:cNvPr>
          <p:cNvSpPr txBox="1"/>
          <p:nvPr/>
        </p:nvSpPr>
        <p:spPr>
          <a:xfrm>
            <a:off x="8685719" y="5809868"/>
            <a:ext cx="3341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var(--jp-content-font-family)"/>
              </a:rPr>
              <a:t>Monthly data f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var(--jp-content-font-family)"/>
              </a:rPr>
              <a:t>rom Jan 2000 to Aug 2023 from ECB</a:t>
            </a:r>
          </a:p>
          <a:p>
            <a:endParaRPr lang="de-DE" sz="12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CF434-1C4F-02D6-08DF-34DE36C9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6957-ACBB-4F88-B71E-1AEB5A5DC04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96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189D5-85D2-8947-CAEA-DF18B89D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Tourist numbers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71C113-AABD-25DB-54DB-007B19D07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352" y="1562098"/>
            <a:ext cx="5762729" cy="424764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1FDF6D-6EF0-5588-9E3F-16A5B8FD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6957-ACBB-4F88-B71E-1AEB5A5DC04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84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189D5-85D2-8947-CAEA-DF18B89D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Comparison: exchange rate vs tourist number</a:t>
            </a:r>
          </a:p>
        </p:txBody>
      </p:sp>
      <p:pic>
        <p:nvPicPr>
          <p:cNvPr id="3" name="内容占位符 4">
            <a:extLst>
              <a:ext uri="{FF2B5EF4-FFF2-40B4-BE49-F238E27FC236}">
                <a16:creationId xmlns:a16="http://schemas.microsoft.com/office/drawing/2014/main" id="{27E2AF25-E440-8F7A-ED47-C4BF9F674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5949" y="1475599"/>
            <a:ext cx="6900974" cy="4677648"/>
          </a:xfr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EB2D0-CA6C-CE3B-5220-B517E61D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6957-ACBB-4F88-B71E-1AEB5A5DC04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42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189D5-85D2-8947-CAEA-DF18B89D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Correlation: exchange rate vs tourist number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22D73E-F035-8E17-6187-086292C70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033" y="1690688"/>
            <a:ext cx="5359186" cy="380406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247C07E-6EA3-B87D-0537-DCB18F52868C}"/>
              </a:ext>
            </a:extLst>
          </p:cNvPr>
          <p:cNvSpPr txBox="1"/>
          <p:nvPr/>
        </p:nvSpPr>
        <p:spPr>
          <a:xfrm>
            <a:off x="2053514" y="5923680"/>
            <a:ext cx="404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var(--jp-content-font-family)"/>
              </a:rPr>
              <a:t>Correlation Coefficient: -0.11 </a:t>
            </a: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126ABC-C754-DF2B-02C5-8F6CFF5F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6957-ACBB-4F88-B71E-1AEB5A5DC04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36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189D5-85D2-8947-CAEA-DF18B89D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 and limitation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E019DB-BA6E-8F2F-CC80-559094F40463}"/>
              </a:ext>
            </a:extLst>
          </p:cNvPr>
          <p:cNvSpPr txBox="1"/>
          <p:nvPr/>
        </p:nvSpPr>
        <p:spPr>
          <a:xfrm>
            <a:off x="1108011" y="1921907"/>
            <a:ext cx="7158912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i="0" dirty="0">
                <a:solidFill>
                  <a:srgbClr val="000000"/>
                </a:solidFill>
                <a:effectLst/>
                <a:latin typeface="var(--jp-content-font-family)"/>
              </a:rPr>
              <a:t>The EUR/AUD exchange rate</a:t>
            </a:r>
            <a:r>
              <a:rPr lang="en-GB" b="0" i="0" dirty="0">
                <a:solidFill>
                  <a:srgbClr val="000000"/>
                </a:solidFill>
                <a:effectLst/>
                <a:latin typeface="var(--jp-content-font-family)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i="0" dirty="0">
                <a:solidFill>
                  <a:srgbClr val="000000"/>
                </a:solidFill>
                <a:effectLst/>
                <a:latin typeface="var(--jp-content-font-family)"/>
              </a:rPr>
              <a:t>no clear pattern over the specified over 20-year timeframe.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0000"/>
                </a:solidFill>
                <a:latin typeface="var(--jp-content-font-family)"/>
              </a:rPr>
              <a:t>N</a:t>
            </a:r>
            <a:r>
              <a:rPr lang="en-GB" i="0" dirty="0">
                <a:solidFill>
                  <a:srgbClr val="000000"/>
                </a:solidFill>
                <a:effectLst/>
                <a:latin typeface="var(--jp-content-font-family)"/>
              </a:rPr>
              <a:t>umbers of German tourists to Australia</a:t>
            </a:r>
            <a:r>
              <a:rPr lang="de-DE" dirty="0">
                <a:solidFill>
                  <a:srgbClr val="000000"/>
                </a:solidFill>
                <a:latin typeface="var(--jp-content-font-family)"/>
              </a:rPr>
              <a:t>:</a:t>
            </a:r>
            <a:r>
              <a:rPr lang="zh-CN" altLang="de-DE" dirty="0">
                <a:solidFill>
                  <a:srgbClr val="000000"/>
                </a:solidFill>
                <a:latin typeface="var(--jp-content-font-family)"/>
              </a:rPr>
              <a:t> </a:t>
            </a:r>
            <a:endParaRPr lang="de-DE" altLang="zh-CN" dirty="0">
              <a:solidFill>
                <a:srgbClr val="000000"/>
              </a:solidFill>
              <a:latin typeface="var(--jp-content-font-family)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i="0" dirty="0">
                <a:solidFill>
                  <a:srgbClr val="000000"/>
                </a:solidFill>
                <a:effectLst/>
                <a:latin typeface="var(--jp-content-font-family)"/>
              </a:rPr>
              <a:t>a clear and steady growth pattern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i="0" dirty="0">
                <a:solidFill>
                  <a:srgbClr val="000000"/>
                </a:solidFill>
                <a:effectLst/>
                <a:latin typeface="var(--jp-content-font-family)"/>
              </a:rPr>
              <a:t>seasonal peaks.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0000"/>
                </a:solidFill>
                <a:latin typeface="var(--jp-content-font-family)"/>
              </a:rPr>
              <a:t>N</a:t>
            </a:r>
            <a:r>
              <a:rPr lang="en-GB" b="0" i="0" dirty="0">
                <a:solidFill>
                  <a:srgbClr val="000000"/>
                </a:solidFill>
                <a:effectLst/>
                <a:latin typeface="var(--jp-content-font-family)"/>
              </a:rPr>
              <a:t>o clear correlation between the EUR/AUD exchange rate and the number of German tourists visiting Australia within the observed time frame.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0000"/>
                </a:solidFill>
                <a:latin typeface="var(--jp-content-font-family)"/>
              </a:rPr>
              <a:t>Limitation: o</a:t>
            </a:r>
            <a:r>
              <a:rPr lang="en-GB" b="0" i="0" dirty="0">
                <a:solidFill>
                  <a:srgbClr val="000000"/>
                </a:solidFill>
                <a:effectLst/>
                <a:latin typeface="var(--jp-content-font-family)"/>
              </a:rPr>
              <a:t>nly the exchange rate was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ar(--jp-content-font-family)"/>
              </a:rPr>
              <a:t>analyzed</a:t>
            </a:r>
            <a:r>
              <a:rPr lang="en-GB" b="0" i="0" dirty="0">
                <a:solidFill>
                  <a:srgbClr val="000000"/>
                </a:solidFill>
                <a:effectLst/>
                <a:latin typeface="var(--jp-content-font-family)"/>
              </a:rPr>
              <a:t>. </a:t>
            </a:r>
            <a:endParaRPr lang="de-DE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BFDB3-3A29-F6C2-B2B5-3D28A84C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6957-ACBB-4F88-B71E-1AEB5A5DC04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29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宽屏</PresentationFormat>
  <Paragraphs>54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-apple-system</vt:lpstr>
      <vt:lpstr>var(--jp-content-font-family)</vt:lpstr>
      <vt:lpstr>Arial</vt:lpstr>
      <vt:lpstr>Calibri</vt:lpstr>
      <vt:lpstr>Calibri Light</vt:lpstr>
      <vt:lpstr>Courier New</vt:lpstr>
      <vt:lpstr>Wingdings</vt:lpstr>
      <vt:lpstr>Office 主题​​</vt:lpstr>
      <vt:lpstr>The impact of the EUR/AUD currency exchange rate on the travel decisions of Germans visiting Australia</vt:lpstr>
      <vt:lpstr>Does exchange rate impact tourism? </vt:lpstr>
      <vt:lpstr>Does exchange rate impact tourism? </vt:lpstr>
      <vt:lpstr>Data Sources</vt:lpstr>
      <vt:lpstr>Exchange rate EUR/AUD</vt:lpstr>
      <vt:lpstr>Tourist numbers</vt:lpstr>
      <vt:lpstr>Comparison: exchange rate vs tourist number</vt:lpstr>
      <vt:lpstr>Correlation: exchange rate vs tourist number</vt:lpstr>
      <vt:lpstr>Observation and limitation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Zhang, Jin</dc:creator>
  <cp:lastModifiedBy>Zhang, Jin</cp:lastModifiedBy>
  <cp:revision>4</cp:revision>
  <dcterms:created xsi:type="dcterms:W3CDTF">2024-01-16T21:13:21Z</dcterms:created>
  <dcterms:modified xsi:type="dcterms:W3CDTF">2024-01-17T09:13:58Z</dcterms:modified>
</cp:coreProperties>
</file>