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780" r:id="rId2"/>
    <p:sldId id="870" r:id="rId3"/>
    <p:sldId id="832" r:id="rId4"/>
    <p:sldId id="876" r:id="rId5"/>
    <p:sldId id="882" r:id="rId6"/>
    <p:sldId id="883" r:id="rId7"/>
    <p:sldId id="884" r:id="rId8"/>
    <p:sldId id="885" r:id="rId9"/>
    <p:sldId id="881" r:id="rId10"/>
    <p:sldId id="886" r:id="rId11"/>
    <p:sldId id="887" r:id="rId12"/>
    <p:sldId id="889" r:id="rId13"/>
    <p:sldId id="890" r:id="rId14"/>
    <p:sldId id="888" r:id="rId15"/>
    <p:sldId id="892" r:id="rId16"/>
    <p:sldId id="893" r:id="rId17"/>
    <p:sldId id="894" r:id="rId18"/>
    <p:sldId id="895" r:id="rId19"/>
    <p:sldId id="896" r:id="rId20"/>
    <p:sldId id="910" r:id="rId21"/>
    <p:sldId id="911" r:id="rId22"/>
    <p:sldId id="912" r:id="rId23"/>
    <p:sldId id="916" r:id="rId24"/>
    <p:sldId id="904" r:id="rId25"/>
    <p:sldId id="919" r:id="rId26"/>
    <p:sldId id="914" r:id="rId27"/>
    <p:sldId id="915" r:id="rId28"/>
    <p:sldId id="918" r:id="rId29"/>
    <p:sldId id="920" r:id="rId30"/>
    <p:sldId id="921" r:id="rId31"/>
    <p:sldId id="917" r:id="rId32"/>
    <p:sldId id="913" r:id="rId33"/>
    <p:sldId id="922" r:id="rId34"/>
    <p:sldId id="923" r:id="rId35"/>
    <p:sldId id="909" r:id="rId36"/>
    <p:sldId id="785" r:id="rId37"/>
  </p:sldIdLst>
  <p:sldSz cx="13004800" cy="7315200"/>
  <p:notesSz cx="6858000" cy="9144000"/>
  <p:defaultTextStyle>
    <a:defPPr>
      <a:defRPr lang="zh-CN"/>
    </a:defPPr>
    <a:lvl1pPr algn="l" defTabSz="115443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574040" indent="-117475" algn="l" defTabSz="115443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54430" indent="-241300" algn="l" defTabSz="115443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734820" indent="-364490" algn="l" defTabSz="115443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313940" indent="-487045" algn="l" defTabSz="115443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4095" algn="l" defTabSz="456565" rtl="0" eaLnBrk="1" latinLnBrk="0" hangingPunct="1"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0660" algn="l" defTabSz="456565" rtl="0" eaLnBrk="1" latinLnBrk="0" hangingPunct="1"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197225" algn="l" defTabSz="456565" rtl="0" eaLnBrk="1" latinLnBrk="0" hangingPunct="1"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4425" algn="l" defTabSz="456565" rtl="0" eaLnBrk="1" latinLnBrk="0" hangingPunct="1"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031"/>
    <a:srgbClr val="7F7F7F"/>
    <a:srgbClr val="953735"/>
    <a:srgbClr val="FBB99B"/>
    <a:srgbClr val="F57C73"/>
    <a:srgbClr val="F58673"/>
    <a:srgbClr val="FBB08F"/>
    <a:srgbClr val="FCCFB6"/>
    <a:srgbClr val="FBB88F"/>
    <a:srgbClr val="F48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2" autoAdjust="0"/>
    <p:restoredTop sz="83007" autoAdjust="0"/>
  </p:normalViewPr>
  <p:slideViewPr>
    <p:cSldViewPr>
      <p:cViewPr>
        <p:scale>
          <a:sx n="82" d="100"/>
          <a:sy n="82" d="100"/>
        </p:scale>
        <p:origin x="1952" y="560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3424" y="19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A4051-6FB5-0946-8580-5462636FFE9E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8FF73F-6ECA-8E4F-ADC8-3387EAA5F366}">
      <dgm:prSet phldrT="[文本]" custT="1"/>
      <dgm:spPr/>
      <dgm:t>
        <a:bodyPr/>
        <a:lstStyle/>
        <a:p>
          <a:r>
            <a:rPr lang="zh-CN" altLang="en-US" sz="2400" dirty="0" smtClean="0"/>
            <a:t>数字资产</a:t>
          </a:r>
          <a:endParaRPr lang="zh-CN" altLang="en-US" sz="2400" dirty="0"/>
        </a:p>
      </dgm:t>
    </dgm:pt>
    <dgm:pt modelId="{8D58DA69-132B-ED4A-9297-799DED527080}" type="parTrans" cxnId="{A09C4784-20C4-3A45-ACBF-9DF14DFB6FD2}">
      <dgm:prSet/>
      <dgm:spPr/>
      <dgm:t>
        <a:bodyPr/>
        <a:lstStyle/>
        <a:p>
          <a:endParaRPr lang="zh-CN" altLang="en-US"/>
        </a:p>
      </dgm:t>
    </dgm:pt>
    <dgm:pt modelId="{40A08C15-E015-9D42-AA07-CD01A87D0D40}" type="sibTrans" cxnId="{A09C4784-20C4-3A45-ACBF-9DF14DFB6FD2}">
      <dgm:prSet/>
      <dgm:spPr/>
      <dgm:t>
        <a:bodyPr/>
        <a:lstStyle/>
        <a:p>
          <a:endParaRPr lang="zh-CN" altLang="en-US"/>
        </a:p>
      </dgm:t>
    </dgm:pt>
    <dgm:pt modelId="{F0FFB4CE-0D6F-BD4E-8FE1-6B052B995852}">
      <dgm:prSet phldrT="[文本]"/>
      <dgm:spPr/>
      <dgm:t>
        <a:bodyPr/>
        <a:lstStyle/>
        <a:p>
          <a:r>
            <a:rPr lang="zh-CN" altLang="en-US" dirty="0" smtClean="0"/>
            <a:t>数字货币</a:t>
          </a:r>
          <a:endParaRPr lang="zh-CN" altLang="en-US" dirty="0"/>
        </a:p>
      </dgm:t>
    </dgm:pt>
    <dgm:pt modelId="{788F972F-78EC-3242-B854-811804531AFF}" type="parTrans" cxnId="{57831A77-4F4B-6F4D-AE98-996326A0AEE3}">
      <dgm:prSet/>
      <dgm:spPr/>
      <dgm:t>
        <a:bodyPr/>
        <a:lstStyle/>
        <a:p>
          <a:endParaRPr lang="zh-CN" altLang="en-US"/>
        </a:p>
      </dgm:t>
    </dgm:pt>
    <dgm:pt modelId="{CD396C05-D7AF-554A-B785-2BC7706E6D66}" type="sibTrans" cxnId="{57831A77-4F4B-6F4D-AE98-996326A0AEE3}">
      <dgm:prSet/>
      <dgm:spPr/>
      <dgm:t>
        <a:bodyPr/>
        <a:lstStyle/>
        <a:p>
          <a:endParaRPr lang="zh-CN" altLang="en-US"/>
        </a:p>
      </dgm:t>
    </dgm:pt>
    <dgm:pt modelId="{08113661-47C5-E840-B0F2-E39B9ECD6CDF}">
      <dgm:prSet phldrT="[文本]"/>
      <dgm:spPr/>
      <dgm:t>
        <a:bodyPr/>
        <a:lstStyle/>
        <a:p>
          <a:r>
            <a:rPr lang="zh-CN" altLang="en-US" dirty="0" smtClean="0"/>
            <a:t>区块链应用</a:t>
          </a:r>
          <a:endParaRPr lang="zh-CN" altLang="en-US" dirty="0"/>
        </a:p>
      </dgm:t>
    </dgm:pt>
    <dgm:pt modelId="{0FAC82F0-891C-9944-BE82-B1453F387EA7}" type="parTrans" cxnId="{3DDCC032-A8ED-4C45-B29B-333E38D500E2}">
      <dgm:prSet/>
      <dgm:spPr/>
      <dgm:t>
        <a:bodyPr/>
        <a:lstStyle/>
        <a:p>
          <a:endParaRPr lang="zh-CN" altLang="en-US"/>
        </a:p>
      </dgm:t>
    </dgm:pt>
    <dgm:pt modelId="{A84B24C1-2C70-1544-800B-D52DACFFED9A}" type="sibTrans" cxnId="{3DDCC032-A8ED-4C45-B29B-333E38D500E2}">
      <dgm:prSet/>
      <dgm:spPr/>
      <dgm:t>
        <a:bodyPr/>
        <a:lstStyle/>
        <a:p>
          <a:endParaRPr lang="zh-CN" altLang="en-US"/>
        </a:p>
      </dgm:t>
    </dgm:pt>
    <dgm:pt modelId="{0161247C-1025-8D4F-B28D-4A7DEEAEABB1}" type="pres">
      <dgm:prSet presAssocID="{9B7A4051-6FB5-0946-8580-5462636FFE9E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3557E107-80E5-0049-B912-E056C849683E}" type="pres">
      <dgm:prSet presAssocID="{3C8FF73F-6ECA-8E4F-ADC8-3387EAA5F366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64EF01F3-69A9-E74C-9BDB-86246887D260}" type="pres">
      <dgm:prSet presAssocID="{3C8FF73F-6ECA-8E4F-ADC8-3387EAA5F366}" presName="Accent1" presStyleLbl="node1" presStyleIdx="0" presStyleCnt="13"/>
      <dgm:spPr/>
    </dgm:pt>
    <dgm:pt modelId="{EBD2E891-1745-2642-A66C-35B2477C2D5D}" type="pres">
      <dgm:prSet presAssocID="{3C8FF73F-6ECA-8E4F-ADC8-3387EAA5F366}" presName="Accent2" presStyleLbl="node1" presStyleIdx="1" presStyleCnt="13"/>
      <dgm:spPr/>
    </dgm:pt>
    <dgm:pt modelId="{C9775440-F21D-6C44-A991-E92B4EC129C4}" type="pres">
      <dgm:prSet presAssocID="{3C8FF73F-6ECA-8E4F-ADC8-3387EAA5F366}" presName="Accent3" presStyleLbl="node1" presStyleIdx="2" presStyleCnt="13"/>
      <dgm:spPr/>
    </dgm:pt>
    <dgm:pt modelId="{94D5D0A9-1276-A94B-AEEF-5FAB99147331}" type="pres">
      <dgm:prSet presAssocID="{3C8FF73F-6ECA-8E4F-ADC8-3387EAA5F366}" presName="Accent4" presStyleLbl="node1" presStyleIdx="3" presStyleCnt="13"/>
      <dgm:spPr/>
    </dgm:pt>
    <dgm:pt modelId="{E4E7F41B-22EB-9A49-9234-EBECC9E26A02}" type="pres">
      <dgm:prSet presAssocID="{3C8FF73F-6ECA-8E4F-ADC8-3387EAA5F366}" presName="Accent5" presStyleLbl="node1" presStyleIdx="4" presStyleCnt="13"/>
      <dgm:spPr/>
    </dgm:pt>
    <dgm:pt modelId="{99EE9125-3BE8-1A4A-BBA5-D2C13E564238}" type="pres">
      <dgm:prSet presAssocID="{3C8FF73F-6ECA-8E4F-ADC8-3387EAA5F366}" presName="Accent6" presStyleLbl="node1" presStyleIdx="5" presStyleCnt="13"/>
      <dgm:spPr/>
    </dgm:pt>
    <dgm:pt modelId="{6B4CF9CD-8252-B646-9C29-12639614DD1B}" type="pres">
      <dgm:prSet presAssocID="{F0FFB4CE-0D6F-BD4E-8FE1-6B052B995852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7850AB5-189A-AB4D-A849-01F9B3B6379D}" type="pres">
      <dgm:prSet presAssocID="{F0FFB4CE-0D6F-BD4E-8FE1-6B052B995852}" presName="Accent7" presStyleCnt="0"/>
      <dgm:spPr/>
    </dgm:pt>
    <dgm:pt modelId="{69D750D2-85E2-5447-BE7B-D428E6F71203}" type="pres">
      <dgm:prSet presAssocID="{F0FFB4CE-0D6F-BD4E-8FE1-6B052B995852}" presName="AccentHold1" presStyleLbl="node1" presStyleIdx="7" presStyleCnt="13"/>
      <dgm:spPr/>
    </dgm:pt>
    <dgm:pt modelId="{EF199E3D-D79E-CF4A-A8D6-1D8BAE5368DB}" type="pres">
      <dgm:prSet presAssocID="{F0FFB4CE-0D6F-BD4E-8FE1-6B052B995852}" presName="Accent8" presStyleCnt="0"/>
      <dgm:spPr/>
    </dgm:pt>
    <dgm:pt modelId="{52585C9F-5CCD-9E4F-964E-DE7B1326F709}" type="pres">
      <dgm:prSet presAssocID="{F0FFB4CE-0D6F-BD4E-8FE1-6B052B995852}" presName="AccentHold2" presStyleLbl="node1" presStyleIdx="8" presStyleCnt="13"/>
      <dgm:spPr/>
    </dgm:pt>
    <dgm:pt modelId="{0D46A8B1-0A52-9A44-9644-38DCBB73B9F1}" type="pres">
      <dgm:prSet presAssocID="{08113661-47C5-E840-B0F2-E39B9ECD6CDF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BAF5E3D4-1D7C-DF41-A467-2D6B12FCD69A}" type="pres">
      <dgm:prSet presAssocID="{08113661-47C5-E840-B0F2-E39B9ECD6CDF}" presName="Accent9" presStyleCnt="0"/>
      <dgm:spPr/>
    </dgm:pt>
    <dgm:pt modelId="{8DD514C7-0A1E-C643-B85C-21A52B760707}" type="pres">
      <dgm:prSet presAssocID="{08113661-47C5-E840-B0F2-E39B9ECD6CDF}" presName="AccentHold1" presStyleLbl="node1" presStyleIdx="10" presStyleCnt="13"/>
      <dgm:spPr/>
    </dgm:pt>
    <dgm:pt modelId="{22D8AA4E-DF89-1149-BEA3-5BE77A38E40C}" type="pres">
      <dgm:prSet presAssocID="{08113661-47C5-E840-B0F2-E39B9ECD6CDF}" presName="Accent10" presStyleCnt="0"/>
      <dgm:spPr/>
    </dgm:pt>
    <dgm:pt modelId="{DF67BE0D-5B00-F346-BD3C-413280B59178}" type="pres">
      <dgm:prSet presAssocID="{08113661-47C5-E840-B0F2-E39B9ECD6CDF}" presName="AccentHold2" presStyleLbl="node1" presStyleIdx="11" presStyleCnt="13"/>
      <dgm:spPr/>
    </dgm:pt>
    <dgm:pt modelId="{22D5AB2D-6542-9046-B1F4-57C04E002760}" type="pres">
      <dgm:prSet presAssocID="{08113661-47C5-E840-B0F2-E39B9ECD6CDF}" presName="Accent11" presStyleCnt="0"/>
      <dgm:spPr/>
    </dgm:pt>
    <dgm:pt modelId="{D401027C-B6B5-EA48-A73B-ADBA0650A38F}" type="pres">
      <dgm:prSet presAssocID="{08113661-47C5-E840-B0F2-E39B9ECD6CDF}" presName="AccentHold3" presStyleLbl="node1" presStyleIdx="12" presStyleCnt="13"/>
      <dgm:spPr/>
    </dgm:pt>
  </dgm:ptLst>
  <dgm:cxnLst>
    <dgm:cxn modelId="{D02BC325-7FCA-D54B-9211-C9AEC85DA657}" type="presOf" srcId="{9B7A4051-6FB5-0946-8580-5462636FFE9E}" destId="{0161247C-1025-8D4F-B28D-4A7DEEAEABB1}" srcOrd="0" destOrd="0" presId="urn:microsoft.com/office/officeart/2009/3/layout/CircleRelationship"/>
    <dgm:cxn modelId="{836921E3-63BA-1541-8BE4-3E76BF1045E3}" type="presOf" srcId="{3C8FF73F-6ECA-8E4F-ADC8-3387EAA5F366}" destId="{3557E107-80E5-0049-B912-E056C849683E}" srcOrd="0" destOrd="0" presId="urn:microsoft.com/office/officeart/2009/3/layout/CircleRelationship"/>
    <dgm:cxn modelId="{D00050CC-9D4E-AF49-9C3D-D11597941CED}" type="presOf" srcId="{08113661-47C5-E840-B0F2-E39B9ECD6CDF}" destId="{0D46A8B1-0A52-9A44-9644-38DCBB73B9F1}" srcOrd="0" destOrd="0" presId="urn:microsoft.com/office/officeart/2009/3/layout/CircleRelationship"/>
    <dgm:cxn modelId="{3DDCC032-A8ED-4C45-B29B-333E38D500E2}" srcId="{3C8FF73F-6ECA-8E4F-ADC8-3387EAA5F366}" destId="{08113661-47C5-E840-B0F2-E39B9ECD6CDF}" srcOrd="1" destOrd="0" parTransId="{0FAC82F0-891C-9944-BE82-B1453F387EA7}" sibTransId="{A84B24C1-2C70-1544-800B-D52DACFFED9A}"/>
    <dgm:cxn modelId="{A09C4784-20C4-3A45-ACBF-9DF14DFB6FD2}" srcId="{9B7A4051-6FB5-0946-8580-5462636FFE9E}" destId="{3C8FF73F-6ECA-8E4F-ADC8-3387EAA5F366}" srcOrd="0" destOrd="0" parTransId="{8D58DA69-132B-ED4A-9297-799DED527080}" sibTransId="{40A08C15-E015-9D42-AA07-CD01A87D0D40}"/>
    <dgm:cxn modelId="{2BC3F7A6-9827-3948-A723-CB8FC9DD8A8C}" type="presOf" srcId="{F0FFB4CE-0D6F-BD4E-8FE1-6B052B995852}" destId="{6B4CF9CD-8252-B646-9C29-12639614DD1B}" srcOrd="0" destOrd="0" presId="urn:microsoft.com/office/officeart/2009/3/layout/CircleRelationship"/>
    <dgm:cxn modelId="{57831A77-4F4B-6F4D-AE98-996326A0AEE3}" srcId="{3C8FF73F-6ECA-8E4F-ADC8-3387EAA5F366}" destId="{F0FFB4CE-0D6F-BD4E-8FE1-6B052B995852}" srcOrd="0" destOrd="0" parTransId="{788F972F-78EC-3242-B854-811804531AFF}" sibTransId="{CD396C05-D7AF-554A-B785-2BC7706E6D66}"/>
    <dgm:cxn modelId="{2BB69839-3599-2346-9336-F7326E48E72B}" type="presParOf" srcId="{0161247C-1025-8D4F-B28D-4A7DEEAEABB1}" destId="{3557E107-80E5-0049-B912-E056C849683E}" srcOrd="0" destOrd="0" presId="urn:microsoft.com/office/officeart/2009/3/layout/CircleRelationship"/>
    <dgm:cxn modelId="{A09359C6-BE61-4141-A0C8-BC7E5436322D}" type="presParOf" srcId="{0161247C-1025-8D4F-B28D-4A7DEEAEABB1}" destId="{64EF01F3-69A9-E74C-9BDB-86246887D260}" srcOrd="1" destOrd="0" presId="urn:microsoft.com/office/officeart/2009/3/layout/CircleRelationship"/>
    <dgm:cxn modelId="{37A62F0F-7C58-9C4D-A10F-51E4791E7F5B}" type="presParOf" srcId="{0161247C-1025-8D4F-B28D-4A7DEEAEABB1}" destId="{EBD2E891-1745-2642-A66C-35B2477C2D5D}" srcOrd="2" destOrd="0" presId="urn:microsoft.com/office/officeart/2009/3/layout/CircleRelationship"/>
    <dgm:cxn modelId="{9A53701C-0745-3441-99C0-28DF8DF40EFA}" type="presParOf" srcId="{0161247C-1025-8D4F-B28D-4A7DEEAEABB1}" destId="{C9775440-F21D-6C44-A991-E92B4EC129C4}" srcOrd="3" destOrd="0" presId="urn:microsoft.com/office/officeart/2009/3/layout/CircleRelationship"/>
    <dgm:cxn modelId="{F0117AA1-E452-1A45-AD3F-12DFDDE00D15}" type="presParOf" srcId="{0161247C-1025-8D4F-B28D-4A7DEEAEABB1}" destId="{94D5D0A9-1276-A94B-AEEF-5FAB99147331}" srcOrd="4" destOrd="0" presId="urn:microsoft.com/office/officeart/2009/3/layout/CircleRelationship"/>
    <dgm:cxn modelId="{2356C46C-CF1F-F849-9B70-9588D8401D64}" type="presParOf" srcId="{0161247C-1025-8D4F-B28D-4A7DEEAEABB1}" destId="{E4E7F41B-22EB-9A49-9234-EBECC9E26A02}" srcOrd="5" destOrd="0" presId="urn:microsoft.com/office/officeart/2009/3/layout/CircleRelationship"/>
    <dgm:cxn modelId="{69C3DBDF-2213-464C-99AC-D591B7F376AE}" type="presParOf" srcId="{0161247C-1025-8D4F-B28D-4A7DEEAEABB1}" destId="{99EE9125-3BE8-1A4A-BBA5-D2C13E564238}" srcOrd="6" destOrd="0" presId="urn:microsoft.com/office/officeart/2009/3/layout/CircleRelationship"/>
    <dgm:cxn modelId="{6FF36EF0-0BCF-6A4C-95CF-64E35E49892B}" type="presParOf" srcId="{0161247C-1025-8D4F-B28D-4A7DEEAEABB1}" destId="{6B4CF9CD-8252-B646-9C29-12639614DD1B}" srcOrd="7" destOrd="0" presId="urn:microsoft.com/office/officeart/2009/3/layout/CircleRelationship"/>
    <dgm:cxn modelId="{BB2E6A58-2653-CF4F-A050-5AD49A842325}" type="presParOf" srcId="{0161247C-1025-8D4F-B28D-4A7DEEAEABB1}" destId="{67850AB5-189A-AB4D-A849-01F9B3B6379D}" srcOrd="8" destOrd="0" presId="urn:microsoft.com/office/officeart/2009/3/layout/CircleRelationship"/>
    <dgm:cxn modelId="{585C970F-46F7-E249-B4FB-2417A44EAF10}" type="presParOf" srcId="{67850AB5-189A-AB4D-A849-01F9B3B6379D}" destId="{69D750D2-85E2-5447-BE7B-D428E6F71203}" srcOrd="0" destOrd="0" presId="urn:microsoft.com/office/officeart/2009/3/layout/CircleRelationship"/>
    <dgm:cxn modelId="{6DB5D18E-244A-8A41-A2C4-1661942BA822}" type="presParOf" srcId="{0161247C-1025-8D4F-B28D-4A7DEEAEABB1}" destId="{EF199E3D-D79E-CF4A-A8D6-1D8BAE5368DB}" srcOrd="9" destOrd="0" presId="urn:microsoft.com/office/officeart/2009/3/layout/CircleRelationship"/>
    <dgm:cxn modelId="{346EC235-0F42-6647-8BCD-37531658EEB8}" type="presParOf" srcId="{EF199E3D-D79E-CF4A-A8D6-1D8BAE5368DB}" destId="{52585C9F-5CCD-9E4F-964E-DE7B1326F709}" srcOrd="0" destOrd="0" presId="urn:microsoft.com/office/officeart/2009/3/layout/CircleRelationship"/>
    <dgm:cxn modelId="{7E01C073-6D09-5846-BB31-B0B0F5F7AA06}" type="presParOf" srcId="{0161247C-1025-8D4F-B28D-4A7DEEAEABB1}" destId="{0D46A8B1-0A52-9A44-9644-38DCBB73B9F1}" srcOrd="10" destOrd="0" presId="urn:microsoft.com/office/officeart/2009/3/layout/CircleRelationship"/>
    <dgm:cxn modelId="{67BBAC7D-ECC8-C34D-AC63-25C8EF47E482}" type="presParOf" srcId="{0161247C-1025-8D4F-B28D-4A7DEEAEABB1}" destId="{BAF5E3D4-1D7C-DF41-A467-2D6B12FCD69A}" srcOrd="11" destOrd="0" presId="urn:microsoft.com/office/officeart/2009/3/layout/CircleRelationship"/>
    <dgm:cxn modelId="{13772E67-00BC-C349-8562-F2AC65719892}" type="presParOf" srcId="{BAF5E3D4-1D7C-DF41-A467-2D6B12FCD69A}" destId="{8DD514C7-0A1E-C643-B85C-21A52B760707}" srcOrd="0" destOrd="0" presId="urn:microsoft.com/office/officeart/2009/3/layout/CircleRelationship"/>
    <dgm:cxn modelId="{30D44A0C-6B31-D340-9321-7D160193837B}" type="presParOf" srcId="{0161247C-1025-8D4F-B28D-4A7DEEAEABB1}" destId="{22D8AA4E-DF89-1149-BEA3-5BE77A38E40C}" srcOrd="12" destOrd="0" presId="urn:microsoft.com/office/officeart/2009/3/layout/CircleRelationship"/>
    <dgm:cxn modelId="{2A092FB7-2EE7-C644-AED4-B225E6E9F9EF}" type="presParOf" srcId="{22D8AA4E-DF89-1149-BEA3-5BE77A38E40C}" destId="{DF67BE0D-5B00-F346-BD3C-413280B59178}" srcOrd="0" destOrd="0" presId="urn:microsoft.com/office/officeart/2009/3/layout/CircleRelationship"/>
    <dgm:cxn modelId="{741C5081-2B73-9640-A22A-7F2924260481}" type="presParOf" srcId="{0161247C-1025-8D4F-B28D-4A7DEEAEABB1}" destId="{22D5AB2D-6542-9046-B1F4-57C04E002760}" srcOrd="13" destOrd="0" presId="urn:microsoft.com/office/officeart/2009/3/layout/CircleRelationship"/>
    <dgm:cxn modelId="{C639E531-7767-734B-A012-ECBC09147298}" type="presParOf" srcId="{22D5AB2D-6542-9046-B1F4-57C04E002760}" destId="{D401027C-B6B5-EA48-A73B-ADBA0650A38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A4051-6FB5-0946-8580-5462636FFE9E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8FF73F-6ECA-8E4F-ADC8-3387EAA5F366}">
      <dgm:prSet phldrT="[文本]" custT="1"/>
      <dgm:spPr/>
      <dgm:t>
        <a:bodyPr/>
        <a:lstStyle/>
        <a:p>
          <a:r>
            <a:rPr lang="zh-CN" altLang="en-US" sz="2400" dirty="0" smtClean="0"/>
            <a:t>主体信用替代</a:t>
          </a:r>
          <a:endParaRPr lang="zh-CN" altLang="en-US" sz="2400" dirty="0"/>
        </a:p>
      </dgm:t>
    </dgm:pt>
    <dgm:pt modelId="{8D58DA69-132B-ED4A-9297-799DED527080}" type="parTrans" cxnId="{A09C4784-20C4-3A45-ACBF-9DF14DFB6FD2}">
      <dgm:prSet/>
      <dgm:spPr/>
      <dgm:t>
        <a:bodyPr/>
        <a:lstStyle/>
        <a:p>
          <a:endParaRPr lang="zh-CN" altLang="en-US"/>
        </a:p>
      </dgm:t>
    </dgm:pt>
    <dgm:pt modelId="{40A08C15-E015-9D42-AA07-CD01A87D0D40}" type="sibTrans" cxnId="{A09C4784-20C4-3A45-ACBF-9DF14DFB6FD2}">
      <dgm:prSet/>
      <dgm:spPr/>
      <dgm:t>
        <a:bodyPr/>
        <a:lstStyle/>
        <a:p>
          <a:endParaRPr lang="zh-CN" altLang="en-US"/>
        </a:p>
      </dgm:t>
    </dgm:pt>
    <dgm:pt modelId="{F0FFB4CE-0D6F-BD4E-8FE1-6B052B995852}">
      <dgm:prSet phldrT="[文本]"/>
      <dgm:spPr/>
      <dgm:t>
        <a:bodyPr/>
        <a:lstStyle/>
        <a:p>
          <a:r>
            <a:rPr lang="zh-CN" altLang="en-US" dirty="0" smtClean="0"/>
            <a:t>金融</a:t>
          </a:r>
          <a:endParaRPr lang="zh-CN" altLang="en-US" dirty="0"/>
        </a:p>
      </dgm:t>
    </dgm:pt>
    <dgm:pt modelId="{788F972F-78EC-3242-B854-811804531AFF}" type="parTrans" cxnId="{57831A77-4F4B-6F4D-AE98-996326A0AEE3}">
      <dgm:prSet/>
      <dgm:spPr/>
      <dgm:t>
        <a:bodyPr/>
        <a:lstStyle/>
        <a:p>
          <a:endParaRPr lang="zh-CN" altLang="en-US"/>
        </a:p>
      </dgm:t>
    </dgm:pt>
    <dgm:pt modelId="{CD396C05-D7AF-554A-B785-2BC7706E6D66}" type="sibTrans" cxnId="{57831A77-4F4B-6F4D-AE98-996326A0AEE3}">
      <dgm:prSet/>
      <dgm:spPr/>
      <dgm:t>
        <a:bodyPr/>
        <a:lstStyle/>
        <a:p>
          <a:endParaRPr lang="zh-CN" altLang="en-US"/>
        </a:p>
      </dgm:t>
    </dgm:pt>
    <dgm:pt modelId="{08113661-47C5-E840-B0F2-E39B9ECD6CDF}">
      <dgm:prSet phldrT="[文本]"/>
      <dgm:spPr/>
      <dgm:t>
        <a:bodyPr/>
        <a:lstStyle/>
        <a:p>
          <a:r>
            <a:rPr lang="zh-CN" altLang="en-US" dirty="0" smtClean="0"/>
            <a:t>供应链</a:t>
          </a:r>
          <a:endParaRPr lang="zh-CN" altLang="en-US" dirty="0"/>
        </a:p>
      </dgm:t>
    </dgm:pt>
    <dgm:pt modelId="{0FAC82F0-891C-9944-BE82-B1453F387EA7}" type="parTrans" cxnId="{3DDCC032-A8ED-4C45-B29B-333E38D500E2}">
      <dgm:prSet/>
      <dgm:spPr/>
      <dgm:t>
        <a:bodyPr/>
        <a:lstStyle/>
        <a:p>
          <a:endParaRPr lang="zh-CN" altLang="en-US"/>
        </a:p>
      </dgm:t>
    </dgm:pt>
    <dgm:pt modelId="{A84B24C1-2C70-1544-800B-D52DACFFED9A}" type="sibTrans" cxnId="{3DDCC032-A8ED-4C45-B29B-333E38D500E2}">
      <dgm:prSet/>
      <dgm:spPr/>
      <dgm:t>
        <a:bodyPr/>
        <a:lstStyle/>
        <a:p>
          <a:endParaRPr lang="zh-CN" altLang="en-US"/>
        </a:p>
      </dgm:t>
    </dgm:pt>
    <dgm:pt modelId="{0161247C-1025-8D4F-B28D-4A7DEEAEABB1}" type="pres">
      <dgm:prSet presAssocID="{9B7A4051-6FB5-0946-8580-5462636FFE9E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3557E107-80E5-0049-B912-E056C849683E}" type="pres">
      <dgm:prSet presAssocID="{3C8FF73F-6ECA-8E4F-ADC8-3387EAA5F366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64EF01F3-69A9-E74C-9BDB-86246887D260}" type="pres">
      <dgm:prSet presAssocID="{3C8FF73F-6ECA-8E4F-ADC8-3387EAA5F366}" presName="Accent1" presStyleLbl="node1" presStyleIdx="0" presStyleCnt="13"/>
      <dgm:spPr/>
    </dgm:pt>
    <dgm:pt modelId="{EBD2E891-1745-2642-A66C-35B2477C2D5D}" type="pres">
      <dgm:prSet presAssocID="{3C8FF73F-6ECA-8E4F-ADC8-3387EAA5F366}" presName="Accent2" presStyleLbl="node1" presStyleIdx="1" presStyleCnt="13"/>
      <dgm:spPr/>
    </dgm:pt>
    <dgm:pt modelId="{C9775440-F21D-6C44-A991-E92B4EC129C4}" type="pres">
      <dgm:prSet presAssocID="{3C8FF73F-6ECA-8E4F-ADC8-3387EAA5F366}" presName="Accent3" presStyleLbl="node1" presStyleIdx="2" presStyleCnt="13"/>
      <dgm:spPr/>
    </dgm:pt>
    <dgm:pt modelId="{94D5D0A9-1276-A94B-AEEF-5FAB99147331}" type="pres">
      <dgm:prSet presAssocID="{3C8FF73F-6ECA-8E4F-ADC8-3387EAA5F366}" presName="Accent4" presStyleLbl="node1" presStyleIdx="3" presStyleCnt="13"/>
      <dgm:spPr/>
    </dgm:pt>
    <dgm:pt modelId="{E4E7F41B-22EB-9A49-9234-EBECC9E26A02}" type="pres">
      <dgm:prSet presAssocID="{3C8FF73F-6ECA-8E4F-ADC8-3387EAA5F366}" presName="Accent5" presStyleLbl="node1" presStyleIdx="4" presStyleCnt="13"/>
      <dgm:spPr/>
    </dgm:pt>
    <dgm:pt modelId="{99EE9125-3BE8-1A4A-BBA5-D2C13E564238}" type="pres">
      <dgm:prSet presAssocID="{3C8FF73F-6ECA-8E4F-ADC8-3387EAA5F366}" presName="Accent6" presStyleLbl="node1" presStyleIdx="5" presStyleCnt="13"/>
      <dgm:spPr/>
    </dgm:pt>
    <dgm:pt modelId="{6B4CF9CD-8252-B646-9C29-12639614DD1B}" type="pres">
      <dgm:prSet presAssocID="{F0FFB4CE-0D6F-BD4E-8FE1-6B052B995852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7850AB5-189A-AB4D-A849-01F9B3B6379D}" type="pres">
      <dgm:prSet presAssocID="{F0FFB4CE-0D6F-BD4E-8FE1-6B052B995852}" presName="Accent7" presStyleCnt="0"/>
      <dgm:spPr/>
    </dgm:pt>
    <dgm:pt modelId="{69D750D2-85E2-5447-BE7B-D428E6F71203}" type="pres">
      <dgm:prSet presAssocID="{F0FFB4CE-0D6F-BD4E-8FE1-6B052B995852}" presName="AccentHold1" presStyleLbl="node1" presStyleIdx="7" presStyleCnt="13"/>
      <dgm:spPr/>
    </dgm:pt>
    <dgm:pt modelId="{EF199E3D-D79E-CF4A-A8D6-1D8BAE5368DB}" type="pres">
      <dgm:prSet presAssocID="{F0FFB4CE-0D6F-BD4E-8FE1-6B052B995852}" presName="Accent8" presStyleCnt="0"/>
      <dgm:spPr/>
    </dgm:pt>
    <dgm:pt modelId="{52585C9F-5CCD-9E4F-964E-DE7B1326F709}" type="pres">
      <dgm:prSet presAssocID="{F0FFB4CE-0D6F-BD4E-8FE1-6B052B995852}" presName="AccentHold2" presStyleLbl="node1" presStyleIdx="8" presStyleCnt="13"/>
      <dgm:spPr/>
    </dgm:pt>
    <dgm:pt modelId="{0D46A8B1-0A52-9A44-9644-38DCBB73B9F1}" type="pres">
      <dgm:prSet presAssocID="{08113661-47C5-E840-B0F2-E39B9ECD6CDF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BAF5E3D4-1D7C-DF41-A467-2D6B12FCD69A}" type="pres">
      <dgm:prSet presAssocID="{08113661-47C5-E840-B0F2-E39B9ECD6CDF}" presName="Accent9" presStyleCnt="0"/>
      <dgm:spPr/>
    </dgm:pt>
    <dgm:pt modelId="{8DD514C7-0A1E-C643-B85C-21A52B760707}" type="pres">
      <dgm:prSet presAssocID="{08113661-47C5-E840-B0F2-E39B9ECD6CDF}" presName="AccentHold1" presStyleLbl="node1" presStyleIdx="10" presStyleCnt="13"/>
      <dgm:spPr/>
    </dgm:pt>
    <dgm:pt modelId="{22D8AA4E-DF89-1149-BEA3-5BE77A38E40C}" type="pres">
      <dgm:prSet presAssocID="{08113661-47C5-E840-B0F2-E39B9ECD6CDF}" presName="Accent10" presStyleCnt="0"/>
      <dgm:spPr/>
    </dgm:pt>
    <dgm:pt modelId="{DF67BE0D-5B00-F346-BD3C-413280B59178}" type="pres">
      <dgm:prSet presAssocID="{08113661-47C5-E840-B0F2-E39B9ECD6CDF}" presName="AccentHold2" presStyleLbl="node1" presStyleIdx="11" presStyleCnt="13"/>
      <dgm:spPr/>
    </dgm:pt>
    <dgm:pt modelId="{22D5AB2D-6542-9046-B1F4-57C04E002760}" type="pres">
      <dgm:prSet presAssocID="{08113661-47C5-E840-B0F2-E39B9ECD6CDF}" presName="Accent11" presStyleCnt="0"/>
      <dgm:spPr/>
    </dgm:pt>
    <dgm:pt modelId="{D401027C-B6B5-EA48-A73B-ADBA0650A38F}" type="pres">
      <dgm:prSet presAssocID="{08113661-47C5-E840-B0F2-E39B9ECD6CDF}" presName="AccentHold3" presStyleLbl="node1" presStyleIdx="12" presStyleCnt="13"/>
      <dgm:spPr/>
    </dgm:pt>
  </dgm:ptLst>
  <dgm:cxnLst>
    <dgm:cxn modelId="{44623E9F-144D-1C4E-9F35-28749E3BA09A}" type="presOf" srcId="{9B7A4051-6FB5-0946-8580-5462636FFE9E}" destId="{0161247C-1025-8D4F-B28D-4A7DEEAEABB1}" srcOrd="0" destOrd="0" presId="urn:microsoft.com/office/officeart/2009/3/layout/CircleRelationship"/>
    <dgm:cxn modelId="{AE89F667-CBC1-FD44-B874-D88F32817F0F}" type="presOf" srcId="{3C8FF73F-6ECA-8E4F-ADC8-3387EAA5F366}" destId="{3557E107-80E5-0049-B912-E056C849683E}" srcOrd="0" destOrd="0" presId="urn:microsoft.com/office/officeart/2009/3/layout/CircleRelationship"/>
    <dgm:cxn modelId="{3DDCC032-A8ED-4C45-B29B-333E38D500E2}" srcId="{3C8FF73F-6ECA-8E4F-ADC8-3387EAA5F366}" destId="{08113661-47C5-E840-B0F2-E39B9ECD6CDF}" srcOrd="1" destOrd="0" parTransId="{0FAC82F0-891C-9944-BE82-B1453F387EA7}" sibTransId="{A84B24C1-2C70-1544-800B-D52DACFFED9A}"/>
    <dgm:cxn modelId="{A09C4784-20C4-3A45-ACBF-9DF14DFB6FD2}" srcId="{9B7A4051-6FB5-0946-8580-5462636FFE9E}" destId="{3C8FF73F-6ECA-8E4F-ADC8-3387EAA5F366}" srcOrd="0" destOrd="0" parTransId="{8D58DA69-132B-ED4A-9297-799DED527080}" sibTransId="{40A08C15-E015-9D42-AA07-CD01A87D0D40}"/>
    <dgm:cxn modelId="{C1027549-370D-6144-AF6B-5E83D7F41D80}" type="presOf" srcId="{08113661-47C5-E840-B0F2-E39B9ECD6CDF}" destId="{0D46A8B1-0A52-9A44-9644-38DCBB73B9F1}" srcOrd="0" destOrd="0" presId="urn:microsoft.com/office/officeart/2009/3/layout/CircleRelationship"/>
    <dgm:cxn modelId="{57831A77-4F4B-6F4D-AE98-996326A0AEE3}" srcId="{3C8FF73F-6ECA-8E4F-ADC8-3387EAA5F366}" destId="{F0FFB4CE-0D6F-BD4E-8FE1-6B052B995852}" srcOrd="0" destOrd="0" parTransId="{788F972F-78EC-3242-B854-811804531AFF}" sibTransId="{CD396C05-D7AF-554A-B785-2BC7706E6D66}"/>
    <dgm:cxn modelId="{92FC4F88-2846-3742-8C8E-5B75057D5E6C}" type="presOf" srcId="{F0FFB4CE-0D6F-BD4E-8FE1-6B052B995852}" destId="{6B4CF9CD-8252-B646-9C29-12639614DD1B}" srcOrd="0" destOrd="0" presId="urn:microsoft.com/office/officeart/2009/3/layout/CircleRelationship"/>
    <dgm:cxn modelId="{D5AC1324-1408-D746-8D10-745AF10A316A}" type="presParOf" srcId="{0161247C-1025-8D4F-B28D-4A7DEEAEABB1}" destId="{3557E107-80E5-0049-B912-E056C849683E}" srcOrd="0" destOrd="0" presId="urn:microsoft.com/office/officeart/2009/3/layout/CircleRelationship"/>
    <dgm:cxn modelId="{8C856EF7-4211-424E-9E46-FCE97F47270E}" type="presParOf" srcId="{0161247C-1025-8D4F-B28D-4A7DEEAEABB1}" destId="{64EF01F3-69A9-E74C-9BDB-86246887D260}" srcOrd="1" destOrd="0" presId="urn:microsoft.com/office/officeart/2009/3/layout/CircleRelationship"/>
    <dgm:cxn modelId="{1C08D223-7544-E944-B11B-F7E561C98BDE}" type="presParOf" srcId="{0161247C-1025-8D4F-B28D-4A7DEEAEABB1}" destId="{EBD2E891-1745-2642-A66C-35B2477C2D5D}" srcOrd="2" destOrd="0" presId="urn:microsoft.com/office/officeart/2009/3/layout/CircleRelationship"/>
    <dgm:cxn modelId="{026E416A-B2BA-0148-8149-0FA9DE706A4E}" type="presParOf" srcId="{0161247C-1025-8D4F-B28D-4A7DEEAEABB1}" destId="{C9775440-F21D-6C44-A991-E92B4EC129C4}" srcOrd="3" destOrd="0" presId="urn:microsoft.com/office/officeart/2009/3/layout/CircleRelationship"/>
    <dgm:cxn modelId="{14D44079-E69C-BD42-A339-DB2A5CAC6768}" type="presParOf" srcId="{0161247C-1025-8D4F-B28D-4A7DEEAEABB1}" destId="{94D5D0A9-1276-A94B-AEEF-5FAB99147331}" srcOrd="4" destOrd="0" presId="urn:microsoft.com/office/officeart/2009/3/layout/CircleRelationship"/>
    <dgm:cxn modelId="{686DEAF4-D6FC-B846-86F7-07E6A94B25AF}" type="presParOf" srcId="{0161247C-1025-8D4F-B28D-4A7DEEAEABB1}" destId="{E4E7F41B-22EB-9A49-9234-EBECC9E26A02}" srcOrd="5" destOrd="0" presId="urn:microsoft.com/office/officeart/2009/3/layout/CircleRelationship"/>
    <dgm:cxn modelId="{114F4CFF-3460-BE4A-AB5B-11E8ADEE83EB}" type="presParOf" srcId="{0161247C-1025-8D4F-B28D-4A7DEEAEABB1}" destId="{99EE9125-3BE8-1A4A-BBA5-D2C13E564238}" srcOrd="6" destOrd="0" presId="urn:microsoft.com/office/officeart/2009/3/layout/CircleRelationship"/>
    <dgm:cxn modelId="{CA2EE07B-4B7E-F841-8E1F-6FCDCAE95A79}" type="presParOf" srcId="{0161247C-1025-8D4F-B28D-4A7DEEAEABB1}" destId="{6B4CF9CD-8252-B646-9C29-12639614DD1B}" srcOrd="7" destOrd="0" presId="urn:microsoft.com/office/officeart/2009/3/layout/CircleRelationship"/>
    <dgm:cxn modelId="{26727DFC-812D-FC43-9BB2-5E176D403ABF}" type="presParOf" srcId="{0161247C-1025-8D4F-B28D-4A7DEEAEABB1}" destId="{67850AB5-189A-AB4D-A849-01F9B3B6379D}" srcOrd="8" destOrd="0" presId="urn:microsoft.com/office/officeart/2009/3/layout/CircleRelationship"/>
    <dgm:cxn modelId="{0C637828-490F-AF46-B67E-E12F3ADBC9C9}" type="presParOf" srcId="{67850AB5-189A-AB4D-A849-01F9B3B6379D}" destId="{69D750D2-85E2-5447-BE7B-D428E6F71203}" srcOrd="0" destOrd="0" presId="urn:microsoft.com/office/officeart/2009/3/layout/CircleRelationship"/>
    <dgm:cxn modelId="{CDAB4A2C-24BA-E043-AE5A-A33741FCC412}" type="presParOf" srcId="{0161247C-1025-8D4F-B28D-4A7DEEAEABB1}" destId="{EF199E3D-D79E-CF4A-A8D6-1D8BAE5368DB}" srcOrd="9" destOrd="0" presId="urn:microsoft.com/office/officeart/2009/3/layout/CircleRelationship"/>
    <dgm:cxn modelId="{1D604BBF-D4BF-814B-85D9-8D01E2E07CB0}" type="presParOf" srcId="{EF199E3D-D79E-CF4A-A8D6-1D8BAE5368DB}" destId="{52585C9F-5CCD-9E4F-964E-DE7B1326F709}" srcOrd="0" destOrd="0" presId="urn:microsoft.com/office/officeart/2009/3/layout/CircleRelationship"/>
    <dgm:cxn modelId="{AD74D122-041A-D44F-84D0-5537E4420439}" type="presParOf" srcId="{0161247C-1025-8D4F-B28D-4A7DEEAEABB1}" destId="{0D46A8B1-0A52-9A44-9644-38DCBB73B9F1}" srcOrd="10" destOrd="0" presId="urn:microsoft.com/office/officeart/2009/3/layout/CircleRelationship"/>
    <dgm:cxn modelId="{BF4BBC12-E174-8B48-BFCA-430865C1C096}" type="presParOf" srcId="{0161247C-1025-8D4F-B28D-4A7DEEAEABB1}" destId="{BAF5E3D4-1D7C-DF41-A467-2D6B12FCD69A}" srcOrd="11" destOrd="0" presId="urn:microsoft.com/office/officeart/2009/3/layout/CircleRelationship"/>
    <dgm:cxn modelId="{7EFB1A51-E44D-5D4E-96DF-1348C66C8825}" type="presParOf" srcId="{BAF5E3D4-1D7C-DF41-A467-2D6B12FCD69A}" destId="{8DD514C7-0A1E-C643-B85C-21A52B760707}" srcOrd="0" destOrd="0" presId="urn:microsoft.com/office/officeart/2009/3/layout/CircleRelationship"/>
    <dgm:cxn modelId="{17E209CC-E15A-EF4F-9B6B-F5B98531937C}" type="presParOf" srcId="{0161247C-1025-8D4F-B28D-4A7DEEAEABB1}" destId="{22D8AA4E-DF89-1149-BEA3-5BE77A38E40C}" srcOrd="12" destOrd="0" presId="urn:microsoft.com/office/officeart/2009/3/layout/CircleRelationship"/>
    <dgm:cxn modelId="{D5CEDFFA-F093-ED40-9933-231C494BEB1D}" type="presParOf" srcId="{22D8AA4E-DF89-1149-BEA3-5BE77A38E40C}" destId="{DF67BE0D-5B00-F346-BD3C-413280B59178}" srcOrd="0" destOrd="0" presId="urn:microsoft.com/office/officeart/2009/3/layout/CircleRelationship"/>
    <dgm:cxn modelId="{15405869-9260-1C4B-A415-175E38B50568}" type="presParOf" srcId="{0161247C-1025-8D4F-B28D-4A7DEEAEABB1}" destId="{22D5AB2D-6542-9046-B1F4-57C04E002760}" srcOrd="13" destOrd="0" presId="urn:microsoft.com/office/officeart/2009/3/layout/CircleRelationship"/>
    <dgm:cxn modelId="{AA43EF69-F99D-804B-8074-A93E2B1FF709}" type="presParOf" srcId="{22D5AB2D-6542-9046-B1F4-57C04E002760}" destId="{D401027C-B6B5-EA48-A73B-ADBA0650A38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7E107-80E5-0049-B912-E056C849683E}">
      <dsp:nvSpPr>
        <dsp:cNvPr id="0" name=""/>
        <dsp:cNvSpPr/>
      </dsp:nvSpPr>
      <dsp:spPr>
        <a:xfrm>
          <a:off x="801915" y="285740"/>
          <a:ext cx="2286265" cy="22862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数字资产</a:t>
          </a:r>
          <a:endParaRPr lang="zh-CN" altLang="en-US" sz="2400" kern="1200" dirty="0"/>
        </a:p>
      </dsp:txBody>
      <dsp:txXfrm>
        <a:off x="1136731" y="620549"/>
        <a:ext cx="1616633" cy="1616598"/>
      </dsp:txXfrm>
    </dsp:sp>
    <dsp:sp modelId="{64EF01F3-69A9-E74C-9BDB-86246887D260}">
      <dsp:nvSpPr>
        <dsp:cNvPr id="0" name=""/>
        <dsp:cNvSpPr/>
      </dsp:nvSpPr>
      <dsp:spPr>
        <a:xfrm>
          <a:off x="2106409" y="181578"/>
          <a:ext cx="254265" cy="25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D2E891-1745-2642-A66C-35B2477C2D5D}">
      <dsp:nvSpPr>
        <dsp:cNvPr id="0" name=""/>
        <dsp:cNvSpPr/>
      </dsp:nvSpPr>
      <dsp:spPr>
        <a:xfrm>
          <a:off x="1504334" y="2402093"/>
          <a:ext cx="184108" cy="184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775440-F21D-6C44-A991-E92B4EC129C4}">
      <dsp:nvSpPr>
        <dsp:cNvPr id="0" name=""/>
        <dsp:cNvSpPr/>
      </dsp:nvSpPr>
      <dsp:spPr>
        <a:xfrm>
          <a:off x="3235298" y="1213581"/>
          <a:ext cx="184108" cy="184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D5D0A9-1276-A94B-AEEF-5FAB99147331}">
      <dsp:nvSpPr>
        <dsp:cNvPr id="0" name=""/>
        <dsp:cNvSpPr/>
      </dsp:nvSpPr>
      <dsp:spPr>
        <a:xfrm>
          <a:off x="2354296" y="2598131"/>
          <a:ext cx="254265" cy="25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E7F41B-22EB-9A49-9234-EBECC9E26A02}">
      <dsp:nvSpPr>
        <dsp:cNvPr id="0" name=""/>
        <dsp:cNvSpPr/>
      </dsp:nvSpPr>
      <dsp:spPr>
        <a:xfrm>
          <a:off x="1556633" y="542939"/>
          <a:ext cx="184108" cy="184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EE9125-3BE8-1A4A-BBA5-D2C13E564238}">
      <dsp:nvSpPr>
        <dsp:cNvPr id="0" name=""/>
        <dsp:cNvSpPr/>
      </dsp:nvSpPr>
      <dsp:spPr>
        <a:xfrm>
          <a:off x="976244" y="1597109"/>
          <a:ext cx="184108" cy="184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4CF9CD-8252-B646-9C29-12639614DD1B}">
      <dsp:nvSpPr>
        <dsp:cNvPr id="0" name=""/>
        <dsp:cNvSpPr/>
      </dsp:nvSpPr>
      <dsp:spPr>
        <a:xfrm>
          <a:off x="87589" y="698380"/>
          <a:ext cx="929473" cy="929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数字货币</a:t>
          </a:r>
          <a:endParaRPr lang="zh-CN" altLang="en-US" sz="1400" kern="1200" dirty="0"/>
        </a:p>
      </dsp:txBody>
      <dsp:txXfrm>
        <a:off x="223707" y="834455"/>
        <a:ext cx="657237" cy="657026"/>
      </dsp:txXfrm>
    </dsp:sp>
    <dsp:sp modelId="{69D750D2-85E2-5447-BE7B-D428E6F71203}">
      <dsp:nvSpPr>
        <dsp:cNvPr id="0" name=""/>
        <dsp:cNvSpPr/>
      </dsp:nvSpPr>
      <dsp:spPr>
        <a:xfrm>
          <a:off x="1849166" y="550952"/>
          <a:ext cx="254265" cy="25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585C9F-5CCD-9E4F-964E-DE7B1326F709}">
      <dsp:nvSpPr>
        <dsp:cNvPr id="0" name=""/>
        <dsp:cNvSpPr/>
      </dsp:nvSpPr>
      <dsp:spPr>
        <a:xfrm>
          <a:off x="174754" y="1899980"/>
          <a:ext cx="459634" cy="459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46A8B1-0A52-9A44-9644-38DCBB73B9F1}">
      <dsp:nvSpPr>
        <dsp:cNvPr id="0" name=""/>
        <dsp:cNvSpPr/>
      </dsp:nvSpPr>
      <dsp:spPr>
        <a:xfrm>
          <a:off x="3322462" y="261168"/>
          <a:ext cx="929473" cy="929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区块链应用</a:t>
          </a:r>
          <a:endParaRPr lang="zh-CN" altLang="en-US" sz="1400" kern="1200" dirty="0"/>
        </a:p>
      </dsp:txBody>
      <dsp:txXfrm>
        <a:off x="3458580" y="397243"/>
        <a:ext cx="657237" cy="657026"/>
      </dsp:txXfrm>
    </dsp:sp>
    <dsp:sp modelId="{8DD514C7-0A1E-C643-B85C-21A52B760707}">
      <dsp:nvSpPr>
        <dsp:cNvPr id="0" name=""/>
        <dsp:cNvSpPr/>
      </dsp:nvSpPr>
      <dsp:spPr>
        <a:xfrm>
          <a:off x="2907899" y="902698"/>
          <a:ext cx="254265" cy="25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67BE0D-5B00-F346-BD3C-413280B59178}">
      <dsp:nvSpPr>
        <dsp:cNvPr id="0" name=""/>
        <dsp:cNvSpPr/>
      </dsp:nvSpPr>
      <dsp:spPr>
        <a:xfrm>
          <a:off x="0" y="2446962"/>
          <a:ext cx="184108" cy="184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01027C-B6B5-EA48-A73B-ADBA0650A38F}">
      <dsp:nvSpPr>
        <dsp:cNvPr id="0" name=""/>
        <dsp:cNvSpPr/>
      </dsp:nvSpPr>
      <dsp:spPr>
        <a:xfrm>
          <a:off x="1835985" y="2184689"/>
          <a:ext cx="184108" cy="184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7E107-80E5-0049-B912-E056C849683E}">
      <dsp:nvSpPr>
        <dsp:cNvPr id="0" name=""/>
        <dsp:cNvSpPr/>
      </dsp:nvSpPr>
      <dsp:spPr>
        <a:xfrm>
          <a:off x="801915" y="285740"/>
          <a:ext cx="2286265" cy="22862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主体信用替代</a:t>
          </a:r>
          <a:endParaRPr lang="zh-CN" altLang="en-US" sz="2400" kern="1200" dirty="0"/>
        </a:p>
      </dsp:txBody>
      <dsp:txXfrm>
        <a:off x="1136731" y="620549"/>
        <a:ext cx="1616633" cy="1616598"/>
      </dsp:txXfrm>
    </dsp:sp>
    <dsp:sp modelId="{64EF01F3-69A9-E74C-9BDB-86246887D260}">
      <dsp:nvSpPr>
        <dsp:cNvPr id="0" name=""/>
        <dsp:cNvSpPr/>
      </dsp:nvSpPr>
      <dsp:spPr>
        <a:xfrm>
          <a:off x="2106409" y="181578"/>
          <a:ext cx="254265" cy="25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D2E891-1745-2642-A66C-35B2477C2D5D}">
      <dsp:nvSpPr>
        <dsp:cNvPr id="0" name=""/>
        <dsp:cNvSpPr/>
      </dsp:nvSpPr>
      <dsp:spPr>
        <a:xfrm>
          <a:off x="1504334" y="2402093"/>
          <a:ext cx="184108" cy="184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775440-F21D-6C44-A991-E92B4EC129C4}">
      <dsp:nvSpPr>
        <dsp:cNvPr id="0" name=""/>
        <dsp:cNvSpPr/>
      </dsp:nvSpPr>
      <dsp:spPr>
        <a:xfrm>
          <a:off x="3235298" y="1213581"/>
          <a:ext cx="184108" cy="184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D5D0A9-1276-A94B-AEEF-5FAB99147331}">
      <dsp:nvSpPr>
        <dsp:cNvPr id="0" name=""/>
        <dsp:cNvSpPr/>
      </dsp:nvSpPr>
      <dsp:spPr>
        <a:xfrm>
          <a:off x="2354296" y="2598131"/>
          <a:ext cx="254265" cy="25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E7F41B-22EB-9A49-9234-EBECC9E26A02}">
      <dsp:nvSpPr>
        <dsp:cNvPr id="0" name=""/>
        <dsp:cNvSpPr/>
      </dsp:nvSpPr>
      <dsp:spPr>
        <a:xfrm>
          <a:off x="1556633" y="542939"/>
          <a:ext cx="184108" cy="184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EE9125-3BE8-1A4A-BBA5-D2C13E564238}">
      <dsp:nvSpPr>
        <dsp:cNvPr id="0" name=""/>
        <dsp:cNvSpPr/>
      </dsp:nvSpPr>
      <dsp:spPr>
        <a:xfrm>
          <a:off x="976244" y="1597109"/>
          <a:ext cx="184108" cy="184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4CF9CD-8252-B646-9C29-12639614DD1B}">
      <dsp:nvSpPr>
        <dsp:cNvPr id="0" name=""/>
        <dsp:cNvSpPr/>
      </dsp:nvSpPr>
      <dsp:spPr>
        <a:xfrm>
          <a:off x="87589" y="698380"/>
          <a:ext cx="929473" cy="929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金融</a:t>
          </a:r>
          <a:endParaRPr lang="zh-CN" altLang="en-US" sz="1700" kern="1200" dirty="0"/>
        </a:p>
      </dsp:txBody>
      <dsp:txXfrm>
        <a:off x="223707" y="834455"/>
        <a:ext cx="657237" cy="657026"/>
      </dsp:txXfrm>
    </dsp:sp>
    <dsp:sp modelId="{69D750D2-85E2-5447-BE7B-D428E6F71203}">
      <dsp:nvSpPr>
        <dsp:cNvPr id="0" name=""/>
        <dsp:cNvSpPr/>
      </dsp:nvSpPr>
      <dsp:spPr>
        <a:xfrm>
          <a:off x="1849166" y="550952"/>
          <a:ext cx="254265" cy="25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585C9F-5CCD-9E4F-964E-DE7B1326F709}">
      <dsp:nvSpPr>
        <dsp:cNvPr id="0" name=""/>
        <dsp:cNvSpPr/>
      </dsp:nvSpPr>
      <dsp:spPr>
        <a:xfrm>
          <a:off x="174754" y="1899980"/>
          <a:ext cx="459634" cy="459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46A8B1-0A52-9A44-9644-38DCBB73B9F1}">
      <dsp:nvSpPr>
        <dsp:cNvPr id="0" name=""/>
        <dsp:cNvSpPr/>
      </dsp:nvSpPr>
      <dsp:spPr>
        <a:xfrm>
          <a:off x="3322462" y="261168"/>
          <a:ext cx="929473" cy="929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供应链</a:t>
          </a:r>
          <a:endParaRPr lang="zh-CN" altLang="en-US" sz="1700" kern="1200" dirty="0"/>
        </a:p>
      </dsp:txBody>
      <dsp:txXfrm>
        <a:off x="3458580" y="397243"/>
        <a:ext cx="657237" cy="657026"/>
      </dsp:txXfrm>
    </dsp:sp>
    <dsp:sp modelId="{8DD514C7-0A1E-C643-B85C-21A52B760707}">
      <dsp:nvSpPr>
        <dsp:cNvPr id="0" name=""/>
        <dsp:cNvSpPr/>
      </dsp:nvSpPr>
      <dsp:spPr>
        <a:xfrm>
          <a:off x="2907899" y="902698"/>
          <a:ext cx="254265" cy="25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67BE0D-5B00-F346-BD3C-413280B59178}">
      <dsp:nvSpPr>
        <dsp:cNvPr id="0" name=""/>
        <dsp:cNvSpPr/>
      </dsp:nvSpPr>
      <dsp:spPr>
        <a:xfrm>
          <a:off x="0" y="2446962"/>
          <a:ext cx="184108" cy="184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01027C-B6B5-EA48-A73B-ADBA0650A38F}">
      <dsp:nvSpPr>
        <dsp:cNvPr id="0" name=""/>
        <dsp:cNvSpPr/>
      </dsp:nvSpPr>
      <dsp:spPr>
        <a:xfrm>
          <a:off x="1835985" y="2184689"/>
          <a:ext cx="184108" cy="184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DD77C-5C9D-4230-B174-93C32913679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2B263-1BD1-4CE4-BA40-E5921896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513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160780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defTabSz="1158875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2C7E2F54-B481-9F4C-A91A-A75D548247A0}" type="datetimeFigureOut">
              <a:rPr lang="zh-CN" altLang="en-US"/>
              <a:pPr>
                <a:defRPr/>
              </a:pPr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160780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defTabSz="1158875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AF906D0-77A7-2741-A229-0374835960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554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15443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宋体" charset="0"/>
      </a:defRPr>
    </a:lvl1pPr>
    <a:lvl2pPr marL="574040" algn="l" defTabSz="115443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1154430" algn="l" defTabSz="115443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734820" algn="l" defTabSz="115443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2313940" algn="l" defTabSz="115443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898775" algn="l" defTabSz="11595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478530" algn="l" defTabSz="11595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058285" algn="l" defTabSz="11595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4638040" algn="l" defTabSz="11595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dirty="0"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83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6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10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25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687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63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29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189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19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这次课程，我们主要从四方面阐述区块链的内容。</a:t>
            </a:r>
          </a:p>
          <a:p>
            <a:r>
              <a:rPr kumimoji="1" lang="zh-CN" altLang="en-US" dirty="0" smtClean="0"/>
              <a:t>先介绍比特币的基本原理</a:t>
            </a:r>
          </a:p>
          <a:p>
            <a:r>
              <a:rPr kumimoji="1" lang="zh-CN" altLang="en-US" dirty="0" smtClean="0"/>
              <a:t>而后介绍区块链，以及区块链的发展</a:t>
            </a:r>
          </a:p>
          <a:p>
            <a:r>
              <a:rPr kumimoji="1" lang="zh-CN" altLang="en-US" dirty="0" smtClean="0"/>
              <a:t>最后，介绍区块链在百度的应用</a:t>
            </a:r>
          </a:p>
        </p:txBody>
      </p:sp>
    </p:spTree>
    <p:extLst>
      <p:ext uri="{BB962C8B-B14F-4D97-AF65-F5344CB8AC3E}">
        <p14:creationId xmlns:p14="http://schemas.microsoft.com/office/powerpoint/2010/main" val="2355677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632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603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22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现在我开始今天上课的内容</a:t>
            </a:r>
          </a:p>
          <a:p>
            <a:r>
              <a:rPr kumimoji="1" lang="zh-CN" altLang="en-US" dirty="0" smtClean="0"/>
              <a:t>比特币：一个 首次 从实践意义上实现的一套去中心化的数据货币系统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29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它能够中立、公正、无法被篡改的的记录发生过的每一笔交易。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我知道，我说道这，大家一点感觉也没有，不怪你们。</a:t>
            </a:r>
          </a:p>
          <a:p>
            <a:r>
              <a:rPr lang="zh-CN" altLang="en-US" dirty="0" smtClean="0"/>
              <a:t>因为你们习惯了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大到</a:t>
            </a:r>
          </a:p>
          <a:p>
            <a:r>
              <a:rPr lang="zh-CN" altLang="en-US" dirty="0" smtClean="0"/>
              <a:t>回想一下，你有几百万的存款放银行里面，突然银行告诉你你没有这笔钱，你需要举证你有这笔钱，否则你真没了</a:t>
            </a:r>
          </a:p>
          <a:p>
            <a:r>
              <a:rPr lang="zh-CN" altLang="en-US" dirty="0" smtClean="0"/>
              <a:t>回想一下，政府突然告诉你，这套房子不是你的，你的房产证是假冒无效的，你需要举证房子是你的，否则你真没了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小到</a:t>
            </a:r>
          </a:p>
          <a:p>
            <a:r>
              <a:rPr lang="zh-CN" altLang="en-US" dirty="0" smtClean="0"/>
              <a:t>你买的陆金所理财，某天发现余额少了几个数字，这个时候你不知道该怎么办，陆金所信誓旦旦的跟你说，他们系统没记错。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恩，对的！中心化系统有很多问题，只是你习惯了而已。</a:t>
            </a:r>
          </a:p>
          <a:p>
            <a:r>
              <a:rPr lang="zh-CN" altLang="en-US" dirty="0" smtClean="0"/>
              <a:t>但是，一旦你醒悟，是不是感觉很不安全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22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好，现在我们来说说，比特币怎么实现这些特性的。</a:t>
            </a:r>
          </a:p>
          <a:p>
            <a:r>
              <a:rPr lang="zh-CN" altLang="en-US" dirty="0" smtClean="0"/>
              <a:t>我举一个不是很严肃的例子，大家跟上我，先理解一下</a:t>
            </a:r>
          </a:p>
          <a:p>
            <a:endParaRPr lang="zh-CN" altLang="en-US" dirty="0" smtClean="0"/>
          </a:p>
          <a:p>
            <a:r>
              <a:rPr lang="zh-CN" altLang="en-US" sz="1800" dirty="0" smtClean="0"/>
              <a:t>比特币不存储余额，它只存储了每一笔交易的过程 </a:t>
            </a:r>
          </a:p>
          <a:p>
            <a:endParaRPr lang="zh-CN" altLang="en-US" sz="1800" dirty="0" smtClean="0"/>
          </a:p>
          <a:p>
            <a:r>
              <a:rPr lang="zh-CN" altLang="en-US" sz="1800" dirty="0" smtClean="0"/>
              <a:t>恩，还是没感觉</a:t>
            </a:r>
          </a:p>
          <a:p>
            <a:endParaRPr lang="zh-CN" altLang="en-US" sz="1800" dirty="0" smtClean="0"/>
          </a:p>
          <a:p>
            <a:r>
              <a:rPr lang="zh-CN" altLang="en-US" sz="1800" dirty="0" smtClean="0"/>
              <a:t>好，我们在接着用一个很不严肃的例子，在说明一下。</a:t>
            </a:r>
          </a:p>
          <a:p>
            <a:endParaRPr lang="zh-CN" altLang="en-US" sz="1800" dirty="0" smtClean="0"/>
          </a:p>
          <a:p>
            <a:r>
              <a:rPr lang="zh-CN" altLang="en-US" sz="1800" dirty="0" smtClean="0"/>
              <a:t>假设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有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块钱，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有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块钱，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有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块钱，</a:t>
            </a:r>
          </a:p>
          <a:p>
            <a:r>
              <a:rPr lang="zh-CN" altLang="en-US" sz="1800" dirty="0" smtClean="0"/>
              <a:t>现在发生两笔交易行为</a:t>
            </a:r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转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块钱给</a:t>
            </a:r>
            <a:r>
              <a:rPr lang="en-US" altLang="zh-CN" sz="1800" dirty="0" smtClean="0"/>
              <a:t>B</a:t>
            </a:r>
            <a:endParaRPr lang="zh-CN" altLang="en-US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转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块钱给</a:t>
            </a:r>
            <a:r>
              <a:rPr lang="en-US" altLang="zh-CN" sz="1800" dirty="0" smtClean="0"/>
              <a:t>C</a:t>
            </a:r>
            <a:endParaRPr lang="zh-CN" altLang="en-US" sz="1800" dirty="0" smtClean="0"/>
          </a:p>
          <a:p>
            <a:endParaRPr lang="zh-CN" altLang="en-US" sz="1800" dirty="0" smtClean="0"/>
          </a:p>
          <a:p>
            <a:r>
              <a:rPr lang="zh-CN" altLang="en-US" sz="1800" dirty="0" smtClean="0"/>
              <a:t>比特币账本上是这么记录的</a:t>
            </a:r>
          </a:p>
          <a:p>
            <a:r>
              <a:rPr lang="en-US" altLang="zh-CN" sz="1800" dirty="0" smtClean="0"/>
              <a:t>A-=5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B+=5</a:t>
            </a:r>
            <a:endParaRPr lang="zh-CN" altLang="en-US" sz="1800" dirty="0" smtClean="0"/>
          </a:p>
          <a:p>
            <a:r>
              <a:rPr lang="en-US" altLang="zh-CN" sz="1800" dirty="0" smtClean="0"/>
              <a:t>B-=5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C+=5</a:t>
            </a:r>
            <a:endParaRPr lang="zh-CN" altLang="en-US" sz="1800" dirty="0" smtClean="0"/>
          </a:p>
          <a:p>
            <a:endParaRPr lang="zh-CN" altLang="en-US" sz="1800" dirty="0" smtClean="0"/>
          </a:p>
          <a:p>
            <a:r>
              <a:rPr lang="zh-CN" altLang="en-US" sz="1800" dirty="0" smtClean="0"/>
              <a:t>所有的交易，就这么一条一条的记下来了，然后自然而然的构成一个货币支付系统</a:t>
            </a:r>
          </a:p>
          <a:p>
            <a:endParaRPr lang="zh-CN" altLang="en-US" sz="1800" dirty="0" smtClean="0"/>
          </a:p>
          <a:p>
            <a:r>
              <a:rPr lang="zh-CN" altLang="en-US" sz="1800" dirty="0" smtClean="0"/>
              <a:t>只不过，这个账本是有一个分布式账本</a:t>
            </a:r>
          </a:p>
          <a:p>
            <a:r>
              <a:rPr lang="zh-CN" altLang="en-US" sz="1800" dirty="0" smtClean="0"/>
              <a:t>所有人，拥有账本的全部靠谱</a:t>
            </a:r>
          </a:p>
          <a:p>
            <a:endParaRPr lang="zh-CN" altLang="en-US" sz="1800" dirty="0" smtClean="0"/>
          </a:p>
          <a:p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99123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没次转让的时候，肯定要判断一下，是否钱够。</a:t>
            </a:r>
          </a:p>
          <a:p>
            <a:r>
              <a:rPr lang="zh-CN" altLang="en-US" dirty="0" smtClean="0"/>
              <a:t>如果判断钱是否够，都要累加上面所有的交易，肯定是不行的。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所以，比特币记账有个小创新，不是我刚才那个简单的交易。</a:t>
            </a:r>
          </a:p>
          <a:p>
            <a:endParaRPr lang="zh-CN" altLang="en-US" dirty="0"/>
          </a:p>
          <a:p>
            <a:r>
              <a:rPr lang="zh-CN" altLang="en-US" dirty="0" smtClean="0"/>
              <a:t>比特币在转让的时候，规定了一个引用，一个输入，一个输出</a:t>
            </a:r>
          </a:p>
          <a:p>
            <a:r>
              <a:rPr lang="zh-CN" altLang="en-US" dirty="0" smtClean="0"/>
              <a:t>引用，就是，这次转账的钱，是从哪个块来的。</a:t>
            </a:r>
          </a:p>
          <a:p>
            <a:r>
              <a:rPr lang="zh-CN" altLang="en-US" dirty="0" smtClean="0"/>
              <a:t>输入，是这次发生的怎样的几张行为，比如</a:t>
            </a:r>
            <a:r>
              <a:rPr lang="en-US" altLang="zh-CN" dirty="0" smtClean="0"/>
              <a:t>A-=5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B+=5</a:t>
            </a:r>
            <a:endParaRPr lang="zh-CN" altLang="en-US" dirty="0" smtClean="0"/>
          </a:p>
          <a:p>
            <a:r>
              <a:rPr lang="zh-CN" altLang="en-US" dirty="0" smtClean="0"/>
              <a:t>输出，是经过输入之后，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的实际账户变化成什么，比如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块钱，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也变成了</a:t>
            </a:r>
            <a:r>
              <a:rPr lang="en-US" altLang="zh-CN" dirty="0" smtClean="0"/>
              <a:t>5</a:t>
            </a:r>
            <a:endParaRPr lang="zh-CN" altLang="en-US" dirty="0" smtClean="0"/>
          </a:p>
          <a:p>
            <a:r>
              <a:rPr lang="zh-CN" altLang="en-US" dirty="0" smtClean="0"/>
              <a:t>块钱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我们在看看</a:t>
            </a:r>
            <a:r>
              <a:rPr lang="en-US" altLang="zh-CN" dirty="0" smtClean="0"/>
              <a:t>N+1</a:t>
            </a:r>
            <a:r>
              <a:rPr lang="zh-CN" altLang="en-US" dirty="0" smtClean="0"/>
              <a:t>的转账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记录</a:t>
            </a:r>
            <a:r>
              <a:rPr lang="en-US" altLang="zh-CN" dirty="0" smtClean="0"/>
              <a:t>N</a:t>
            </a:r>
            <a:r>
              <a:rPr lang="zh-CN" altLang="en-US" dirty="0" smtClean="0"/>
              <a:t>依赖于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，记录</a:t>
            </a:r>
            <a:r>
              <a:rPr lang="en-US" altLang="zh-CN" dirty="0" smtClean="0"/>
              <a:t>N+1</a:t>
            </a:r>
            <a:r>
              <a:rPr lang="zh-CN" altLang="en-US" dirty="0" smtClean="0"/>
              <a:t>，依赖于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endParaRPr lang="zh-CN" altLang="en-US" dirty="0" smtClean="0"/>
          </a:p>
          <a:p>
            <a:r>
              <a:rPr lang="zh-CN" altLang="en-US" dirty="0" smtClean="0"/>
              <a:t>这些都串起来了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5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转账给</a:t>
            </a:r>
            <a:r>
              <a:rPr lang="en-US" altLang="zh-CN" dirty="0" smtClean="0"/>
              <a:t>B 0.5</a:t>
            </a:r>
            <a:r>
              <a:rPr lang="zh-CN" altLang="en-US" dirty="0" smtClean="0"/>
              <a:t>个比特币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构建一个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转账给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比特币的请求</a:t>
            </a:r>
          </a:p>
          <a:p>
            <a:pPr lvl="1"/>
            <a:r>
              <a:rPr lang="zh-CN" altLang="en-US" dirty="0" smtClean="0"/>
              <a:t>并指出他的这个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个比特币来源</a:t>
            </a:r>
          </a:p>
          <a:p>
            <a:pPr lvl="1"/>
            <a:r>
              <a:rPr lang="zh-CN" altLang="en-US" dirty="0" smtClean="0"/>
              <a:t>并全网广播 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/>
              <a:t>矿工一直在挖矿</a:t>
            </a:r>
          </a:p>
          <a:p>
            <a:pPr lvl="1"/>
            <a:r>
              <a:rPr lang="zh-CN" altLang="en-US" dirty="0" smtClean="0"/>
              <a:t>一般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分钟挖一个矿出来</a:t>
            </a:r>
          </a:p>
          <a:p>
            <a:pPr lvl="1"/>
            <a:r>
              <a:rPr lang="zh-CN" altLang="en-US" dirty="0" smtClean="0"/>
              <a:t>挖出矿的矿工需要把这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分钟产生的交易记录到区块中 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/>
              <a:t>全网矿工要确认该记录的有效性</a:t>
            </a:r>
          </a:p>
          <a:p>
            <a:pPr lvl="1"/>
            <a:r>
              <a:rPr lang="zh-CN" altLang="en-US" dirty="0" smtClean="0"/>
              <a:t>如果其他</a:t>
            </a:r>
            <a:r>
              <a:rPr lang="en-US" altLang="zh-CN" dirty="0" smtClean="0"/>
              <a:t>6</a:t>
            </a:r>
            <a:r>
              <a:rPr lang="zh-CN" altLang="en-US" dirty="0" smtClean="0"/>
              <a:t>组确认有效，记录成功</a:t>
            </a:r>
          </a:p>
          <a:p>
            <a:pPr lvl="1"/>
            <a:r>
              <a:rPr lang="zh-CN" altLang="en-US" dirty="0" smtClean="0"/>
              <a:t>成功挖矿的矿工会获取比特币奖励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28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现在我来介绍一下什么是挖矿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70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0969140" y="568579"/>
            <a:ext cx="2034200" cy="324881"/>
            <a:chOff x="4546966" y="849600"/>
            <a:chExt cx="3411658" cy="544873"/>
          </a:xfrm>
        </p:grpSpPr>
        <p:sp>
          <p:nvSpPr>
            <p:cNvPr id="9" name="矩形 8"/>
            <p:cNvSpPr/>
            <p:nvPr/>
          </p:nvSpPr>
          <p:spPr>
            <a:xfrm>
              <a:off x="4546966" y="849600"/>
              <a:ext cx="937991" cy="544873"/>
            </a:xfrm>
            <a:prstGeom prst="rect">
              <a:avLst/>
            </a:prstGeom>
            <a:solidFill>
              <a:srgbClr val="E0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FSG</a:t>
              </a:r>
              <a:endPara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88687" y="849600"/>
              <a:ext cx="2469937" cy="544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金融服务事业群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4800" y="328706"/>
            <a:ext cx="9753600" cy="804625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9600" y="328706"/>
            <a:ext cx="1060800" cy="8046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400">
                <a:solidFill>
                  <a:srgbClr val="E0303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xx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781442" y="1075618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7"/>
          <p:cNvGrpSpPr/>
          <p:nvPr userDrawn="1"/>
        </p:nvGrpSpPr>
        <p:grpSpPr>
          <a:xfrm>
            <a:off x="10822880" y="489248"/>
            <a:ext cx="2064632" cy="404212"/>
            <a:chOff x="4728196" y="849600"/>
            <a:chExt cx="3230428" cy="544873"/>
          </a:xfrm>
        </p:grpSpPr>
        <p:sp>
          <p:nvSpPr>
            <p:cNvPr id="12" name="矩形 11"/>
            <p:cNvSpPr/>
            <p:nvPr/>
          </p:nvSpPr>
          <p:spPr>
            <a:xfrm>
              <a:off x="4728196" y="849600"/>
              <a:ext cx="937991" cy="544873"/>
            </a:xfrm>
            <a:prstGeom prst="rect">
              <a:avLst/>
            </a:prstGeom>
            <a:solidFill>
              <a:srgbClr val="E0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百度</a:t>
              </a:r>
              <a:endPara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673640" y="849600"/>
              <a:ext cx="2284984" cy="544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区块链专家小组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93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650876" y="293687"/>
            <a:ext cx="11703050" cy="1219200"/>
          </a:xfrm>
          <a:prstGeom prst="rect">
            <a:avLst/>
          </a:prstGeom>
          <a:noFill/>
          <a:ln>
            <a:noFill/>
          </a:ln>
        </p:spPr>
        <p:txBody>
          <a:bodyPr vert="horz" wrap="square" lIns="115973" tIns="57986" rIns="115973" bIns="57986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50876" y="1706565"/>
            <a:ext cx="11703050" cy="48275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5973" tIns="57986" rIns="115973" bIns="57986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414" y="6780215"/>
            <a:ext cx="4117975" cy="388937"/>
          </a:xfrm>
          <a:prstGeom prst="rect">
            <a:avLst/>
          </a:prstGeom>
        </p:spPr>
        <p:txBody>
          <a:bodyPr vert="horz" wrap="square" lIns="115973" tIns="57986" rIns="115973" bIns="57986" numCol="1" anchor="ctr" anchorCtr="0" compatLnSpc="1"/>
          <a:lstStyle>
            <a:lvl1pPr algn="ctr" eaLnBrk="1" hangingPunct="1">
              <a:defRPr sz="17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154430" rtl="0" eaLnBrk="0" fontAlgn="base" hangingPunct="0">
        <a:spcBef>
          <a:spcPct val="0"/>
        </a:spcBef>
        <a:spcAft>
          <a:spcPct val="0"/>
        </a:spcAft>
        <a:defRPr kumimoji="1" sz="55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1154430" rtl="0" eaLnBrk="0" fontAlgn="base" hangingPunct="0">
        <a:spcBef>
          <a:spcPct val="0"/>
        </a:spcBef>
        <a:spcAft>
          <a:spcPct val="0"/>
        </a:spcAft>
        <a:defRPr kumimoji="1" sz="55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1154430" rtl="0" eaLnBrk="0" fontAlgn="base" hangingPunct="0">
        <a:spcBef>
          <a:spcPct val="0"/>
        </a:spcBef>
        <a:spcAft>
          <a:spcPct val="0"/>
        </a:spcAft>
        <a:defRPr kumimoji="1" sz="55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1154430" rtl="0" eaLnBrk="0" fontAlgn="base" hangingPunct="0">
        <a:spcBef>
          <a:spcPct val="0"/>
        </a:spcBef>
        <a:spcAft>
          <a:spcPct val="0"/>
        </a:spcAft>
        <a:defRPr kumimoji="1" sz="55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1154430" rtl="0" eaLnBrk="0" fontAlgn="base" hangingPunct="0">
        <a:spcBef>
          <a:spcPct val="0"/>
        </a:spcBef>
        <a:spcAft>
          <a:spcPct val="0"/>
        </a:spcAft>
        <a:defRPr kumimoji="1" sz="55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6565" algn="ctr" defTabSz="1158875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3130" algn="ctr" defTabSz="1158875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69695" algn="ctr" defTabSz="1158875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6895" algn="ctr" defTabSz="1158875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429895" indent="-429895" algn="l" defTabSz="115443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41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937260" indent="-356870" algn="l" defTabSz="115443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44625" indent="-283845" algn="l" defTabSz="115443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23745" indent="-283845" algn="l" defTabSz="115443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4135" indent="-283845" algn="l" defTabSz="115443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188970" indent="-290195" algn="l" defTabSz="115951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769360" indent="-290195" algn="l" defTabSz="115951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49115" indent="-290195" algn="l" defTabSz="115951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28870" indent="-290195" algn="l" defTabSz="115951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9755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951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90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9655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941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9165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5892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38675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emf"/><Relationship Id="rId7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238400" y="1569600"/>
            <a:ext cx="4896000" cy="736441"/>
          </a:xfrm>
          <a:prstGeom prst="parallelogram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216000" y="2361600"/>
            <a:ext cx="13414400" cy="2952000"/>
          </a:xfrm>
          <a:prstGeom prst="rect">
            <a:avLst/>
          </a:prstGeom>
          <a:noFill/>
          <a:ln>
            <a:solidFill>
              <a:srgbClr val="E03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2705" name="Object 6" hidden="1"/>
          <p:cNvGraphicFramePr>
            <a:graphicFrameLocks noChangeAspect="1"/>
          </p:cNvGraphicFramePr>
          <p:nvPr/>
        </p:nvGraphicFramePr>
        <p:xfrm>
          <a:off x="1" y="1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0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hidden="1"/>
          <p:cNvSpPr/>
          <p:nvPr>
            <p:custDataLst>
              <p:tags r:id="rId2"/>
            </p:custDataLst>
          </p:nvPr>
        </p:nvSpPr>
        <p:spPr bwMode="auto">
          <a:xfrm>
            <a:off x="1" y="1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40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  <a:sym typeface="Calibri" charset="0"/>
              </a:rPr>
              <a:t>0</a:t>
            </a:r>
            <a:endParaRPr lang="zh-CN" altLang="en-US" sz="1400">
              <a:solidFill>
                <a:srgbClr val="FFFFFF"/>
              </a:solidFill>
              <a:latin typeface="Calibri" charset="0"/>
              <a:ea typeface="宋体" charset="0"/>
              <a:cs typeface="宋体" charset="0"/>
              <a:sym typeface="Calibri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587500" y="4305600"/>
            <a:ext cx="583174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讲师：肖伟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邮箱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xiaowei@baidu.com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68" y="6090192"/>
            <a:ext cx="1435928" cy="44872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9670400" y="602210"/>
            <a:ext cx="3316290" cy="463390"/>
            <a:chOff x="4546966" y="849600"/>
            <a:chExt cx="3899434" cy="544873"/>
          </a:xfrm>
        </p:grpSpPr>
        <p:sp>
          <p:nvSpPr>
            <p:cNvPr id="2" name="矩形 1"/>
            <p:cNvSpPr/>
            <p:nvPr/>
          </p:nvSpPr>
          <p:spPr>
            <a:xfrm>
              <a:off x="4546966" y="849600"/>
              <a:ext cx="937991" cy="544873"/>
            </a:xfrm>
            <a:prstGeom prst="rect">
              <a:avLst/>
            </a:prstGeom>
            <a:solidFill>
              <a:srgbClr val="E0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FSG</a:t>
              </a:r>
              <a:endPara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488683" y="849600"/>
              <a:ext cx="2957717" cy="544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金融服务事业群</a:t>
              </a:r>
              <a:endPara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963200" y="2838020"/>
            <a:ext cx="7056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Microsoft YaHei" charset="0"/>
                <a:ea typeface="Microsoft YaHei" charset="0"/>
                <a:cs typeface="Microsoft YaHei" charset="0"/>
              </a:rPr>
              <a:t>区块链知识介绍</a:t>
            </a:r>
            <a:endParaRPr lang="zh-CN" altLang="en-US" sz="6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271076" y="4233600"/>
            <a:ext cx="446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77544" y="5025600"/>
            <a:ext cx="446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4400" y="1632825"/>
            <a:ext cx="447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Fintech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线上精品课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3518740" cy="707801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从比特币开始介绍介绍区块链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1620785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闪电网络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429895" indent="-42989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41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937260" indent="-356870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462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374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413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89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936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9115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88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/>
              <a:t>比特币网络交易性能慢 </a:t>
            </a:r>
            <a:endParaRPr lang="en-US" altLang="zh-CN" sz="3600" dirty="0" smtClean="0"/>
          </a:p>
          <a:p>
            <a:pPr lvl="1"/>
            <a:r>
              <a:rPr lang="zh-CN" altLang="en-US" sz="2800" dirty="0" smtClean="0"/>
              <a:t>全网每秒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笔交易 </a:t>
            </a:r>
          </a:p>
          <a:p>
            <a:pPr lvl="1"/>
            <a:r>
              <a:rPr lang="zh-CN" altLang="en-US" sz="2800" dirty="0" smtClean="0"/>
              <a:t>同时等到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个块的可信确认导致约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个小时才能最终确认 </a:t>
            </a:r>
          </a:p>
          <a:p>
            <a:r>
              <a:rPr lang="zh-CN" altLang="en-US" sz="3600" dirty="0" smtClean="0"/>
              <a:t>闪电网络的核心思想</a:t>
            </a:r>
            <a:endParaRPr lang="en-US" altLang="zh-CN" sz="3600" dirty="0" smtClean="0"/>
          </a:p>
          <a:p>
            <a:pPr lvl="1"/>
            <a:r>
              <a:rPr lang="zh-CN" altLang="en-US" sz="2800" dirty="0" smtClean="0"/>
              <a:t>大量的交易放到比特币区块链之外进行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通过智能合约来完善链下的交易渠道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307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966" y="4377600"/>
            <a:ext cx="13004800" cy="2556168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49872" y="1497600"/>
            <a:ext cx="5929657" cy="1754242"/>
          </a:xfrm>
          <a:prstGeom prst="rect">
            <a:avLst/>
          </a:prstGeom>
          <a:noFill/>
          <a:ln>
            <a:noFill/>
          </a:ln>
        </p:spPr>
        <p:txBody>
          <a:bodyPr wrap="none" lIns="91355" tIns="45678" rIns="91355" bIns="45678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5400" dirty="0" smtClean="0">
                <a:latin typeface="微软雅黑"/>
                <a:ea typeface="微软雅黑"/>
                <a:cs typeface="微软雅黑"/>
              </a:rPr>
              <a:t>第二章 区块链基础</a:t>
            </a:r>
            <a:endParaRPr kumimoji="1" lang="en-US" altLang="zh-CN" sz="5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9930" y="3117040"/>
            <a:ext cx="4544662" cy="707801"/>
          </a:xfrm>
          <a:prstGeom prst="rect">
            <a:avLst/>
          </a:prstGeom>
          <a:noFill/>
          <a:ln>
            <a:noFill/>
          </a:ln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一个解决信任问题的去中心化解决方案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098976" y="5169600"/>
            <a:ext cx="795236" cy="79523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289138" y="5482828"/>
            <a:ext cx="215440" cy="2154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497434" y="5482828"/>
            <a:ext cx="215440" cy="2154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2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4544662" cy="1323354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一</a:t>
            </a: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个解决信任问题的去中心化解决方案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3057076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从比特币到区块链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2400" y="2052000"/>
            <a:ext cx="8496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我们发现比特币解决了数字发行过程中的信任问题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这时，有人就在想这个信任问题的解决思路能不能单独抽出来，用于解决除了数字货币以外的问题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这个技术，就是区块链技术</a:t>
            </a:r>
          </a:p>
        </p:txBody>
      </p:sp>
    </p:spTree>
    <p:extLst>
      <p:ext uri="{BB962C8B-B14F-4D97-AF65-F5344CB8AC3E}">
        <p14:creationId xmlns:p14="http://schemas.microsoft.com/office/powerpoint/2010/main" val="92800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4544662" cy="1323354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一</a:t>
            </a: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个解决信任问题的去中心化解决方案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3057076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区块链技术的构成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6318" y="2001600"/>
            <a:ext cx="642996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一个去中心化的账本（一个存储账本的技术）</a:t>
            </a:r>
          </a:p>
          <a:p>
            <a:pPr marL="916940" lvl="1" indent="-342900">
              <a:buFont typeface="Arial" charset="0"/>
              <a:buChar char="•"/>
            </a:pPr>
            <a:r>
              <a:rPr kumimoji="1" lang="zh-CN" altLang="en-US" dirty="0" smtClean="0"/>
              <a:t>分布式账本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一种达成共识的机制（比特币的挖矿）</a:t>
            </a:r>
          </a:p>
          <a:p>
            <a:pPr marL="916940" lvl="1" indent="-342900">
              <a:buFont typeface="Arial" charset="0"/>
              <a:buChar char="•"/>
            </a:pPr>
            <a:r>
              <a:rPr kumimoji="1" lang="zh-CN" altLang="en-US" dirty="0" smtClean="0"/>
              <a:t>共识机制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一个可以执行逻辑的脚本</a:t>
            </a:r>
          </a:p>
          <a:p>
            <a:pPr marL="916940" lvl="1" indent="-342900">
              <a:buFont typeface="Arial" charset="0"/>
              <a:buChar char="•"/>
            </a:pPr>
            <a:r>
              <a:rPr kumimoji="1" lang="zh-CN" altLang="en-US" dirty="0" smtClean="0"/>
              <a:t>智能合约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305" y="1713600"/>
            <a:ext cx="4316406" cy="41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7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4544662" cy="1323354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一</a:t>
            </a: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个解决信任问题的去中心化解决方案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1680097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共识机制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9232" y="1853697"/>
            <a:ext cx="10649168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/>
              <a:t>共识机制保证了谁有记账权</a:t>
            </a:r>
          </a:p>
          <a:p>
            <a:pPr marL="799465" lvl="1" indent="-342900">
              <a:buFont typeface="Arial" charset="0"/>
              <a:buChar char="•"/>
            </a:pPr>
            <a:r>
              <a:rPr lang="en-US" altLang="zh-CN" dirty="0" err="1"/>
              <a:t>PoW</a:t>
            </a:r>
            <a:endParaRPr lang="zh-CN" altLang="en-US" dirty="0"/>
          </a:p>
          <a:p>
            <a:pPr marL="1256030" lvl="2" indent="-342900">
              <a:buFont typeface="Arial" charset="0"/>
              <a:buChar char="•"/>
            </a:pPr>
            <a:r>
              <a:rPr lang="zh-CN" altLang="en-US" dirty="0"/>
              <a:t>通过计算来猜测一个数值，保证系统在一段时间内只能出现少 数合法提案</a:t>
            </a:r>
          </a:p>
          <a:p>
            <a:pPr marL="799465" lvl="1" indent="-342900">
              <a:buFont typeface="Arial" charset="0"/>
              <a:buChar char="•"/>
            </a:pPr>
            <a:r>
              <a:rPr lang="en-US" altLang="zh-CN" dirty="0" err="1"/>
              <a:t>PoS</a:t>
            </a:r>
            <a:endParaRPr lang="zh-CN" altLang="en-US" dirty="0"/>
          </a:p>
          <a:p>
            <a:pPr marL="1256030" lvl="2" indent="-342900">
              <a:buFont typeface="Arial" charset="0"/>
              <a:buChar char="•"/>
            </a:pPr>
            <a:r>
              <a:rPr lang="en-US" altLang="zh-CN" dirty="0"/>
              <a:t>Proof of Stake,</a:t>
            </a:r>
            <a:r>
              <a:rPr lang="zh-CN" altLang="en-US" dirty="0"/>
              <a:t>权益证明。拥有资产越多</a:t>
            </a:r>
            <a:r>
              <a:rPr lang="en-US" altLang="zh-CN" dirty="0"/>
              <a:t>(</a:t>
            </a:r>
            <a:r>
              <a:rPr lang="zh-CN" altLang="en-US" dirty="0"/>
              <a:t>抵押</a:t>
            </a:r>
            <a:r>
              <a:rPr lang="en-US" altLang="zh-CN" dirty="0"/>
              <a:t>)</a:t>
            </a:r>
            <a:r>
              <a:rPr lang="zh-CN" altLang="en-US" dirty="0"/>
              <a:t>，获得的记 账权的概率就越大。恶意将全部损失  </a:t>
            </a:r>
          </a:p>
        </p:txBody>
      </p:sp>
    </p:spTree>
    <p:extLst>
      <p:ext uri="{BB962C8B-B14F-4D97-AF65-F5344CB8AC3E}">
        <p14:creationId xmlns:p14="http://schemas.microsoft.com/office/powerpoint/2010/main" val="13423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4544662" cy="1323354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一</a:t>
            </a: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个解决信任问题的去中心化解决方案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1620785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智能合约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429895" indent="-42989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41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937260" indent="-356870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462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374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413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89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936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9115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88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一个智能合约是一套以数字形式定义的承诺</a:t>
            </a:r>
            <a:r>
              <a:rPr lang="en-US" altLang="zh-CN" sz="3200" dirty="0" smtClean="0"/>
              <a:t>(promises)</a:t>
            </a:r>
            <a:r>
              <a:rPr lang="zh-CN" altLang="en-US" sz="3200" dirty="0" smtClean="0"/>
              <a:t>，包括合约参与方可以在上面执行这些承诺的协议</a:t>
            </a:r>
          </a:p>
          <a:p>
            <a:pPr lvl="1"/>
            <a:r>
              <a:rPr lang="zh-CN" altLang="en-US" sz="2400" dirty="0" smtClean="0"/>
              <a:t>多方用户共同参与制定一份智能合约 </a:t>
            </a:r>
          </a:p>
          <a:p>
            <a:pPr lvl="1"/>
            <a:r>
              <a:rPr lang="zh-CN" altLang="en-US" sz="2400" dirty="0" smtClean="0"/>
              <a:t>合约通过</a:t>
            </a:r>
            <a:r>
              <a:rPr lang="en-US" altLang="zh-CN" sz="2400" dirty="0" smtClean="0"/>
              <a:t>P2P</a:t>
            </a:r>
            <a:r>
              <a:rPr lang="zh-CN" altLang="en-US" sz="2400" dirty="0" smtClean="0"/>
              <a:t>网络扩散并存入区块链 </a:t>
            </a:r>
          </a:p>
          <a:p>
            <a:pPr lvl="1"/>
            <a:r>
              <a:rPr lang="zh-CN" altLang="en-US" sz="2400" dirty="0" smtClean="0"/>
              <a:t>区块链构建的智能合约自动执行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684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4544662" cy="1323354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一</a:t>
            </a: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个解决信任问题的去中心化解决方案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1979858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大胆的推论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429895" indent="-42989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41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937260" indent="-356870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462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374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413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89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936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9115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88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如果说 </a:t>
            </a:r>
          </a:p>
          <a:p>
            <a:pPr lvl="1"/>
            <a:r>
              <a:rPr lang="zh-CN" altLang="en-US" smtClean="0"/>
              <a:t>分布式账本是去中心化可信任的→存储 </a:t>
            </a:r>
          </a:p>
          <a:p>
            <a:r>
              <a:rPr lang="zh-CN" altLang="en-US" smtClean="0"/>
              <a:t>那么</a:t>
            </a:r>
          </a:p>
          <a:p>
            <a:pPr lvl="1"/>
            <a:r>
              <a:rPr lang="zh-CN" altLang="en-US" smtClean="0"/>
              <a:t>智能合约就是去中心化可信任的→计算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8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4544662" cy="1323354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一</a:t>
            </a: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个解决信任问题的去中心化解决方案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6035455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一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个跟互联网等价的基础设施的出现 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767029"/>
              </p:ext>
            </p:extLst>
          </p:nvPr>
        </p:nvGraphicFramePr>
        <p:xfrm>
          <a:off x="953812" y="2296663"/>
          <a:ext cx="10269999" cy="283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500"/>
                <a:gridCol w="2567500"/>
                <a:gridCol w="2704165"/>
                <a:gridCol w="2430834"/>
              </a:tblGrid>
              <a:tr h="4718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比较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</a:t>
                      </a:r>
                      <a:endParaRPr lang="fr-FR" altLang="zh-CN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互联网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区块链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</a:tr>
              <a:tr h="471858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应用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智能合约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</a:tr>
              <a:tr h="471858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开发语言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图灵完备语言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图灵完备语言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图灵完备语言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</a:tr>
              <a:tr h="471858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计算结点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个人电脑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公司服务器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区块链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</a:tr>
              <a:tr h="471858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存储结点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个人电脑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公司服务器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区块链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</a:tr>
              <a:tr h="471858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评价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不能互联互通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隐私、安全、信任问题 </a:t>
                      </a:r>
                      <a:endParaRPr lang="zh-CN" alt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are free </a:t>
                      </a:r>
                      <a:endParaRPr lang="en-US" altLang="zh-CN" sz="180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0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4544662" cy="1323354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一</a:t>
            </a: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个解决信任问题的去中心化解决方案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1979858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大胆的猜想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429895" indent="-42989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41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937260" indent="-356870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462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374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413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89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936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9115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88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万物互联是不是基于区块链</a:t>
            </a:r>
            <a:r>
              <a:rPr lang="en-US" altLang="zh-CN" smtClean="0"/>
              <a:t>? </a:t>
            </a:r>
            <a:endParaRPr lang="zh-CN" altLang="en-US" smtClean="0"/>
          </a:p>
          <a:p>
            <a:r>
              <a:rPr lang="zh-CN" altLang="en-US" smtClean="0"/>
              <a:t>区块链是不是步向人工智能的一条路径</a:t>
            </a:r>
            <a:r>
              <a:rPr lang="en-US" altLang="zh-CN" smtClean="0"/>
              <a:t>? </a:t>
            </a:r>
            <a:endParaRPr lang="zh-CN" altLang="en-US" smtClean="0"/>
          </a:p>
          <a:p>
            <a:r>
              <a:rPr lang="zh-CN" altLang="en-US" smtClean="0"/>
              <a:t>如果说</a:t>
            </a:r>
            <a:r>
              <a:rPr lang="en-US" altLang="zh-CN" smtClean="0"/>
              <a:t>AI</a:t>
            </a:r>
            <a:r>
              <a:rPr lang="zh-CN" altLang="en-US" smtClean="0"/>
              <a:t>是先进生产力，区块链是支持这个生产力的生产关系</a:t>
            </a:r>
            <a:r>
              <a:rPr lang="en-US" altLang="zh-CN" smtClean="0"/>
              <a:t>? </a:t>
            </a:r>
            <a:endParaRPr lang="zh-CN" altLang="en-US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4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966" y="4377600"/>
            <a:ext cx="13004800" cy="2556168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57377" y="1497600"/>
            <a:ext cx="7314651" cy="1754242"/>
          </a:xfrm>
          <a:prstGeom prst="rect">
            <a:avLst/>
          </a:prstGeom>
          <a:noFill/>
          <a:ln>
            <a:noFill/>
          </a:ln>
        </p:spPr>
        <p:txBody>
          <a:bodyPr wrap="none" lIns="91355" tIns="45678" rIns="91355" bIns="45678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5400" dirty="0" smtClean="0">
                <a:latin typeface="微软雅黑"/>
                <a:ea typeface="微软雅黑"/>
                <a:cs typeface="微软雅黑"/>
              </a:rPr>
              <a:t>第三章 区块链发展思考</a:t>
            </a:r>
            <a:endParaRPr kumimoji="1" lang="en-US" altLang="zh-CN" sz="5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9930" y="3117040"/>
            <a:ext cx="4544662" cy="707801"/>
          </a:xfrm>
          <a:prstGeom prst="rect">
            <a:avLst/>
          </a:prstGeom>
          <a:noFill/>
          <a:ln>
            <a:noFill/>
          </a:ln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一个解决信任问题的去中心化解决方案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098976" y="5169600"/>
            <a:ext cx="795236" cy="79523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289138" y="5482828"/>
            <a:ext cx="215440" cy="2154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497434" y="5482828"/>
            <a:ext cx="215440" cy="2154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36655" y="738688"/>
            <a:ext cx="2646707" cy="830912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 algn="ctr"/>
            <a:r>
              <a:rPr kumimoji="1"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课</a:t>
            </a:r>
            <a:r>
              <a:rPr kumimoji="1"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程目录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1129" y="1814254"/>
            <a:ext cx="2852084" cy="107713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第一章 比特币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830" y="6837276"/>
            <a:ext cx="981266" cy="3057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1444" y="1713600"/>
            <a:ext cx="755163" cy="1085341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kumimoji="1" lang="en-US" altLang="zh-CN" sz="3800" dirty="0">
              <a:solidFill>
                <a:srgbClr val="E0303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1713" y="2240152"/>
            <a:ext cx="0" cy="4320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543505" y="2868801"/>
            <a:ext cx="3589273" cy="107713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第二章 区块链介绍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13820" y="2768147"/>
            <a:ext cx="755163" cy="1085341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en-US" altLang="zh-CN" sz="3800" dirty="0">
              <a:solidFill>
                <a:srgbClr val="E0303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4334089" y="3294699"/>
            <a:ext cx="0" cy="4320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546830" y="3956505"/>
            <a:ext cx="4410010" cy="107713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第三章 区块链发展思考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417145" y="3855851"/>
            <a:ext cx="755163" cy="1261799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en-US" altLang="zh-CN" sz="3800" dirty="0">
              <a:solidFill>
                <a:srgbClr val="E0303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337414" y="4382403"/>
            <a:ext cx="0" cy="4320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547390" y="5037065"/>
            <a:ext cx="5230748" cy="107713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第四章 区块链在百度的应用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417705" y="4936411"/>
            <a:ext cx="755163" cy="1261799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kumimoji="1" lang="en-US" altLang="zh-CN" sz="3800" dirty="0">
              <a:solidFill>
                <a:srgbClr val="E0303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4337974" y="5462963"/>
            <a:ext cx="0" cy="4320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42891" y="1937644"/>
            <a:ext cx="1652375" cy="4899632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41129" y="5874740"/>
            <a:ext cx="6872223" cy="107713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第五章 区块链区块链技术现状和挑战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11444" y="5774086"/>
            <a:ext cx="755163" cy="1085341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kumimoji="1" lang="en-US" altLang="zh-CN" sz="3800" dirty="0">
              <a:solidFill>
                <a:srgbClr val="E0303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68"/>
          <p:cNvCxnSpPr/>
          <p:nvPr/>
        </p:nvCxnSpPr>
        <p:spPr>
          <a:xfrm>
            <a:off x="4331713" y="6300638"/>
            <a:ext cx="0" cy="4320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一个影响未来</a:t>
            </a:r>
            <a:r>
              <a:rPr lang="zh-CN" altLang="en-US" dirty="0" smtClean="0"/>
              <a:t>十年的时代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37904" y="2577480"/>
            <a:ext cx="180020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互联网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52530" y="2604298"/>
            <a:ext cx="180020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移动互联网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78664" y="2577480"/>
            <a:ext cx="180020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区块链网络</a:t>
            </a:r>
            <a:endParaRPr kumimoji="1"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158468" y="3108354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602369" y="3108354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8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从一个简单类比开始下一个</a:t>
            </a:r>
            <a:r>
              <a:rPr lang="zh-CN" altLang="en-US" dirty="0" smtClean="0"/>
              <a:t>十年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6017" y="4507588"/>
            <a:ext cx="1473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Android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3849" y="4507588"/>
            <a:ext cx="12961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IOS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78528" y="4507588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Mobile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33849" y="3699609"/>
            <a:ext cx="1473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IPhone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23985" y="3699609"/>
            <a:ext cx="1473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华为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17512" y="3699609"/>
            <a:ext cx="1473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小米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33851" y="2763505"/>
            <a:ext cx="7911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社交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3688" y="4729589"/>
            <a:ext cx="1393370" cy="8002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系统级技术方案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12834" y="3787388"/>
            <a:ext cx="773895" cy="4462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载体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09712" y="2882635"/>
            <a:ext cx="777017" cy="4462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33848" y="5675607"/>
            <a:ext cx="4656847" cy="5022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移动互联网时代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18424" y="5629031"/>
            <a:ext cx="4673528" cy="5488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区块链时代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47273" y="4507588"/>
            <a:ext cx="1473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ethereum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35105" y="4507588"/>
            <a:ext cx="12961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bitcore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879784" y="4507588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Ripple</a:t>
            </a:r>
            <a:r>
              <a:rPr kumimoji="1" lang="zh-CN" altLang="en-US" dirty="0" smtClean="0"/>
              <a:t>等？</a:t>
            </a:r>
            <a:endParaRPr kumimoji="1"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6735105" y="3699609"/>
            <a:ext cx="1473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比特币网络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25241" y="3699609"/>
            <a:ext cx="1473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以太坊网络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918768" y="3699609"/>
            <a:ext cx="1473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各种区块链网络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29792" y="1569368"/>
            <a:ext cx="600356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b="1" dirty="0" smtClean="0">
                <a:solidFill>
                  <a:srgbClr val="FF0000"/>
                </a:solidFill>
              </a:rPr>
              <a:t>区块链网络 </a:t>
            </a:r>
            <a:r>
              <a:rPr kumimoji="1" lang="zh-CN" altLang="en-US" b="1" dirty="0" smtClean="0"/>
              <a:t>就是 移动时代的手机（载体）</a:t>
            </a:r>
            <a:endParaRPr kumimoji="1" lang="en-US" altLang="zh-CN" b="1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b="1" dirty="0" smtClean="0"/>
              <a:t>在这个载体上会重新满足永恒不变的需求</a:t>
            </a:r>
            <a:endParaRPr kumimoji="1" lang="en-US" altLang="zh-CN" b="1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b="1" dirty="0" smtClean="0"/>
              <a:t>在这个载体上会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迸发新的需求</a:t>
            </a:r>
            <a:endParaRPr kumimoji="1"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6286376" y="4023645"/>
            <a:ext cx="450589" cy="7200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465591" y="2764355"/>
            <a:ext cx="8184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游戏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52068" y="2771181"/>
            <a:ext cx="8184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内容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383504" y="2771181"/>
            <a:ext cx="8184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电商</a:t>
            </a:r>
            <a:endParaRPr kumimoji="1" lang="en-US" altLang="zh-CN" dirty="0" smtClean="0"/>
          </a:p>
        </p:txBody>
      </p:sp>
      <p:sp>
        <p:nvSpPr>
          <p:cNvPr id="31" name="矩形 30"/>
          <p:cNvSpPr/>
          <p:nvPr/>
        </p:nvSpPr>
        <p:spPr>
          <a:xfrm>
            <a:off x="5319608" y="2771181"/>
            <a:ext cx="818484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O2O</a:t>
            </a:r>
          </a:p>
        </p:txBody>
      </p:sp>
      <p:sp>
        <p:nvSpPr>
          <p:cNvPr id="32" name="矩形 31"/>
          <p:cNvSpPr/>
          <p:nvPr/>
        </p:nvSpPr>
        <p:spPr>
          <a:xfrm>
            <a:off x="6752891" y="2858522"/>
            <a:ext cx="7911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社交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165254" y="2858522"/>
            <a:ext cx="8184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游戏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565415" y="2866198"/>
            <a:ext cx="8184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951843" y="2866198"/>
            <a:ext cx="8184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电商</a:t>
            </a:r>
            <a:endParaRPr kumimoji="1"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8338271" y="2866198"/>
            <a:ext cx="8184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O2O</a:t>
            </a:r>
          </a:p>
        </p:txBody>
      </p:sp>
      <p:sp>
        <p:nvSpPr>
          <p:cNvPr id="37" name="矩形 36"/>
          <p:cNvSpPr/>
          <p:nvPr/>
        </p:nvSpPr>
        <p:spPr>
          <a:xfrm>
            <a:off x="8734017" y="2865512"/>
            <a:ext cx="81937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数字资产</a:t>
            </a:r>
            <a:endParaRPr kumimoji="1" lang="en-US" altLang="zh-CN" dirty="0" smtClean="0"/>
          </a:p>
        </p:txBody>
      </p:sp>
      <p:sp>
        <p:nvSpPr>
          <p:cNvPr id="38" name="矩形 37"/>
          <p:cNvSpPr/>
          <p:nvPr/>
        </p:nvSpPr>
        <p:spPr>
          <a:xfrm>
            <a:off x="9720457" y="2882162"/>
            <a:ext cx="889435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物联网</a:t>
            </a:r>
            <a:endParaRPr kumimoji="1" lang="en-US" altLang="zh-CN" dirty="0" smtClean="0"/>
          </a:p>
        </p:txBody>
      </p:sp>
      <p:sp>
        <p:nvSpPr>
          <p:cNvPr id="39" name="矩形 38"/>
          <p:cNvSpPr/>
          <p:nvPr/>
        </p:nvSpPr>
        <p:spPr>
          <a:xfrm>
            <a:off x="10830035" y="2899576"/>
            <a:ext cx="561917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1468079" y="4687305"/>
            <a:ext cx="1393370" cy="8002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系统级技术方案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1471200" y="3649469"/>
            <a:ext cx="1390249" cy="8002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区块链网络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1468079" y="2924225"/>
            <a:ext cx="1393370" cy="4462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智能合约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3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云形 6"/>
          <p:cNvSpPr/>
          <p:nvPr/>
        </p:nvSpPr>
        <p:spPr>
          <a:xfrm>
            <a:off x="717020" y="4305672"/>
            <a:ext cx="11404765" cy="2759366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区块链网络</a:t>
            </a:r>
            <a:r>
              <a:rPr kumimoji="1" lang="zh-CN" altLang="en-US" dirty="0" smtClean="0"/>
              <a:t>生态成为新的生态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170931" y="5266249"/>
            <a:ext cx="1235125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百度数字货币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560674" y="5361319"/>
            <a:ext cx="107874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演进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794033" y="5253307"/>
            <a:ext cx="56688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区块链网络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6397080" y="1785392"/>
            <a:ext cx="0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图表 11"/>
          <p:cNvGraphicFramePr/>
          <p:nvPr>
            <p:extLst/>
          </p:nvPr>
        </p:nvGraphicFramePr>
        <p:xfrm>
          <a:off x="1431082" y="1551387"/>
          <a:ext cx="4251936" cy="303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表 12"/>
          <p:cNvGraphicFramePr/>
          <p:nvPr>
            <p:extLst/>
          </p:nvPr>
        </p:nvGraphicFramePr>
        <p:xfrm>
          <a:off x="7101357" y="1411544"/>
          <a:ext cx="4251936" cy="303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右箭头 13"/>
          <p:cNvSpPr/>
          <p:nvPr/>
        </p:nvSpPr>
        <p:spPr>
          <a:xfrm>
            <a:off x="5783732" y="2829508"/>
            <a:ext cx="117502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694088" y="4737720"/>
            <a:ext cx="58208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新的技术一定是新大陆成功后反攻旧大陆的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020" y="1785392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新大陆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470952" y="1713384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旧大陆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4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心圆 24"/>
          <p:cNvSpPr/>
          <p:nvPr/>
        </p:nvSpPr>
        <p:spPr>
          <a:xfrm>
            <a:off x="2362192" y="3459487"/>
            <a:ext cx="8712464" cy="3285946"/>
          </a:xfrm>
          <a:prstGeom prst="donut">
            <a:avLst>
              <a:gd name="adj" fmla="val 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区块链网络的特点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底层技术决定上层建筑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8511" y="1353344"/>
            <a:ext cx="905087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每个区块链网络会有自己的特色</a:t>
            </a:r>
            <a:endParaRPr kumimoji="1"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算力网的规模决定了网络价值，而算力网的建设是此消彼长的过程</a:t>
            </a:r>
            <a:endParaRPr kumimoji="1"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因此大网更多的会具备通用意义，大部分区块链应用将跨网络</a:t>
            </a:r>
            <a:endParaRPr kumimoji="1" lang="en-US" altLang="zh-CN" dirty="0" smtClean="0"/>
          </a:p>
        </p:txBody>
      </p:sp>
      <p:sp>
        <p:nvSpPr>
          <p:cNvPr id="5" name="云形 4"/>
          <p:cNvSpPr/>
          <p:nvPr/>
        </p:nvSpPr>
        <p:spPr>
          <a:xfrm>
            <a:off x="1677864" y="4593704"/>
            <a:ext cx="2448272" cy="12241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比特币网络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77864" y="4147428"/>
            <a:ext cx="22653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专注于数字货币</a:t>
            </a:r>
            <a:endParaRPr kumimoji="1" lang="zh-CN" altLang="en-US" dirty="0"/>
          </a:p>
        </p:txBody>
      </p:sp>
      <p:sp>
        <p:nvSpPr>
          <p:cNvPr id="7" name="云形 6"/>
          <p:cNvSpPr/>
          <p:nvPr/>
        </p:nvSpPr>
        <p:spPr>
          <a:xfrm>
            <a:off x="5703931" y="5961856"/>
            <a:ext cx="2448272" cy="12241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以太坊网络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94288" y="5515580"/>
            <a:ext cx="28392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专注于通用智能合约</a:t>
            </a:r>
            <a:endParaRPr kumimoji="1" lang="zh-CN" altLang="en-US" dirty="0"/>
          </a:p>
        </p:txBody>
      </p:sp>
      <p:sp>
        <p:nvSpPr>
          <p:cNvPr id="10" name="云形 9"/>
          <p:cNvSpPr/>
          <p:nvPr/>
        </p:nvSpPr>
        <p:spPr>
          <a:xfrm>
            <a:off x="5199875" y="2951748"/>
            <a:ext cx="2448272" cy="12241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IOTA</a:t>
            </a:r>
            <a:r>
              <a:rPr kumimoji="1" lang="zh-CN" altLang="en-US" dirty="0" smtClean="0"/>
              <a:t>网络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04198" y="2505472"/>
            <a:ext cx="19543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专注与物联网</a:t>
            </a:r>
            <a:endParaRPr kumimoji="1"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9015251" y="3716397"/>
            <a:ext cx="2448272" cy="12241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Ripple</a:t>
            </a:r>
            <a:r>
              <a:rPr kumimoji="1" lang="zh-CN" altLang="en-US" dirty="0" smtClean="0"/>
              <a:t>网络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019574" y="3270121"/>
            <a:ext cx="25442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专注与跨境清结算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850613" y="4521731"/>
            <a:ext cx="1440160" cy="921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7648147" y="4518631"/>
            <a:ext cx="1009730" cy="2190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4126135" y="5017106"/>
            <a:ext cx="1459106" cy="32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6570693" y="4051837"/>
            <a:ext cx="0" cy="5763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6570693" y="5453258"/>
            <a:ext cx="147731" cy="508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云形 25"/>
          <p:cNvSpPr/>
          <p:nvPr/>
        </p:nvSpPr>
        <p:spPr>
          <a:xfrm>
            <a:off x="10235098" y="5239909"/>
            <a:ext cx="1324473" cy="5902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腾讯</a:t>
            </a:r>
            <a:endParaRPr kumimoji="1" lang="zh-CN" altLang="en-US" dirty="0"/>
          </a:p>
        </p:txBody>
      </p:sp>
      <p:sp>
        <p:nvSpPr>
          <p:cNvPr id="27" name="云形 26"/>
          <p:cNvSpPr/>
          <p:nvPr/>
        </p:nvSpPr>
        <p:spPr>
          <a:xfrm>
            <a:off x="8836368" y="6097283"/>
            <a:ext cx="1324473" cy="5902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百度</a:t>
            </a:r>
            <a:endParaRPr kumimoji="1" lang="zh-CN" altLang="en-US" dirty="0"/>
          </a:p>
        </p:txBody>
      </p:sp>
      <p:sp>
        <p:nvSpPr>
          <p:cNvPr id="28" name="云形 27"/>
          <p:cNvSpPr/>
          <p:nvPr/>
        </p:nvSpPr>
        <p:spPr>
          <a:xfrm>
            <a:off x="3531215" y="6155141"/>
            <a:ext cx="1324473" cy="5902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招行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9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966" y="4377600"/>
            <a:ext cx="13004800" cy="2556168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64881" y="1497600"/>
            <a:ext cx="8699646" cy="1754242"/>
          </a:xfrm>
          <a:prstGeom prst="rect">
            <a:avLst/>
          </a:prstGeom>
          <a:noFill/>
          <a:ln>
            <a:noFill/>
          </a:ln>
        </p:spPr>
        <p:txBody>
          <a:bodyPr wrap="none" lIns="91355" tIns="45678" rIns="91355" bIns="45678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5400" dirty="0" smtClean="0">
                <a:latin typeface="微软雅黑"/>
                <a:ea typeface="微软雅黑"/>
                <a:cs typeface="微软雅黑"/>
              </a:rPr>
              <a:t>第四章 区块链在百度的应用</a:t>
            </a:r>
            <a:endParaRPr kumimoji="1" lang="en-US" altLang="zh-CN" sz="5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9930" y="3117040"/>
            <a:ext cx="2236338" cy="707801"/>
          </a:xfrm>
          <a:prstGeom prst="rect">
            <a:avLst/>
          </a:prstGeom>
          <a:noFill/>
          <a:ln>
            <a:noFill/>
          </a:ln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构建消费金融生态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098976" y="5169600"/>
            <a:ext cx="795236" cy="79523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289138" y="5482828"/>
            <a:ext cx="215440" cy="2154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497434" y="5482828"/>
            <a:ext cx="215440" cy="2154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58400" y="2793600"/>
            <a:ext cx="7794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/>
              <a:t>主体信用 被 分散信用 取代的案例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10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区块链运用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资产证券化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309712" y="3009528"/>
            <a:ext cx="12547718" cy="4032448"/>
            <a:chOff x="346090" y="2102285"/>
            <a:chExt cx="12658710" cy="4538989"/>
          </a:xfrm>
        </p:grpSpPr>
        <p:sp>
          <p:nvSpPr>
            <p:cNvPr id="27" name="矩形 26"/>
            <p:cNvSpPr/>
            <p:nvPr/>
          </p:nvSpPr>
          <p:spPr>
            <a:xfrm>
              <a:off x="1228188" y="2102285"/>
              <a:ext cx="1241019" cy="900000"/>
            </a:xfrm>
            <a:prstGeom prst="rect">
              <a:avLst/>
            </a:prstGeom>
            <a:solidFill>
              <a:srgbClr val="DCE6F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74040" indent="-11747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54430" indent="-24130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34820" indent="-36449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13940" indent="-48704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09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0660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72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44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资产方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749275" y="2102285"/>
              <a:ext cx="1354431" cy="900000"/>
            </a:xfrm>
            <a:prstGeom prst="rect">
              <a:avLst/>
            </a:prstGeom>
            <a:solidFill>
              <a:srgbClr val="DCE6F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74040" indent="-11747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54430" indent="-24130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34820" indent="-36449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13940" indent="-48704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09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0660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72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44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评级机构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0796548" y="2102285"/>
              <a:ext cx="1930619" cy="900000"/>
            </a:xfrm>
            <a:prstGeom prst="rect">
              <a:avLst/>
            </a:prstGeom>
            <a:solidFill>
              <a:srgbClr val="E0303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74040" indent="-11747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54430" indent="-24130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34820" indent="-36449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13940" indent="-48704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09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0660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72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44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机构投资人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46090" y="6106078"/>
              <a:ext cx="10277566" cy="535196"/>
            </a:xfrm>
            <a:prstGeom prst="roundRect">
              <a:avLst/>
            </a:prstGeom>
            <a:solidFill>
              <a:srgbClr val="003366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74040" indent="-11747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54430" indent="-24130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34820" indent="-36449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13940" indent="-48704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09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0660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72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44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区块链（融资企业、信托、券商、评级、百度、监管、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律所、会计所、交易所、</a:t>
              </a:r>
              <a:r>
                <a:rPr lang="zh-CN" altLang="en-US" sz="2000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投资人）</a:t>
              </a:r>
            </a:p>
          </p:txBody>
        </p:sp>
        <p:cxnSp>
          <p:nvCxnSpPr>
            <p:cNvPr id="31" name="直线箭头连接符 56"/>
            <p:cNvCxnSpPr/>
            <p:nvPr/>
          </p:nvCxnSpPr>
          <p:spPr>
            <a:xfrm flipV="1">
              <a:off x="9415329" y="3034614"/>
              <a:ext cx="0" cy="30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线箭头连接符 39"/>
            <p:cNvCxnSpPr/>
            <p:nvPr/>
          </p:nvCxnSpPr>
          <p:spPr>
            <a:xfrm flipV="1">
              <a:off x="1837535" y="2993431"/>
              <a:ext cx="0" cy="30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507412" y="2102285"/>
              <a:ext cx="1481245" cy="900000"/>
            </a:xfrm>
            <a:prstGeom prst="rect">
              <a:avLst/>
            </a:prstGeom>
            <a:solidFill>
              <a:srgbClr val="DCE6F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74040" indent="-11747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54430" indent="-24130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34820" indent="-36449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13940" indent="-48704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09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0660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72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44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信托机构</a:t>
              </a:r>
            </a:p>
          </p:txBody>
        </p:sp>
        <p:cxnSp>
          <p:nvCxnSpPr>
            <p:cNvPr id="34" name="直线箭头连接符 56"/>
            <p:cNvCxnSpPr/>
            <p:nvPr/>
          </p:nvCxnSpPr>
          <p:spPr>
            <a:xfrm flipV="1">
              <a:off x="4236872" y="3031312"/>
              <a:ext cx="0" cy="30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/>
            <p:nvPr/>
          </p:nvCxnSpPr>
          <p:spPr>
            <a:xfrm flipV="1">
              <a:off x="10623656" y="3002285"/>
              <a:ext cx="1138202" cy="3371391"/>
            </a:xfrm>
            <a:prstGeom prst="bentConnector2">
              <a:avLst/>
            </a:prstGeom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706130" y="3910758"/>
              <a:ext cx="2203745" cy="75155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946" y="4014693"/>
              <a:ext cx="536400" cy="546619"/>
            </a:xfrm>
            <a:prstGeom prst="rect">
              <a:avLst/>
            </a:prstGeom>
          </p:spPr>
        </p:pic>
        <p:sp>
          <p:nvSpPr>
            <p:cNvPr id="40" name="椭圆 39"/>
            <p:cNvSpPr/>
            <p:nvPr/>
          </p:nvSpPr>
          <p:spPr>
            <a:xfrm>
              <a:off x="756924" y="3985084"/>
              <a:ext cx="288000" cy="288000"/>
            </a:xfrm>
            <a:prstGeom prst="ellipse">
              <a:avLst/>
            </a:prstGeom>
            <a:solidFill>
              <a:srgbClr val="E0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305" y="3910758"/>
              <a:ext cx="2088394" cy="723651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3105" y="4054674"/>
              <a:ext cx="583636" cy="540000"/>
            </a:xfrm>
            <a:prstGeom prst="rect">
              <a:avLst/>
            </a:prstGeom>
          </p:spPr>
        </p:pic>
        <p:sp>
          <p:nvSpPr>
            <p:cNvPr id="43" name="椭圆 42"/>
            <p:cNvSpPr/>
            <p:nvPr/>
          </p:nvSpPr>
          <p:spPr>
            <a:xfrm>
              <a:off x="3310617" y="3985084"/>
              <a:ext cx="288000" cy="288000"/>
            </a:xfrm>
            <a:prstGeom prst="ellipse">
              <a:avLst/>
            </a:prstGeom>
            <a:solidFill>
              <a:srgbClr val="E0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260560" y="3924665"/>
              <a:ext cx="2136652" cy="70616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2941" y="4078211"/>
              <a:ext cx="556200" cy="540000"/>
            </a:xfrm>
            <a:prstGeom prst="rect">
              <a:avLst/>
            </a:prstGeom>
          </p:spPr>
        </p:pic>
        <p:sp>
          <p:nvSpPr>
            <p:cNvPr id="46" name="椭圆 45"/>
            <p:cNvSpPr/>
            <p:nvPr/>
          </p:nvSpPr>
          <p:spPr>
            <a:xfrm>
              <a:off x="8342203" y="3998991"/>
              <a:ext cx="288000" cy="288000"/>
            </a:xfrm>
            <a:prstGeom prst="ellipse">
              <a:avLst/>
            </a:prstGeom>
            <a:solidFill>
              <a:srgbClr val="E0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639221" y="3910758"/>
              <a:ext cx="2268303" cy="1099052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0441" y="4001590"/>
              <a:ext cx="566069" cy="576000"/>
            </a:xfrm>
            <a:prstGeom prst="rect">
              <a:avLst/>
            </a:prstGeom>
          </p:spPr>
        </p:pic>
        <p:sp>
          <p:nvSpPr>
            <p:cNvPr id="49" name="椭圆 48"/>
            <p:cNvSpPr/>
            <p:nvPr/>
          </p:nvSpPr>
          <p:spPr>
            <a:xfrm>
              <a:off x="10786032" y="3985084"/>
              <a:ext cx="288000" cy="288000"/>
            </a:xfrm>
            <a:prstGeom prst="ellipse">
              <a:avLst/>
            </a:prstGeom>
            <a:solidFill>
              <a:srgbClr val="E0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93884" y="3982850"/>
              <a:ext cx="1478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底层资产信息数字签名</a:t>
              </a:r>
              <a:endPara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925183" y="3982850"/>
              <a:ext cx="1455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信托计划信息</a:t>
              </a:r>
              <a:r>
                <a:rPr kumimoji="1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数字签名</a:t>
              </a:r>
              <a:endPara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54" name="文本框 174"/>
            <p:cNvSpPr txBox="1"/>
            <p:nvPr/>
          </p:nvSpPr>
          <p:spPr>
            <a:xfrm>
              <a:off x="8983988" y="3996757"/>
              <a:ext cx="1542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574040" indent="-11747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54430" indent="-24130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734820" indent="-36449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313940" indent="-48704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284095" algn="l" defTabSz="456565" rtl="0" eaLnBrk="1" latinLnBrk="0" hangingPunct="1">
                <a:defRPr sz="2300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740660" algn="l" defTabSz="456565" rtl="0" eaLnBrk="1" latinLnBrk="0" hangingPunct="1">
                <a:defRPr sz="2300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197225" algn="l" defTabSz="456565" rtl="0" eaLnBrk="1" latinLnBrk="0" hangingPunct="1">
                <a:defRPr sz="2300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654425" algn="l" defTabSz="456565" rtl="0" eaLnBrk="1" latinLnBrk="0" hangingPunct="1">
                <a:defRPr sz="2300" kern="1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r>
                <a:rPr kumimoji="1"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评级信息</a:t>
              </a:r>
              <a:endParaRPr kumimoji="1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  <a:p>
              <a:r>
                <a:rPr kumimoji="1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数字签名</a:t>
              </a:r>
              <a:endPara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549423" y="3982850"/>
              <a:ext cx="14553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随时取得资产及资产明细变动信息</a:t>
              </a:r>
              <a:endPara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271699" y="2102285"/>
              <a:ext cx="972000" cy="914636"/>
            </a:xfrm>
            <a:prstGeom prst="rect">
              <a:avLst/>
            </a:prstGeom>
            <a:solidFill>
              <a:srgbClr val="DCE6F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74040" indent="-11747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54430" indent="-24130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34820" indent="-36449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13940" indent="-48704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09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0660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72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44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律所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7301736" y="2102285"/>
              <a:ext cx="972000" cy="900000"/>
            </a:xfrm>
            <a:prstGeom prst="rect">
              <a:avLst/>
            </a:prstGeom>
            <a:solidFill>
              <a:srgbClr val="DCE6F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74040" indent="-11747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54430" indent="-24130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34820" indent="-36449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13940" indent="-48704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09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0660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72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44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会计师事务所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5241662" y="2102285"/>
              <a:ext cx="972000" cy="900000"/>
            </a:xfrm>
            <a:prstGeom prst="rect">
              <a:avLst/>
            </a:prstGeom>
            <a:solidFill>
              <a:srgbClr val="DCE6F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74040" indent="-11747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54430" indent="-24130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34820" indent="-364490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13940" indent="-487045" algn="l" defTabSz="1154430" rtl="0" eaLnBrk="0" fontAlgn="base" hangingPunct="0">
                <a:spcBef>
                  <a:spcPct val="0"/>
                </a:spcBef>
                <a:spcAft>
                  <a:spcPct val="0"/>
                </a:spcAft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09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0660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72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4425" algn="l" defTabSz="456565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发行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机构</a:t>
              </a:r>
            </a:p>
          </p:txBody>
        </p:sp>
        <p:cxnSp>
          <p:nvCxnSpPr>
            <p:cNvPr id="59" name="直接连接符 141"/>
            <p:cNvCxnSpPr/>
            <p:nvPr/>
          </p:nvCxnSpPr>
          <p:spPr>
            <a:xfrm>
              <a:off x="5703092" y="3031196"/>
              <a:ext cx="0" cy="50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146"/>
            <p:cNvCxnSpPr/>
            <p:nvPr/>
          </p:nvCxnSpPr>
          <p:spPr>
            <a:xfrm>
              <a:off x="7796776" y="3038780"/>
              <a:ext cx="0" cy="50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148"/>
            <p:cNvCxnSpPr/>
            <p:nvPr/>
          </p:nvCxnSpPr>
          <p:spPr>
            <a:xfrm flipV="1">
              <a:off x="5703092" y="3516567"/>
              <a:ext cx="20846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56"/>
            <p:cNvCxnSpPr/>
            <p:nvPr/>
          </p:nvCxnSpPr>
          <p:spPr>
            <a:xfrm flipH="1" flipV="1">
              <a:off x="6757699" y="3046078"/>
              <a:ext cx="0" cy="30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676037" y="3910758"/>
              <a:ext cx="2023005" cy="1348225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5007" y="4001509"/>
              <a:ext cx="511999" cy="576000"/>
            </a:xfrm>
            <a:prstGeom prst="rect">
              <a:avLst/>
            </a:prstGeom>
          </p:spPr>
        </p:pic>
        <p:sp>
          <p:nvSpPr>
            <p:cNvPr id="65" name="椭圆 64"/>
            <p:cNvSpPr/>
            <p:nvPr/>
          </p:nvSpPr>
          <p:spPr>
            <a:xfrm>
              <a:off x="5748177" y="3985084"/>
              <a:ext cx="288000" cy="288000"/>
            </a:xfrm>
            <a:prstGeom prst="ellipse">
              <a:avLst/>
            </a:prstGeom>
            <a:solidFill>
              <a:srgbClr val="E0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377999" y="3982850"/>
              <a:ext cx="13674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券商信息、法律意见书、财务信息数字签名</a:t>
              </a:r>
            </a:p>
          </p:txBody>
        </p:sp>
      </p:grpSp>
      <p:sp>
        <p:nvSpPr>
          <p:cNvPr id="67" name="矩形 66"/>
          <p:cNvSpPr/>
          <p:nvPr/>
        </p:nvSpPr>
        <p:spPr>
          <a:xfrm>
            <a:off x="803031" y="1935668"/>
            <a:ext cx="6401340" cy="135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10" indent="-304810" defTabSz="97539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n"/>
              <a:defRPr/>
            </a:pPr>
            <a:r>
              <a:rPr kumimoji="1" lang="en-US" altLang="zh-CN" sz="1707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7</a:t>
            </a:r>
            <a:r>
              <a:rPr kumimoji="1" lang="zh-CN" altLang="en-US" sz="1707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月</a:t>
            </a:r>
            <a:r>
              <a:rPr kumimoji="1" lang="en-US" altLang="zh-CN" sz="1707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21</a:t>
            </a:r>
            <a:r>
              <a:rPr kumimoji="1" lang="zh-CN" altLang="en-US" sz="1707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日基于区块链的资产证券化上线，并发布百仟私募</a:t>
            </a:r>
            <a:r>
              <a:rPr kumimoji="1" lang="en-US" altLang="zh-CN" sz="1707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ABS</a:t>
            </a:r>
            <a:endParaRPr kumimoji="1" lang="zh-CN" altLang="en-US" sz="1707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04810" indent="-304810" defTabSz="97539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n"/>
              <a:defRPr/>
            </a:pPr>
            <a:r>
              <a:rPr kumimoji="1" lang="en-US" altLang="zh-CN" sz="1707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8</a:t>
            </a:r>
            <a:r>
              <a:rPr kumimoji="1" lang="zh-CN" altLang="en-US" sz="1707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月</a:t>
            </a:r>
            <a:r>
              <a:rPr kumimoji="1" lang="en-US" altLang="zh-CN" sz="1707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17</a:t>
            </a:r>
            <a:r>
              <a:rPr kumimoji="1" lang="zh-CN" altLang="en-US" sz="1707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日上交所批准通过“百度</a:t>
            </a:r>
            <a:r>
              <a:rPr kumimoji="1" lang="en-US" altLang="zh-CN" sz="1707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-</a:t>
            </a:r>
            <a:r>
              <a:rPr kumimoji="1" lang="zh-CN" altLang="en-US" sz="1707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长安新生”，场内首单基于区块链的</a:t>
            </a:r>
            <a:r>
              <a:rPr kumimoji="1" lang="en-US" altLang="zh-CN" sz="1707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ABS</a:t>
            </a:r>
            <a:endParaRPr kumimoji="1" lang="zh-CN" altLang="en-US" sz="1707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04810" indent="-304810" defTabSz="97539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n"/>
              <a:defRPr/>
            </a:pPr>
            <a:endParaRPr kumimoji="1" lang="zh-CN" altLang="en-US" sz="1707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12449" y="1374968"/>
            <a:ext cx="2054510" cy="430887"/>
          </a:xfrm>
          <a:prstGeom prst="rect">
            <a:avLst/>
          </a:prstGeom>
          <a:solidFill>
            <a:srgbClr val="E03031"/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algn="ctr" defTabSz="9753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阶段进展</a:t>
            </a:r>
            <a:endParaRPr lang="zh-CN" altLang="en-US" sz="2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537852" y="1900059"/>
            <a:ext cx="5044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734" indent="-160734" defTabSz="1082278">
              <a:buFont typeface="Arial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资产生成链条长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，信息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透明，真实性存疑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627562" y="1386135"/>
            <a:ext cx="2332197" cy="430887"/>
          </a:xfrm>
          <a:prstGeom prst="rect">
            <a:avLst/>
          </a:prstGeom>
          <a:solidFill>
            <a:srgbClr val="E03031"/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algn="ctr" defTabSz="9753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解决痛点</a:t>
            </a:r>
          </a:p>
        </p:txBody>
      </p:sp>
    </p:spTree>
    <p:extLst>
      <p:ext uri="{BB962C8B-B14F-4D97-AF65-F5344CB8AC3E}">
        <p14:creationId xmlns:p14="http://schemas.microsoft.com/office/powerpoint/2010/main" val="12913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区块链构建百度消费金融生态全闭环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grpSp>
        <p:nvGrpSpPr>
          <p:cNvPr id="7" name="组合 68"/>
          <p:cNvGrpSpPr/>
          <p:nvPr/>
        </p:nvGrpSpPr>
        <p:grpSpPr>
          <a:xfrm>
            <a:off x="806304" y="1797572"/>
            <a:ext cx="11861321" cy="5172396"/>
            <a:chOff x="598400" y="1368799"/>
            <a:chExt cx="11770958" cy="5528801"/>
          </a:xfrm>
        </p:grpSpPr>
        <p:sp>
          <p:nvSpPr>
            <p:cNvPr id="8" name="矩形 7"/>
            <p:cNvSpPr/>
            <p:nvPr/>
          </p:nvSpPr>
          <p:spPr>
            <a:xfrm>
              <a:off x="3838400" y="3942167"/>
              <a:ext cx="1584000" cy="9360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33" b="1" kern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AaaS</a:t>
              </a:r>
              <a:endParaRPr lang="zh-CN" altLang="en-US" sz="256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98400" y="3942167"/>
              <a:ext cx="1584000" cy="936000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92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消金平台</a:t>
              </a:r>
              <a:endParaRPr lang="en-US" altLang="zh-CN" sz="192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92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（自有</a:t>
              </a:r>
              <a:r>
                <a:rPr lang="en-US" altLang="zh-CN" sz="192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+</a:t>
              </a:r>
              <a:r>
                <a:rPr lang="zh-CN" altLang="en-US" sz="192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助贷）</a:t>
              </a:r>
              <a:endParaRPr lang="en-US" altLang="zh-CN" sz="192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06399" y="3225660"/>
              <a:ext cx="1671929" cy="647940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92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百金交</a:t>
              </a: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2182400" y="4230167"/>
              <a:ext cx="1639536" cy="360000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93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 rot="20163093">
              <a:off x="5399710" y="3635169"/>
              <a:ext cx="1588684" cy="360000"/>
            </a:xfrm>
            <a:prstGeom prst="rightArrow">
              <a:avLst>
                <a:gd name="adj1" fmla="val 50000"/>
                <a:gd name="adj2" fmla="val 62700"/>
              </a:avLst>
            </a:prstGeom>
            <a:solidFill>
              <a:srgbClr val="8064A2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93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26400" y="3861658"/>
              <a:ext cx="1440000" cy="344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93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原始资产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44524" y="4015054"/>
              <a:ext cx="1440000" cy="344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93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发行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0125258" y="4461331"/>
              <a:ext cx="1705142" cy="519923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92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理财平台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8642233" y="4580764"/>
              <a:ext cx="1483025" cy="360000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93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726311" y="4259434"/>
              <a:ext cx="1440000" cy="344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93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理财销售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12900" y="6151293"/>
              <a:ext cx="11756458" cy="746307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33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百度区块链技术平台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1264370" y="4878166"/>
              <a:ext cx="220887" cy="1284533"/>
            </a:xfrm>
            <a:prstGeom prst="downArrow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93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28827" y="5074481"/>
              <a:ext cx="1440000" cy="58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93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交易信息</a:t>
              </a:r>
            </a:p>
            <a:p>
              <a:pPr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93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借据信息</a:t>
              </a:r>
              <a:endParaRPr lang="en-US" altLang="zh-CN" sz="1493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4384441" y="4872433"/>
              <a:ext cx="220887" cy="1284533"/>
            </a:xfrm>
            <a:prstGeom prst="downArrow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93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548898" y="5068748"/>
              <a:ext cx="1976360" cy="58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93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资产增强信息</a:t>
              </a:r>
              <a:endParaRPr lang="en-US" altLang="zh-CN" sz="1493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93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评级信息</a:t>
              </a:r>
              <a:endParaRPr lang="en-US" altLang="zh-CN" sz="1493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7654400" y="5068748"/>
              <a:ext cx="220887" cy="1088218"/>
            </a:xfrm>
            <a:prstGeom prst="downArrow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93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986275" y="5197534"/>
              <a:ext cx="1976360" cy="58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93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产品信息</a:t>
              </a:r>
              <a:endParaRPr lang="en-US" altLang="zh-CN" sz="1493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93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交易信息</a:t>
              </a:r>
              <a:endParaRPr lang="en-US" altLang="zh-CN" sz="1493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10606400" y="4981254"/>
              <a:ext cx="220887" cy="1175712"/>
            </a:xfrm>
            <a:prstGeom prst="downArrow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93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816701" y="5169600"/>
              <a:ext cx="1517699" cy="58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93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账户信息</a:t>
              </a:r>
              <a:endParaRPr lang="en-US" altLang="zh-CN" sz="1493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93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交易信息</a:t>
              </a:r>
              <a:endParaRPr lang="en-US" altLang="zh-CN" sz="1493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22387" y="1968134"/>
              <a:ext cx="5201028" cy="1109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810" indent="-304810" defTabSz="97539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charset="2"/>
                <a:buChar char="n"/>
                <a:defRPr/>
              </a:pPr>
              <a:r>
                <a:rPr kumimoji="1" lang="en-US" altLang="zh-CN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7</a:t>
              </a:r>
              <a:r>
                <a:rPr kumimoji="1" lang="zh-CN" altLang="en-US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月</a:t>
              </a:r>
              <a:r>
                <a:rPr kumimoji="1" lang="en-US" altLang="zh-CN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21</a:t>
              </a:r>
              <a:r>
                <a:rPr kumimoji="1" lang="zh-CN" altLang="en-US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日资产证券化上链</a:t>
              </a:r>
            </a:p>
            <a:p>
              <a:pPr marL="304810" indent="-304810" defTabSz="97539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charset="2"/>
                <a:buChar char="n"/>
                <a:defRPr/>
              </a:pPr>
              <a:r>
                <a:rPr kumimoji="1" lang="en-US" altLang="zh-CN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9</a:t>
              </a:r>
              <a:r>
                <a:rPr kumimoji="1" lang="zh-CN" altLang="en-US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月</a:t>
              </a:r>
              <a:r>
                <a:rPr kumimoji="1" lang="en-US" altLang="zh-CN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4</a:t>
              </a:r>
              <a:r>
                <a:rPr kumimoji="1" lang="zh-CN" altLang="en-US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日消金平台上链</a:t>
              </a:r>
            </a:p>
            <a:p>
              <a:pPr marL="304810" indent="-304810" defTabSz="97539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charset="2"/>
                <a:buChar char="n"/>
                <a:defRPr/>
              </a:pPr>
              <a:r>
                <a:rPr kumimoji="1" lang="en-US" altLang="zh-CN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9</a:t>
              </a:r>
              <a:r>
                <a:rPr kumimoji="1" lang="zh-CN" altLang="en-US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月</a:t>
              </a:r>
              <a:r>
                <a:rPr kumimoji="1" lang="en-US" altLang="zh-CN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20</a:t>
              </a:r>
              <a:r>
                <a:rPr kumimoji="1" lang="zh-CN" altLang="en-US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日百金交上链</a:t>
              </a:r>
              <a:endParaRPr kumimoji="1" lang="en-US" altLang="zh-CN" sz="1707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971" y="1368799"/>
              <a:ext cx="2038858" cy="414519"/>
            </a:xfrm>
            <a:prstGeom prst="rect">
              <a:avLst/>
            </a:prstGeom>
            <a:solidFill>
              <a:srgbClr val="E03031"/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92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阶段进展</a:t>
              </a:r>
              <a:endParaRPr lang="zh-CN" altLang="en-US" sz="192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74857" y="1930072"/>
              <a:ext cx="5904001" cy="790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810" indent="-304810" defTabSz="97539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charset="2"/>
                <a:buChar char="n"/>
                <a:defRPr/>
              </a:pPr>
              <a:r>
                <a:rPr kumimoji="1" lang="zh-CN" altLang="en-US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解决</a:t>
              </a:r>
              <a:r>
                <a:rPr kumimoji="1" lang="zh-CN" altLang="en-US" sz="1707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信贷</a:t>
              </a:r>
              <a:r>
                <a:rPr kumimoji="1" lang="zh-CN" altLang="en-US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资产从产生到交易</a:t>
              </a:r>
              <a:r>
                <a:rPr kumimoji="1" lang="zh-CN" altLang="en-US" sz="1800" b="1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全流程</a:t>
              </a:r>
              <a:r>
                <a:rPr kumimoji="1" lang="zh-CN" altLang="en-US" sz="1707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“</a:t>
              </a:r>
              <a:r>
                <a:rPr kumimoji="1" lang="zh-CN" altLang="en-US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真实性</a:t>
              </a:r>
              <a:r>
                <a:rPr kumimoji="1" lang="zh-CN" altLang="en-US" sz="1707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、透明</a:t>
              </a:r>
              <a:r>
                <a:rPr kumimoji="1" lang="zh-CN" altLang="en-US" sz="1707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”</a:t>
              </a:r>
              <a:r>
                <a:rPr kumimoji="1" lang="zh-CN" altLang="en-US" sz="1707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问题，促进资产流通。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463883" y="1380735"/>
              <a:ext cx="2314430" cy="414519"/>
            </a:xfrm>
            <a:prstGeom prst="rect">
              <a:avLst/>
            </a:prstGeom>
            <a:solidFill>
              <a:srgbClr val="E03031"/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92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解决痛点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9441076" y="3250729"/>
              <a:ext cx="1978958" cy="61092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92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机构投资者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7006399" y="4449660"/>
              <a:ext cx="1671929" cy="647940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92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资管系统</a:t>
              </a:r>
            </a:p>
          </p:txBody>
        </p:sp>
        <p:sp>
          <p:nvSpPr>
            <p:cNvPr id="33" name="右箭头 32"/>
            <p:cNvSpPr/>
            <p:nvPr/>
          </p:nvSpPr>
          <p:spPr>
            <a:xfrm rot="864310">
              <a:off x="5477310" y="4449644"/>
              <a:ext cx="1498741" cy="360000"/>
            </a:xfrm>
            <a:prstGeom prst="rightArrow">
              <a:avLst>
                <a:gd name="adj1" fmla="val 50000"/>
                <a:gd name="adj2" fmla="val 62700"/>
              </a:avLst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93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右箭头 33"/>
            <p:cNvSpPr/>
            <p:nvPr/>
          </p:nvSpPr>
          <p:spPr>
            <a:xfrm rot="16200000">
              <a:off x="7508845" y="3983029"/>
              <a:ext cx="573261" cy="360000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93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右箭头 34"/>
            <p:cNvSpPr/>
            <p:nvPr/>
          </p:nvSpPr>
          <p:spPr>
            <a:xfrm>
              <a:off x="8678328" y="3294137"/>
              <a:ext cx="762748" cy="360000"/>
            </a:xfrm>
            <a:prstGeom prst="rightArrow">
              <a:avLst/>
            </a:prstGeom>
            <a:solidFill>
              <a:srgbClr val="8064A2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75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93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主体信用被去中心化的分散信用取代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57763" y="2166022"/>
            <a:ext cx="1656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ABS</a:t>
            </a:r>
            <a:r>
              <a:rPr kumimoji="1" lang="zh-CN" altLang="en-US" dirty="0" smtClean="0"/>
              <a:t>发行方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86642" y="2166022"/>
            <a:ext cx="1656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投资方</a:t>
            </a:r>
            <a:endParaRPr kumimoji="1" lang="zh-CN" altLang="en-US" dirty="0"/>
          </a:p>
        </p:txBody>
      </p:sp>
      <p:sp>
        <p:nvSpPr>
          <p:cNvPr id="9" name="左右箭头 8"/>
          <p:cNvSpPr/>
          <p:nvPr/>
        </p:nvSpPr>
        <p:spPr>
          <a:xfrm>
            <a:off x="5602399" y="2780157"/>
            <a:ext cx="1080000" cy="216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22400" y="1848314"/>
            <a:ext cx="180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信任发行方一定会背书</a:t>
            </a:r>
            <a:endParaRPr kumimoji="1" lang="zh-CN" altLang="en-US" dirty="0"/>
          </a:p>
        </p:txBody>
      </p:sp>
      <p:sp>
        <p:nvSpPr>
          <p:cNvPr id="11" name="爆炸形 2 10"/>
          <p:cNvSpPr/>
          <p:nvPr/>
        </p:nvSpPr>
        <p:spPr>
          <a:xfrm>
            <a:off x="10412852" y="1967138"/>
            <a:ext cx="2158874" cy="144213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资产</a:t>
            </a:r>
            <a:endParaRPr kumimoji="1" lang="zh-CN" altLang="en-US" dirty="0"/>
          </a:p>
        </p:txBody>
      </p:sp>
      <p:sp>
        <p:nvSpPr>
          <p:cNvPr id="12" name="左右箭头 11"/>
          <p:cNvSpPr/>
          <p:nvPr/>
        </p:nvSpPr>
        <p:spPr>
          <a:xfrm>
            <a:off x="9244667" y="2742022"/>
            <a:ext cx="1080000" cy="216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85197" y="1809904"/>
            <a:ext cx="180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不在关心背后的资产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9600" y="2203076"/>
            <a:ext cx="253728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在主体信用下，发行方的实力决定了它能</a:t>
            </a:r>
            <a:r>
              <a:rPr kumimoji="1" lang="zh-CN" altLang="en-US" smtClean="0"/>
              <a:t>做的生意规模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9600" y="1369360"/>
            <a:ext cx="25458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ABS</a:t>
            </a:r>
            <a:r>
              <a:rPr kumimoji="1" lang="zh-CN" altLang="en-US" dirty="0" smtClean="0"/>
              <a:t>业务举例：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86400" y="3945600"/>
            <a:ext cx="16594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区块链方案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/>
        </p:nvCxnSpPr>
        <p:spPr>
          <a:xfrm>
            <a:off x="1606400" y="5025600"/>
            <a:ext cx="1022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966400" y="4809600"/>
            <a:ext cx="428571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913829" y="4791783"/>
            <a:ext cx="428571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208114" y="4809600"/>
            <a:ext cx="428571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504114" y="4773600"/>
            <a:ext cx="428571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873829" y="4773600"/>
            <a:ext cx="428571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9030381" y="4773600"/>
            <a:ext cx="428571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81051" y="5357356"/>
            <a:ext cx="1954381" cy="4462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资产底层穿透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175547" y="5424816"/>
            <a:ext cx="4033714" cy="11541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融资企业、信托、券商、评级、百度、监管、律所、会计所</a:t>
            </a:r>
            <a:r>
              <a:rPr kumimoji="1" lang="zh-CN" altLang="en-US"/>
              <a:t>、</a:t>
            </a:r>
            <a:r>
              <a:rPr kumimoji="1" lang="zh-CN" altLang="en-US" smtClean="0"/>
              <a:t>交易所</a:t>
            </a:r>
            <a:endParaRPr kumimoji="1" lang="zh-CN" altLang="en-US" dirty="0"/>
          </a:p>
        </p:txBody>
      </p:sp>
      <p:cxnSp>
        <p:nvCxnSpPr>
          <p:cNvPr id="33" name="直线连接符 32"/>
          <p:cNvCxnSpPr/>
          <p:nvPr/>
        </p:nvCxnSpPr>
        <p:spPr>
          <a:xfrm>
            <a:off x="7438400" y="3976703"/>
            <a:ext cx="0" cy="311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80685" y="6810369"/>
            <a:ext cx="3134191" cy="4462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旧的一些信息更加真实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250748" y="6738585"/>
            <a:ext cx="4314001" cy="4462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新的参与方进来让资产更加安全</a:t>
            </a:r>
            <a:endParaRPr kumimoji="1"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10267349" y="4796157"/>
            <a:ext cx="428571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14976" y="5476881"/>
            <a:ext cx="4537714" cy="8002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资产利率定价咨询、风险定价咨询、资产质量分析等等</a:t>
            </a:r>
            <a:endParaRPr kumimoji="1"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6828196" y="4066767"/>
            <a:ext cx="4314001" cy="4462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投资方看的懂、看的明白、敢透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9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58400" y="2793600"/>
            <a:ext cx="6112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/>
              <a:t>构建新的 流通货币 的案例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753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966" y="4377600"/>
            <a:ext cx="13004800" cy="2556168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72442" y="1497600"/>
            <a:ext cx="4684509" cy="1754242"/>
          </a:xfrm>
          <a:prstGeom prst="rect">
            <a:avLst/>
          </a:prstGeom>
          <a:noFill/>
          <a:ln>
            <a:noFill/>
          </a:ln>
        </p:spPr>
        <p:txBody>
          <a:bodyPr wrap="none" lIns="91355" tIns="45678" rIns="91355" bIns="45678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5400" dirty="0" smtClean="0">
                <a:latin typeface="微软雅黑"/>
                <a:ea typeface="微软雅黑"/>
                <a:cs typeface="微软雅黑"/>
              </a:rPr>
              <a:t>第一章 比特币</a:t>
            </a:r>
            <a:endParaRPr kumimoji="1" lang="en-US" altLang="zh-CN" sz="5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9930" y="3117040"/>
            <a:ext cx="6410558" cy="707801"/>
          </a:xfrm>
          <a:prstGeom prst="rect">
            <a:avLst/>
          </a:prstGeom>
          <a:noFill/>
          <a:ln>
            <a:noFill/>
          </a:ln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首次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从实践意义上实现了一套去中心化的数字货币系统 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098976" y="5169600"/>
            <a:ext cx="795236" cy="79523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289138" y="5482828"/>
            <a:ext cx="215440" cy="2154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497434" y="5482828"/>
            <a:ext cx="215440" cy="2154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构建百度数字货币体系的内在逻辑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542400" y="2145600"/>
            <a:ext cx="1800000" cy="15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手百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322224" y="2372891"/>
            <a:ext cx="1800000" cy="15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搜索</a:t>
            </a:r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46400" y="4665600"/>
            <a:ext cx="1800000" cy="15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4018400" y="1535643"/>
            <a:ext cx="1260000" cy="6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386400" y="1051590"/>
            <a:ext cx="1800000" cy="1191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顾客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483638" y="139434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买流量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4018400" y="3657600"/>
            <a:ext cx="104400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42400" y="3657600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经营用户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741019" y="6224298"/>
            <a:ext cx="201076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用户根据的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工作量证明</a:t>
            </a:r>
            <a:r>
              <a:rPr kumimoji="1" lang="zh-CN" altLang="en-US" dirty="0" smtClean="0"/>
              <a:t>获取数字货币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7294400" y="1840621"/>
            <a:ext cx="1027824" cy="80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762400" y="1660480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买流量</a:t>
            </a:r>
            <a:endParaRPr kumimoji="1" lang="zh-CN" altLang="en-US" dirty="0"/>
          </a:p>
        </p:txBody>
      </p:sp>
      <p:cxnSp>
        <p:nvCxnSpPr>
          <p:cNvPr id="23" name="直线箭头连接符 22"/>
          <p:cNvCxnSpPr/>
          <p:nvPr/>
        </p:nvCxnSpPr>
        <p:spPr>
          <a:xfrm flipH="1">
            <a:off x="6646400" y="3880738"/>
            <a:ext cx="1800000" cy="10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5854400" y="2372891"/>
            <a:ext cx="540000" cy="204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746400" y="2938307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买服务</a:t>
            </a:r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950400" y="5421600"/>
            <a:ext cx="1728000" cy="15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百度其他产品</a:t>
            </a:r>
            <a:endParaRPr kumimoji="1" lang="zh-CN" altLang="en-US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6934400" y="5601600"/>
            <a:ext cx="1897524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294400" y="5601600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买服务</a:t>
            </a:r>
            <a:endParaRPr kumimoji="1" lang="zh-CN" altLang="en-US"/>
          </a:p>
        </p:txBody>
      </p:sp>
      <p:cxnSp>
        <p:nvCxnSpPr>
          <p:cNvPr id="32" name="直线箭头连接符 31"/>
          <p:cNvCxnSpPr>
            <a:stCxn id="27" idx="0"/>
          </p:cNvCxnSpPr>
          <p:nvPr/>
        </p:nvCxnSpPr>
        <p:spPr>
          <a:xfrm flipH="1" flipV="1">
            <a:off x="9310400" y="3880738"/>
            <a:ext cx="504000" cy="154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7" idx="1"/>
          </p:cNvCxnSpPr>
          <p:nvPr/>
        </p:nvCxnSpPr>
        <p:spPr>
          <a:xfrm flipH="1" flipV="1">
            <a:off x="4342402" y="3081601"/>
            <a:ext cx="4861058" cy="256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462401" y="1840621"/>
            <a:ext cx="2016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只要你挣取的货币永远能花出去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数字货币购买的权益永远不是成本</a:t>
            </a:r>
            <a:endParaRPr kumimoji="1" lang="en-US" altLang="zh-CN" dirty="0" smtClean="0"/>
          </a:p>
        </p:txBody>
      </p:sp>
      <p:sp>
        <p:nvSpPr>
          <p:cNvPr id="40" name="椭圆 39"/>
          <p:cNvSpPr/>
          <p:nvPr/>
        </p:nvSpPr>
        <p:spPr>
          <a:xfrm>
            <a:off x="387638" y="3881091"/>
            <a:ext cx="1656000" cy="1569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版权交易</a:t>
            </a:r>
            <a:endParaRPr kumimoji="1" lang="zh-CN" altLang="en-US" dirty="0"/>
          </a:p>
        </p:txBody>
      </p:sp>
      <p:cxnSp>
        <p:nvCxnSpPr>
          <p:cNvPr id="42" name="直线箭头连接符 41"/>
          <p:cNvCxnSpPr/>
          <p:nvPr/>
        </p:nvCxnSpPr>
        <p:spPr>
          <a:xfrm flipH="1">
            <a:off x="1894400" y="3384583"/>
            <a:ext cx="648000" cy="5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388114" y="318656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买版权</a:t>
            </a:r>
            <a:endParaRPr kumimoji="1" lang="zh-CN" altLang="en-US" dirty="0"/>
          </a:p>
        </p:txBody>
      </p:sp>
      <p:cxnSp>
        <p:nvCxnSpPr>
          <p:cNvPr id="47" name="直线箭头连接符 46"/>
          <p:cNvCxnSpPr/>
          <p:nvPr/>
        </p:nvCxnSpPr>
        <p:spPr>
          <a:xfrm flipH="1" flipV="1">
            <a:off x="2137568" y="4953600"/>
            <a:ext cx="2603451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630282" y="5054462"/>
            <a:ext cx="16594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作者卖版权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6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百度可构建自己区块链网络</a:t>
            </a:r>
            <a:r>
              <a:rPr lang="zh-CN" altLang="en-US" dirty="0" smtClean="0"/>
              <a:t>生态的逻辑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902400" y="3297600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恩，删了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9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966" y="4377600"/>
            <a:ext cx="13004800" cy="2556168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6143" y="1497600"/>
            <a:ext cx="10777138" cy="1754242"/>
          </a:xfrm>
          <a:prstGeom prst="rect">
            <a:avLst/>
          </a:prstGeom>
          <a:noFill/>
          <a:ln>
            <a:noFill/>
          </a:ln>
        </p:spPr>
        <p:txBody>
          <a:bodyPr wrap="none" lIns="91355" tIns="45678" rIns="91355" bIns="45678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5400" dirty="0" smtClean="0">
                <a:latin typeface="微软雅黑"/>
                <a:ea typeface="微软雅黑"/>
                <a:cs typeface="微软雅黑"/>
              </a:rPr>
              <a:t>第五章 百度区块链技术现状和挑战</a:t>
            </a:r>
            <a:endParaRPr kumimoji="1" lang="en-US" altLang="zh-CN" sz="5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098976" y="5169600"/>
            <a:ext cx="795236" cy="79523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289138" y="5482828"/>
            <a:ext cx="215440" cy="2154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497434" y="5482828"/>
            <a:ext cx="215440" cy="2154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7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BaaS</a:t>
            </a:r>
            <a:r>
              <a:rPr lang="zh-CN" altLang="en-US" dirty="0" smtClean="0"/>
              <a:t>平台化能力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08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0"/>
          <a:stretch/>
        </p:blipFill>
        <p:spPr>
          <a:xfrm>
            <a:off x="885776" y="2441056"/>
            <a:ext cx="5825425" cy="34548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1893888" y="1564055"/>
            <a:ext cx="360464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Blockchain As A Service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88" y="1125291"/>
            <a:ext cx="4328387" cy="2701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" r="5151"/>
          <a:stretch/>
        </p:blipFill>
        <p:spPr>
          <a:xfrm>
            <a:off x="7654528" y="4168463"/>
            <a:ext cx="4363711" cy="2622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31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百度区块链技术整个结构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打造价值网络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09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97944" y="3856228"/>
            <a:ext cx="8142028" cy="15859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1672" y="5565992"/>
            <a:ext cx="8126132" cy="1599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97944" y="2746474"/>
            <a:ext cx="8142028" cy="9287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7084" y="5712145"/>
            <a:ext cx="1872208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分布式账本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18611" y="5731301"/>
            <a:ext cx="1872208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共识机制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07758" y="5731301"/>
            <a:ext cx="1872208" cy="611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智能合约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5601" y="5717914"/>
            <a:ext cx="1872208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隐私保护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03399" y="3955433"/>
            <a:ext cx="1771877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运营管理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544628" y="4007359"/>
            <a:ext cx="183533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测试套件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47084" y="6489792"/>
            <a:ext cx="2029027" cy="5707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跨链数据交换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467735" y="3985109"/>
            <a:ext cx="1763047" cy="5646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智能运维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78246" y="5995073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核心技术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44502" y="2913778"/>
            <a:ext cx="17798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公链级能力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103551" y="4020327"/>
            <a:ext cx="95154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PAAS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668360" y="4726707"/>
            <a:ext cx="1086487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Bitcore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705592" y="6489792"/>
            <a:ext cx="2029027" cy="5707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P2P</a:t>
            </a:r>
            <a:r>
              <a:rPr kumimoji="1" lang="zh-CN" altLang="en-US" dirty="0" smtClean="0"/>
              <a:t>网络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584353" y="2927345"/>
            <a:ext cx="2248227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数字货币发行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464738" y="3997552"/>
            <a:ext cx="183533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开发套件</a:t>
            </a:r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975756" y="4726707"/>
            <a:ext cx="1730695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Ethereum</a:t>
            </a: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927360" y="4740216"/>
            <a:ext cx="1730695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Hyperledger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829480" y="4740216"/>
            <a:ext cx="156814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Trust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503399" y="4573616"/>
            <a:ext cx="12120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区块链方案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373865" y="1834669"/>
            <a:ext cx="8142028" cy="7429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489162" y="1919670"/>
            <a:ext cx="142095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百度金融</a:t>
            </a:r>
            <a:endParaRPr kumimoji="1"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829480" y="1909265"/>
            <a:ext cx="152877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数字雄安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029792" y="1933883"/>
            <a:ext cx="136589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落地场景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64100" y="6471252"/>
            <a:ext cx="2029027" cy="5707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标准和评测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153929" y="1919670"/>
            <a:ext cx="1515545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内容生态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82119" y="1914584"/>
            <a:ext cx="3011803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百度统一权益体系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262173" y="2935088"/>
            <a:ext cx="2248227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区块链应用开发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911701" y="2916171"/>
            <a:ext cx="2248227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数字资产交易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3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3005779" cy="707801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等待我们的要解决的问题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3057076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微软雅黑"/>
              </a:rPr>
              <a:t>区块链才刚刚起步</a:t>
            </a:r>
            <a:endParaRPr kumimoji="1"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462400" y="1713600"/>
            <a:ext cx="4176000" cy="1008000"/>
          </a:xfrm>
          <a:prstGeom prst="rect">
            <a:avLst/>
          </a:prstGeom>
          <a:solidFill>
            <a:srgbClr val="E0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智能合约</a:t>
            </a:r>
            <a:endParaRPr kumimoji="1"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462400" y="3198534"/>
            <a:ext cx="4176000" cy="1008000"/>
          </a:xfrm>
          <a:prstGeom prst="rect">
            <a:avLst/>
          </a:prstGeom>
          <a:solidFill>
            <a:srgbClr val="E0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共识算法</a:t>
            </a:r>
            <a:endParaRPr kumimoji="1"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470271" y="4737601"/>
            <a:ext cx="4176000" cy="1008000"/>
          </a:xfrm>
          <a:prstGeom prst="rect">
            <a:avLst/>
          </a:prstGeom>
          <a:solidFill>
            <a:srgbClr val="E0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分布式账本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5998400" y="4841491"/>
            <a:ext cx="23006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单机瓶颈限制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交易速度限制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6015778" y="3125453"/>
            <a:ext cx="306934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能源消耗问题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共识速度问题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结点规模问题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5979786" y="1933554"/>
            <a:ext cx="31053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图灵完备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非完备</a:t>
            </a:r>
            <a:endParaRPr kumimoji="1" lang="zh-CN" altLang="en-US" dirty="0"/>
          </a:p>
        </p:txBody>
      </p:sp>
      <p:sp>
        <p:nvSpPr>
          <p:cNvPr id="80" name="上箭头 79"/>
          <p:cNvSpPr/>
          <p:nvPr/>
        </p:nvSpPr>
        <p:spPr>
          <a:xfrm>
            <a:off x="3226400" y="2721600"/>
            <a:ext cx="648000" cy="432000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上箭头 80"/>
          <p:cNvSpPr/>
          <p:nvPr/>
        </p:nvSpPr>
        <p:spPr>
          <a:xfrm>
            <a:off x="3234271" y="4233600"/>
            <a:ext cx="648000" cy="432000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左大括号 81"/>
          <p:cNvSpPr/>
          <p:nvPr/>
        </p:nvSpPr>
        <p:spPr>
          <a:xfrm>
            <a:off x="5763786" y="4665600"/>
            <a:ext cx="216000" cy="1152000"/>
          </a:xfrm>
          <a:prstGeom prst="leftBrace">
            <a:avLst/>
          </a:prstGeom>
          <a:ln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左大括号 82"/>
          <p:cNvSpPr/>
          <p:nvPr/>
        </p:nvSpPr>
        <p:spPr>
          <a:xfrm>
            <a:off x="5763786" y="2793600"/>
            <a:ext cx="216000" cy="1580046"/>
          </a:xfrm>
          <a:prstGeom prst="leftBrace">
            <a:avLst/>
          </a:prstGeom>
          <a:ln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左大括号 83"/>
          <p:cNvSpPr/>
          <p:nvPr/>
        </p:nvSpPr>
        <p:spPr>
          <a:xfrm>
            <a:off x="5782400" y="1634330"/>
            <a:ext cx="216000" cy="1152000"/>
          </a:xfrm>
          <a:prstGeom prst="leftBrace">
            <a:avLst/>
          </a:prstGeom>
          <a:ln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470271" y="5923871"/>
            <a:ext cx="4176000" cy="1008000"/>
          </a:xfrm>
          <a:prstGeom prst="rect">
            <a:avLst/>
          </a:prstGeom>
          <a:solidFill>
            <a:srgbClr val="E0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密码学</a:t>
            </a:r>
            <a:endParaRPr kumimoji="1"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998400" y="5856014"/>
            <a:ext cx="259558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加密安全性问题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加密性能问题</a:t>
            </a:r>
            <a:endParaRPr kumimoji="1" lang="zh-CN" altLang="en-US" dirty="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细粒度权限管理</a:t>
            </a:r>
          </a:p>
        </p:txBody>
      </p:sp>
      <p:sp>
        <p:nvSpPr>
          <p:cNvPr id="87" name="左大括号 86"/>
          <p:cNvSpPr/>
          <p:nvPr/>
        </p:nvSpPr>
        <p:spPr>
          <a:xfrm>
            <a:off x="5763786" y="5817600"/>
            <a:ext cx="216000" cy="1152000"/>
          </a:xfrm>
          <a:prstGeom prst="leftBrace">
            <a:avLst/>
          </a:prstGeom>
          <a:ln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39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98110" y="4809600"/>
            <a:ext cx="3316290" cy="463390"/>
            <a:chOff x="4546966" y="849600"/>
            <a:chExt cx="3899434" cy="544873"/>
          </a:xfrm>
        </p:grpSpPr>
        <p:sp>
          <p:nvSpPr>
            <p:cNvPr id="15" name="矩形 14"/>
            <p:cNvSpPr/>
            <p:nvPr/>
          </p:nvSpPr>
          <p:spPr>
            <a:xfrm>
              <a:off x="4546966" y="849600"/>
              <a:ext cx="937991" cy="544873"/>
            </a:xfrm>
            <a:prstGeom prst="rect">
              <a:avLst/>
            </a:prstGeom>
            <a:solidFill>
              <a:srgbClr val="E0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FSG</a:t>
              </a:r>
              <a:endPara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88683" y="849600"/>
              <a:ext cx="2957717" cy="544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金融服务事业群</a:t>
              </a:r>
              <a:endPara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21"/>
          <p:cNvSpPr txBox="1"/>
          <p:nvPr/>
        </p:nvSpPr>
        <p:spPr>
          <a:xfrm>
            <a:off x="2614400" y="2396272"/>
            <a:ext cx="777431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lang="zh-CN" altLang="en-US" sz="9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9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lang="zh-CN" altLang="en-US" sz="9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3518740" cy="707801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从比特币开始介绍介绍区块链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1261712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比特币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38200" y="1825624"/>
            <a:ext cx="5304200" cy="3847975"/>
          </a:xfrm>
          <a:prstGeom prst="rect">
            <a:avLst/>
          </a:prstGeom>
        </p:spPr>
        <p:txBody>
          <a:bodyPr/>
          <a:lstStyle>
            <a:lvl1pPr marL="429895" indent="-42989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41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937260" indent="-356870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462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374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413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89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936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9115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88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首次从实践意义上实现了一套去中心化的数字货币系统 </a:t>
            </a:r>
            <a:endParaRPr lang="en-US" altLang="zh-CN" sz="3200" dirty="0" smtClean="0"/>
          </a:p>
          <a:p>
            <a:r>
              <a:rPr lang="zh-CN" altLang="en-US" sz="3200" dirty="0" smtClean="0"/>
              <a:t>能够中立、公正、无法被篡改地记录发生过的每一笔交易</a:t>
            </a:r>
            <a:endParaRPr lang="en-US" altLang="zh-CN" sz="32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4" y="2021611"/>
            <a:ext cx="6144000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5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3518740" cy="707801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从比特币开始介绍介绍区块链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4134293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用一个账本实现了比特币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38200" y="1825625"/>
            <a:ext cx="10515600" cy="644306"/>
          </a:xfrm>
          <a:prstGeom prst="rect">
            <a:avLst/>
          </a:prstGeom>
        </p:spPr>
        <p:txBody>
          <a:bodyPr/>
          <a:lstStyle>
            <a:lvl1pPr marL="429895" indent="-42989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41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937260" indent="-356870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462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374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413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89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936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9115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88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比特币不存储余额，它只存储了每一笔交易的过程 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6224" y="2773713"/>
            <a:ext cx="34275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800" dirty="0" smtClean="0"/>
              <a:t>初始化</a:t>
            </a:r>
            <a:endParaRPr lang="en-US" altLang="zh-CN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 dirty="0" smtClean="0"/>
              <a:t>A=10 </a:t>
            </a:r>
            <a:r>
              <a:rPr lang="en-US" altLang="zh-CN" sz="2800" dirty="0"/>
              <a:t>B=0 C=0 </a:t>
            </a:r>
            <a:endParaRPr lang="zh-CN" altLang="en-US" sz="28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2800" dirty="0"/>
              <a:t>发生两笔交易行为 </a:t>
            </a:r>
            <a:endParaRPr lang="en-US" altLang="zh-CN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 dirty="0" smtClean="0"/>
              <a:t>A </a:t>
            </a:r>
            <a:r>
              <a:rPr lang="zh-CN" altLang="en-US" sz="2800" dirty="0"/>
              <a:t>转</a:t>
            </a:r>
            <a:r>
              <a:rPr lang="en-US" altLang="zh-CN" sz="2800" dirty="0"/>
              <a:t>5</a:t>
            </a:r>
            <a:r>
              <a:rPr lang="zh-CN" altLang="en-US" sz="2800" dirty="0"/>
              <a:t>比特币 </a:t>
            </a:r>
            <a:r>
              <a:rPr lang="en-US" altLang="zh-CN" sz="2800" dirty="0"/>
              <a:t>B </a:t>
            </a:r>
            <a:endParaRPr lang="en-US" altLang="zh-CN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 dirty="0" smtClean="0"/>
              <a:t>B </a:t>
            </a:r>
            <a:r>
              <a:rPr lang="zh-CN" altLang="en-US" sz="2800" dirty="0"/>
              <a:t>转</a:t>
            </a:r>
            <a:r>
              <a:rPr lang="en-US" altLang="zh-CN" sz="2800" dirty="0"/>
              <a:t>5</a:t>
            </a:r>
            <a:r>
              <a:rPr lang="zh-CN" altLang="en-US" sz="2800" dirty="0"/>
              <a:t>比特币 </a:t>
            </a:r>
            <a:r>
              <a:rPr lang="en-US" altLang="zh-CN" sz="2800" dirty="0"/>
              <a:t>C </a:t>
            </a:r>
            <a:endParaRPr lang="zh-CN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37201"/>
              </p:ext>
            </p:extLst>
          </p:nvPr>
        </p:nvGraphicFramePr>
        <p:xfrm>
          <a:off x="4846400" y="2819755"/>
          <a:ext cx="5405980" cy="202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495"/>
                <a:gridCol w="1351495"/>
                <a:gridCol w="1351495"/>
                <a:gridCol w="1351495"/>
              </a:tblGrid>
              <a:tr h="50724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初始化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A=10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B=0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C=0</a:t>
                      </a:r>
                      <a:endParaRPr lang="zh-CN" altLang="en-US" sz="2400" dirty="0"/>
                    </a:p>
                  </a:txBody>
                  <a:tcPr/>
                </a:tc>
              </a:tr>
              <a:tr h="50724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记录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A-=5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B+=5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50724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记录</a:t>
                      </a:r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B-=5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C+=5</a:t>
                      </a:r>
                      <a:endParaRPr lang="zh-CN" altLang="en-US" sz="2400" dirty="0"/>
                    </a:p>
                  </a:txBody>
                  <a:tcPr/>
                </a:tc>
              </a:tr>
              <a:tr h="50724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余额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A=5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B=0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C=5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98162" y="5817600"/>
            <a:ext cx="945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8910" indent="-285750">
              <a:buFont typeface="Arial" charset="0"/>
              <a:buChar char="•"/>
            </a:pPr>
            <a:r>
              <a:rPr lang="zh-CN" altLang="en-US" sz="2800" dirty="0"/>
              <a:t>通过分布式账本</a:t>
            </a:r>
            <a:r>
              <a:rPr lang="zh-CN" altLang="en-US" sz="2800" dirty="0" smtClean="0"/>
              <a:t>，记录全部交易</a:t>
            </a:r>
            <a:r>
              <a:rPr lang="zh-CN" altLang="en-US" sz="2800" dirty="0"/>
              <a:t>，并拷贝到所有节点中去</a:t>
            </a:r>
          </a:p>
        </p:txBody>
      </p:sp>
    </p:spTree>
    <p:extLst>
      <p:ext uri="{BB962C8B-B14F-4D97-AF65-F5344CB8AC3E}">
        <p14:creationId xmlns:p14="http://schemas.microsoft.com/office/powerpoint/2010/main" val="116966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3518740" cy="707801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从比特币开始介绍介绍区块链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1894706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白话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UTXO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38200" y="1825625"/>
            <a:ext cx="5096435" cy="4351338"/>
          </a:xfrm>
          <a:prstGeom prst="rect">
            <a:avLst/>
          </a:prstGeom>
        </p:spPr>
        <p:txBody>
          <a:bodyPr/>
          <a:lstStyle>
            <a:lvl1pPr marL="429895" indent="-42989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41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937260" indent="-356870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462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374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413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89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936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9115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88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比特币每次转账都要计算余额，岂不是很慢</a:t>
            </a:r>
            <a:r>
              <a:rPr lang="en-US" altLang="zh-CN" sz="2800" dirty="0" smtClean="0"/>
              <a:t>? </a:t>
            </a:r>
            <a:endParaRPr lang="zh-CN" altLang="en-US" sz="2800" dirty="0" smtClean="0"/>
          </a:p>
          <a:p>
            <a:r>
              <a:rPr lang="zh-CN" altLang="en-US" sz="2800" dirty="0" smtClean="0"/>
              <a:t>在交易过程中，比特币在记账的时候有两个动作 </a:t>
            </a:r>
          </a:p>
          <a:p>
            <a:pPr lvl="1"/>
            <a:r>
              <a:rPr lang="zh-CN" altLang="en-US" sz="2000" dirty="0" smtClean="0"/>
              <a:t>指定这次转账的比特币的来源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上一块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，确保转账余额够 </a:t>
            </a:r>
          </a:p>
          <a:p>
            <a:pPr lvl="1"/>
            <a:r>
              <a:rPr lang="zh-CN" altLang="en-US" sz="2000" dirty="0" smtClean="0"/>
              <a:t>转账完之后，重新更新余额 </a:t>
            </a:r>
          </a:p>
          <a:p>
            <a:endParaRPr lang="zh-CN" altLang="en-US" sz="2800" dirty="0"/>
          </a:p>
        </p:txBody>
      </p:sp>
      <p:sp>
        <p:nvSpPr>
          <p:cNvPr id="10" name="圆角矩形 9"/>
          <p:cNvSpPr/>
          <p:nvPr/>
        </p:nvSpPr>
        <p:spPr>
          <a:xfrm>
            <a:off x="1534400" y="5889600"/>
            <a:ext cx="900545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记录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714481" y="5889600"/>
            <a:ext cx="900545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记录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894562" y="5889600"/>
            <a:ext cx="900545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记录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813416" y="5889600"/>
            <a:ext cx="900545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记录</a:t>
            </a:r>
            <a:r>
              <a:rPr kumimoji="1" lang="en-US" altLang="zh-CN" dirty="0" smtClean="0"/>
              <a:t>N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723114" y="5889600"/>
            <a:ext cx="900545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记录</a:t>
            </a:r>
            <a:r>
              <a:rPr kumimoji="1" lang="en-US" altLang="zh-CN" dirty="0" smtClean="0"/>
              <a:t>N+1</a:t>
            </a:r>
            <a:endParaRPr kumimoji="1" lang="zh-CN" altLang="en-US" dirty="0"/>
          </a:p>
        </p:txBody>
      </p:sp>
      <p:cxnSp>
        <p:nvCxnSpPr>
          <p:cNvPr id="15" name="肘形连接符 14"/>
          <p:cNvCxnSpPr>
            <a:stCxn id="11" idx="2"/>
            <a:endCxn id="15" idx="2"/>
          </p:cNvCxnSpPr>
          <p:nvPr/>
        </p:nvCxnSpPr>
        <p:spPr>
          <a:xfrm rot="16200000" flipH="1">
            <a:off x="4124181" y="4498238"/>
            <a:ext cx="12700" cy="42790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3" idx="2"/>
            <a:endCxn id="15" idx="2"/>
          </p:cNvCxnSpPr>
          <p:nvPr/>
        </p:nvCxnSpPr>
        <p:spPr>
          <a:xfrm rot="16200000" flipH="1">
            <a:off x="4714221" y="5088278"/>
            <a:ext cx="12700" cy="30989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4" idx="0"/>
            <a:endCxn id="16" idx="0"/>
          </p:cNvCxnSpPr>
          <p:nvPr/>
        </p:nvCxnSpPr>
        <p:spPr>
          <a:xfrm rot="5400000" flipH="1" flipV="1">
            <a:off x="6259111" y="3975324"/>
            <a:ext cx="12700" cy="382855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5" idx="0"/>
            <a:endCxn id="16" idx="0"/>
          </p:cNvCxnSpPr>
          <p:nvPr/>
        </p:nvCxnSpPr>
        <p:spPr>
          <a:xfrm rot="5400000" flipH="1" flipV="1">
            <a:off x="7218538" y="4934751"/>
            <a:ext cx="12700" cy="190969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1252"/>
              </p:ext>
            </p:extLst>
          </p:nvPr>
        </p:nvGraphicFramePr>
        <p:xfrm>
          <a:off x="6391452" y="1726797"/>
          <a:ext cx="6014948" cy="366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737"/>
                <a:gridCol w="1503737"/>
                <a:gridCol w="1503737"/>
                <a:gridCol w="1503737"/>
              </a:tblGrid>
              <a:tr h="4419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引用</a:t>
                      </a:r>
                      <a:endParaRPr lang="zh-CN" altLang="en-US" dirty="0"/>
                    </a:p>
                  </a:txBody>
                  <a:tcPr/>
                </a:tc>
              </a:tr>
              <a:tr h="4419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A=10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4419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4419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4419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</a:t>
                      </a:r>
                      <a:r>
                        <a:rPr lang="mr-IN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5128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</a:t>
                      </a:r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A-=5, B+=5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A=5,B=5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</a:t>
                      </a:r>
                      <a:r>
                        <a:rPr lang="en-US" altLang="zh-CN" dirty="0" smtClean="0"/>
                        <a:t>N+1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B-=5, C+=5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B=0,C=5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4419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余额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A=5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B=0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C=5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3518740" cy="707801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从比特币开始介绍介绍区块链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3416148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一个简化的交易流程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1102400" y="2039802"/>
            <a:ext cx="1144495" cy="1912444"/>
            <a:chOff x="1102400" y="2039801"/>
            <a:chExt cx="1368000" cy="2240533"/>
          </a:xfrm>
        </p:grpSpPr>
        <p:sp>
          <p:nvSpPr>
            <p:cNvPr id="3" name="椭圆 2"/>
            <p:cNvSpPr/>
            <p:nvPr/>
          </p:nvSpPr>
          <p:spPr>
            <a:xfrm>
              <a:off x="1452053" y="2039801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582913" y="3704334"/>
              <a:ext cx="144000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857773" y="3704334"/>
              <a:ext cx="144000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02400" y="2903801"/>
              <a:ext cx="1368000" cy="167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三角形 3"/>
            <p:cNvSpPr/>
            <p:nvPr/>
          </p:nvSpPr>
          <p:spPr>
            <a:xfrm>
              <a:off x="1380053" y="2696334"/>
              <a:ext cx="792000" cy="1008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852663" y="2074172"/>
            <a:ext cx="1144495" cy="1912444"/>
            <a:chOff x="1102400" y="2039801"/>
            <a:chExt cx="1368000" cy="2240533"/>
          </a:xfrm>
          <a:solidFill>
            <a:srgbClr val="E03031"/>
          </a:solidFill>
        </p:grpSpPr>
        <p:sp>
          <p:nvSpPr>
            <p:cNvPr id="14" name="椭圆 13"/>
            <p:cNvSpPr/>
            <p:nvPr/>
          </p:nvSpPr>
          <p:spPr>
            <a:xfrm>
              <a:off x="1452053" y="2039801"/>
              <a:ext cx="648000" cy="64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82913" y="3704334"/>
              <a:ext cx="144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57773" y="3704334"/>
              <a:ext cx="144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2400" y="2903801"/>
              <a:ext cx="1368000" cy="1674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三角形 17"/>
            <p:cNvSpPr/>
            <p:nvPr/>
          </p:nvSpPr>
          <p:spPr>
            <a:xfrm>
              <a:off x="1380053" y="2696334"/>
              <a:ext cx="792000" cy="10080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2533384" y="2720877"/>
            <a:ext cx="843312" cy="2646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017116" y="2337885"/>
            <a:ext cx="214994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转账 </a:t>
            </a:r>
            <a:r>
              <a:rPr kumimoji="1" lang="en-US" altLang="zh-CN" dirty="0" smtClean="0"/>
              <a:t>0.5</a:t>
            </a:r>
            <a:r>
              <a:rPr kumimoji="1" lang="zh-CN" altLang="en-US" dirty="0" smtClean="0"/>
              <a:t>比特币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90" y="2816428"/>
            <a:ext cx="1425547" cy="142554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254" y="2783361"/>
            <a:ext cx="1425547" cy="1425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24" y="2801060"/>
            <a:ext cx="1425547" cy="1425547"/>
          </a:xfrm>
          <a:prstGeom prst="rect">
            <a:avLst/>
          </a:prstGeom>
        </p:spPr>
      </p:pic>
      <p:sp>
        <p:nvSpPr>
          <p:cNvPr id="24" name="左大括号 23"/>
          <p:cNvSpPr/>
          <p:nvPr/>
        </p:nvSpPr>
        <p:spPr>
          <a:xfrm rot="16200000">
            <a:off x="9830426" y="2732058"/>
            <a:ext cx="360000" cy="35823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695197" y="4969448"/>
            <a:ext cx="2137604" cy="664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挖到矿了</a:t>
            </a:r>
            <a:endParaRPr kumimoji="1" lang="zh-CN" altLang="en-US" dirty="0"/>
          </a:p>
        </p:txBody>
      </p:sp>
      <p:sp>
        <p:nvSpPr>
          <p:cNvPr id="27" name="直角上箭头 26"/>
          <p:cNvSpPr/>
          <p:nvPr/>
        </p:nvSpPr>
        <p:spPr>
          <a:xfrm rot="5400000">
            <a:off x="3406443" y="3065947"/>
            <a:ext cx="1867646" cy="3491659"/>
          </a:xfrm>
          <a:prstGeom prst="bentUpArrow">
            <a:avLst>
              <a:gd name="adj1" fmla="val 10301"/>
              <a:gd name="adj2" fmla="val 187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951905" y="4553320"/>
            <a:ext cx="31341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交易广播到比特币网络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185627" y="4365600"/>
            <a:ext cx="1800000" cy="18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等待记录的交易</a:t>
            </a:r>
            <a:endParaRPr kumimoji="1" lang="zh-CN" altLang="en-US" dirty="0"/>
          </a:p>
        </p:txBody>
      </p:sp>
      <p:sp>
        <p:nvSpPr>
          <p:cNvPr id="31" name="磁盘 30"/>
          <p:cNvSpPr/>
          <p:nvPr/>
        </p:nvSpPr>
        <p:spPr>
          <a:xfrm>
            <a:off x="10102400" y="5889600"/>
            <a:ext cx="2448000" cy="10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记录到账本中</a:t>
            </a:r>
            <a:endParaRPr kumimoji="1" lang="zh-CN" altLang="en-US" dirty="0"/>
          </a:p>
        </p:txBody>
      </p:sp>
      <p:cxnSp>
        <p:nvCxnSpPr>
          <p:cNvPr id="33" name="直线箭头连接符 32"/>
          <p:cNvCxnSpPr>
            <a:stCxn id="30" idx="3"/>
          </p:cNvCxnSpPr>
          <p:nvPr/>
        </p:nvCxnSpPr>
        <p:spPr>
          <a:xfrm>
            <a:off x="7985627" y="5301600"/>
            <a:ext cx="704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3"/>
            <a:endCxn id="31" idx="1"/>
          </p:cNvCxnSpPr>
          <p:nvPr/>
        </p:nvCxnSpPr>
        <p:spPr>
          <a:xfrm>
            <a:off x="10832801" y="5301600"/>
            <a:ext cx="493599" cy="58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8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3518740" cy="707801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从比特币开始介绍介绍区块链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3057076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挖矿是一个技术活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38200" y="1825625"/>
            <a:ext cx="72482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429895" indent="-42989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41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937260" indent="-356870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462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374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4135" indent="-283845" algn="l" defTabSz="115443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89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936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9115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8870" indent="-290195" algn="l" defTabSz="11595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计算</a:t>
            </a:r>
            <a:r>
              <a:rPr lang="en-US" altLang="zh-CN" sz="3200" dirty="0" smtClean="0"/>
              <a:t>f= hash(</a:t>
            </a:r>
            <a:r>
              <a:rPr lang="zh-CN" altLang="en-US" sz="3200" dirty="0" smtClean="0"/>
              <a:t>交易清单内容，幸运数），满足</a:t>
            </a:r>
            <a:r>
              <a:rPr lang="en-US" altLang="zh-CN" sz="3200" dirty="0" smtClean="0"/>
              <a:t>f</a:t>
            </a:r>
            <a:r>
              <a:rPr lang="zh-CN" altLang="en-US" sz="3200" dirty="0" smtClean="0"/>
              <a:t>的前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个数为</a:t>
            </a:r>
            <a:r>
              <a:rPr lang="en-US" altLang="zh-CN" sz="3200" dirty="0" smtClean="0"/>
              <a:t>0</a:t>
            </a:r>
          </a:p>
          <a:p>
            <a:r>
              <a:rPr lang="zh-CN" altLang="en-US" sz="3200" dirty="0" smtClean="0"/>
              <a:t>矿工要做的事情</a:t>
            </a:r>
          </a:p>
          <a:p>
            <a:pPr lvl="1"/>
            <a:r>
              <a:rPr lang="zh-CN" altLang="en-US" sz="2800" dirty="0" smtClean="0"/>
              <a:t>不停的调整幸运数保证</a:t>
            </a:r>
            <a:r>
              <a:rPr lang="en-US" altLang="zh-CN" sz="2800" dirty="0" smtClean="0"/>
              <a:t>hash</a:t>
            </a:r>
            <a:r>
              <a:rPr lang="zh-CN" altLang="en-US" sz="2800" dirty="0" smtClean="0"/>
              <a:t>值的前缀要求 </a:t>
            </a:r>
          </a:p>
          <a:p>
            <a:r>
              <a:rPr lang="zh-CN" altLang="en-US" sz="3200" dirty="0" smtClean="0"/>
              <a:t>如果多个矿工同时都挖到矿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最终首先被确认并被更多人应用的矿将被接受， 另外的都会被丢弃 </a:t>
            </a:r>
          </a:p>
          <a:p>
            <a:r>
              <a:rPr lang="zh-CN" altLang="en-US" sz="3200" dirty="0" smtClean="0"/>
              <a:t>成功的奖励会递减，最终收敛，让比特币数目稳定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00" y="1641600"/>
            <a:ext cx="2880000" cy="288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00" y="4737600"/>
            <a:ext cx="1574800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9" r="13250"/>
          <a:stretch/>
        </p:blipFill>
        <p:spPr>
          <a:xfrm>
            <a:off x="10534400" y="4737600"/>
            <a:ext cx="1584000" cy="11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656112" y="777600"/>
            <a:ext cx="3518740" cy="707801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从比特币开始介绍介绍区块链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232" y="1476000"/>
            <a:ext cx="2160000" cy="21600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6318" y="165880"/>
            <a:ext cx="3057076" cy="954023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比特币冲突的解决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232" y="475312"/>
            <a:ext cx="446288" cy="446288"/>
          </a:xfrm>
          <a:prstGeom prst="rect">
            <a:avLst/>
          </a:prstGeom>
          <a:solidFill>
            <a:srgbClr val="E03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00" y="3729600"/>
            <a:ext cx="6743700" cy="2527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90400" y="2120677"/>
            <a:ext cx="10080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/>
              <a:t>同时收到矿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 </a:t>
            </a: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r>
              <a:rPr lang="zh-CN" altLang="en-US" dirty="0"/>
              <a:t>随机选一个作为主账簿接着记录，如果大家都用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将被遗忘 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突然变成长，长度超过了</a:t>
            </a:r>
            <a:r>
              <a:rPr lang="en-US" altLang="zh-CN" dirty="0"/>
              <a:t>B</a:t>
            </a:r>
            <a:r>
              <a:rPr lang="zh-CN" altLang="en-US" dirty="0"/>
              <a:t>，就变成</a:t>
            </a:r>
            <a:r>
              <a:rPr lang="en-US" altLang="zh-CN" dirty="0"/>
              <a:t>A</a:t>
            </a:r>
            <a:r>
              <a:rPr lang="zh-CN" altLang="en-US" dirty="0"/>
              <a:t>作为主账本 </a:t>
            </a:r>
          </a:p>
        </p:txBody>
      </p:sp>
    </p:spTree>
    <p:extLst>
      <p:ext uri="{BB962C8B-B14F-4D97-AF65-F5344CB8AC3E}">
        <p14:creationId xmlns:p14="http://schemas.microsoft.com/office/powerpoint/2010/main" val="177683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lhTy8vPE6Q6W6KrBzIJw"/>
</p:tagLst>
</file>

<file path=ppt/theme/theme1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2582</Words>
  <Application>Microsoft Macintosh PowerPoint</Application>
  <PresentationFormat>自定义</PresentationFormat>
  <Paragraphs>473</Paragraphs>
  <Slides>36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Calibri</vt:lpstr>
      <vt:lpstr>Mangal</vt:lpstr>
      <vt:lpstr>Microsoft YaHei</vt:lpstr>
      <vt:lpstr>Wingdings</vt:lpstr>
      <vt:lpstr>宋体</vt:lpstr>
      <vt:lpstr>微软雅黑</vt:lpstr>
      <vt:lpstr>Arial</vt:lpstr>
      <vt:lpstr>3_Office 主题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一个影响未来十年的时代</vt:lpstr>
      <vt:lpstr>从一个简单类比开始下一个十年</vt:lpstr>
      <vt:lpstr>区块链网络生态成为新的生态</vt:lpstr>
      <vt:lpstr>区块链网络的特点 – 底层技术决定上层建筑</vt:lpstr>
      <vt:lpstr>PowerPoint 演示文稿</vt:lpstr>
      <vt:lpstr>PowerPoint 演示文稿</vt:lpstr>
      <vt:lpstr>区块链运用-资产证券化</vt:lpstr>
      <vt:lpstr>区块链构建百度消费金融生态全闭环</vt:lpstr>
      <vt:lpstr>主体信用被去中心化的分散信用取代</vt:lpstr>
      <vt:lpstr>PowerPoint 演示文稿</vt:lpstr>
      <vt:lpstr>构建百度数字货币体系的内在逻辑</vt:lpstr>
      <vt:lpstr>百度可构建自己区块链网络生态的逻辑</vt:lpstr>
      <vt:lpstr>PowerPoint 演示文稿</vt:lpstr>
      <vt:lpstr>BaaS平台化能力</vt:lpstr>
      <vt:lpstr>百度区块链技术整个结构-打造价值网络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sunyu</dc:creator>
  <cp:lastModifiedBy>Microsoft Office 用户</cp:lastModifiedBy>
  <cp:revision>2968</cp:revision>
  <dcterms:created xsi:type="dcterms:W3CDTF">2011-06-01T08:44:00Z</dcterms:created>
  <dcterms:modified xsi:type="dcterms:W3CDTF">2018-01-11T06:54:47Z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