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1" r:id="rId3"/>
  </p:sldMasterIdLst>
  <p:notesMasterIdLst>
    <p:notesMasterId r:id="rId24"/>
  </p:notesMasterIdLst>
  <p:handoutMasterIdLst>
    <p:handoutMasterId r:id="rId25"/>
  </p:handoutMasterIdLst>
  <p:sldIdLst>
    <p:sldId id="283" r:id="rId4"/>
    <p:sldId id="304" r:id="rId5"/>
    <p:sldId id="284" r:id="rId6"/>
    <p:sldId id="288" r:id="rId7"/>
    <p:sldId id="289" r:id="rId8"/>
    <p:sldId id="290" r:id="rId9"/>
    <p:sldId id="291" r:id="rId10"/>
    <p:sldId id="293" r:id="rId11"/>
    <p:sldId id="292" r:id="rId12"/>
    <p:sldId id="277" r:id="rId13"/>
    <p:sldId id="285" r:id="rId14"/>
    <p:sldId id="286" r:id="rId15"/>
    <p:sldId id="298" r:id="rId16"/>
    <p:sldId id="327" r:id="rId17"/>
    <p:sldId id="287" r:id="rId18"/>
    <p:sldId id="301" r:id="rId19"/>
    <p:sldId id="264" r:id="rId20"/>
    <p:sldId id="259" r:id="rId21"/>
    <p:sldId id="303" r:id="rId22"/>
    <p:sldId id="302"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A50021"/>
    <a:srgbClr val="FFFFFF"/>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821" y="67"/>
      </p:cViewPr>
      <p:guideLst>
        <p:guide orient="horz" pos="212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2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3" Type="http://schemas.openxmlformats.org/officeDocument/2006/relationships/theme" Target="../theme/theme1.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12.png"/><Relationship Id="rId2" Type="http://schemas.openxmlformats.org/officeDocument/2006/relationships/tags" Target="../tags/tag1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2.png"/><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redis_logo-1"/>
          <p:cNvPicPr>
            <a:picLocks noChangeAspect="1"/>
          </p:cNvPicPr>
          <p:nvPr/>
        </p:nvPicPr>
        <p:blipFill>
          <a:blip r:embed="rId1"/>
          <a:stretch>
            <a:fillRect/>
          </a:stretch>
        </p:blipFill>
        <p:spPr>
          <a:xfrm>
            <a:off x="3689875" y="0"/>
            <a:ext cx="4286250" cy="4286250"/>
          </a:xfrm>
          <a:prstGeom prst="rect">
            <a:avLst/>
          </a:prstGeom>
        </p:spPr>
      </p:pic>
      <p:sp>
        <p:nvSpPr>
          <p:cNvPr id="7" name="文本框 6"/>
          <p:cNvSpPr txBox="1"/>
          <p:nvPr/>
        </p:nvSpPr>
        <p:spPr>
          <a:xfrm>
            <a:off x="2654935" y="3983355"/>
            <a:ext cx="6657975" cy="583565"/>
          </a:xfrm>
          <a:prstGeom prst="rect">
            <a:avLst/>
          </a:prstGeom>
          <a:noFill/>
        </p:spPr>
        <p:txBody>
          <a:bodyPr wrap="square" rtlCol="0">
            <a:spAutoFit/>
          </a:bodyPr>
          <a:lstStyle/>
          <a:p>
            <a:r>
              <a:rPr lang="en-US" altLang="zh-CN" sz="3200" b="1" dirty="0">
                <a:solidFill>
                  <a:srgbClr val="C00000"/>
                </a:solidFill>
                <a:cs typeface="+mn-ea"/>
                <a:sym typeface="+mn-lt"/>
              </a:rPr>
              <a:t>A vibrant, open source database</a:t>
            </a:r>
            <a:endParaRPr lang="en-US" altLang="zh-CN" sz="3200" b="1" dirty="0">
              <a:solidFill>
                <a:srgbClr val="C00000"/>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155575"/>
            <a:ext cx="5144770" cy="430530"/>
          </a:xfrm>
          <a:prstGeom prst="rect">
            <a:avLst/>
          </a:prstGeom>
        </p:spPr>
        <p:txBody>
          <a:bodyPr wrap="square" lIns="0" tIns="0" rIns="0" bIns="0">
            <a:spAutoFit/>
          </a:bodyPr>
          <a:lstStyle/>
          <a:p>
            <a:pPr algn="dist"/>
            <a:r>
              <a:rPr lang="zh-CN" altLang="en-US" sz="2800" b="1" dirty="0">
                <a:solidFill>
                  <a:schemeClr val="tx1">
                    <a:lumMod val="50000"/>
                    <a:lumOff val="50000"/>
                  </a:schemeClr>
                </a:solidFill>
                <a:cs typeface="+mn-ea"/>
                <a:sym typeface="+mn-lt"/>
              </a:rPr>
              <a:t>Key Features of Redis:</a:t>
            </a:r>
            <a:endParaRPr lang="zh-CN" altLang="en-US" sz="2800" b="1" dirty="0">
              <a:solidFill>
                <a:schemeClr val="tx1">
                  <a:lumMod val="50000"/>
                  <a:lumOff val="50000"/>
                </a:schemeClr>
              </a:solidFill>
              <a:cs typeface="+mn-ea"/>
              <a:sym typeface="+mn-lt"/>
            </a:endParaRPr>
          </a:p>
        </p:txBody>
      </p:sp>
      <p:sp>
        <p:nvSpPr>
          <p:cNvPr id="6" name="Rectangle 47"/>
          <p:cNvSpPr/>
          <p:nvPr/>
        </p:nvSpPr>
        <p:spPr>
          <a:xfrm>
            <a:off x="721995" y="908685"/>
            <a:ext cx="6051550" cy="276860"/>
          </a:xfrm>
          <a:prstGeom prst="rect">
            <a:avLst/>
          </a:prstGeom>
        </p:spPr>
        <p:txBody>
          <a:bodyPr wrap="square" lIns="0" tIns="0" rIns="0" bIns="0">
            <a:spAutoFit/>
          </a:bodyPr>
          <a:lstStyle/>
          <a:p>
            <a:r>
              <a:rPr b="1" dirty="0">
                <a:cs typeface="+mn-ea"/>
                <a:sym typeface="+mn-lt"/>
              </a:rPr>
              <a:t>In-memory storage and persistence mechanism:</a:t>
            </a:r>
            <a:endParaRPr lang="en-US" b="1" dirty="0">
              <a:solidFill>
                <a:schemeClr val="tx1">
                  <a:lumMod val="65000"/>
                  <a:lumOff val="35000"/>
                </a:schemeClr>
              </a:solidFill>
              <a:cs typeface="+mn-ea"/>
              <a:sym typeface="+mn-lt"/>
            </a:endParaRPr>
          </a:p>
        </p:txBody>
      </p:sp>
      <p:sp>
        <p:nvSpPr>
          <p:cNvPr id="5" name="矩形 4"/>
          <p:cNvSpPr>
            <a:spLocks noChangeArrowheads="1"/>
          </p:cNvSpPr>
          <p:nvPr/>
        </p:nvSpPr>
        <p:spPr bwMode="auto">
          <a:xfrm>
            <a:off x="0" y="1508125"/>
            <a:ext cx="7168515" cy="2496820"/>
          </a:xfrm>
          <a:prstGeom prst="rect">
            <a:avLst/>
          </a:prstGeom>
          <a:solidFill>
            <a:schemeClr val="accent2">
              <a:lumMod val="75000"/>
            </a:schemeClr>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4078605"/>
            <a:ext cx="2779395" cy="2779395"/>
          </a:xfrm>
          <a:prstGeom prst="rect">
            <a:avLst/>
          </a:prstGeom>
        </p:spPr>
      </p:pic>
      <p:sp>
        <p:nvSpPr>
          <p:cNvPr id="7" name="文本框 6"/>
          <p:cNvSpPr txBox="1"/>
          <p:nvPr/>
        </p:nvSpPr>
        <p:spPr>
          <a:xfrm>
            <a:off x="98425" y="1595120"/>
            <a:ext cx="6957060" cy="2323465"/>
          </a:xfrm>
          <a:prstGeom prst="rect">
            <a:avLst/>
          </a:prstGeom>
          <a:solidFill>
            <a:schemeClr val="accent2">
              <a:lumMod val="75000"/>
            </a:schemeClr>
          </a:solidFill>
        </p:spPr>
        <p:txBody>
          <a:bodyPr wrap="square" rtlCol="0">
            <a:noAutofit/>
          </a:bodyPr>
          <a:lstStyle/>
          <a:p>
            <a:pPr>
              <a:lnSpc>
                <a:spcPct val="150000"/>
              </a:lnSpc>
            </a:pPr>
            <a:r>
              <a:rPr lang="zh-CN" altLang="en-US" sz="1600" dirty="0">
                <a:solidFill>
                  <a:schemeClr val="bg1"/>
                </a:solidFill>
                <a:cs typeface="+mn-ea"/>
                <a:sym typeface="+mn-lt"/>
              </a:rPr>
              <a:t>Redis stores data in memory, thus providing very fast read and write performance. Also, it supports multiple persistence options such as snapshots and log files to ensure that data is not lost after a power failure or restart.</a:t>
            </a:r>
            <a:endParaRPr lang="zh-CN" altLang="en-US" sz="1600" dirty="0">
              <a:solidFill>
                <a:schemeClr val="bg1"/>
              </a:solidFill>
              <a:cs typeface="+mn-ea"/>
              <a:sym typeface="+mn-lt"/>
            </a:endParaRPr>
          </a:p>
        </p:txBody>
      </p:sp>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262494" y="102870"/>
            <a:ext cx="4929255" cy="3774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155575"/>
            <a:ext cx="5144770" cy="430530"/>
          </a:xfrm>
          <a:prstGeom prst="rect">
            <a:avLst/>
          </a:prstGeom>
        </p:spPr>
        <p:txBody>
          <a:bodyPr wrap="square" lIns="0" tIns="0" rIns="0" bIns="0">
            <a:spAutoFit/>
          </a:bodyPr>
          <a:lstStyle/>
          <a:p>
            <a:pPr algn="dist"/>
            <a:r>
              <a:rPr lang="zh-CN" altLang="en-US" sz="2800" b="1" dirty="0">
                <a:solidFill>
                  <a:schemeClr val="tx1">
                    <a:lumMod val="50000"/>
                    <a:lumOff val="50000"/>
                  </a:schemeClr>
                </a:solidFill>
                <a:cs typeface="+mn-ea"/>
                <a:sym typeface="+mn-lt"/>
              </a:rPr>
              <a:t>Key Features of Redis:</a:t>
            </a:r>
            <a:endParaRPr lang="zh-CN" altLang="en-US" sz="2800" b="1" dirty="0">
              <a:solidFill>
                <a:schemeClr val="tx1">
                  <a:lumMod val="50000"/>
                  <a:lumOff val="50000"/>
                </a:schemeClr>
              </a:solidFill>
              <a:cs typeface="+mn-ea"/>
              <a:sym typeface="+mn-lt"/>
            </a:endParaRPr>
          </a:p>
        </p:txBody>
      </p:sp>
      <p:sp>
        <p:nvSpPr>
          <p:cNvPr id="6" name="Rectangle 47"/>
          <p:cNvSpPr/>
          <p:nvPr/>
        </p:nvSpPr>
        <p:spPr>
          <a:xfrm>
            <a:off x="721995" y="908685"/>
            <a:ext cx="6051550" cy="276860"/>
          </a:xfrm>
          <a:prstGeom prst="rect">
            <a:avLst/>
          </a:prstGeom>
        </p:spPr>
        <p:txBody>
          <a:bodyPr wrap="square" lIns="0" tIns="0" rIns="0" bIns="0">
            <a:spAutoFit/>
          </a:bodyPr>
          <a:lstStyle/>
          <a:p>
            <a:r>
              <a:rPr lang="en-US" b="1" dirty="0">
                <a:cs typeface="+mn-ea"/>
                <a:sym typeface="+mn-lt"/>
              </a:rPr>
              <a:t>Publish/Subscribe Feature:</a:t>
            </a:r>
            <a:endParaRPr lang="en-US" b="1" dirty="0">
              <a:solidFill>
                <a:schemeClr val="tx1">
                  <a:lumMod val="65000"/>
                  <a:lumOff val="35000"/>
                </a:schemeClr>
              </a:solidFill>
              <a:cs typeface="+mn-ea"/>
              <a:sym typeface="+mn-lt"/>
            </a:endParaRPr>
          </a:p>
        </p:txBody>
      </p:sp>
      <p:sp>
        <p:nvSpPr>
          <p:cNvPr id="5" name="矩形 4"/>
          <p:cNvSpPr>
            <a:spLocks noChangeArrowheads="1"/>
          </p:cNvSpPr>
          <p:nvPr/>
        </p:nvSpPr>
        <p:spPr bwMode="auto">
          <a:xfrm>
            <a:off x="0" y="1508125"/>
            <a:ext cx="9194165" cy="1533525"/>
          </a:xfrm>
          <a:prstGeom prst="rect">
            <a:avLst/>
          </a:prstGeom>
          <a:solidFill>
            <a:schemeClr val="accent2">
              <a:lumMod val="75000"/>
            </a:schemeClr>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cs typeface="+mn-ea"/>
              <a:sym typeface="+mn-lt"/>
            </a:endParaRPr>
          </a:p>
        </p:txBody>
      </p:sp>
      <p:pic>
        <p:nvPicPr>
          <p:cNvPr id="8" name="图片 7" descr="redis_logo-1"/>
          <p:cNvPicPr>
            <a:picLocks noChangeAspect="1"/>
          </p:cNvPicPr>
          <p:nvPr/>
        </p:nvPicPr>
        <p:blipFill>
          <a:blip r:embed="rId1"/>
          <a:stretch>
            <a:fillRect/>
          </a:stretch>
        </p:blipFill>
        <p:spPr>
          <a:xfrm>
            <a:off x="9346565" y="155575"/>
            <a:ext cx="2779395" cy="2779395"/>
          </a:xfrm>
          <a:prstGeom prst="rect">
            <a:avLst/>
          </a:prstGeom>
        </p:spPr>
      </p:pic>
      <p:sp>
        <p:nvSpPr>
          <p:cNvPr id="7" name="文本框 6"/>
          <p:cNvSpPr txBox="1"/>
          <p:nvPr/>
        </p:nvSpPr>
        <p:spPr>
          <a:xfrm>
            <a:off x="98425" y="1637030"/>
            <a:ext cx="8803005" cy="1366520"/>
          </a:xfrm>
          <a:prstGeom prst="rect">
            <a:avLst/>
          </a:prstGeom>
          <a:solidFill>
            <a:schemeClr val="accent2">
              <a:lumMod val="75000"/>
            </a:schemeClr>
          </a:solidFill>
        </p:spPr>
        <p:txBody>
          <a:bodyPr wrap="square" rtlCol="0">
            <a:noAutofit/>
          </a:bodyPr>
          <a:lstStyle/>
          <a:p>
            <a:pPr>
              <a:lnSpc>
                <a:spcPct val="150000"/>
              </a:lnSpc>
            </a:pPr>
            <a:r>
              <a:rPr lang="en-US" altLang="zh-CN" sz="1600" dirty="0">
                <a:solidFill>
                  <a:schemeClr val="bg1"/>
                </a:solidFill>
                <a:cs typeface="+mn-ea"/>
                <a:sym typeface="+mn-lt"/>
              </a:rPr>
              <a:t>Redis has a powerful publish/subscribe feature that allows real-time communication between different parts of an application. This is useful in scenarios such as building real-time chat applications and messaging systems</a:t>
            </a:r>
            <a:r>
              <a:rPr lang="zh-CN" altLang="en-US" sz="1600" dirty="0">
                <a:solidFill>
                  <a:schemeClr val="bg1"/>
                </a:solidFill>
                <a:cs typeface="+mn-ea"/>
                <a:sym typeface="+mn-lt"/>
              </a:rPr>
              <a:t>.</a:t>
            </a:r>
            <a:endParaRPr lang="zh-CN" altLang="en-US" sz="1600" dirty="0">
              <a:solidFill>
                <a:schemeClr val="bg1"/>
              </a:solidFill>
              <a:cs typeface="+mn-ea"/>
              <a:sym typeface="+mn-lt"/>
            </a:endParaRPr>
          </a:p>
        </p:txBody>
      </p:sp>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9137" y="3185795"/>
            <a:ext cx="9373358" cy="3442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155575"/>
            <a:ext cx="5144770" cy="430530"/>
          </a:xfrm>
          <a:prstGeom prst="rect">
            <a:avLst/>
          </a:prstGeom>
        </p:spPr>
        <p:txBody>
          <a:bodyPr wrap="square" lIns="0" tIns="0" rIns="0" bIns="0">
            <a:spAutoFit/>
          </a:bodyPr>
          <a:lstStyle/>
          <a:p>
            <a:pPr algn="dist"/>
            <a:r>
              <a:rPr lang="zh-CN" altLang="en-US" sz="2800" b="1" dirty="0">
                <a:solidFill>
                  <a:schemeClr val="tx1">
                    <a:lumMod val="50000"/>
                    <a:lumOff val="50000"/>
                  </a:schemeClr>
                </a:solidFill>
                <a:cs typeface="+mn-ea"/>
                <a:sym typeface="+mn-lt"/>
              </a:rPr>
              <a:t>Key Features of Redis:</a:t>
            </a:r>
            <a:endParaRPr lang="zh-CN" altLang="en-US" sz="2800" b="1" dirty="0">
              <a:solidFill>
                <a:schemeClr val="tx1">
                  <a:lumMod val="50000"/>
                  <a:lumOff val="50000"/>
                </a:schemeClr>
              </a:solidFill>
              <a:cs typeface="+mn-ea"/>
              <a:sym typeface="+mn-lt"/>
            </a:endParaRPr>
          </a:p>
        </p:txBody>
      </p:sp>
      <p:sp>
        <p:nvSpPr>
          <p:cNvPr id="6" name="Rectangle 47"/>
          <p:cNvSpPr/>
          <p:nvPr/>
        </p:nvSpPr>
        <p:spPr>
          <a:xfrm>
            <a:off x="721995" y="908685"/>
            <a:ext cx="6051550" cy="276860"/>
          </a:xfrm>
          <a:prstGeom prst="rect">
            <a:avLst/>
          </a:prstGeom>
        </p:spPr>
        <p:txBody>
          <a:bodyPr wrap="square" lIns="0" tIns="0" rIns="0" bIns="0">
            <a:spAutoFit/>
          </a:bodyPr>
          <a:lstStyle/>
          <a:p>
            <a:r>
              <a:rPr lang="en-US" b="1" dirty="0">
                <a:solidFill>
                  <a:schemeClr val="tx1">
                    <a:lumMod val="65000"/>
                    <a:lumOff val="35000"/>
                  </a:schemeClr>
                </a:solidFill>
                <a:cs typeface="+mn-ea"/>
                <a:sym typeface="+mn-lt"/>
              </a:rPr>
              <a:t>Transaction Support:</a:t>
            </a:r>
            <a:endParaRPr lang="en-US" b="1" dirty="0">
              <a:solidFill>
                <a:schemeClr val="tx1">
                  <a:lumMod val="65000"/>
                  <a:lumOff val="35000"/>
                </a:schemeClr>
              </a:solidFill>
              <a:cs typeface="+mn-ea"/>
              <a:sym typeface="+mn-lt"/>
            </a:endParaRPr>
          </a:p>
        </p:txBody>
      </p:sp>
      <p:sp>
        <p:nvSpPr>
          <p:cNvPr id="5" name="矩形 4"/>
          <p:cNvSpPr>
            <a:spLocks noChangeArrowheads="1"/>
          </p:cNvSpPr>
          <p:nvPr/>
        </p:nvSpPr>
        <p:spPr bwMode="auto">
          <a:xfrm>
            <a:off x="0" y="1508125"/>
            <a:ext cx="9194165" cy="2206625"/>
          </a:xfrm>
          <a:prstGeom prst="rect">
            <a:avLst/>
          </a:prstGeom>
          <a:solidFill>
            <a:schemeClr val="accent2">
              <a:lumMod val="75000"/>
            </a:schemeClr>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98425" y="1637030"/>
            <a:ext cx="8803005" cy="1366520"/>
          </a:xfrm>
          <a:prstGeom prst="rect">
            <a:avLst/>
          </a:prstGeom>
          <a:solidFill>
            <a:schemeClr val="accent2">
              <a:lumMod val="75000"/>
            </a:schemeClr>
          </a:solidFill>
        </p:spPr>
        <p:txBody>
          <a:bodyPr wrap="square" rtlCol="0">
            <a:noAutofit/>
          </a:bodyPr>
          <a:lstStyle/>
          <a:p>
            <a:pPr>
              <a:lnSpc>
                <a:spcPct val="150000"/>
              </a:lnSpc>
            </a:pPr>
            <a:r>
              <a:rPr lang="en-US" altLang="zh-CN" sz="1600" dirty="0">
                <a:solidFill>
                  <a:schemeClr val="bg1"/>
                </a:solidFill>
                <a:cs typeface="+mn-ea"/>
                <a:sym typeface="+mn-lt"/>
              </a:rPr>
              <a:t>Redis supports multi-command transactions, allowing multiple operations to be executed as a single atomic transaction. This ensures that all operations within a transaction either succeed or fail, maintaining data consistency.</a:t>
            </a:r>
            <a:endParaRPr lang="zh-CN" altLang="en-US" sz="1600" dirty="0">
              <a:solidFill>
                <a:schemeClr val="bg1"/>
              </a:solidFill>
              <a:cs typeface="+mn-ea"/>
              <a:sym typeface="+mn-lt"/>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 y="3754825"/>
            <a:ext cx="10526505" cy="29586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307362" y="645458"/>
            <a:ext cx="3972645" cy="800219"/>
          </a:xfrm>
          <a:prstGeom prst="rect">
            <a:avLst/>
          </a:prstGeom>
          <a:noFill/>
        </p:spPr>
        <p:txBody>
          <a:bodyPr wrap="square" rtlCol="0">
            <a:spAutoFit/>
          </a:bodyPr>
          <a:lstStyle/>
          <a:p>
            <a:r>
              <a:rPr lang="en-US" altLang="zh-CN" sz="2800" b="1" dirty="0">
                <a:solidFill>
                  <a:schemeClr val="tx1">
                    <a:lumMod val="50000"/>
                    <a:lumOff val="50000"/>
                  </a:schemeClr>
                </a:solidFill>
                <a:cs typeface="+mn-ea"/>
                <a:sym typeface="+mn-lt"/>
              </a:rPr>
              <a:t>Redis cluster pattern</a:t>
            </a:r>
            <a:endParaRPr lang="en-US" altLang="zh-CN" sz="2800" b="1" dirty="0">
              <a:solidFill>
                <a:schemeClr val="tx1">
                  <a:lumMod val="50000"/>
                  <a:lumOff val="50000"/>
                </a:schemeClr>
              </a:solidFill>
              <a:cs typeface="+mn-ea"/>
              <a:sym typeface="+mn-lt"/>
            </a:endParaRPr>
          </a:p>
          <a:p>
            <a:endParaRPr lang="en-GB" dirty="0"/>
          </a:p>
        </p:txBody>
      </p:sp>
      <p:pic>
        <p:nvPicPr>
          <p:cNvPr id="6" name="图片 5"/>
          <p:cNvPicPr>
            <a:picLocks noChangeAspect="1"/>
          </p:cNvPicPr>
          <p:nvPr/>
        </p:nvPicPr>
        <p:blipFill>
          <a:blip r:embed="rId1"/>
          <a:stretch>
            <a:fillRect/>
          </a:stretch>
        </p:blipFill>
        <p:spPr>
          <a:xfrm>
            <a:off x="9411983" y="0"/>
            <a:ext cx="2780017" cy="2780017"/>
          </a:xfrm>
          <a:prstGeom prst="rect">
            <a:avLst/>
          </a:prstGeom>
        </p:spPr>
      </p:pic>
      <p:sp>
        <p:nvSpPr>
          <p:cNvPr id="8" name="文本框 7"/>
          <p:cNvSpPr txBox="1"/>
          <p:nvPr/>
        </p:nvSpPr>
        <p:spPr>
          <a:xfrm>
            <a:off x="0" y="1445895"/>
            <a:ext cx="8252460" cy="4332605"/>
          </a:xfrm>
          <a:prstGeom prst="rect">
            <a:avLst/>
          </a:prstGeom>
          <a:solidFill>
            <a:srgbClr val="953735"/>
          </a:solidFill>
        </p:spPr>
        <p:txBody>
          <a:bodyPr wrap="square" rtlCol="0">
            <a:noAutofit/>
          </a:bodyPr>
          <a:lstStyle/>
          <a:p>
            <a:pPr algn="just"/>
            <a:r>
              <a:rPr lang="en-GB" sz="2800" dirty="0">
                <a:solidFill>
                  <a:schemeClr val="bg1"/>
                </a:solidFill>
                <a:sym typeface="+mn-ea"/>
              </a:rPr>
              <a:t>In Redis, clustering is a deployment mode used to achieve high availability and horizontal scalability.</a:t>
            </a:r>
            <a:r>
              <a:rPr lang="en-US" altLang="en-GB" sz="2800" dirty="0">
                <a:solidFill>
                  <a:schemeClr val="bg1"/>
                </a:solidFill>
                <a:sym typeface="+mn-ea"/>
              </a:rPr>
              <a:t> </a:t>
            </a:r>
            <a:r>
              <a:rPr lang="en-GB" sz="2800" dirty="0">
                <a:solidFill>
                  <a:schemeClr val="bg1"/>
                </a:solidFill>
                <a:sym typeface="+mn-ea"/>
              </a:rPr>
              <a:t>A Redis cluster is a collection of Redis instances that work together to provide increased memory capacity, high availability, and load balancing.</a:t>
            </a:r>
            <a:endParaRPr lang="en-GB" sz="2800" dirty="0">
              <a:solidFill>
                <a:schemeClr val="bg1"/>
              </a:solidFill>
            </a:endParaRPr>
          </a:p>
          <a:p>
            <a:pPr algn="just"/>
            <a:r>
              <a:rPr lang="en-GB" sz="2800" dirty="0">
                <a:solidFill>
                  <a:schemeClr val="bg1"/>
                </a:solidFill>
                <a:sym typeface="+mn-ea"/>
              </a:rPr>
              <a:t> </a:t>
            </a:r>
            <a:r>
              <a:rPr lang="en-US" altLang="en-GB" sz="2800" dirty="0">
                <a:solidFill>
                  <a:schemeClr val="bg1"/>
                </a:solidFill>
                <a:sym typeface="+mn-ea"/>
              </a:rPr>
              <a:t>when we are working with Redis, p</a:t>
            </a:r>
            <a:r>
              <a:rPr lang="en-GB" sz="2800" dirty="0">
                <a:solidFill>
                  <a:schemeClr val="bg1"/>
                </a:solidFill>
                <a:sym typeface="+mn-ea"/>
              </a:rPr>
              <a:t>erformance optimization is crucial. As you need to deal with a large amount of data and request. Here we will share some methods for performance optimization.</a:t>
            </a:r>
            <a:endParaRPr lang="en-GB" sz="28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577" y="543515"/>
            <a:ext cx="4894730" cy="106059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cs typeface="+mn-ea"/>
                <a:sym typeface="+mn-lt"/>
              </a:rPr>
              <a:t>Redis cluster pattern</a:t>
            </a:r>
            <a:br>
              <a:rPr lang="en-GB" dirty="0"/>
            </a:br>
            <a:endParaRPr lang="en-GB" dirty="0"/>
          </a:p>
        </p:txBody>
      </p:sp>
      <p:pic>
        <p:nvPicPr>
          <p:cNvPr id="4" name="图片 3"/>
          <p:cNvPicPr>
            <a:picLocks noChangeAspect="1"/>
          </p:cNvPicPr>
          <p:nvPr/>
        </p:nvPicPr>
        <p:blipFill>
          <a:blip r:embed="rId1"/>
          <a:stretch>
            <a:fillRect/>
          </a:stretch>
        </p:blipFill>
        <p:spPr>
          <a:xfrm>
            <a:off x="9411983" y="-193479"/>
            <a:ext cx="2780017" cy="2780017"/>
          </a:xfrm>
          <a:prstGeom prst="rect">
            <a:avLst/>
          </a:prstGeom>
        </p:spPr>
      </p:pic>
      <p:pic>
        <p:nvPicPr>
          <p:cNvPr id="5" name="图片 4"/>
          <p:cNvPicPr>
            <a:picLocks noChangeAspect="1"/>
          </p:cNvPicPr>
          <p:nvPr/>
        </p:nvPicPr>
        <p:blipFill>
          <a:blip r:embed="rId2"/>
          <a:stretch>
            <a:fillRect/>
          </a:stretch>
        </p:blipFill>
        <p:spPr>
          <a:xfrm>
            <a:off x="5330733" y="2936435"/>
            <a:ext cx="2420322" cy="2511770"/>
          </a:xfrm>
          <a:prstGeom prst="rect">
            <a:avLst/>
          </a:prstGeom>
          <a:solidFill>
            <a:schemeClr val="bg1"/>
          </a:solidFill>
        </p:spPr>
      </p:pic>
      <p:sp>
        <p:nvSpPr>
          <p:cNvPr id="6" name="文本框 5"/>
          <p:cNvSpPr txBox="1"/>
          <p:nvPr/>
        </p:nvSpPr>
        <p:spPr>
          <a:xfrm>
            <a:off x="5464075" y="3667780"/>
            <a:ext cx="1967112" cy="830997"/>
          </a:xfrm>
          <a:prstGeom prst="rect">
            <a:avLst/>
          </a:prstGeom>
          <a:noFill/>
        </p:spPr>
        <p:txBody>
          <a:bodyPr wrap="square" rtlCol="0">
            <a:spAutoFit/>
          </a:bodyPr>
          <a:lstStyle/>
          <a:p>
            <a:r>
              <a:rPr lang="en-GB" sz="2400" dirty="0">
                <a:solidFill>
                  <a:schemeClr val="bg1"/>
                </a:solidFill>
              </a:rPr>
              <a:t>performance optimization </a:t>
            </a:r>
            <a:endParaRPr lang="en-GB" sz="2400" dirty="0">
              <a:solidFill>
                <a:schemeClr val="bg1"/>
              </a:solidFill>
            </a:endParaRPr>
          </a:p>
        </p:txBody>
      </p:sp>
      <p:sp>
        <p:nvSpPr>
          <p:cNvPr id="8" name="文本框 7"/>
          <p:cNvSpPr txBox="1"/>
          <p:nvPr/>
        </p:nvSpPr>
        <p:spPr>
          <a:xfrm>
            <a:off x="872953" y="2183226"/>
            <a:ext cx="299677" cy="345781"/>
          </a:xfrm>
          <a:prstGeom prst="rect">
            <a:avLst/>
          </a:prstGeom>
          <a:solidFill>
            <a:srgbClr val="953735"/>
          </a:solidFill>
        </p:spPr>
        <p:txBody>
          <a:bodyPr wrap="square" rtlCol="0">
            <a:spAutoFit/>
          </a:bodyPr>
          <a:lstStyle/>
          <a:p>
            <a:endParaRPr lang="en-GB" dirty="0"/>
          </a:p>
        </p:txBody>
      </p:sp>
      <p:pic>
        <p:nvPicPr>
          <p:cNvPr id="9" name="图片 8"/>
          <p:cNvPicPr>
            <a:picLocks noChangeAspect="1"/>
          </p:cNvPicPr>
          <p:nvPr/>
        </p:nvPicPr>
        <p:blipFill>
          <a:blip r:embed="rId3"/>
          <a:stretch>
            <a:fillRect/>
          </a:stretch>
        </p:blipFill>
        <p:spPr>
          <a:xfrm>
            <a:off x="872953" y="4756618"/>
            <a:ext cx="298730" cy="347502"/>
          </a:xfrm>
          <a:prstGeom prst="rect">
            <a:avLst/>
          </a:prstGeom>
        </p:spPr>
      </p:pic>
      <p:pic>
        <p:nvPicPr>
          <p:cNvPr id="10" name="图片 9"/>
          <p:cNvPicPr>
            <a:picLocks noChangeAspect="1"/>
          </p:cNvPicPr>
          <p:nvPr/>
        </p:nvPicPr>
        <p:blipFill>
          <a:blip r:embed="rId3"/>
          <a:stretch>
            <a:fillRect/>
          </a:stretch>
        </p:blipFill>
        <p:spPr>
          <a:xfrm>
            <a:off x="11547890" y="2183226"/>
            <a:ext cx="298730" cy="347502"/>
          </a:xfrm>
          <a:prstGeom prst="rect">
            <a:avLst/>
          </a:prstGeom>
        </p:spPr>
      </p:pic>
      <p:pic>
        <p:nvPicPr>
          <p:cNvPr id="11" name="图片 10"/>
          <p:cNvPicPr>
            <a:picLocks noChangeAspect="1"/>
          </p:cNvPicPr>
          <p:nvPr/>
        </p:nvPicPr>
        <p:blipFill>
          <a:blip r:embed="rId3"/>
          <a:stretch>
            <a:fillRect/>
          </a:stretch>
        </p:blipFill>
        <p:spPr>
          <a:xfrm>
            <a:off x="11606400" y="4930369"/>
            <a:ext cx="298730" cy="347502"/>
          </a:xfrm>
          <a:prstGeom prst="rect">
            <a:avLst/>
          </a:prstGeom>
        </p:spPr>
      </p:pic>
      <p:sp>
        <p:nvSpPr>
          <p:cNvPr id="13" name="文本框 12"/>
          <p:cNvSpPr txBox="1"/>
          <p:nvPr/>
        </p:nvSpPr>
        <p:spPr>
          <a:xfrm>
            <a:off x="1375441" y="2128897"/>
            <a:ext cx="2504995" cy="400110"/>
          </a:xfrm>
          <a:prstGeom prst="rect">
            <a:avLst/>
          </a:prstGeom>
          <a:noFill/>
        </p:spPr>
        <p:txBody>
          <a:bodyPr wrap="square" rtlCol="0">
            <a:spAutoFit/>
          </a:bodyPr>
          <a:lstStyle/>
          <a:p>
            <a:r>
              <a:rPr lang="en-GB" altLang="zh-CN" sz="2000" dirty="0">
                <a:cs typeface="+mn-ea"/>
                <a:sym typeface="+mn-lt"/>
              </a:rPr>
              <a:t>Horizontal Scaling</a:t>
            </a:r>
            <a:r>
              <a:rPr lang="en-US" altLang="zh-CN" sz="2000" dirty="0">
                <a:cs typeface="+mn-ea"/>
                <a:sym typeface="+mn-lt"/>
              </a:rPr>
              <a:t> </a:t>
            </a:r>
            <a:endParaRPr lang="zh-CN" altLang="en-US" sz="2000" dirty="0">
              <a:cs typeface="+mn-ea"/>
              <a:sym typeface="+mn-lt"/>
            </a:endParaRPr>
          </a:p>
        </p:txBody>
      </p:sp>
      <p:sp>
        <p:nvSpPr>
          <p:cNvPr id="15" name="文本框 14"/>
          <p:cNvSpPr txBox="1"/>
          <p:nvPr/>
        </p:nvSpPr>
        <p:spPr>
          <a:xfrm>
            <a:off x="1264582" y="4740319"/>
            <a:ext cx="2950669" cy="707886"/>
          </a:xfrm>
          <a:prstGeom prst="rect">
            <a:avLst/>
          </a:prstGeom>
          <a:noFill/>
        </p:spPr>
        <p:txBody>
          <a:bodyPr wrap="square" rtlCol="0">
            <a:spAutoFit/>
          </a:bodyPr>
          <a:lstStyle/>
          <a:p>
            <a:r>
              <a:rPr lang="en-GB" altLang="zh-CN" sz="2000" dirty="0">
                <a:cs typeface="+mn-ea"/>
                <a:sym typeface="+mn-lt"/>
              </a:rPr>
              <a:t>Proper Data Distribution</a:t>
            </a:r>
            <a:r>
              <a:rPr lang="en-US" altLang="zh-CN" sz="2000" dirty="0">
                <a:cs typeface="+mn-ea"/>
                <a:sym typeface="+mn-lt"/>
              </a:rPr>
              <a:t> </a:t>
            </a:r>
            <a:endParaRPr lang="zh-CN" altLang="en-US" sz="2000" dirty="0">
              <a:cs typeface="+mn-ea"/>
              <a:sym typeface="+mn-lt"/>
            </a:endParaRPr>
          </a:p>
          <a:p>
            <a:endParaRPr lang="en-GB" sz="2000" dirty="0"/>
          </a:p>
        </p:txBody>
      </p:sp>
      <p:sp>
        <p:nvSpPr>
          <p:cNvPr id="16" name="文本框 15"/>
          <p:cNvSpPr txBox="1"/>
          <p:nvPr/>
        </p:nvSpPr>
        <p:spPr>
          <a:xfrm>
            <a:off x="9510977" y="2183226"/>
            <a:ext cx="2745760" cy="677108"/>
          </a:xfrm>
          <a:prstGeom prst="rect">
            <a:avLst/>
          </a:prstGeom>
          <a:noFill/>
        </p:spPr>
        <p:txBody>
          <a:bodyPr wrap="square" rtlCol="0">
            <a:spAutoFit/>
          </a:bodyPr>
          <a:lstStyle/>
          <a:p>
            <a:r>
              <a:rPr lang="en-GB" altLang="zh-CN" sz="2000" dirty="0">
                <a:cs typeface="+mn-ea"/>
                <a:sym typeface="+mn-lt"/>
              </a:rPr>
              <a:t>Cache Data</a:t>
            </a:r>
            <a:r>
              <a:rPr lang="en-US" altLang="zh-CN" sz="2000" dirty="0">
                <a:cs typeface="+mn-ea"/>
                <a:sym typeface="+mn-lt"/>
              </a:rPr>
              <a:t> </a:t>
            </a:r>
            <a:endParaRPr lang="zh-CN" altLang="en-US" sz="2000" dirty="0">
              <a:cs typeface="+mn-ea"/>
              <a:sym typeface="+mn-lt"/>
            </a:endParaRPr>
          </a:p>
          <a:p>
            <a:endParaRPr lang="en-GB" dirty="0"/>
          </a:p>
        </p:txBody>
      </p:sp>
      <p:sp>
        <p:nvSpPr>
          <p:cNvPr id="17" name="文本框 16"/>
          <p:cNvSpPr txBox="1"/>
          <p:nvPr/>
        </p:nvSpPr>
        <p:spPr>
          <a:xfrm>
            <a:off x="8674468" y="4863198"/>
            <a:ext cx="3081297" cy="677108"/>
          </a:xfrm>
          <a:prstGeom prst="rect">
            <a:avLst/>
          </a:prstGeom>
          <a:noFill/>
        </p:spPr>
        <p:txBody>
          <a:bodyPr wrap="square" rtlCol="0">
            <a:spAutoFit/>
          </a:bodyPr>
          <a:lstStyle/>
          <a:p>
            <a:r>
              <a:rPr lang="en-GB" altLang="zh-CN" sz="2000" dirty="0">
                <a:cs typeface="+mn-ea"/>
                <a:sym typeface="+mn-lt"/>
              </a:rPr>
              <a:t>Use Persistence Options</a:t>
            </a:r>
            <a:r>
              <a:rPr lang="en-US" altLang="zh-CN" sz="2000" dirty="0">
                <a:cs typeface="+mn-ea"/>
                <a:sym typeface="+mn-lt"/>
              </a:rPr>
              <a:t> </a:t>
            </a:r>
            <a:endParaRPr lang="zh-CN" altLang="en-US" sz="2000" dirty="0">
              <a:cs typeface="+mn-ea"/>
              <a:sym typeface="+mn-lt"/>
            </a:endParaRPr>
          </a:p>
          <a:p>
            <a:endParaRPr lang="en-GB" dirty="0"/>
          </a:p>
        </p:txBody>
      </p:sp>
      <p:sp>
        <p:nvSpPr>
          <p:cNvPr id="18" name="文本框 17"/>
          <p:cNvSpPr txBox="1"/>
          <p:nvPr/>
        </p:nvSpPr>
        <p:spPr>
          <a:xfrm>
            <a:off x="818824" y="2882950"/>
            <a:ext cx="3760860" cy="1200329"/>
          </a:xfrm>
          <a:prstGeom prst="rect">
            <a:avLst/>
          </a:prstGeom>
          <a:solidFill>
            <a:srgbClr val="953735"/>
          </a:solidFill>
        </p:spPr>
        <p:txBody>
          <a:bodyPr wrap="square" rtlCol="0">
            <a:spAutoFit/>
          </a:bodyPr>
          <a:lstStyle/>
          <a:p>
            <a:pPr algn="just"/>
            <a:r>
              <a:rPr lang="en-GB" dirty="0">
                <a:solidFill>
                  <a:schemeClr val="bg1"/>
                </a:solidFill>
              </a:rPr>
              <a:t>Horizontal scaling involves adding more nodes to improve cluster’s capacity and performance</a:t>
            </a:r>
            <a:endParaRPr lang="en-GB" dirty="0">
              <a:solidFill>
                <a:schemeClr val="bg1"/>
              </a:solidFill>
            </a:endParaRPr>
          </a:p>
          <a:p>
            <a:endParaRPr lang="en-GB" dirty="0"/>
          </a:p>
        </p:txBody>
      </p:sp>
      <p:sp>
        <p:nvSpPr>
          <p:cNvPr id="19" name="文本框 18"/>
          <p:cNvSpPr txBox="1"/>
          <p:nvPr/>
        </p:nvSpPr>
        <p:spPr>
          <a:xfrm>
            <a:off x="788171" y="5201752"/>
            <a:ext cx="3903489" cy="1477328"/>
          </a:xfrm>
          <a:prstGeom prst="rect">
            <a:avLst/>
          </a:prstGeom>
          <a:solidFill>
            <a:srgbClr val="953735"/>
          </a:solidFill>
        </p:spPr>
        <p:txBody>
          <a:bodyPr wrap="square" rtlCol="0">
            <a:spAutoFit/>
          </a:bodyPr>
          <a:lstStyle/>
          <a:p>
            <a:r>
              <a:rPr lang="en-GB" altLang="zh-CN" dirty="0">
                <a:solidFill>
                  <a:schemeClr val="bg1"/>
                </a:solidFill>
                <a:cs typeface="+mn-ea"/>
                <a:sym typeface="+mn-lt"/>
              </a:rPr>
              <a:t>Using proper data distribution to ensure that data is evenly distributed across different nodes in the cluster</a:t>
            </a:r>
            <a:endParaRPr lang="en-US" altLang="zh-CN" dirty="0">
              <a:solidFill>
                <a:schemeClr val="bg1"/>
              </a:solidFill>
              <a:cs typeface="+mn-ea"/>
              <a:sym typeface="+mn-lt"/>
            </a:endParaRPr>
          </a:p>
          <a:p>
            <a:endParaRPr lang="en-GB" dirty="0"/>
          </a:p>
        </p:txBody>
      </p:sp>
      <p:sp>
        <p:nvSpPr>
          <p:cNvPr id="20" name="文本框 19"/>
          <p:cNvSpPr txBox="1"/>
          <p:nvPr/>
        </p:nvSpPr>
        <p:spPr>
          <a:xfrm>
            <a:off x="8278152" y="2882950"/>
            <a:ext cx="3787073" cy="1200329"/>
          </a:xfrm>
          <a:prstGeom prst="rect">
            <a:avLst/>
          </a:prstGeom>
          <a:solidFill>
            <a:srgbClr val="953735"/>
          </a:solidFill>
        </p:spPr>
        <p:txBody>
          <a:bodyPr wrap="square" rtlCol="0">
            <a:spAutoFit/>
          </a:bodyPr>
          <a:lstStyle/>
          <a:p>
            <a:pPr algn="just"/>
            <a:r>
              <a:rPr lang="en-GB" altLang="zh-CN" dirty="0">
                <a:solidFill>
                  <a:schemeClr val="bg1"/>
                </a:solidFill>
                <a:cs typeface="+mn-ea"/>
                <a:sym typeface="+mn-lt"/>
              </a:rPr>
              <a:t>For</a:t>
            </a:r>
            <a:r>
              <a:rPr lang="zh-CN" altLang="en-US" dirty="0">
                <a:solidFill>
                  <a:schemeClr val="bg1"/>
                </a:solidFill>
                <a:cs typeface="+mn-ea"/>
                <a:sym typeface="+mn-lt"/>
              </a:rPr>
              <a:t> </a:t>
            </a:r>
            <a:r>
              <a:rPr lang="en-GB" altLang="zh-CN" dirty="0">
                <a:solidFill>
                  <a:schemeClr val="bg1"/>
                </a:solidFill>
                <a:cs typeface="+mn-ea"/>
                <a:sym typeface="+mn-lt"/>
              </a:rPr>
              <a:t>frequently</a:t>
            </a:r>
            <a:r>
              <a:rPr lang="zh-CN" altLang="en-US" dirty="0">
                <a:solidFill>
                  <a:schemeClr val="bg1"/>
                </a:solidFill>
                <a:cs typeface="+mn-ea"/>
                <a:sym typeface="+mn-lt"/>
              </a:rPr>
              <a:t> </a:t>
            </a:r>
            <a:r>
              <a:rPr lang="en-GB" altLang="zh-CN" dirty="0">
                <a:solidFill>
                  <a:schemeClr val="bg1"/>
                </a:solidFill>
                <a:cs typeface="+mn-ea"/>
                <a:sym typeface="+mn-lt"/>
              </a:rPr>
              <a:t>accessed</a:t>
            </a:r>
            <a:r>
              <a:rPr lang="zh-CN" altLang="en-US" dirty="0">
                <a:solidFill>
                  <a:schemeClr val="bg1"/>
                </a:solidFill>
                <a:cs typeface="+mn-ea"/>
                <a:sym typeface="+mn-lt"/>
              </a:rPr>
              <a:t> </a:t>
            </a:r>
            <a:r>
              <a:rPr lang="en-GB" altLang="zh-CN" dirty="0">
                <a:solidFill>
                  <a:schemeClr val="bg1"/>
                </a:solidFill>
                <a:cs typeface="+mn-ea"/>
                <a:sym typeface="+mn-lt"/>
              </a:rPr>
              <a:t>data,</a:t>
            </a:r>
            <a:r>
              <a:rPr lang="zh-CN" altLang="en-US" dirty="0">
                <a:solidFill>
                  <a:schemeClr val="bg1"/>
                </a:solidFill>
                <a:cs typeface="+mn-ea"/>
                <a:sym typeface="+mn-lt"/>
              </a:rPr>
              <a:t> </a:t>
            </a:r>
            <a:r>
              <a:rPr lang="en-GB" altLang="zh-CN" dirty="0">
                <a:solidFill>
                  <a:schemeClr val="bg1"/>
                </a:solidFill>
                <a:cs typeface="+mn-ea"/>
                <a:sym typeface="+mn-lt"/>
              </a:rPr>
              <a:t>using cache data to reduce request to Redis</a:t>
            </a:r>
            <a:endParaRPr lang="en-US" altLang="zh-CN" dirty="0">
              <a:solidFill>
                <a:schemeClr val="bg1"/>
              </a:solidFill>
              <a:cs typeface="+mn-ea"/>
              <a:sym typeface="+mn-lt"/>
            </a:endParaRPr>
          </a:p>
          <a:p>
            <a:endParaRPr lang="en-GB" dirty="0"/>
          </a:p>
        </p:txBody>
      </p:sp>
      <p:sp>
        <p:nvSpPr>
          <p:cNvPr id="21" name="文本框 20"/>
          <p:cNvSpPr txBox="1"/>
          <p:nvPr/>
        </p:nvSpPr>
        <p:spPr>
          <a:xfrm>
            <a:off x="8278152" y="5448205"/>
            <a:ext cx="3787073" cy="923330"/>
          </a:xfrm>
          <a:prstGeom prst="rect">
            <a:avLst/>
          </a:prstGeom>
          <a:solidFill>
            <a:srgbClr val="953735"/>
          </a:solidFill>
        </p:spPr>
        <p:txBody>
          <a:bodyPr wrap="square" rtlCol="0">
            <a:spAutoFit/>
          </a:bodyPr>
          <a:lstStyle/>
          <a:p>
            <a:r>
              <a:rPr lang="en-GB" altLang="zh-CN" dirty="0">
                <a:solidFill>
                  <a:schemeClr val="bg1"/>
                </a:solidFill>
                <a:cs typeface="+mn-ea"/>
                <a:sym typeface="+mn-lt"/>
              </a:rPr>
              <a:t>Choosing appropriate options like snapshots and append-only files.</a:t>
            </a:r>
            <a:endParaRPr lang="en-US" altLang="zh-CN" dirty="0">
              <a:solidFill>
                <a:schemeClr val="bg1"/>
              </a:solidFill>
              <a:cs typeface="+mn-ea"/>
              <a:sym typeface="+mn-lt"/>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155575"/>
            <a:ext cx="5144770" cy="430530"/>
          </a:xfrm>
          <a:prstGeom prst="rect">
            <a:avLst/>
          </a:prstGeom>
        </p:spPr>
        <p:txBody>
          <a:bodyPr wrap="square" lIns="0" tIns="0" rIns="0" bIns="0">
            <a:spAutoFit/>
          </a:bodyPr>
          <a:lstStyle/>
          <a:p>
            <a:pPr algn="dist"/>
            <a:r>
              <a:rPr lang="zh-CN" altLang="en-US" sz="2800" b="1" dirty="0">
                <a:solidFill>
                  <a:schemeClr val="tx1">
                    <a:lumMod val="50000"/>
                    <a:lumOff val="50000"/>
                  </a:schemeClr>
                </a:solidFill>
                <a:cs typeface="+mn-ea"/>
                <a:sym typeface="+mn-lt"/>
              </a:rPr>
              <a:t>Key Features of Redis:</a:t>
            </a:r>
            <a:endParaRPr lang="zh-CN" altLang="en-US" sz="2800" b="1" dirty="0">
              <a:solidFill>
                <a:schemeClr val="tx1">
                  <a:lumMod val="50000"/>
                  <a:lumOff val="50000"/>
                </a:schemeClr>
              </a:solidFill>
              <a:cs typeface="+mn-ea"/>
              <a:sym typeface="+mn-lt"/>
            </a:endParaRPr>
          </a:p>
        </p:txBody>
      </p:sp>
      <p:sp>
        <p:nvSpPr>
          <p:cNvPr id="6" name="Rectangle 47"/>
          <p:cNvSpPr/>
          <p:nvPr/>
        </p:nvSpPr>
        <p:spPr>
          <a:xfrm>
            <a:off x="721995" y="908685"/>
            <a:ext cx="6051550" cy="276860"/>
          </a:xfrm>
          <a:prstGeom prst="rect">
            <a:avLst/>
          </a:prstGeom>
        </p:spPr>
        <p:txBody>
          <a:bodyPr wrap="square" lIns="0" tIns="0" rIns="0" bIns="0">
            <a:spAutoFit/>
          </a:bodyPr>
          <a:lstStyle/>
          <a:p>
            <a:r>
              <a:rPr lang="en-US" b="1" dirty="0">
                <a:cs typeface="+mn-ea"/>
                <a:sym typeface="+mn-lt"/>
              </a:rPr>
              <a:t>Master-Slave Replication: </a:t>
            </a:r>
            <a:endParaRPr lang="en-US" b="1" dirty="0">
              <a:solidFill>
                <a:schemeClr val="tx1">
                  <a:lumMod val="65000"/>
                  <a:lumOff val="35000"/>
                </a:schemeClr>
              </a:solidFill>
              <a:cs typeface="+mn-ea"/>
              <a:sym typeface="+mn-lt"/>
            </a:endParaRPr>
          </a:p>
        </p:txBody>
      </p:sp>
      <p:sp>
        <p:nvSpPr>
          <p:cNvPr id="5" name="矩形 4"/>
          <p:cNvSpPr>
            <a:spLocks noChangeArrowheads="1"/>
          </p:cNvSpPr>
          <p:nvPr/>
        </p:nvSpPr>
        <p:spPr bwMode="auto">
          <a:xfrm>
            <a:off x="0" y="1508125"/>
            <a:ext cx="9194165" cy="2206625"/>
          </a:xfrm>
          <a:prstGeom prst="rect">
            <a:avLst/>
          </a:prstGeom>
          <a:solidFill>
            <a:schemeClr val="accent2">
              <a:lumMod val="75000"/>
            </a:schemeClr>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cs typeface="+mn-ea"/>
              <a:sym typeface="+mn-lt"/>
            </a:endParaRPr>
          </a:p>
        </p:txBody>
      </p:sp>
      <p:pic>
        <p:nvPicPr>
          <p:cNvPr id="8" name="图片 7" descr="redis_logo-1"/>
          <p:cNvPicPr>
            <a:picLocks noChangeAspect="1"/>
          </p:cNvPicPr>
          <p:nvPr/>
        </p:nvPicPr>
        <p:blipFill>
          <a:blip r:embed="rId1"/>
          <a:stretch>
            <a:fillRect/>
          </a:stretch>
        </p:blipFill>
        <p:spPr>
          <a:xfrm>
            <a:off x="9355455" y="0"/>
            <a:ext cx="2779395" cy="2779395"/>
          </a:xfrm>
          <a:prstGeom prst="rect">
            <a:avLst/>
          </a:prstGeom>
        </p:spPr>
      </p:pic>
      <p:sp>
        <p:nvSpPr>
          <p:cNvPr id="7" name="文本框 6"/>
          <p:cNvSpPr txBox="1"/>
          <p:nvPr/>
        </p:nvSpPr>
        <p:spPr>
          <a:xfrm>
            <a:off x="98425" y="1637030"/>
            <a:ext cx="8803005" cy="1366520"/>
          </a:xfrm>
          <a:prstGeom prst="rect">
            <a:avLst/>
          </a:prstGeom>
          <a:solidFill>
            <a:schemeClr val="accent2">
              <a:lumMod val="75000"/>
            </a:schemeClr>
          </a:solidFill>
        </p:spPr>
        <p:txBody>
          <a:bodyPr wrap="square" rtlCol="0">
            <a:noAutofit/>
          </a:bodyPr>
          <a:lstStyle/>
          <a:p>
            <a:pPr>
              <a:lnSpc>
                <a:spcPct val="150000"/>
              </a:lnSpc>
            </a:pPr>
            <a:r>
              <a:rPr lang="en-US" altLang="zh-CN" sz="1600" dirty="0">
                <a:solidFill>
                  <a:schemeClr val="bg1"/>
                </a:solidFill>
                <a:cs typeface="+mn-ea"/>
                <a:sym typeface="+mn-lt"/>
              </a:rPr>
              <a:t>Redis supports master-slave replication, where one Redis instance (the master) can replicate data to multiple slave instances to improve data availability and read performance. Master-slave replication can also be used for failure recovery and load sharing</a:t>
            </a:r>
            <a:endParaRPr lang="zh-CN" altLang="en-US" sz="1600" dirty="0">
              <a:solidFill>
                <a:schemeClr val="bg1"/>
              </a:solidFill>
              <a:cs typeface="+mn-ea"/>
              <a:sym typeface="+mn-lt"/>
            </a:endParaRPr>
          </a:p>
        </p:txBody>
      </p:sp>
      <p:pic>
        <p:nvPicPr>
          <p:cNvPr id="4" name="图片 3"/>
          <p:cNvPicPr>
            <a:picLocks noChangeAspect="1"/>
          </p:cNvPicPr>
          <p:nvPr>
            <p:custDataLst>
              <p:tags r:id="rId2"/>
            </p:custDataLst>
          </p:nvPr>
        </p:nvPicPr>
        <p:blipFill>
          <a:blip r:embed="rId3"/>
          <a:stretch>
            <a:fillRect/>
          </a:stretch>
        </p:blipFill>
        <p:spPr>
          <a:xfrm>
            <a:off x="98425" y="3759200"/>
            <a:ext cx="8924290" cy="2935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sz="3600" b="1" dirty="0">
                <a:solidFill>
                  <a:schemeClr val="bg1">
                    <a:lumMod val="50000"/>
                  </a:schemeClr>
                </a:solidFill>
              </a:rPr>
              <a:t>Redis Application</a:t>
            </a:r>
            <a:endParaRPr lang="en-GB" sz="3600" b="1" dirty="0">
              <a:solidFill>
                <a:schemeClr val="bg1">
                  <a:lumMod val="50000"/>
                </a:schemeClr>
              </a:solidFill>
            </a:endParaRPr>
          </a:p>
        </p:txBody>
      </p:sp>
      <p:pic>
        <p:nvPicPr>
          <p:cNvPr id="4" name="图片 3"/>
          <p:cNvPicPr>
            <a:picLocks noChangeAspect="1"/>
          </p:cNvPicPr>
          <p:nvPr/>
        </p:nvPicPr>
        <p:blipFill>
          <a:blip r:embed="rId1"/>
          <a:stretch>
            <a:fillRect/>
          </a:stretch>
        </p:blipFill>
        <p:spPr>
          <a:xfrm>
            <a:off x="9293359" y="110298"/>
            <a:ext cx="2780017" cy="2780017"/>
          </a:xfrm>
          <a:prstGeom prst="rect">
            <a:avLst/>
          </a:prstGeom>
        </p:spPr>
      </p:pic>
      <p:sp>
        <p:nvSpPr>
          <p:cNvPr id="5" name="文本框 4"/>
          <p:cNvSpPr txBox="1"/>
          <p:nvPr/>
        </p:nvSpPr>
        <p:spPr>
          <a:xfrm>
            <a:off x="838200" y="2256790"/>
            <a:ext cx="7493635" cy="3867150"/>
          </a:xfrm>
          <a:prstGeom prst="rect">
            <a:avLst/>
          </a:prstGeom>
          <a:solidFill>
            <a:srgbClr val="953735"/>
          </a:solidFill>
        </p:spPr>
        <p:txBody>
          <a:bodyPr wrap="square" rtlCol="0">
            <a:noAutofit/>
          </a:bodyPr>
          <a:lstStyle/>
          <a:p>
            <a:pPr algn="just"/>
            <a:r>
              <a:rPr lang="en-GB" sz="2000" dirty="0">
                <a:solidFill>
                  <a:schemeClr val="bg1"/>
                </a:solidFill>
              </a:rPr>
              <a:t>Real-time Games: </a:t>
            </a:r>
            <a:endParaRPr lang="en-GB" sz="2000" dirty="0">
              <a:solidFill>
                <a:schemeClr val="bg1"/>
              </a:solidFill>
            </a:endParaRPr>
          </a:p>
          <a:p>
            <a:pPr algn="just"/>
            <a:r>
              <a:rPr lang="en-GB" sz="2000" dirty="0">
                <a:solidFill>
                  <a:schemeClr val="bg1"/>
                </a:solidFill>
              </a:rPr>
              <a:t>Online games and multiplayer games use Redis to store game state, player information, and real-time events. Popular game like PUBG use Redis to support real-time gaming.</a:t>
            </a:r>
            <a:endParaRPr lang="en-GB" sz="2000" dirty="0">
              <a:solidFill>
                <a:schemeClr val="bg1"/>
              </a:solidFill>
            </a:endParaRPr>
          </a:p>
          <a:p>
            <a:pPr algn="just"/>
            <a:endParaRPr lang="en-GB" sz="2000" dirty="0">
              <a:solidFill>
                <a:schemeClr val="bg1"/>
              </a:solidFill>
            </a:endParaRPr>
          </a:p>
          <a:p>
            <a:pPr algn="just"/>
            <a:r>
              <a:rPr lang="en-GB" sz="2000" dirty="0">
                <a:solidFill>
                  <a:schemeClr val="bg1"/>
                </a:solidFill>
              </a:rPr>
              <a:t>Counters and Leaderboards: </a:t>
            </a:r>
            <a:endParaRPr lang="en-GB" sz="2000" dirty="0">
              <a:solidFill>
                <a:schemeClr val="bg1"/>
              </a:solidFill>
            </a:endParaRPr>
          </a:p>
          <a:p>
            <a:pPr algn="just"/>
            <a:r>
              <a:rPr lang="en-GB" sz="2000" dirty="0">
                <a:solidFill>
                  <a:schemeClr val="bg1"/>
                </a:solidFill>
              </a:rPr>
              <a:t>Redis is often used to implement counters and leaderboards. Social media apps like Instagram use Redis to track likes, comments, and shares, and to build leaderboards.</a:t>
            </a:r>
            <a:endParaRPr lang="en-GB" sz="2000" dirty="0">
              <a:solidFill>
                <a:schemeClr val="bg1"/>
              </a:solidFill>
            </a:endParaRPr>
          </a:p>
          <a:p>
            <a:pPr algn="just"/>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redis_logo-1"/>
          <p:cNvPicPr>
            <a:picLocks noChangeAspect="1"/>
          </p:cNvPicPr>
          <p:nvPr>
            <p:custDataLst>
              <p:tags r:id="rId1"/>
            </p:custDataLst>
          </p:nvPr>
        </p:nvPicPr>
        <p:blipFill>
          <a:blip r:embed="rId2"/>
          <a:stretch>
            <a:fillRect/>
          </a:stretch>
        </p:blipFill>
        <p:spPr>
          <a:xfrm>
            <a:off x="9355455" y="0"/>
            <a:ext cx="2779395" cy="2779395"/>
          </a:xfrm>
          <a:prstGeom prst="rect">
            <a:avLst/>
          </a:prstGeom>
        </p:spPr>
      </p:pic>
      <p:sp>
        <p:nvSpPr>
          <p:cNvPr id="7" name="Rectangle 47"/>
          <p:cNvSpPr/>
          <p:nvPr/>
        </p:nvSpPr>
        <p:spPr>
          <a:xfrm>
            <a:off x="292416" y="94063"/>
            <a:ext cx="413640" cy="984885"/>
          </a:xfrm>
          <a:prstGeom prst="rect">
            <a:avLst/>
          </a:prstGeom>
        </p:spPr>
        <p:txBody>
          <a:bodyPr wrap="square" lIns="0" tIns="0" rIns="0" bIns="0">
            <a:spAutoFit/>
          </a:bodyPr>
          <a:lstStyle/>
          <a:p>
            <a:pPr algn="dist"/>
            <a:r>
              <a:rPr lang="en-US" altLang="zh-CN" sz="3200" dirty="0">
                <a:solidFill>
                  <a:schemeClr val="bg1"/>
                </a:solidFill>
                <a:cs typeface="+mn-ea"/>
                <a:sym typeface="+mn-lt"/>
              </a:rPr>
              <a:t>61</a:t>
            </a:r>
            <a:endParaRPr lang="en-US" sz="3200" dirty="0">
              <a:solidFill>
                <a:schemeClr val="bg1"/>
              </a:solidFill>
              <a:cs typeface="+mn-ea"/>
              <a:sym typeface="+mn-lt"/>
            </a:endParaRPr>
          </a:p>
        </p:txBody>
      </p:sp>
      <p:sp>
        <p:nvSpPr>
          <p:cNvPr id="9" name="Rectangle 47"/>
          <p:cNvSpPr/>
          <p:nvPr/>
        </p:nvSpPr>
        <p:spPr>
          <a:xfrm>
            <a:off x="1241425" y="155575"/>
            <a:ext cx="4989195" cy="430530"/>
          </a:xfrm>
          <a:prstGeom prst="rect">
            <a:avLst/>
          </a:prstGeom>
        </p:spPr>
        <p:txBody>
          <a:bodyPr wrap="square" lIns="0" tIns="0" rIns="0" bIns="0">
            <a:spAutoFit/>
          </a:bodyPr>
          <a:lstStyle/>
          <a:p>
            <a:pPr algn="dist"/>
            <a:r>
              <a:rPr lang="zh-CN" altLang="en-US" sz="2800" b="1" dirty="0">
                <a:solidFill>
                  <a:srgbClr val="C00000"/>
                </a:solidFill>
                <a:cs typeface="+mn-ea"/>
                <a:sym typeface="+mn-lt"/>
              </a:rPr>
              <a:t>Redis vs. other databases</a:t>
            </a:r>
            <a:endParaRPr lang="zh-CN" altLang="en-US" sz="2800" b="1" dirty="0">
              <a:solidFill>
                <a:srgbClr val="C00000"/>
              </a:solidFill>
              <a:cs typeface="+mn-ea"/>
              <a:sym typeface="+mn-lt"/>
            </a:endParaRPr>
          </a:p>
        </p:txBody>
      </p:sp>
      <p:sp>
        <p:nvSpPr>
          <p:cNvPr id="362" name="文本框 361"/>
          <p:cNvSpPr txBox="1"/>
          <p:nvPr/>
        </p:nvSpPr>
        <p:spPr>
          <a:xfrm>
            <a:off x="633095" y="586105"/>
            <a:ext cx="9356090" cy="802005"/>
          </a:xfrm>
          <a:prstGeom prst="rect">
            <a:avLst/>
          </a:prstGeom>
          <a:noFill/>
        </p:spPr>
        <p:txBody>
          <a:bodyPr wrap="square" lIns="91436" tIns="45718" rIns="91436" bIns="45718" rtlCol="0">
            <a:noAutofit/>
          </a:bodyPr>
          <a:lstStyle/>
          <a:p>
            <a:pPr>
              <a:lnSpc>
                <a:spcPct val="130000"/>
              </a:lnSpc>
            </a:pPr>
            <a:r>
              <a:rPr lang="zh-CN" altLang="en-US" sz="2400" b="1" dirty="0">
                <a:solidFill>
                  <a:srgbClr val="C00000"/>
                </a:solidFill>
                <a:cs typeface="+mn-ea"/>
                <a:sym typeface="+mn-lt"/>
              </a:rPr>
              <a:t>Comparison with traditional relational databases (e.g. MySQL)</a:t>
            </a:r>
            <a:endParaRPr lang="zh-CN" altLang="en-US" sz="2400" b="1" dirty="0">
              <a:solidFill>
                <a:srgbClr val="C00000"/>
              </a:solidFill>
              <a:cs typeface="+mn-ea"/>
              <a:sym typeface="+mn-lt"/>
            </a:endParaRPr>
          </a:p>
          <a:p>
            <a:pPr>
              <a:lnSpc>
                <a:spcPct val="130000"/>
              </a:lnSpc>
            </a:pPr>
            <a:endParaRPr lang="zh-CN" altLang="en-US" sz="2400" b="1" dirty="0">
              <a:solidFill>
                <a:srgbClr val="C00000"/>
              </a:solidFill>
              <a:cs typeface="+mn-ea"/>
              <a:sym typeface="+mn-lt"/>
            </a:endParaRPr>
          </a:p>
        </p:txBody>
      </p:sp>
      <p:sp>
        <p:nvSpPr>
          <p:cNvPr id="366" name="矩形 365"/>
          <p:cNvSpPr/>
          <p:nvPr/>
        </p:nvSpPr>
        <p:spPr>
          <a:xfrm>
            <a:off x="433705" y="1786255"/>
            <a:ext cx="10914380" cy="4577080"/>
          </a:xfrm>
          <a:prstGeom prst="rect">
            <a:avLst/>
          </a:prstGeom>
        </p:spPr>
        <p:txBody>
          <a:bodyPr wrap="square" lIns="91436" tIns="45718" rIns="91436" bIns="45718">
            <a:noAutofit/>
          </a:bodyPr>
          <a:lstStyle/>
          <a:p>
            <a:pPr>
              <a:lnSpc>
                <a:spcPct val="130000"/>
              </a:lnSpc>
            </a:pPr>
            <a:endParaRPr lang="zh-CN" altLang="en-US" sz="1600" dirty="0">
              <a:solidFill>
                <a:schemeClr val="tx1">
                  <a:lumMod val="75000"/>
                  <a:lumOff val="25000"/>
                </a:schemeClr>
              </a:solidFill>
              <a:cs typeface="+mn-ea"/>
              <a:sym typeface="+mn-lt"/>
            </a:endParaRPr>
          </a:p>
        </p:txBody>
      </p:sp>
      <p:sp>
        <p:nvSpPr>
          <p:cNvPr id="3" name="文本框 2"/>
          <p:cNvSpPr txBox="1"/>
          <p:nvPr/>
        </p:nvSpPr>
        <p:spPr>
          <a:xfrm>
            <a:off x="226695" y="1239520"/>
            <a:ext cx="10416540" cy="5262880"/>
          </a:xfrm>
          <a:prstGeom prst="rect">
            <a:avLst/>
          </a:prstGeom>
          <a:noFill/>
        </p:spPr>
        <p:txBody>
          <a:bodyPr wrap="square" rtlCol="0">
            <a:noAutofit/>
          </a:bodyPr>
          <a:lstStyle/>
          <a:p>
            <a:r>
              <a:rPr lang="zh-CN" altLang="en-US" b="1" dirty="0">
                <a:solidFill>
                  <a:schemeClr val="bg2">
                    <a:lumMod val="25000"/>
                  </a:schemeClr>
                </a:solidFill>
              </a:rPr>
              <a:t>Data Model: </a:t>
            </a:r>
            <a:endParaRPr lang="zh-CN" altLang="en-US" b="1" dirty="0">
              <a:solidFill>
                <a:schemeClr val="bg2">
                  <a:lumMod val="25000"/>
                </a:schemeClr>
              </a:solidFill>
            </a:endParaRPr>
          </a:p>
          <a:p>
            <a:r>
              <a:rPr lang="zh-CN" altLang="en-US" dirty="0">
                <a:solidFill>
                  <a:schemeClr val="bg2">
                    <a:lumMod val="25000"/>
                  </a:schemeClr>
                </a:solidFill>
              </a:rPr>
              <a:t>Redis: Key-value pair store with support for multiple data types.</a:t>
            </a:r>
            <a:endParaRPr lang="zh-CN" altLang="en-US" dirty="0">
              <a:solidFill>
                <a:schemeClr val="bg2">
                  <a:lumMod val="25000"/>
                </a:schemeClr>
              </a:solidFill>
            </a:endParaRPr>
          </a:p>
          <a:p>
            <a:r>
              <a:rPr lang="zh-CN" altLang="en-US" dirty="0">
                <a:solidFill>
                  <a:schemeClr val="bg2">
                    <a:lumMod val="25000"/>
                  </a:schemeClr>
                </a:solidFill>
              </a:rPr>
              <a:t>MySQL: Tabular and relational model.</a:t>
            </a:r>
            <a:endParaRPr lang="zh-CN" altLang="en-US" dirty="0">
              <a:solidFill>
                <a:schemeClr val="bg2">
                  <a:lumMod val="25000"/>
                </a:schemeClr>
              </a:solidFill>
            </a:endParaRPr>
          </a:p>
          <a:p>
            <a:endParaRPr lang="zh-CN" altLang="en-US" dirty="0">
              <a:solidFill>
                <a:schemeClr val="bg2">
                  <a:lumMod val="25000"/>
                </a:schemeClr>
              </a:solidFill>
            </a:endParaRPr>
          </a:p>
          <a:p>
            <a:r>
              <a:rPr lang="zh-CN" altLang="en-US" b="1" dirty="0">
                <a:solidFill>
                  <a:schemeClr val="bg2">
                    <a:lumMod val="25000"/>
                  </a:schemeClr>
                </a:solidFill>
              </a:rPr>
              <a:t>Performance: </a:t>
            </a:r>
            <a:endParaRPr lang="zh-CN" altLang="en-US" b="1" dirty="0">
              <a:solidFill>
                <a:schemeClr val="bg2">
                  <a:lumMod val="25000"/>
                </a:schemeClr>
              </a:solidFill>
            </a:endParaRPr>
          </a:p>
          <a:p>
            <a:r>
              <a:rPr lang="zh-CN" altLang="en-US" dirty="0">
                <a:solidFill>
                  <a:schemeClr val="bg2">
                    <a:lumMod val="25000"/>
                  </a:schemeClr>
                </a:solidFill>
              </a:rPr>
              <a:t>Redis: In-memory storage, very fast read speeds, suitable for high-speed reads.</a:t>
            </a:r>
            <a:endParaRPr lang="zh-CN" altLang="en-US" dirty="0">
              <a:solidFill>
                <a:schemeClr val="bg2">
                  <a:lumMod val="25000"/>
                </a:schemeClr>
              </a:solidFill>
            </a:endParaRPr>
          </a:p>
          <a:p>
            <a:r>
              <a:rPr lang="zh-CN" altLang="en-US" dirty="0">
                <a:solidFill>
                  <a:schemeClr val="bg2">
                    <a:lumMod val="25000"/>
                  </a:schemeClr>
                </a:solidFill>
              </a:rPr>
              <a:t>MySQL: Disk storage for complex queries.</a:t>
            </a:r>
            <a:endParaRPr lang="zh-CN" altLang="en-US" dirty="0">
              <a:solidFill>
                <a:schemeClr val="bg2">
                  <a:lumMod val="25000"/>
                </a:schemeClr>
              </a:solidFill>
            </a:endParaRPr>
          </a:p>
          <a:p>
            <a:endParaRPr lang="zh-CN" altLang="en-US" dirty="0">
              <a:solidFill>
                <a:schemeClr val="bg2">
                  <a:lumMod val="25000"/>
                </a:schemeClr>
              </a:solidFill>
            </a:endParaRPr>
          </a:p>
          <a:p>
            <a:r>
              <a:rPr lang="zh-CN" altLang="en-US" b="1" dirty="0">
                <a:solidFill>
                  <a:schemeClr val="bg2">
                    <a:lumMod val="25000"/>
                  </a:schemeClr>
                </a:solidFill>
              </a:rPr>
              <a:t>Uses: </a:t>
            </a:r>
            <a:endParaRPr lang="zh-CN" altLang="en-US" b="1" dirty="0">
              <a:solidFill>
                <a:schemeClr val="bg2">
                  <a:lumMod val="25000"/>
                </a:schemeClr>
              </a:solidFill>
            </a:endParaRPr>
          </a:p>
          <a:p>
            <a:r>
              <a:rPr lang="zh-CN" altLang="en-US" dirty="0">
                <a:solidFill>
                  <a:schemeClr val="bg2">
                    <a:lumMod val="25000"/>
                  </a:schemeClr>
                </a:solidFill>
              </a:rPr>
              <a:t>Redis: For caching, session management, real-time analytics, message queues.</a:t>
            </a:r>
            <a:endParaRPr lang="zh-CN" altLang="en-US" dirty="0">
              <a:solidFill>
                <a:schemeClr val="bg2">
                  <a:lumMod val="25000"/>
                </a:schemeClr>
              </a:solidFill>
            </a:endParaRPr>
          </a:p>
          <a:p>
            <a:r>
              <a:rPr lang="zh-CN" altLang="en-US" dirty="0">
                <a:solidFill>
                  <a:schemeClr val="bg2">
                    <a:lumMod val="25000"/>
                  </a:schemeClr>
                </a:solidFill>
              </a:rPr>
              <a:t>MySQL: Suitable for transactional applications, complex queries, and scenarios with high data persistence requirements.</a:t>
            </a:r>
            <a:endParaRPr lang="zh-CN" altLang="en-US" dirty="0">
              <a:solidFill>
                <a:schemeClr val="bg2">
                  <a:lumMod val="25000"/>
                </a:schemeClr>
              </a:solidFill>
            </a:endParaRPr>
          </a:p>
          <a:p>
            <a:endParaRPr lang="zh-CN" altLang="en-US" dirty="0">
              <a:solidFill>
                <a:schemeClr val="bg2">
                  <a:lumMod val="25000"/>
                </a:schemeClr>
              </a:solidFill>
            </a:endParaRPr>
          </a:p>
          <a:p>
            <a:r>
              <a:rPr lang="zh-CN" altLang="en-US" b="1" dirty="0">
                <a:solidFill>
                  <a:schemeClr val="bg2">
                    <a:lumMod val="25000"/>
                  </a:schemeClr>
                </a:solidFill>
              </a:rPr>
              <a:t>Data Complexity: </a:t>
            </a:r>
            <a:endParaRPr lang="zh-CN" altLang="en-US" b="1" dirty="0">
              <a:solidFill>
                <a:schemeClr val="bg2">
                  <a:lumMod val="25000"/>
                </a:schemeClr>
              </a:solidFill>
            </a:endParaRPr>
          </a:p>
          <a:p>
            <a:r>
              <a:rPr lang="zh-CN" altLang="en-US" dirty="0">
                <a:solidFill>
                  <a:schemeClr val="bg2">
                    <a:lumMod val="25000"/>
                  </a:schemeClr>
                </a:solidFill>
              </a:rPr>
              <a:t>Redis: Simple data model, no support for complex queries.</a:t>
            </a:r>
            <a:endParaRPr lang="zh-CN" altLang="en-US" dirty="0">
              <a:solidFill>
                <a:schemeClr val="bg2">
                  <a:lumMod val="25000"/>
                </a:schemeClr>
              </a:solidFill>
            </a:endParaRPr>
          </a:p>
          <a:p>
            <a:r>
              <a:rPr lang="zh-CN" altLang="en-US" dirty="0">
                <a:solidFill>
                  <a:schemeClr val="bg2">
                    <a:lumMod val="25000"/>
                  </a:schemeClr>
                </a:solidFill>
              </a:rPr>
              <a:t>MySQL: Supports complex relational and SQL queries.</a:t>
            </a:r>
            <a:endParaRPr lang="zh-CN" altLang="en-US" dirty="0">
              <a:solidFill>
                <a:schemeClr val="bg2">
                  <a:lumMod val="25000"/>
                </a:schemeClr>
              </a:solidFill>
            </a:endParaRPr>
          </a:p>
          <a:p>
            <a:endParaRPr lang="zh-CN" altLang="en-US" dirty="0">
              <a:solidFill>
                <a:schemeClr val="bg2">
                  <a:lumMod val="25000"/>
                </a:schemeClr>
              </a:solidFill>
            </a:endParaRPr>
          </a:p>
          <a:p>
            <a:r>
              <a:rPr lang="zh-CN" altLang="en-US" b="1" dirty="0">
                <a:solidFill>
                  <a:schemeClr val="bg2">
                    <a:lumMod val="25000"/>
                  </a:schemeClr>
                </a:solidFill>
              </a:rPr>
              <a:t>Persistence:</a:t>
            </a:r>
            <a:r>
              <a:rPr lang="zh-CN" altLang="en-US" dirty="0">
                <a:solidFill>
                  <a:schemeClr val="bg2">
                    <a:lumMod val="25000"/>
                  </a:schemeClr>
                </a:solidFill>
              </a:rPr>
              <a:t> </a:t>
            </a:r>
            <a:endParaRPr lang="zh-CN" altLang="en-US" dirty="0">
              <a:solidFill>
                <a:schemeClr val="bg2">
                  <a:lumMod val="25000"/>
                </a:schemeClr>
              </a:solidFill>
            </a:endParaRPr>
          </a:p>
          <a:p>
            <a:r>
              <a:rPr lang="zh-CN" altLang="en-US" dirty="0">
                <a:solidFill>
                  <a:schemeClr val="bg2">
                    <a:lumMod val="25000"/>
                  </a:schemeClr>
                </a:solidFill>
              </a:rPr>
              <a:t>Redis: Supports different persistence models.</a:t>
            </a:r>
            <a:endParaRPr lang="zh-CN" altLang="en-US" dirty="0">
              <a:solidFill>
                <a:schemeClr val="bg2">
                  <a:lumMod val="25000"/>
                </a:schemeClr>
              </a:solidFill>
            </a:endParaRPr>
          </a:p>
          <a:p>
            <a:r>
              <a:rPr lang="zh-CN" altLang="en-US" dirty="0">
                <a:solidFill>
                  <a:schemeClr val="bg2">
                    <a:lumMod val="25000"/>
                  </a:schemeClr>
                </a:solidFill>
              </a:rPr>
              <a:t>MySQL:  strong persistence.</a:t>
            </a:r>
            <a:endParaRPr lang="zh-CN" altLang="en-US" dirty="0">
              <a:solidFill>
                <a:schemeClr val="bg2">
                  <a:lumMod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7"/>
          <p:cNvSpPr/>
          <p:nvPr/>
        </p:nvSpPr>
        <p:spPr>
          <a:xfrm>
            <a:off x="292416" y="94063"/>
            <a:ext cx="413640" cy="984885"/>
          </a:xfrm>
          <a:prstGeom prst="rect">
            <a:avLst/>
          </a:prstGeom>
        </p:spPr>
        <p:txBody>
          <a:bodyPr wrap="square" lIns="0" tIns="0" rIns="0" bIns="0">
            <a:spAutoFit/>
          </a:bodyPr>
          <a:lstStyle/>
          <a:p>
            <a:pPr algn="dist"/>
            <a:r>
              <a:rPr lang="en-US" altLang="zh-CN" sz="3200" dirty="0">
                <a:solidFill>
                  <a:schemeClr val="bg1"/>
                </a:solidFill>
                <a:cs typeface="+mn-ea"/>
                <a:sym typeface="+mn-lt"/>
              </a:rPr>
              <a:t>01</a:t>
            </a:r>
            <a:endParaRPr lang="en-US" sz="3200" dirty="0">
              <a:solidFill>
                <a:schemeClr val="bg1"/>
              </a:solidFill>
              <a:cs typeface="+mn-ea"/>
              <a:sym typeface="+mn-lt"/>
            </a:endParaRPr>
          </a:p>
        </p:txBody>
      </p:sp>
      <p:sp>
        <p:nvSpPr>
          <p:cNvPr id="3" name="Rectangle 47"/>
          <p:cNvSpPr/>
          <p:nvPr/>
        </p:nvSpPr>
        <p:spPr>
          <a:xfrm>
            <a:off x="1241425" y="155575"/>
            <a:ext cx="4989195" cy="430530"/>
          </a:xfrm>
          <a:prstGeom prst="rect">
            <a:avLst/>
          </a:prstGeom>
        </p:spPr>
        <p:txBody>
          <a:bodyPr wrap="square" lIns="0" tIns="0" rIns="0" bIns="0">
            <a:spAutoFit/>
          </a:bodyPr>
          <a:lstStyle/>
          <a:p>
            <a:pPr algn="dist"/>
            <a:r>
              <a:rPr lang="zh-CN" altLang="en-US" sz="2800" b="1" dirty="0">
                <a:solidFill>
                  <a:srgbClr val="C00000"/>
                </a:solidFill>
                <a:cs typeface="+mn-ea"/>
                <a:sym typeface="+mn-lt"/>
              </a:rPr>
              <a:t>Redis vs. other databases</a:t>
            </a:r>
            <a:endParaRPr lang="zh-CN" altLang="en-US" sz="2800" b="1" dirty="0">
              <a:solidFill>
                <a:srgbClr val="C00000"/>
              </a:solidFill>
              <a:cs typeface="+mn-ea"/>
              <a:sym typeface="+mn-lt"/>
            </a:endParaRPr>
          </a:p>
        </p:txBody>
      </p:sp>
      <p:sp>
        <p:nvSpPr>
          <p:cNvPr id="4" name="文本框 3"/>
          <p:cNvSpPr txBox="1"/>
          <p:nvPr/>
        </p:nvSpPr>
        <p:spPr>
          <a:xfrm>
            <a:off x="254106" y="815016"/>
            <a:ext cx="9356090" cy="802005"/>
          </a:xfrm>
          <a:prstGeom prst="rect">
            <a:avLst/>
          </a:prstGeom>
          <a:noFill/>
        </p:spPr>
        <p:txBody>
          <a:bodyPr wrap="square" lIns="91436" tIns="45718" rIns="91436" bIns="45718" rtlCol="0">
            <a:noAutofit/>
          </a:bodyPr>
          <a:lstStyle/>
          <a:p>
            <a:pPr>
              <a:lnSpc>
                <a:spcPct val="130000"/>
              </a:lnSpc>
            </a:pPr>
            <a:r>
              <a:rPr lang="pt-BR" altLang="zh-CN" sz="2400" b="1" dirty="0">
                <a:solidFill>
                  <a:srgbClr val="C00000"/>
                </a:solidFill>
                <a:cs typeface="+mn-ea"/>
                <a:sym typeface="+mn-lt"/>
              </a:rPr>
              <a:t>Redis vs. NoSQL Database (MongoDB)</a:t>
            </a:r>
            <a:endParaRPr lang="pt-BR" altLang="zh-CN" sz="2400" b="1" dirty="0">
              <a:solidFill>
                <a:srgbClr val="C00000"/>
              </a:solidFill>
              <a:cs typeface="+mn-ea"/>
              <a:sym typeface="+mn-lt"/>
            </a:endParaRPr>
          </a:p>
        </p:txBody>
      </p:sp>
      <p:sp>
        <p:nvSpPr>
          <p:cNvPr id="5" name="矩形 4"/>
          <p:cNvSpPr/>
          <p:nvPr/>
        </p:nvSpPr>
        <p:spPr>
          <a:xfrm>
            <a:off x="433705" y="1786255"/>
            <a:ext cx="10914380" cy="4577080"/>
          </a:xfrm>
          <a:prstGeom prst="rect">
            <a:avLst/>
          </a:prstGeom>
        </p:spPr>
        <p:txBody>
          <a:bodyPr wrap="square" lIns="91436" tIns="45718" rIns="91436" bIns="45718">
            <a:noAutofit/>
          </a:bodyPr>
          <a:lstStyle/>
          <a:p>
            <a:pPr>
              <a:lnSpc>
                <a:spcPct val="130000"/>
              </a:lnSpc>
            </a:pPr>
            <a:endParaRPr lang="zh-CN" altLang="en-US" sz="1600" dirty="0">
              <a:solidFill>
                <a:schemeClr val="tx1">
                  <a:lumMod val="75000"/>
                  <a:lumOff val="25000"/>
                </a:schemeClr>
              </a:solidFill>
              <a:cs typeface="+mn-ea"/>
              <a:sym typeface="+mn-lt"/>
            </a:endParaRPr>
          </a:p>
        </p:txBody>
      </p:sp>
      <p:sp>
        <p:nvSpPr>
          <p:cNvPr id="6" name="文本框 5"/>
          <p:cNvSpPr txBox="1"/>
          <p:nvPr/>
        </p:nvSpPr>
        <p:spPr>
          <a:xfrm>
            <a:off x="102870" y="1595120"/>
            <a:ext cx="10416540" cy="5262880"/>
          </a:xfrm>
          <a:prstGeom prst="rect">
            <a:avLst/>
          </a:prstGeom>
          <a:noFill/>
        </p:spPr>
        <p:txBody>
          <a:bodyPr wrap="square" rtlCol="0">
            <a:noAutofit/>
          </a:bodyPr>
          <a:lstStyle/>
          <a:p>
            <a:r>
              <a:rPr lang="en-US" altLang="zh-CN" b="1" dirty="0">
                <a:latin typeface="+mn-ea"/>
              </a:rPr>
              <a:t>Data Model.</a:t>
            </a:r>
            <a:endParaRPr lang="en-US" altLang="zh-CN" b="1" dirty="0">
              <a:latin typeface="+mn-ea"/>
            </a:endParaRPr>
          </a:p>
          <a:p>
            <a:r>
              <a:rPr lang="en-US" altLang="zh-CN" dirty="0">
                <a:latin typeface="+mn-ea"/>
              </a:rPr>
              <a:t>- Redis: key-value pair store, multiple data type support.</a:t>
            </a:r>
            <a:endParaRPr lang="en-US" altLang="zh-CN" dirty="0">
              <a:latin typeface="+mn-ea"/>
            </a:endParaRPr>
          </a:p>
          <a:p>
            <a:r>
              <a:rPr lang="en-US" altLang="zh-CN" dirty="0">
                <a:latin typeface="+mn-ea"/>
              </a:rPr>
              <a:t>- MongoDB: Document database, BSON format to store data.</a:t>
            </a:r>
            <a:endParaRPr lang="en-US" altLang="zh-CN" dirty="0">
              <a:latin typeface="+mn-ea"/>
            </a:endParaRPr>
          </a:p>
          <a:p>
            <a:endParaRPr lang="en-US" altLang="zh-CN" dirty="0">
              <a:latin typeface="+mn-ea"/>
            </a:endParaRPr>
          </a:p>
          <a:p>
            <a:r>
              <a:rPr lang="en-US" altLang="zh-CN" b="1" dirty="0">
                <a:latin typeface="+mn-ea"/>
              </a:rPr>
              <a:t>Performance</a:t>
            </a:r>
            <a:r>
              <a:rPr lang="en-US" altLang="zh-CN" dirty="0">
                <a:latin typeface="+mn-ea"/>
              </a:rPr>
              <a:t>: </a:t>
            </a:r>
            <a:endParaRPr lang="en-US" altLang="zh-CN" dirty="0">
              <a:latin typeface="+mn-ea"/>
            </a:endParaRPr>
          </a:p>
          <a:p>
            <a:r>
              <a:rPr lang="en-US" altLang="zh-CN" dirty="0">
                <a:latin typeface="+mn-ea"/>
              </a:rPr>
              <a:t>- Redis: In-memory storage, fast reads, suitable for high-speed reads.</a:t>
            </a:r>
            <a:endParaRPr lang="en-US" altLang="zh-CN" dirty="0">
              <a:latin typeface="+mn-ea"/>
            </a:endParaRPr>
          </a:p>
          <a:p>
            <a:r>
              <a:rPr lang="en-US" altLang="zh-CN" dirty="0">
                <a:latin typeface="+mn-ea"/>
              </a:rPr>
              <a:t>- MongoDB: Disk storage, suitable for read-write balanced applications.</a:t>
            </a:r>
            <a:endParaRPr lang="en-US" altLang="zh-CN" dirty="0">
              <a:latin typeface="+mn-ea"/>
            </a:endParaRPr>
          </a:p>
          <a:p>
            <a:endParaRPr lang="en-US" altLang="zh-CN" dirty="0">
              <a:latin typeface="+mn-ea"/>
            </a:endParaRPr>
          </a:p>
          <a:p>
            <a:r>
              <a:rPr lang="en-US" altLang="zh-CN" b="1" dirty="0">
                <a:latin typeface="+mn-ea"/>
              </a:rPr>
              <a:t>Usage</a:t>
            </a:r>
            <a:endParaRPr lang="en-US" altLang="zh-CN" b="1" dirty="0">
              <a:latin typeface="+mn-ea"/>
            </a:endParaRPr>
          </a:p>
          <a:p>
            <a:r>
              <a:rPr lang="en-US" altLang="zh-CN" dirty="0">
                <a:latin typeface="+mn-ea"/>
              </a:rPr>
              <a:t>- Redis: For caching, session management, real-time analytics, message queues.</a:t>
            </a:r>
            <a:endParaRPr lang="en-US" altLang="zh-CN" dirty="0">
              <a:latin typeface="+mn-ea"/>
            </a:endParaRPr>
          </a:p>
          <a:p>
            <a:r>
              <a:rPr lang="en-US" altLang="zh-CN" dirty="0">
                <a:latin typeface="+mn-ea"/>
              </a:rPr>
              <a:t>- MongoDB: Document storage for semi-structured data.</a:t>
            </a:r>
            <a:endParaRPr lang="en-US" altLang="zh-CN" dirty="0">
              <a:latin typeface="+mn-ea"/>
            </a:endParaRPr>
          </a:p>
          <a:p>
            <a:endParaRPr lang="en-US" altLang="zh-CN" dirty="0">
              <a:latin typeface="+mn-ea"/>
            </a:endParaRPr>
          </a:p>
          <a:p>
            <a:r>
              <a:rPr lang="en-US" altLang="zh-CN" b="1" dirty="0">
                <a:latin typeface="+mn-ea"/>
              </a:rPr>
              <a:t>Application Scenarios:</a:t>
            </a:r>
            <a:endParaRPr lang="en-US" altLang="zh-CN" b="1" dirty="0">
              <a:latin typeface="+mn-ea"/>
            </a:endParaRPr>
          </a:p>
          <a:p>
            <a:r>
              <a:rPr lang="en-US" altLang="zh-CN" dirty="0">
                <a:latin typeface="+mn-ea"/>
              </a:rPr>
              <a:t>-Redis: is ideal for fast read/write operations and high concurrency in use cases like caching, real-time counting, and session storage.</a:t>
            </a:r>
            <a:endParaRPr lang="en-US" altLang="zh-CN" dirty="0">
              <a:latin typeface="+mn-ea"/>
            </a:endParaRPr>
          </a:p>
          <a:p>
            <a:r>
              <a:rPr lang="en-US" altLang="zh-CN" dirty="0">
                <a:latin typeface="+mn-ea"/>
              </a:rPr>
              <a:t>-MongoDB: is suited for scenarios involving large amounts of semi-structured data and complex queries, like application logs and content management systems</a:t>
            </a:r>
            <a:endParaRPr lang="en-US" altLang="zh-CN" b="1" dirty="0">
              <a:latin typeface="+mn-ea"/>
            </a:endParaRPr>
          </a:p>
        </p:txBody>
      </p:sp>
      <p:sp>
        <p:nvSpPr>
          <p:cNvPr id="8" name="Rectangle 47"/>
          <p:cNvSpPr/>
          <p:nvPr>
            <p:custDataLst>
              <p:tags r:id="rId1"/>
            </p:custDataLst>
          </p:nvPr>
        </p:nvSpPr>
        <p:spPr>
          <a:xfrm>
            <a:off x="419416" y="221063"/>
            <a:ext cx="413640" cy="492125"/>
          </a:xfrm>
          <a:prstGeom prst="rect">
            <a:avLst/>
          </a:prstGeom>
        </p:spPr>
        <p:txBody>
          <a:bodyPr wrap="square" lIns="0" tIns="0" rIns="0" bIns="0">
            <a:spAutoFit/>
          </a:bodyPr>
          <a:lstStyle/>
          <a:p>
            <a:pPr algn="dist"/>
            <a:r>
              <a:rPr lang="en-US" altLang="zh-CN" sz="3200" dirty="0">
                <a:solidFill>
                  <a:schemeClr val="bg1"/>
                </a:solidFill>
                <a:cs typeface="+mn-ea"/>
                <a:sym typeface="+mn-lt"/>
              </a:rPr>
              <a:t>1</a:t>
            </a:r>
            <a:endParaRPr lang="en-US" sz="3200" dirty="0">
              <a:solidFill>
                <a:schemeClr val="bg1"/>
              </a:solidFill>
              <a:cs typeface="+mn-ea"/>
              <a:sym typeface="+mn-lt"/>
            </a:endParaRPr>
          </a:p>
        </p:txBody>
      </p:sp>
      <p:pic>
        <p:nvPicPr>
          <p:cNvPr id="9" name="图片 8" descr="redis_logo-1"/>
          <p:cNvPicPr>
            <a:picLocks noChangeAspect="1"/>
          </p:cNvPicPr>
          <p:nvPr>
            <p:custDataLst>
              <p:tags r:id="rId2"/>
            </p:custDataLst>
          </p:nvPr>
        </p:nvPicPr>
        <p:blipFill>
          <a:blip r:embed="rId3"/>
          <a:stretch>
            <a:fillRect/>
          </a:stretch>
        </p:blipFill>
        <p:spPr>
          <a:xfrm>
            <a:off x="9412605" y="0"/>
            <a:ext cx="2779395" cy="27793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2769" y="2920795"/>
            <a:ext cx="6854158" cy="1569660"/>
          </a:xfrm>
          <a:prstGeom prst="rect">
            <a:avLst/>
          </a:prstGeom>
          <a:noFill/>
        </p:spPr>
        <p:txBody>
          <a:bodyPr wrap="square" rtlCol="0">
            <a:spAutoFit/>
          </a:bodyPr>
          <a:lstStyle/>
          <a:p>
            <a:r>
              <a:rPr lang="en-GB" sz="9600" dirty="0"/>
              <a:t>Thank You</a:t>
            </a:r>
            <a:endParaRPr lang="en-GB" sz="9600" dirty="0"/>
          </a:p>
        </p:txBody>
      </p:sp>
      <p:pic>
        <p:nvPicPr>
          <p:cNvPr id="5" name="图片 4"/>
          <p:cNvPicPr>
            <a:picLocks noChangeAspect="1"/>
          </p:cNvPicPr>
          <p:nvPr/>
        </p:nvPicPr>
        <p:blipFill>
          <a:blip r:embed="rId1"/>
          <a:stretch>
            <a:fillRect/>
          </a:stretch>
        </p:blipFill>
        <p:spPr>
          <a:xfrm>
            <a:off x="9411983" y="210191"/>
            <a:ext cx="2780017" cy="27800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963" y="836578"/>
            <a:ext cx="7208194" cy="3346315"/>
          </a:xfrm>
        </p:spPr>
        <p:txBody>
          <a:bodyPr>
            <a:normAutofit/>
          </a:bodyPr>
          <a:lstStyle/>
          <a:p>
            <a:r>
              <a:rPr lang="en-US" altLang="zh-CN" sz="9600" dirty="0"/>
              <a:t>NOSQL</a:t>
            </a:r>
            <a:endParaRPr lang="zh-CN" altLang="en-US" sz="9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81727" y="2644170"/>
            <a:ext cx="7853083" cy="1569660"/>
          </a:xfrm>
          <a:prstGeom prst="rect">
            <a:avLst/>
          </a:prstGeom>
          <a:noFill/>
        </p:spPr>
        <p:txBody>
          <a:bodyPr wrap="square" rtlCol="0">
            <a:spAutoFit/>
          </a:bodyPr>
          <a:lstStyle/>
          <a:p>
            <a:r>
              <a:rPr lang="en-GB" sz="9600" dirty="0"/>
              <a:t>Questions?</a:t>
            </a:r>
            <a:endParaRPr lang="en-GB" sz="9600" dirty="0"/>
          </a:p>
        </p:txBody>
      </p:sp>
      <p:pic>
        <p:nvPicPr>
          <p:cNvPr id="5" name="图片 4"/>
          <p:cNvPicPr>
            <a:picLocks noChangeAspect="1"/>
          </p:cNvPicPr>
          <p:nvPr/>
        </p:nvPicPr>
        <p:blipFill>
          <a:blip r:embed="rId1"/>
          <a:stretch>
            <a:fillRect/>
          </a:stretch>
        </p:blipFill>
        <p:spPr>
          <a:xfrm>
            <a:off x="9411983" y="108377"/>
            <a:ext cx="2780017" cy="27800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7"/>
          <p:cNvSpPr/>
          <p:nvPr/>
        </p:nvSpPr>
        <p:spPr>
          <a:xfrm>
            <a:off x="6871496" y="989920"/>
            <a:ext cx="2494239" cy="430530"/>
          </a:xfrm>
          <a:prstGeom prst="rect">
            <a:avLst/>
          </a:prstGeom>
        </p:spPr>
        <p:txBody>
          <a:bodyPr wrap="square" lIns="0" tIns="0" rIns="0" bIns="0">
            <a:spAutoFit/>
          </a:bodyPr>
          <a:lstStyle/>
          <a:p>
            <a:r>
              <a:rPr lang="en-US" altLang="zh-CN" sz="2800" b="1" dirty="0">
                <a:solidFill>
                  <a:schemeClr val="tx1">
                    <a:lumMod val="50000"/>
                    <a:lumOff val="50000"/>
                  </a:schemeClr>
                </a:solidFill>
                <a:cs typeface="+mn-ea"/>
                <a:sym typeface="+mn-lt"/>
              </a:rPr>
              <a:t>What is Redis</a:t>
            </a:r>
            <a:endParaRPr lang="en-US" altLang="zh-CN" sz="2800" b="1" dirty="0">
              <a:solidFill>
                <a:schemeClr val="tx1">
                  <a:lumMod val="50000"/>
                  <a:lumOff val="50000"/>
                </a:schemeClr>
              </a:solidFill>
              <a:cs typeface="+mn-ea"/>
              <a:sym typeface="+mn-lt"/>
            </a:endParaRPr>
          </a:p>
        </p:txBody>
      </p:sp>
      <p:sp>
        <p:nvSpPr>
          <p:cNvPr id="16" name="Rectangle 47"/>
          <p:cNvSpPr/>
          <p:nvPr/>
        </p:nvSpPr>
        <p:spPr>
          <a:xfrm>
            <a:off x="6831330" y="1722120"/>
            <a:ext cx="3967480" cy="430530"/>
          </a:xfrm>
          <a:prstGeom prst="rect">
            <a:avLst/>
          </a:prstGeom>
        </p:spPr>
        <p:txBody>
          <a:bodyPr wrap="square" lIns="0" tIns="0" rIns="0" bIns="0">
            <a:spAutoFit/>
          </a:bodyPr>
          <a:lstStyle/>
          <a:p>
            <a:r>
              <a:rPr lang="en-US" altLang="zh-CN" sz="2800" b="1" dirty="0">
                <a:solidFill>
                  <a:schemeClr val="tx1">
                    <a:lumMod val="50000"/>
                    <a:lumOff val="50000"/>
                  </a:schemeClr>
                </a:solidFill>
                <a:cs typeface="+mn-ea"/>
                <a:sym typeface="+mn-lt"/>
              </a:rPr>
              <a:t>D</a:t>
            </a:r>
            <a:r>
              <a:rPr lang="zh-CN" altLang="en-US" sz="2800" b="1" dirty="0">
                <a:solidFill>
                  <a:schemeClr val="tx1">
                    <a:lumMod val="50000"/>
                    <a:lumOff val="50000"/>
                  </a:schemeClr>
                </a:solidFill>
                <a:cs typeface="+mn-ea"/>
                <a:sym typeface="+mn-lt"/>
              </a:rPr>
              <a:t>ata type</a:t>
            </a:r>
            <a:r>
              <a:rPr lang="en-US" altLang="zh-CN" sz="2800" b="1" dirty="0">
                <a:solidFill>
                  <a:schemeClr val="tx1">
                    <a:lumMod val="50000"/>
                    <a:lumOff val="50000"/>
                  </a:schemeClr>
                </a:solidFill>
                <a:cs typeface="+mn-ea"/>
                <a:sym typeface="+mn-lt"/>
              </a:rPr>
              <a:t> of Redis</a:t>
            </a:r>
            <a:endParaRPr lang="en-US" altLang="zh-CN" sz="2800" b="1" dirty="0">
              <a:solidFill>
                <a:schemeClr val="tx1">
                  <a:lumMod val="50000"/>
                  <a:lumOff val="50000"/>
                </a:schemeClr>
              </a:solidFill>
              <a:cs typeface="+mn-ea"/>
              <a:sym typeface="+mn-lt"/>
            </a:endParaRPr>
          </a:p>
        </p:txBody>
      </p:sp>
      <p:sp>
        <p:nvSpPr>
          <p:cNvPr id="17" name="Rectangle 47"/>
          <p:cNvSpPr/>
          <p:nvPr/>
        </p:nvSpPr>
        <p:spPr>
          <a:xfrm>
            <a:off x="6871335" y="2360295"/>
            <a:ext cx="4017645" cy="430530"/>
          </a:xfrm>
          <a:prstGeom prst="rect">
            <a:avLst/>
          </a:prstGeom>
        </p:spPr>
        <p:txBody>
          <a:bodyPr wrap="square" lIns="0" tIns="0" rIns="0" bIns="0">
            <a:spAutoFit/>
          </a:bodyPr>
          <a:lstStyle/>
          <a:p>
            <a:r>
              <a:rPr lang="zh-CN" altLang="en-US" sz="2800" b="1" dirty="0">
                <a:solidFill>
                  <a:schemeClr val="tx1">
                    <a:lumMod val="50000"/>
                    <a:lumOff val="50000"/>
                  </a:schemeClr>
                </a:solidFill>
                <a:cs typeface="+mn-ea"/>
                <a:sym typeface="+mn-lt"/>
              </a:rPr>
              <a:t>Key Features of</a:t>
            </a:r>
            <a:r>
              <a:rPr lang="en-US" altLang="zh-CN" sz="2800" b="1" dirty="0">
                <a:solidFill>
                  <a:schemeClr val="tx1">
                    <a:lumMod val="50000"/>
                    <a:lumOff val="50000"/>
                  </a:schemeClr>
                </a:solidFill>
                <a:cs typeface="+mn-ea"/>
                <a:sym typeface="+mn-lt"/>
              </a:rPr>
              <a:t> </a:t>
            </a:r>
            <a:r>
              <a:rPr lang="zh-CN" altLang="en-US" sz="2800" b="1" dirty="0">
                <a:solidFill>
                  <a:schemeClr val="tx1">
                    <a:lumMod val="50000"/>
                    <a:lumOff val="50000"/>
                  </a:schemeClr>
                </a:solidFill>
                <a:cs typeface="+mn-ea"/>
                <a:sym typeface="+mn-lt"/>
              </a:rPr>
              <a:t>Redis</a:t>
            </a:r>
            <a:endParaRPr lang="zh-CN" altLang="en-US" sz="2800" b="1" dirty="0">
              <a:solidFill>
                <a:schemeClr val="tx1">
                  <a:lumMod val="50000"/>
                  <a:lumOff val="50000"/>
                </a:schemeClr>
              </a:solidFill>
              <a:cs typeface="+mn-ea"/>
              <a:sym typeface="+mn-lt"/>
            </a:endParaRPr>
          </a:p>
        </p:txBody>
      </p:sp>
      <p:sp>
        <p:nvSpPr>
          <p:cNvPr id="27" name="Rectangle 47"/>
          <p:cNvSpPr/>
          <p:nvPr/>
        </p:nvSpPr>
        <p:spPr>
          <a:xfrm>
            <a:off x="6316872" y="989920"/>
            <a:ext cx="417573" cy="430530"/>
          </a:xfrm>
          <a:prstGeom prst="rect">
            <a:avLst/>
          </a:prstGeom>
        </p:spPr>
        <p:txBody>
          <a:bodyPr wrap="square" lIns="0" tIns="0" rIns="0" bIns="0">
            <a:spAutoFit/>
          </a:bodyPr>
          <a:lstStyle/>
          <a:p>
            <a:r>
              <a:rPr lang="en-US" altLang="zh-CN" sz="2800" b="1">
                <a:solidFill>
                  <a:srgbClr val="C00000"/>
                </a:solidFill>
                <a:cs typeface="+mn-ea"/>
                <a:sym typeface="+mn-lt"/>
              </a:rPr>
              <a:t>01.</a:t>
            </a:r>
            <a:endParaRPr lang="en-US" altLang="zh-CN" sz="2800" b="1" dirty="0">
              <a:solidFill>
                <a:srgbClr val="C00000"/>
              </a:solidFill>
              <a:cs typeface="+mn-ea"/>
              <a:sym typeface="+mn-lt"/>
            </a:endParaRPr>
          </a:p>
        </p:txBody>
      </p:sp>
      <p:sp>
        <p:nvSpPr>
          <p:cNvPr id="28" name="Rectangle 47"/>
          <p:cNvSpPr/>
          <p:nvPr/>
        </p:nvSpPr>
        <p:spPr>
          <a:xfrm>
            <a:off x="6316872" y="1722613"/>
            <a:ext cx="417573" cy="430530"/>
          </a:xfrm>
          <a:prstGeom prst="rect">
            <a:avLst/>
          </a:prstGeom>
        </p:spPr>
        <p:txBody>
          <a:bodyPr wrap="square" lIns="0" tIns="0" rIns="0" bIns="0">
            <a:spAutoFit/>
          </a:bodyPr>
          <a:lstStyle/>
          <a:p>
            <a:r>
              <a:rPr lang="en-US" altLang="zh-CN" sz="2800" b="1">
                <a:solidFill>
                  <a:srgbClr val="C00000"/>
                </a:solidFill>
                <a:cs typeface="+mn-ea"/>
                <a:sym typeface="+mn-lt"/>
              </a:rPr>
              <a:t>02.</a:t>
            </a:r>
            <a:endParaRPr lang="en-US" altLang="zh-CN" sz="2800" b="1" dirty="0">
              <a:solidFill>
                <a:srgbClr val="C00000"/>
              </a:solidFill>
              <a:cs typeface="+mn-ea"/>
              <a:sym typeface="+mn-lt"/>
            </a:endParaRPr>
          </a:p>
        </p:txBody>
      </p:sp>
      <p:sp>
        <p:nvSpPr>
          <p:cNvPr id="29" name="Rectangle 47"/>
          <p:cNvSpPr/>
          <p:nvPr/>
        </p:nvSpPr>
        <p:spPr>
          <a:xfrm>
            <a:off x="6323857" y="2367042"/>
            <a:ext cx="417573" cy="430530"/>
          </a:xfrm>
          <a:prstGeom prst="rect">
            <a:avLst/>
          </a:prstGeom>
        </p:spPr>
        <p:txBody>
          <a:bodyPr wrap="square" lIns="0" tIns="0" rIns="0" bIns="0">
            <a:spAutoFit/>
          </a:bodyPr>
          <a:lstStyle/>
          <a:p>
            <a:r>
              <a:rPr lang="en-US" altLang="zh-CN" sz="2800" b="1">
                <a:solidFill>
                  <a:srgbClr val="C00000"/>
                </a:solidFill>
                <a:cs typeface="+mn-ea"/>
                <a:sym typeface="+mn-lt"/>
              </a:rPr>
              <a:t>03.</a:t>
            </a:r>
            <a:endParaRPr lang="en-US" altLang="zh-CN" sz="2800" b="1" dirty="0">
              <a:solidFill>
                <a:srgbClr val="C00000"/>
              </a:solidFill>
              <a:cs typeface="+mn-ea"/>
              <a:sym typeface="+mn-lt"/>
            </a:endParaRPr>
          </a:p>
        </p:txBody>
      </p:sp>
      <p:sp>
        <p:nvSpPr>
          <p:cNvPr id="1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pic>
        <p:nvPicPr>
          <p:cNvPr id="2" name="图片 1" descr="redis_logo-1"/>
          <p:cNvPicPr>
            <a:picLocks noChangeAspect="1"/>
          </p:cNvPicPr>
          <p:nvPr/>
        </p:nvPicPr>
        <p:blipFill>
          <a:blip r:embed="rId1"/>
          <a:stretch>
            <a:fillRect/>
          </a:stretch>
        </p:blipFill>
        <p:spPr>
          <a:xfrm>
            <a:off x="302260" y="0"/>
            <a:ext cx="3805555" cy="3805555"/>
          </a:xfrm>
          <a:prstGeom prst="rect">
            <a:avLst/>
          </a:prstGeom>
        </p:spPr>
      </p:pic>
      <p:sp>
        <p:nvSpPr>
          <p:cNvPr id="31" name="文本框 30"/>
          <p:cNvSpPr txBox="1"/>
          <p:nvPr/>
        </p:nvSpPr>
        <p:spPr>
          <a:xfrm>
            <a:off x="736868" y="3428915"/>
            <a:ext cx="3222080" cy="830997"/>
          </a:xfrm>
          <a:prstGeom prst="rect">
            <a:avLst/>
          </a:prstGeom>
          <a:noFill/>
        </p:spPr>
        <p:txBody>
          <a:bodyPr wrap="square" rtlCol="0">
            <a:spAutoFit/>
          </a:bodyPr>
          <a:lstStyle/>
          <a:p>
            <a:pPr algn="dist"/>
            <a:r>
              <a:rPr lang="en-US" altLang="zh-CN" sz="4800" b="1" dirty="0">
                <a:solidFill>
                  <a:srgbClr val="C00000"/>
                </a:solidFill>
                <a:cs typeface="+mn-ea"/>
                <a:sym typeface="+mn-lt"/>
              </a:rPr>
              <a:t>CONTENT</a:t>
            </a:r>
            <a:endParaRPr lang="en-US" altLang="zh-CN" sz="4800" b="1" dirty="0">
              <a:solidFill>
                <a:srgbClr val="C00000"/>
              </a:solidFill>
              <a:cs typeface="+mn-ea"/>
              <a:sym typeface="+mn-lt"/>
            </a:endParaRPr>
          </a:p>
        </p:txBody>
      </p:sp>
      <p:sp>
        <p:nvSpPr>
          <p:cNvPr id="6" name="Rectangle 47"/>
          <p:cNvSpPr/>
          <p:nvPr>
            <p:custDataLst>
              <p:tags r:id="rId2"/>
            </p:custDataLst>
          </p:nvPr>
        </p:nvSpPr>
        <p:spPr>
          <a:xfrm>
            <a:off x="6834505" y="3103245"/>
            <a:ext cx="4755515" cy="430530"/>
          </a:xfrm>
          <a:prstGeom prst="rect">
            <a:avLst/>
          </a:prstGeom>
        </p:spPr>
        <p:txBody>
          <a:bodyPr wrap="square" lIns="0" tIns="0" rIns="0" bIns="0">
            <a:spAutoFit/>
          </a:bodyPr>
          <a:lstStyle/>
          <a:p>
            <a:r>
              <a:rPr lang="en-US" altLang="zh-CN" sz="2800" b="1" dirty="0">
                <a:solidFill>
                  <a:schemeClr val="tx1">
                    <a:lumMod val="50000"/>
                    <a:lumOff val="50000"/>
                  </a:schemeClr>
                </a:solidFill>
                <a:cs typeface="+mn-ea"/>
                <a:sym typeface="+mn-lt"/>
              </a:rPr>
              <a:t>Redis cluster pattern</a:t>
            </a:r>
            <a:endParaRPr lang="en-US" altLang="zh-CN" sz="2800" b="1" dirty="0">
              <a:solidFill>
                <a:schemeClr val="tx1">
                  <a:lumMod val="50000"/>
                  <a:lumOff val="50000"/>
                </a:schemeClr>
              </a:solidFill>
              <a:cs typeface="+mn-ea"/>
              <a:sym typeface="+mn-lt"/>
            </a:endParaRPr>
          </a:p>
        </p:txBody>
      </p:sp>
      <p:sp>
        <p:nvSpPr>
          <p:cNvPr id="8" name="Rectangle 47"/>
          <p:cNvSpPr/>
          <p:nvPr>
            <p:custDataLst>
              <p:tags r:id="rId3"/>
            </p:custDataLst>
          </p:nvPr>
        </p:nvSpPr>
        <p:spPr>
          <a:xfrm>
            <a:off x="6827520" y="3758565"/>
            <a:ext cx="4986020" cy="430530"/>
          </a:xfrm>
          <a:prstGeom prst="rect">
            <a:avLst/>
          </a:prstGeom>
        </p:spPr>
        <p:txBody>
          <a:bodyPr wrap="square" lIns="0" tIns="0" rIns="0" bIns="0">
            <a:spAutoFit/>
          </a:bodyPr>
          <a:lstStyle/>
          <a:p>
            <a:r>
              <a:rPr lang="zh-CN" altLang="en-US" sz="2800" b="1" dirty="0">
                <a:solidFill>
                  <a:schemeClr val="tx1">
                    <a:lumMod val="50000"/>
                    <a:lumOff val="50000"/>
                  </a:schemeClr>
                </a:solidFill>
                <a:cs typeface="+mn-ea"/>
                <a:sym typeface="+mn-lt"/>
              </a:rPr>
              <a:t>Redis </a:t>
            </a:r>
            <a:r>
              <a:rPr lang="en-US" altLang="zh-CN" sz="2800" b="1" dirty="0">
                <a:solidFill>
                  <a:schemeClr val="tx1">
                    <a:lumMod val="50000"/>
                    <a:lumOff val="50000"/>
                  </a:schemeClr>
                </a:solidFill>
                <a:cs typeface="+mn-ea"/>
                <a:sym typeface="+mn-lt"/>
              </a:rPr>
              <a:t>Application</a:t>
            </a:r>
            <a:endParaRPr lang="en-US" altLang="zh-CN" sz="2800" b="1" dirty="0">
              <a:solidFill>
                <a:schemeClr val="tx1">
                  <a:lumMod val="50000"/>
                  <a:lumOff val="50000"/>
                </a:schemeClr>
              </a:solidFill>
              <a:cs typeface="+mn-ea"/>
              <a:sym typeface="+mn-lt"/>
            </a:endParaRPr>
          </a:p>
        </p:txBody>
      </p:sp>
      <p:sp>
        <p:nvSpPr>
          <p:cNvPr id="9" name="Rectangle 47"/>
          <p:cNvSpPr/>
          <p:nvPr>
            <p:custDataLst>
              <p:tags r:id="rId4"/>
            </p:custDataLst>
          </p:nvPr>
        </p:nvSpPr>
        <p:spPr>
          <a:xfrm>
            <a:off x="6317003" y="3758790"/>
            <a:ext cx="510807" cy="430530"/>
          </a:xfrm>
          <a:prstGeom prst="rect">
            <a:avLst/>
          </a:prstGeom>
        </p:spPr>
        <p:txBody>
          <a:bodyPr wrap="square" lIns="0" tIns="0" rIns="0" bIns="0">
            <a:spAutoFit/>
          </a:bodyPr>
          <a:lstStyle/>
          <a:p>
            <a:r>
              <a:rPr lang="en-US" altLang="zh-CN" sz="2800" b="1">
                <a:solidFill>
                  <a:srgbClr val="C00000"/>
                </a:solidFill>
                <a:cs typeface="+mn-ea"/>
                <a:sym typeface="+mn-lt"/>
              </a:rPr>
              <a:t>05.</a:t>
            </a:r>
            <a:endParaRPr lang="en-US" altLang="zh-CN" sz="2800" b="1" dirty="0">
              <a:solidFill>
                <a:srgbClr val="C00000"/>
              </a:solidFill>
              <a:cs typeface="+mn-ea"/>
              <a:sym typeface="+mn-lt"/>
            </a:endParaRPr>
          </a:p>
        </p:txBody>
      </p:sp>
      <p:sp>
        <p:nvSpPr>
          <p:cNvPr id="19" name="Rectangle 47"/>
          <p:cNvSpPr/>
          <p:nvPr>
            <p:custDataLst>
              <p:tags r:id="rId5"/>
            </p:custDataLst>
          </p:nvPr>
        </p:nvSpPr>
        <p:spPr>
          <a:xfrm>
            <a:off x="6317003" y="3109185"/>
            <a:ext cx="510807" cy="430530"/>
          </a:xfrm>
          <a:prstGeom prst="rect">
            <a:avLst/>
          </a:prstGeom>
        </p:spPr>
        <p:txBody>
          <a:bodyPr wrap="square" lIns="0" tIns="0" rIns="0" bIns="0">
            <a:spAutoFit/>
          </a:bodyPr>
          <a:lstStyle/>
          <a:p>
            <a:r>
              <a:rPr lang="en-US" altLang="zh-CN" sz="2800" b="1">
                <a:solidFill>
                  <a:srgbClr val="C00000"/>
                </a:solidFill>
                <a:cs typeface="+mn-ea"/>
                <a:sym typeface="+mn-lt"/>
              </a:rPr>
              <a:t>04.</a:t>
            </a:r>
            <a:endParaRPr lang="en-US" altLang="zh-CN" sz="2800" b="1" dirty="0">
              <a:solidFill>
                <a:srgbClr val="C00000"/>
              </a:solidFill>
              <a:cs typeface="+mn-ea"/>
              <a:sym typeface="+mn-lt"/>
            </a:endParaRPr>
          </a:p>
        </p:txBody>
      </p:sp>
      <p:sp>
        <p:nvSpPr>
          <p:cNvPr id="3" name="Rectangle 47"/>
          <p:cNvSpPr/>
          <p:nvPr>
            <p:custDataLst>
              <p:tags r:id="rId6"/>
            </p:custDataLst>
          </p:nvPr>
        </p:nvSpPr>
        <p:spPr>
          <a:xfrm>
            <a:off x="6317003" y="4408395"/>
            <a:ext cx="510807" cy="430530"/>
          </a:xfrm>
          <a:prstGeom prst="rect">
            <a:avLst/>
          </a:prstGeom>
        </p:spPr>
        <p:txBody>
          <a:bodyPr wrap="square" lIns="0" tIns="0" rIns="0" bIns="0">
            <a:spAutoFit/>
          </a:bodyPr>
          <a:p>
            <a:r>
              <a:rPr lang="en-US" altLang="zh-CN" sz="2800" b="1">
                <a:solidFill>
                  <a:srgbClr val="C00000"/>
                </a:solidFill>
                <a:cs typeface="+mn-ea"/>
                <a:sym typeface="+mn-lt"/>
              </a:rPr>
              <a:t>06.</a:t>
            </a:r>
            <a:endParaRPr lang="en-US" altLang="zh-CN" sz="2800" b="1" dirty="0">
              <a:solidFill>
                <a:srgbClr val="C00000"/>
              </a:solidFill>
              <a:cs typeface="+mn-ea"/>
              <a:sym typeface="+mn-lt"/>
            </a:endParaRPr>
          </a:p>
        </p:txBody>
      </p:sp>
      <p:sp>
        <p:nvSpPr>
          <p:cNvPr id="4" name="Rectangle 47"/>
          <p:cNvSpPr/>
          <p:nvPr>
            <p:custDataLst>
              <p:tags r:id="rId7"/>
            </p:custDataLst>
          </p:nvPr>
        </p:nvSpPr>
        <p:spPr>
          <a:xfrm>
            <a:off x="6827520" y="4408170"/>
            <a:ext cx="4986020" cy="430530"/>
          </a:xfrm>
          <a:prstGeom prst="rect">
            <a:avLst/>
          </a:prstGeom>
        </p:spPr>
        <p:txBody>
          <a:bodyPr wrap="square" lIns="0" tIns="0" rIns="0" bIns="0">
            <a:spAutoFit/>
          </a:bodyPr>
          <a:p>
            <a:r>
              <a:rPr lang="zh-CN" altLang="en-US" sz="2800" b="1" dirty="0">
                <a:solidFill>
                  <a:schemeClr val="tx1">
                    <a:lumMod val="50000"/>
                    <a:lumOff val="50000"/>
                  </a:schemeClr>
                </a:solidFill>
                <a:cs typeface="+mn-ea"/>
                <a:sym typeface="+mn-lt"/>
              </a:rPr>
              <a:t>Redis vs. other databases</a:t>
            </a:r>
            <a:endParaRPr lang="zh-CN" altLang="en-US" sz="2800" b="1" dirty="0">
              <a:solidFill>
                <a:schemeClr val="tx1">
                  <a:lumMod val="50000"/>
                  <a:lumOff val="50000"/>
                </a:schemeClr>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212090"/>
            <a:ext cx="3188335"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What  is  Redis</a:t>
            </a:r>
            <a:endParaRPr lang="en-US" altLang="zh-CN" sz="2800" b="1" dirty="0">
              <a:solidFill>
                <a:schemeClr val="tx1">
                  <a:lumMod val="50000"/>
                  <a:lumOff val="50000"/>
                </a:schemeClr>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39370" y="932815"/>
            <a:ext cx="8803005" cy="2051685"/>
          </a:xfrm>
          <a:prstGeom prst="rect">
            <a:avLst/>
          </a:prstGeom>
          <a:solidFill>
            <a:schemeClr val="accent2">
              <a:lumMod val="75000"/>
            </a:schemeClr>
          </a:solidFill>
        </p:spPr>
        <p:txBody>
          <a:bodyPr wrap="square" rtlCol="0">
            <a:noAutofit/>
          </a:bodyPr>
          <a:lstStyle/>
          <a:p>
            <a:pPr>
              <a:lnSpc>
                <a:spcPct val="150000"/>
              </a:lnSpc>
            </a:pPr>
            <a:r>
              <a:rPr lang="en-US" altLang="zh-CN" sz="1600" dirty="0">
                <a:solidFill>
                  <a:schemeClr val="bg1"/>
                </a:solidFill>
                <a:cs typeface="+mn-ea"/>
                <a:sym typeface="+mn-lt"/>
              </a:rPr>
              <a:t>1. Redis : Remote Dictionary Server</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2. Redis is an 'open source' database that is 'developed in the C language'.</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3. A vibrant open source database Redis has been rated as the most popular database for the past 5 years, and it is central to a community composed of developers, architects, and open source contributors.</a:t>
            </a:r>
            <a:endParaRPr lang="en-US" altLang="zh-CN" sz="1600" dirty="0">
              <a:solidFill>
                <a:schemeClr val="bg1"/>
              </a:solidFill>
              <a:cs typeface="+mn-ea"/>
              <a:sym typeface="+mn-lt"/>
            </a:endParaRPr>
          </a:p>
        </p:txBody>
      </p:sp>
      <p:pic>
        <p:nvPicPr>
          <p:cNvPr id="4" name="图片 3"/>
          <p:cNvPicPr>
            <a:picLocks noChangeAspect="1"/>
          </p:cNvPicPr>
          <p:nvPr>
            <p:custDataLst>
              <p:tags r:id="rId2"/>
            </p:custDataLst>
          </p:nvPr>
        </p:nvPicPr>
        <p:blipFill>
          <a:blip r:embed="rId3"/>
          <a:stretch>
            <a:fillRect/>
          </a:stretch>
        </p:blipFill>
        <p:spPr>
          <a:xfrm>
            <a:off x="39370" y="3098800"/>
            <a:ext cx="8670925" cy="3566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212090"/>
            <a:ext cx="3364865"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D</a:t>
            </a:r>
            <a:r>
              <a:rPr lang="zh-CN" altLang="en-US" sz="2800" b="1" dirty="0">
                <a:solidFill>
                  <a:schemeClr val="tx1">
                    <a:lumMod val="50000"/>
                    <a:lumOff val="50000"/>
                  </a:schemeClr>
                </a:solidFill>
                <a:cs typeface="+mn-ea"/>
                <a:sym typeface="+mn-lt"/>
              </a:rPr>
              <a:t>ata type</a:t>
            </a:r>
            <a:r>
              <a:rPr lang="en-US" altLang="zh-CN" sz="2800" b="1" dirty="0">
                <a:solidFill>
                  <a:schemeClr val="tx1">
                    <a:lumMod val="50000"/>
                    <a:lumOff val="50000"/>
                  </a:schemeClr>
                </a:solidFill>
                <a:cs typeface="+mn-ea"/>
                <a:sym typeface="+mn-lt"/>
              </a:rPr>
              <a:t> of Redis</a:t>
            </a:r>
            <a:endParaRPr lang="en-US" altLang="zh-CN" sz="2800" b="1" dirty="0">
              <a:solidFill>
                <a:schemeClr val="tx1">
                  <a:lumMod val="50000"/>
                  <a:lumOff val="50000"/>
                </a:schemeClr>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155575" y="1052830"/>
            <a:ext cx="8803005" cy="3220720"/>
          </a:xfrm>
          <a:prstGeom prst="rect">
            <a:avLst/>
          </a:prstGeom>
          <a:solidFill>
            <a:schemeClr val="accent2">
              <a:lumMod val="75000"/>
            </a:schemeClr>
          </a:solidFill>
        </p:spPr>
        <p:txBody>
          <a:bodyPr wrap="square" rtlCol="0">
            <a:noAutofit/>
          </a:bodyPr>
          <a:lstStyle/>
          <a:p>
            <a:pPr>
              <a:lnSpc>
                <a:spcPct val="150000"/>
              </a:lnSpc>
            </a:pPr>
            <a:r>
              <a:rPr lang="en-US" altLang="zh-CN" sz="1600" dirty="0">
                <a:solidFill>
                  <a:schemeClr val="bg1"/>
                </a:solidFill>
                <a:cs typeface="+mn-ea"/>
                <a:sym typeface="+mn-lt"/>
              </a:rPr>
              <a:t>1. Redis stores data in the form of key-value pairs.</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2. Keys are always strings in Redis.</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3.Values support the following five data types:</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String</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List</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Set</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Hash</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Sorted set</a:t>
            </a:r>
            <a:endParaRPr lang="en-US" altLang="zh-CN" sz="1600" dirty="0">
              <a:solidFill>
                <a:schemeClr val="bg1"/>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212090"/>
            <a:ext cx="2713355"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 Redis string</a:t>
            </a:r>
            <a:endParaRPr lang="en-US" altLang="zh-CN" sz="2800" b="1" dirty="0">
              <a:solidFill>
                <a:schemeClr val="tx1">
                  <a:lumMod val="50000"/>
                  <a:lumOff val="50000"/>
                </a:schemeClr>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155575" y="1052830"/>
            <a:ext cx="8803005" cy="1804035"/>
          </a:xfrm>
          <a:prstGeom prst="rect">
            <a:avLst/>
          </a:prstGeom>
          <a:solidFill>
            <a:schemeClr val="accent2">
              <a:lumMod val="75000"/>
            </a:schemeClr>
          </a:solidFill>
        </p:spPr>
        <p:txBody>
          <a:bodyPr wrap="square" rtlCol="0">
            <a:noAutofit/>
          </a:bodyPr>
          <a:lstStyle/>
          <a:p>
            <a:pPr indent="457200">
              <a:lnSpc>
                <a:spcPct val="150000"/>
              </a:lnSpc>
            </a:pPr>
            <a:r>
              <a:rPr lang="en-US" altLang="zh-CN" sz="1600" dirty="0">
                <a:solidFill>
                  <a:schemeClr val="bg1"/>
                </a:solidFill>
                <a:cs typeface="+mn-ea"/>
                <a:sym typeface="+mn-lt"/>
              </a:rPr>
              <a:t>Redis strings are used to store sequences of bytes, including text, serialized objects, and binary arrays. They are often used for caching and can also be used to implement counters and perform bitwise operations. Since keys in Redis are strings, mapping a string to another string using the string data type is a common use case, such as caching HTML fragments or pages.</a:t>
            </a:r>
            <a:endParaRPr lang="en-US" altLang="zh-CN" sz="1600" dirty="0">
              <a:solidFill>
                <a:schemeClr val="bg1"/>
              </a:solidFill>
              <a:cs typeface="+mn-ea"/>
              <a:sym typeface="+mn-lt"/>
            </a:endParaRPr>
          </a:p>
        </p:txBody>
      </p:sp>
      <p:pic>
        <p:nvPicPr>
          <p:cNvPr id="2" name="图片 1"/>
          <p:cNvPicPr>
            <a:picLocks noChangeAspect="1"/>
          </p:cNvPicPr>
          <p:nvPr>
            <p:custDataLst>
              <p:tags r:id="rId2"/>
            </p:custDataLst>
          </p:nvPr>
        </p:nvPicPr>
        <p:blipFill>
          <a:blip r:embed="rId3"/>
          <a:stretch>
            <a:fillRect/>
          </a:stretch>
        </p:blipFill>
        <p:spPr>
          <a:xfrm>
            <a:off x="765175" y="3316605"/>
            <a:ext cx="6507480" cy="160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212090"/>
            <a:ext cx="2698750"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 Redis   List</a:t>
            </a:r>
            <a:endParaRPr lang="en-US" altLang="zh-CN" sz="2800" b="1" dirty="0">
              <a:solidFill>
                <a:schemeClr val="tx1">
                  <a:lumMod val="50000"/>
                  <a:lumOff val="50000"/>
                </a:schemeClr>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155575" y="1052830"/>
            <a:ext cx="8803005" cy="1017905"/>
          </a:xfrm>
          <a:prstGeom prst="rect">
            <a:avLst/>
          </a:prstGeom>
          <a:solidFill>
            <a:schemeClr val="accent2">
              <a:lumMod val="75000"/>
            </a:schemeClr>
          </a:solidFill>
        </p:spPr>
        <p:txBody>
          <a:bodyPr wrap="square" rtlCol="0">
            <a:noAutofit/>
          </a:bodyPr>
          <a:lstStyle/>
          <a:p>
            <a:pPr indent="457200">
              <a:lnSpc>
                <a:spcPct val="150000"/>
              </a:lnSpc>
            </a:pPr>
            <a:r>
              <a:rPr lang="en-US" altLang="zh-CN" sz="1600" dirty="0">
                <a:solidFill>
                  <a:schemeClr val="bg1"/>
                </a:solidFill>
                <a:cs typeface="+mn-ea"/>
                <a:sym typeface="+mn-lt"/>
              </a:rPr>
              <a:t>Redis lists use linked lists, so adding elements to the head or tail is constant time.  LPUSH to head of 10 element list is as fast as 10 million element list.</a:t>
            </a:r>
            <a:endParaRPr lang="en-US" altLang="zh-CN" sz="1600" dirty="0">
              <a:solidFill>
                <a:schemeClr val="bg1"/>
              </a:solidFill>
              <a:cs typeface="+mn-ea"/>
              <a:sym typeface="+mn-lt"/>
            </a:endParaRPr>
          </a:p>
        </p:txBody>
      </p:sp>
      <p:sp>
        <p:nvSpPr>
          <p:cNvPr id="4" name="Rectangle 47"/>
          <p:cNvSpPr/>
          <p:nvPr>
            <p:custDataLst>
              <p:tags r:id="rId2"/>
            </p:custDataLst>
          </p:nvPr>
        </p:nvSpPr>
        <p:spPr>
          <a:xfrm>
            <a:off x="168275" y="2799080"/>
            <a:ext cx="2698750"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 Redis   Set</a:t>
            </a:r>
            <a:endParaRPr lang="en-US" altLang="zh-CN" sz="2800" b="1" dirty="0">
              <a:solidFill>
                <a:schemeClr val="tx1">
                  <a:lumMod val="50000"/>
                  <a:lumOff val="50000"/>
                </a:schemeClr>
              </a:solidFill>
              <a:cs typeface="+mn-ea"/>
              <a:sym typeface="+mn-lt"/>
            </a:endParaRPr>
          </a:p>
        </p:txBody>
      </p:sp>
      <p:sp>
        <p:nvSpPr>
          <p:cNvPr id="5" name="文本框 4"/>
          <p:cNvSpPr txBox="1"/>
          <p:nvPr>
            <p:custDataLst>
              <p:tags r:id="rId3"/>
            </p:custDataLst>
          </p:nvPr>
        </p:nvSpPr>
        <p:spPr>
          <a:xfrm>
            <a:off x="225425" y="3639820"/>
            <a:ext cx="8789670" cy="2887980"/>
          </a:xfrm>
          <a:prstGeom prst="rect">
            <a:avLst/>
          </a:prstGeom>
          <a:solidFill>
            <a:schemeClr val="accent2">
              <a:lumMod val="75000"/>
            </a:schemeClr>
          </a:solidFill>
        </p:spPr>
        <p:txBody>
          <a:bodyPr wrap="square" rtlCol="0">
            <a:noAutofit/>
          </a:bodyPr>
          <a:lstStyle/>
          <a:p>
            <a:pPr indent="457200">
              <a:lnSpc>
                <a:spcPct val="150000"/>
              </a:lnSpc>
            </a:pPr>
            <a:r>
              <a:rPr lang="en-US" altLang="zh-CN" sz="1600" dirty="0">
                <a:solidFill>
                  <a:schemeClr val="bg1"/>
                </a:solidFill>
                <a:cs typeface="+mn-ea"/>
                <a:sym typeface="+mn-lt"/>
              </a:rPr>
              <a:t>A Redis set is an unordered collection of unique strings (members). You can use Redis sets to efficiently:</a:t>
            </a:r>
            <a:endParaRPr lang="en-US" altLang="zh-CN" sz="1600" dirty="0">
              <a:solidFill>
                <a:schemeClr val="bg1"/>
              </a:solidFill>
              <a:cs typeface="+mn-ea"/>
              <a:sym typeface="+mn-lt"/>
            </a:endParaRPr>
          </a:p>
          <a:p>
            <a:pPr indent="457200">
              <a:lnSpc>
                <a:spcPct val="150000"/>
              </a:lnSpc>
            </a:pP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Track unique items (e.g., track all unique IP addresses accessing a given blog post).</a:t>
            </a: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Represent relations (e.g., the set of all users with a given role).</a:t>
            </a: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Perform common set operations such as intersection, unions, and differences.</a:t>
            </a:r>
            <a:endParaRPr lang="en-US" altLang="zh-CN" sz="1600" dirty="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4" name="Rectangle 47"/>
          <p:cNvSpPr/>
          <p:nvPr>
            <p:custDataLst>
              <p:tags r:id="rId2"/>
            </p:custDataLst>
          </p:nvPr>
        </p:nvSpPr>
        <p:spPr>
          <a:xfrm>
            <a:off x="111125" y="127000"/>
            <a:ext cx="4932045"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 Redis Sorted Set</a:t>
            </a:r>
            <a:endParaRPr lang="en-US" altLang="zh-CN" sz="2800" b="1" dirty="0">
              <a:solidFill>
                <a:schemeClr val="tx1">
                  <a:lumMod val="50000"/>
                  <a:lumOff val="50000"/>
                </a:schemeClr>
              </a:solidFill>
              <a:cs typeface="+mn-ea"/>
              <a:sym typeface="+mn-lt"/>
            </a:endParaRPr>
          </a:p>
        </p:txBody>
      </p:sp>
      <p:sp>
        <p:nvSpPr>
          <p:cNvPr id="5" name="文本框 4"/>
          <p:cNvSpPr txBox="1"/>
          <p:nvPr>
            <p:custDataLst>
              <p:tags r:id="rId3"/>
            </p:custDataLst>
          </p:nvPr>
        </p:nvSpPr>
        <p:spPr>
          <a:xfrm>
            <a:off x="168275" y="967740"/>
            <a:ext cx="8789670" cy="4390390"/>
          </a:xfrm>
          <a:prstGeom prst="rect">
            <a:avLst/>
          </a:prstGeom>
          <a:solidFill>
            <a:schemeClr val="accent2">
              <a:lumMod val="75000"/>
            </a:schemeClr>
          </a:solidFill>
        </p:spPr>
        <p:txBody>
          <a:bodyPr wrap="square" rtlCol="0">
            <a:noAutofit/>
          </a:bodyPr>
          <a:lstStyle/>
          <a:p>
            <a:pPr indent="457200">
              <a:lnSpc>
                <a:spcPct val="150000"/>
              </a:lnSpc>
            </a:pPr>
            <a:r>
              <a:rPr lang="en-US" altLang="zh-CN" sz="1600" dirty="0">
                <a:solidFill>
                  <a:schemeClr val="bg1"/>
                </a:solidFill>
                <a:cs typeface="+mn-ea"/>
                <a:sym typeface="+mn-lt"/>
              </a:rPr>
              <a:t>Sorted sets are a collection of unique strings ordered by a score. They can be used for leaderboards, rate limiting, and more. Unlike sets, sorted sets have a score associated with each element and are ordered by that score and lexicographically if scores are the same.</a:t>
            </a:r>
            <a:endParaRPr lang="en-US" altLang="zh-CN" sz="1600" dirty="0">
              <a:solidFill>
                <a:schemeClr val="bg1"/>
              </a:solidFill>
              <a:cs typeface="+mn-ea"/>
              <a:sym typeface="+mn-lt"/>
            </a:endParaRPr>
          </a:p>
          <a:p>
            <a:pPr indent="457200">
              <a:lnSpc>
                <a:spcPct val="150000"/>
              </a:lnSpc>
            </a:pP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Sorted sets are not ordered on request, but elements are ordered according to their score and lexicographic order of their strings.</a:t>
            </a: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 If two elements have different scores, the one with the higher score is considered greater. </a:t>
            </a: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If two elements have the same score, the one with the lexicographically greater string is considered greater. </a:t>
            </a:r>
            <a:endParaRPr lang="en-US" altLang="zh-CN" sz="1600" dirty="0">
              <a:solidFill>
                <a:schemeClr val="bg1"/>
              </a:solidFill>
              <a:cs typeface="+mn-ea"/>
              <a:sym typeface="+mn-lt"/>
            </a:endParaRPr>
          </a:p>
          <a:p>
            <a:pPr indent="457200">
              <a:lnSpc>
                <a:spcPct val="150000"/>
              </a:lnSpc>
            </a:pPr>
            <a:r>
              <a:rPr lang="en-US" altLang="zh-CN" sz="1600" dirty="0">
                <a:solidFill>
                  <a:schemeClr val="bg1"/>
                </a:solidFill>
                <a:cs typeface="+mn-ea"/>
                <a:sym typeface="+mn-lt"/>
              </a:rPr>
              <a:t>Note that sorted sets only contain unique elements, so two elements with the same score and string cannot both be in the set.</a:t>
            </a:r>
            <a:endParaRPr lang="en-US" altLang="zh-CN" sz="1600" dirty="0">
              <a:solidFill>
                <a:schemeClr val="bg1"/>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98425" y="212090"/>
            <a:ext cx="2713355" cy="430530"/>
          </a:xfrm>
          <a:prstGeom prst="rect">
            <a:avLst/>
          </a:prstGeom>
        </p:spPr>
        <p:txBody>
          <a:bodyPr wrap="square" lIns="0" tIns="0" rIns="0" bIns="0">
            <a:spAutoFit/>
          </a:bodyPr>
          <a:lstStyle/>
          <a:p>
            <a:pPr algn="dist"/>
            <a:r>
              <a:rPr lang="en-US" altLang="zh-CN" sz="2800" b="1" dirty="0">
                <a:solidFill>
                  <a:schemeClr val="tx1">
                    <a:lumMod val="50000"/>
                    <a:lumOff val="50000"/>
                  </a:schemeClr>
                </a:solidFill>
                <a:cs typeface="+mn-ea"/>
                <a:sym typeface="+mn-lt"/>
              </a:rPr>
              <a:t> Redis Hashes</a:t>
            </a:r>
            <a:endParaRPr lang="en-US" altLang="zh-CN" sz="2800" b="1" dirty="0">
              <a:solidFill>
                <a:schemeClr val="tx1">
                  <a:lumMod val="50000"/>
                  <a:lumOff val="50000"/>
                </a:schemeClr>
              </a:solidFill>
              <a:cs typeface="+mn-ea"/>
              <a:sym typeface="+mn-lt"/>
            </a:endParaRPr>
          </a:p>
        </p:txBody>
      </p:sp>
      <p:pic>
        <p:nvPicPr>
          <p:cNvPr id="8" name="图片 7" descr="redis_logo-1"/>
          <p:cNvPicPr>
            <a:picLocks noChangeAspect="1"/>
          </p:cNvPicPr>
          <p:nvPr/>
        </p:nvPicPr>
        <p:blipFill>
          <a:blip r:embed="rId1"/>
          <a:stretch>
            <a:fillRect/>
          </a:stretch>
        </p:blipFill>
        <p:spPr>
          <a:xfrm>
            <a:off x="9412605" y="0"/>
            <a:ext cx="2779395" cy="2779395"/>
          </a:xfrm>
          <a:prstGeom prst="rect">
            <a:avLst/>
          </a:prstGeom>
        </p:spPr>
      </p:pic>
      <p:sp>
        <p:nvSpPr>
          <p:cNvPr id="7" name="文本框 6"/>
          <p:cNvSpPr txBox="1"/>
          <p:nvPr/>
        </p:nvSpPr>
        <p:spPr>
          <a:xfrm>
            <a:off x="155575" y="1052830"/>
            <a:ext cx="8803005" cy="1152525"/>
          </a:xfrm>
          <a:prstGeom prst="rect">
            <a:avLst/>
          </a:prstGeom>
          <a:solidFill>
            <a:schemeClr val="accent2">
              <a:lumMod val="75000"/>
            </a:schemeClr>
          </a:solidFill>
        </p:spPr>
        <p:txBody>
          <a:bodyPr wrap="square" rtlCol="0">
            <a:noAutofit/>
          </a:bodyPr>
          <a:lstStyle/>
          <a:p>
            <a:pPr indent="457200">
              <a:lnSpc>
                <a:spcPct val="150000"/>
              </a:lnSpc>
            </a:pPr>
            <a:r>
              <a:rPr lang="en-US" altLang="zh-CN" sz="1600" dirty="0">
                <a:solidFill>
                  <a:schemeClr val="bg1"/>
                </a:solidFill>
                <a:cs typeface="+mn-ea"/>
                <a:sym typeface="+mn-lt"/>
              </a:rPr>
              <a:t>Redis hashes are record types structured as collections of field-value pairs. You can use hashes to represent basic objects and to store groupings of counters, among other things.</a:t>
            </a:r>
            <a:endParaRPr lang="en-US" altLang="zh-CN" sz="1600" dirty="0">
              <a:solidFill>
                <a:schemeClr val="bg1"/>
              </a:solidFill>
              <a:cs typeface="+mn-ea"/>
              <a:sym typeface="+mn-lt"/>
            </a:endParaRPr>
          </a:p>
        </p:txBody>
      </p:sp>
      <p:pic>
        <p:nvPicPr>
          <p:cNvPr id="4" name="图片 3"/>
          <p:cNvPicPr>
            <a:picLocks noChangeAspect="1"/>
          </p:cNvPicPr>
          <p:nvPr>
            <p:custDataLst>
              <p:tags r:id="rId2"/>
            </p:custDataLst>
          </p:nvPr>
        </p:nvPicPr>
        <p:blipFill>
          <a:blip r:embed="rId3"/>
          <a:stretch>
            <a:fillRect/>
          </a:stretch>
        </p:blipFill>
        <p:spPr>
          <a:xfrm>
            <a:off x="713105" y="3187700"/>
            <a:ext cx="6469380" cy="3048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ZjI2YmM0MDc2MTg0NWVlMzAzZjQxNzU5MzhhMTRlMDg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a4ryed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a4ryed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6571</Words>
  <Application>WPS 演示</Application>
  <PresentationFormat>宽屏</PresentationFormat>
  <Paragraphs>199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20</vt:i4>
      </vt:variant>
    </vt:vector>
  </HeadingPairs>
  <TitlesOfParts>
    <vt:vector size="29" baseType="lpstr">
      <vt:lpstr>Arial</vt:lpstr>
      <vt:lpstr>宋体</vt:lpstr>
      <vt:lpstr>Wingdings</vt:lpstr>
      <vt:lpstr>微软雅黑</vt:lpstr>
      <vt:lpstr>Arial Unicode MS</vt:lpstr>
      <vt:lpstr>Calibri</vt:lpstr>
      <vt:lpstr>Arial</vt:lpstr>
      <vt:lpstr>第一PPT，www.1ppt.com</vt:lpstr>
      <vt:lpstr>自定义设计方案</vt:lpstr>
      <vt:lpstr>PowerPoint 演示文稿</vt:lpstr>
      <vt:lpstr>NOSQL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Redis cluster pattern </vt:lpstr>
      <vt:lpstr>PowerPoint 演示文稿</vt:lpstr>
      <vt:lpstr>Redis Application</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立体多边形</dc:title>
  <dc:creator>第一PPT</dc:creator>
  <cp:keywords>www.1ppt.com</cp:keywords>
  <dc:description>www.1ppt.com</dc:description>
  <cp:lastModifiedBy>WPS_1602416143</cp:lastModifiedBy>
  <cp:revision>41</cp:revision>
  <dcterms:created xsi:type="dcterms:W3CDTF">2017-03-10T15:18:00Z</dcterms:created>
  <dcterms:modified xsi:type="dcterms:W3CDTF">2023-10-17T10:37:24Z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C7B72C4A94BD497DA64DE19F4AD8B3F4_12</vt:lpwstr>
  </property>
  <property fmtid="{D5CDD505-2E9C-101B-9397-08002B2CF9AE}" pid="3" name="KSOProductBuildVer">
    <vt:lpwstr>2052-12.1.0.15712</vt:lpwstr>
  </property>
</Properties>
</file>