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is Is Mike" initials="TIM" lastIdx="1" clrIdx="0">
    <p:extLst>
      <p:ext uri="{19B8F6BF-5375-455C-9EA6-DF929625EA0E}">
        <p15:presenceInfo xmlns:p15="http://schemas.microsoft.com/office/powerpoint/2012/main" userId="f9553ceb25a3118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3D8886-C5DB-4470-B189-7075D9E18A62}" v="2446" dt="2019-11-16T13:12:15.053"/>
    <p1510:client id="{47F570AD-B62F-448F-92AB-0CBED0679124}" v="4" dt="2019-11-16T10:49:15.1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1-15T21:37:59.510" idx="1">
    <p:pos x="10" y="1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10CF9-B758-468A-BEC2-2D52D7CBFB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10AE82-01F0-4B04-988E-DA6F72D680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939196-C534-4E9E-AFA2-451542C452A0}"/>
              </a:ext>
            </a:extLst>
          </p:cNvPr>
          <p:cNvSpPr>
            <a:spLocks noGrp="1"/>
          </p:cNvSpPr>
          <p:nvPr>
            <p:ph type="dt" sz="half" idx="10"/>
          </p:nvPr>
        </p:nvSpPr>
        <p:spPr/>
        <p:txBody>
          <a:bodyPr/>
          <a:lstStyle/>
          <a:p>
            <a:fld id="{BEF55F35-3F32-4A09-A5DF-D62428BF6652}" type="datetimeFigureOut">
              <a:rPr lang="en-US" smtClean="0"/>
              <a:t>11/16/2019</a:t>
            </a:fld>
            <a:endParaRPr lang="en-US"/>
          </a:p>
        </p:txBody>
      </p:sp>
      <p:sp>
        <p:nvSpPr>
          <p:cNvPr id="5" name="Footer Placeholder 4">
            <a:extLst>
              <a:ext uri="{FF2B5EF4-FFF2-40B4-BE49-F238E27FC236}">
                <a16:creationId xmlns:a16="http://schemas.microsoft.com/office/drawing/2014/main" id="{567D93EA-25FA-4A31-B164-384CD81B1B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C69DD0-EABE-4FC6-8DFC-B6AF0A3F5572}"/>
              </a:ext>
            </a:extLst>
          </p:cNvPr>
          <p:cNvSpPr>
            <a:spLocks noGrp="1"/>
          </p:cNvSpPr>
          <p:nvPr>
            <p:ph type="sldNum" sz="quarter" idx="12"/>
          </p:nvPr>
        </p:nvSpPr>
        <p:spPr/>
        <p:txBody>
          <a:bodyPr/>
          <a:lstStyle/>
          <a:p>
            <a:fld id="{4A13EDAF-11C8-4E0F-B61F-CE927828E699}" type="slidenum">
              <a:rPr lang="en-US" smtClean="0"/>
              <a:t>‹#›</a:t>
            </a:fld>
            <a:endParaRPr lang="en-US"/>
          </a:p>
        </p:txBody>
      </p:sp>
    </p:spTree>
    <p:extLst>
      <p:ext uri="{BB962C8B-B14F-4D97-AF65-F5344CB8AC3E}">
        <p14:creationId xmlns:p14="http://schemas.microsoft.com/office/powerpoint/2010/main" val="3404504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616B8-0FF4-4480-A898-EC11F4C3D2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C94278-FFC0-4218-B6BE-2927FDF19C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61FABB-747B-46CC-8A0A-5DBFD9D2C2E1}"/>
              </a:ext>
            </a:extLst>
          </p:cNvPr>
          <p:cNvSpPr>
            <a:spLocks noGrp="1"/>
          </p:cNvSpPr>
          <p:nvPr>
            <p:ph type="dt" sz="half" idx="10"/>
          </p:nvPr>
        </p:nvSpPr>
        <p:spPr/>
        <p:txBody>
          <a:bodyPr/>
          <a:lstStyle/>
          <a:p>
            <a:fld id="{BEF55F35-3F32-4A09-A5DF-D62428BF6652}" type="datetimeFigureOut">
              <a:rPr lang="en-US" smtClean="0"/>
              <a:t>11/16/2019</a:t>
            </a:fld>
            <a:endParaRPr lang="en-US"/>
          </a:p>
        </p:txBody>
      </p:sp>
      <p:sp>
        <p:nvSpPr>
          <p:cNvPr id="5" name="Footer Placeholder 4">
            <a:extLst>
              <a:ext uri="{FF2B5EF4-FFF2-40B4-BE49-F238E27FC236}">
                <a16:creationId xmlns:a16="http://schemas.microsoft.com/office/drawing/2014/main" id="{F2DB52A6-6A0F-4EEB-8CC9-C31B33A377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B8F457-E886-47C6-8D1E-65684CD0046B}"/>
              </a:ext>
            </a:extLst>
          </p:cNvPr>
          <p:cNvSpPr>
            <a:spLocks noGrp="1"/>
          </p:cNvSpPr>
          <p:nvPr>
            <p:ph type="sldNum" sz="quarter" idx="12"/>
          </p:nvPr>
        </p:nvSpPr>
        <p:spPr/>
        <p:txBody>
          <a:bodyPr/>
          <a:lstStyle/>
          <a:p>
            <a:fld id="{4A13EDAF-11C8-4E0F-B61F-CE927828E699}" type="slidenum">
              <a:rPr lang="en-US" smtClean="0"/>
              <a:t>‹#›</a:t>
            </a:fld>
            <a:endParaRPr lang="en-US"/>
          </a:p>
        </p:txBody>
      </p:sp>
    </p:spTree>
    <p:extLst>
      <p:ext uri="{BB962C8B-B14F-4D97-AF65-F5344CB8AC3E}">
        <p14:creationId xmlns:p14="http://schemas.microsoft.com/office/powerpoint/2010/main" val="2444079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6D97FD-1D23-486D-830E-6FD200890F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8CA0AA-2788-4BFF-8838-4DCA9BF225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548A1E-E0C9-43CB-8EC9-F371BCB886AC}"/>
              </a:ext>
            </a:extLst>
          </p:cNvPr>
          <p:cNvSpPr>
            <a:spLocks noGrp="1"/>
          </p:cNvSpPr>
          <p:nvPr>
            <p:ph type="dt" sz="half" idx="10"/>
          </p:nvPr>
        </p:nvSpPr>
        <p:spPr/>
        <p:txBody>
          <a:bodyPr/>
          <a:lstStyle/>
          <a:p>
            <a:fld id="{BEF55F35-3F32-4A09-A5DF-D62428BF6652}" type="datetimeFigureOut">
              <a:rPr lang="en-US" smtClean="0"/>
              <a:t>11/16/2019</a:t>
            </a:fld>
            <a:endParaRPr lang="en-US"/>
          </a:p>
        </p:txBody>
      </p:sp>
      <p:sp>
        <p:nvSpPr>
          <p:cNvPr id="5" name="Footer Placeholder 4">
            <a:extLst>
              <a:ext uri="{FF2B5EF4-FFF2-40B4-BE49-F238E27FC236}">
                <a16:creationId xmlns:a16="http://schemas.microsoft.com/office/drawing/2014/main" id="{67C58611-BAE4-44AD-B900-2260E474A6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40AE24-0667-420E-9AAE-F7CC0D532616}"/>
              </a:ext>
            </a:extLst>
          </p:cNvPr>
          <p:cNvSpPr>
            <a:spLocks noGrp="1"/>
          </p:cNvSpPr>
          <p:nvPr>
            <p:ph type="sldNum" sz="quarter" idx="12"/>
          </p:nvPr>
        </p:nvSpPr>
        <p:spPr/>
        <p:txBody>
          <a:bodyPr/>
          <a:lstStyle/>
          <a:p>
            <a:fld id="{4A13EDAF-11C8-4E0F-B61F-CE927828E699}" type="slidenum">
              <a:rPr lang="en-US" smtClean="0"/>
              <a:t>‹#›</a:t>
            </a:fld>
            <a:endParaRPr lang="en-US"/>
          </a:p>
        </p:txBody>
      </p:sp>
    </p:spTree>
    <p:extLst>
      <p:ext uri="{BB962C8B-B14F-4D97-AF65-F5344CB8AC3E}">
        <p14:creationId xmlns:p14="http://schemas.microsoft.com/office/powerpoint/2010/main" val="1452591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542BA-AD5D-4249-AF45-705D8124C4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E4C0AA-DC15-4C6E-860B-C3B61E176C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95320-7B99-4F5C-BB6D-6C75CA3E46DF}"/>
              </a:ext>
            </a:extLst>
          </p:cNvPr>
          <p:cNvSpPr>
            <a:spLocks noGrp="1"/>
          </p:cNvSpPr>
          <p:nvPr>
            <p:ph type="dt" sz="half" idx="10"/>
          </p:nvPr>
        </p:nvSpPr>
        <p:spPr/>
        <p:txBody>
          <a:bodyPr/>
          <a:lstStyle/>
          <a:p>
            <a:fld id="{BEF55F35-3F32-4A09-A5DF-D62428BF6652}" type="datetimeFigureOut">
              <a:rPr lang="en-US" smtClean="0"/>
              <a:t>11/16/2019</a:t>
            </a:fld>
            <a:endParaRPr lang="en-US"/>
          </a:p>
        </p:txBody>
      </p:sp>
      <p:sp>
        <p:nvSpPr>
          <p:cNvPr id="5" name="Footer Placeholder 4">
            <a:extLst>
              <a:ext uri="{FF2B5EF4-FFF2-40B4-BE49-F238E27FC236}">
                <a16:creationId xmlns:a16="http://schemas.microsoft.com/office/drawing/2014/main" id="{19191D24-2A4D-454A-A45D-2EBE7950BE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7A350-D231-4BA1-90F8-3BC3C4849F5D}"/>
              </a:ext>
            </a:extLst>
          </p:cNvPr>
          <p:cNvSpPr>
            <a:spLocks noGrp="1"/>
          </p:cNvSpPr>
          <p:nvPr>
            <p:ph type="sldNum" sz="quarter" idx="12"/>
          </p:nvPr>
        </p:nvSpPr>
        <p:spPr/>
        <p:txBody>
          <a:bodyPr/>
          <a:lstStyle/>
          <a:p>
            <a:fld id="{4A13EDAF-11C8-4E0F-B61F-CE927828E699}" type="slidenum">
              <a:rPr lang="en-US" smtClean="0"/>
              <a:t>‹#›</a:t>
            </a:fld>
            <a:endParaRPr lang="en-US"/>
          </a:p>
        </p:txBody>
      </p:sp>
    </p:spTree>
    <p:extLst>
      <p:ext uri="{BB962C8B-B14F-4D97-AF65-F5344CB8AC3E}">
        <p14:creationId xmlns:p14="http://schemas.microsoft.com/office/powerpoint/2010/main" val="3076229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C3EC1-718C-4F46-8F52-FD8A3A8C8B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7FB4EA-A9E0-44A9-AF10-B9FC6E492A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562188-9EA9-452A-B047-C1D5B3654255}"/>
              </a:ext>
            </a:extLst>
          </p:cNvPr>
          <p:cNvSpPr>
            <a:spLocks noGrp="1"/>
          </p:cNvSpPr>
          <p:nvPr>
            <p:ph type="dt" sz="half" idx="10"/>
          </p:nvPr>
        </p:nvSpPr>
        <p:spPr/>
        <p:txBody>
          <a:bodyPr/>
          <a:lstStyle/>
          <a:p>
            <a:fld id="{BEF55F35-3F32-4A09-A5DF-D62428BF6652}" type="datetimeFigureOut">
              <a:rPr lang="en-US" smtClean="0"/>
              <a:t>11/16/2019</a:t>
            </a:fld>
            <a:endParaRPr lang="en-US"/>
          </a:p>
        </p:txBody>
      </p:sp>
      <p:sp>
        <p:nvSpPr>
          <p:cNvPr id="5" name="Footer Placeholder 4">
            <a:extLst>
              <a:ext uri="{FF2B5EF4-FFF2-40B4-BE49-F238E27FC236}">
                <a16:creationId xmlns:a16="http://schemas.microsoft.com/office/drawing/2014/main" id="{16A817AC-097E-430A-BD1C-5DF1884BBB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51D424-D2C9-4781-8725-07F57B30A47C}"/>
              </a:ext>
            </a:extLst>
          </p:cNvPr>
          <p:cNvSpPr>
            <a:spLocks noGrp="1"/>
          </p:cNvSpPr>
          <p:nvPr>
            <p:ph type="sldNum" sz="quarter" idx="12"/>
          </p:nvPr>
        </p:nvSpPr>
        <p:spPr/>
        <p:txBody>
          <a:bodyPr/>
          <a:lstStyle/>
          <a:p>
            <a:fld id="{4A13EDAF-11C8-4E0F-B61F-CE927828E699}" type="slidenum">
              <a:rPr lang="en-US" smtClean="0"/>
              <a:t>‹#›</a:t>
            </a:fld>
            <a:endParaRPr lang="en-US"/>
          </a:p>
        </p:txBody>
      </p:sp>
    </p:spTree>
    <p:extLst>
      <p:ext uri="{BB962C8B-B14F-4D97-AF65-F5344CB8AC3E}">
        <p14:creationId xmlns:p14="http://schemas.microsoft.com/office/powerpoint/2010/main" val="2199240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05F69-B745-4DE5-8F50-6CDF767DE0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FBC640-27DB-4367-A97B-5F2E97B7DC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94B235-97E4-4C4E-9921-C60F13747A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565105-848F-4C0E-AF09-F4BDB55D73BB}"/>
              </a:ext>
            </a:extLst>
          </p:cNvPr>
          <p:cNvSpPr>
            <a:spLocks noGrp="1"/>
          </p:cNvSpPr>
          <p:nvPr>
            <p:ph type="dt" sz="half" idx="10"/>
          </p:nvPr>
        </p:nvSpPr>
        <p:spPr/>
        <p:txBody>
          <a:bodyPr/>
          <a:lstStyle/>
          <a:p>
            <a:fld id="{BEF55F35-3F32-4A09-A5DF-D62428BF6652}" type="datetimeFigureOut">
              <a:rPr lang="en-US" smtClean="0"/>
              <a:t>11/16/2019</a:t>
            </a:fld>
            <a:endParaRPr lang="en-US"/>
          </a:p>
        </p:txBody>
      </p:sp>
      <p:sp>
        <p:nvSpPr>
          <p:cNvPr id="6" name="Footer Placeholder 5">
            <a:extLst>
              <a:ext uri="{FF2B5EF4-FFF2-40B4-BE49-F238E27FC236}">
                <a16:creationId xmlns:a16="http://schemas.microsoft.com/office/drawing/2014/main" id="{65E32D95-A18A-448F-BBB2-F512D29A6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3F97DF-57EA-4E32-9B3C-F9D47F83608B}"/>
              </a:ext>
            </a:extLst>
          </p:cNvPr>
          <p:cNvSpPr>
            <a:spLocks noGrp="1"/>
          </p:cNvSpPr>
          <p:nvPr>
            <p:ph type="sldNum" sz="quarter" idx="12"/>
          </p:nvPr>
        </p:nvSpPr>
        <p:spPr/>
        <p:txBody>
          <a:bodyPr/>
          <a:lstStyle/>
          <a:p>
            <a:fld id="{4A13EDAF-11C8-4E0F-B61F-CE927828E699}" type="slidenum">
              <a:rPr lang="en-US" smtClean="0"/>
              <a:t>‹#›</a:t>
            </a:fld>
            <a:endParaRPr lang="en-US"/>
          </a:p>
        </p:txBody>
      </p:sp>
    </p:spTree>
    <p:extLst>
      <p:ext uri="{BB962C8B-B14F-4D97-AF65-F5344CB8AC3E}">
        <p14:creationId xmlns:p14="http://schemas.microsoft.com/office/powerpoint/2010/main" val="1625156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FD832-DB63-429F-A8BF-819FC714F0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3AB352-B9C7-4C93-B44C-DBBAE5270D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450733-557E-4C3E-BB64-C2E9D458B4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BC0887-AD76-4DFE-AC81-D07377B7F2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5DA448-FA3A-4081-B779-D77997D41D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D11F6F-A7AD-4E24-B3CB-B173978CBE00}"/>
              </a:ext>
            </a:extLst>
          </p:cNvPr>
          <p:cNvSpPr>
            <a:spLocks noGrp="1"/>
          </p:cNvSpPr>
          <p:nvPr>
            <p:ph type="dt" sz="half" idx="10"/>
          </p:nvPr>
        </p:nvSpPr>
        <p:spPr/>
        <p:txBody>
          <a:bodyPr/>
          <a:lstStyle/>
          <a:p>
            <a:fld id="{BEF55F35-3F32-4A09-A5DF-D62428BF6652}" type="datetimeFigureOut">
              <a:rPr lang="en-US" smtClean="0"/>
              <a:t>11/16/2019</a:t>
            </a:fld>
            <a:endParaRPr lang="en-US"/>
          </a:p>
        </p:txBody>
      </p:sp>
      <p:sp>
        <p:nvSpPr>
          <p:cNvPr id="8" name="Footer Placeholder 7">
            <a:extLst>
              <a:ext uri="{FF2B5EF4-FFF2-40B4-BE49-F238E27FC236}">
                <a16:creationId xmlns:a16="http://schemas.microsoft.com/office/drawing/2014/main" id="{46E87EA4-CC6F-4042-B01D-8E33C020D0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CE0219-E8C8-4FF6-8A15-C235B468A4A5}"/>
              </a:ext>
            </a:extLst>
          </p:cNvPr>
          <p:cNvSpPr>
            <a:spLocks noGrp="1"/>
          </p:cNvSpPr>
          <p:nvPr>
            <p:ph type="sldNum" sz="quarter" idx="12"/>
          </p:nvPr>
        </p:nvSpPr>
        <p:spPr/>
        <p:txBody>
          <a:bodyPr/>
          <a:lstStyle/>
          <a:p>
            <a:fld id="{4A13EDAF-11C8-4E0F-B61F-CE927828E699}" type="slidenum">
              <a:rPr lang="en-US" smtClean="0"/>
              <a:t>‹#›</a:t>
            </a:fld>
            <a:endParaRPr lang="en-US"/>
          </a:p>
        </p:txBody>
      </p:sp>
    </p:spTree>
    <p:extLst>
      <p:ext uri="{BB962C8B-B14F-4D97-AF65-F5344CB8AC3E}">
        <p14:creationId xmlns:p14="http://schemas.microsoft.com/office/powerpoint/2010/main" val="47934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49F80-B25E-414E-ADC9-36D0311F32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1AEC71-F653-4AD5-95BA-45307DCCE008}"/>
              </a:ext>
            </a:extLst>
          </p:cNvPr>
          <p:cNvSpPr>
            <a:spLocks noGrp="1"/>
          </p:cNvSpPr>
          <p:nvPr>
            <p:ph type="dt" sz="half" idx="10"/>
          </p:nvPr>
        </p:nvSpPr>
        <p:spPr/>
        <p:txBody>
          <a:bodyPr/>
          <a:lstStyle/>
          <a:p>
            <a:fld id="{BEF55F35-3F32-4A09-A5DF-D62428BF6652}" type="datetimeFigureOut">
              <a:rPr lang="en-US" smtClean="0"/>
              <a:t>11/16/2019</a:t>
            </a:fld>
            <a:endParaRPr lang="en-US"/>
          </a:p>
        </p:txBody>
      </p:sp>
      <p:sp>
        <p:nvSpPr>
          <p:cNvPr id="4" name="Footer Placeholder 3">
            <a:extLst>
              <a:ext uri="{FF2B5EF4-FFF2-40B4-BE49-F238E27FC236}">
                <a16:creationId xmlns:a16="http://schemas.microsoft.com/office/drawing/2014/main" id="{E9B23AD9-5E2A-449D-A60D-0C574651DF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35AFF5-051D-4E66-AAE1-555E9FF90F8E}"/>
              </a:ext>
            </a:extLst>
          </p:cNvPr>
          <p:cNvSpPr>
            <a:spLocks noGrp="1"/>
          </p:cNvSpPr>
          <p:nvPr>
            <p:ph type="sldNum" sz="quarter" idx="12"/>
          </p:nvPr>
        </p:nvSpPr>
        <p:spPr/>
        <p:txBody>
          <a:bodyPr/>
          <a:lstStyle/>
          <a:p>
            <a:fld id="{4A13EDAF-11C8-4E0F-B61F-CE927828E699}" type="slidenum">
              <a:rPr lang="en-US" smtClean="0"/>
              <a:t>‹#›</a:t>
            </a:fld>
            <a:endParaRPr lang="en-US"/>
          </a:p>
        </p:txBody>
      </p:sp>
    </p:spTree>
    <p:extLst>
      <p:ext uri="{BB962C8B-B14F-4D97-AF65-F5344CB8AC3E}">
        <p14:creationId xmlns:p14="http://schemas.microsoft.com/office/powerpoint/2010/main" val="3508634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E9E8F1-AE39-4271-8393-1B42E1016CAD}"/>
              </a:ext>
            </a:extLst>
          </p:cNvPr>
          <p:cNvSpPr>
            <a:spLocks noGrp="1"/>
          </p:cNvSpPr>
          <p:nvPr>
            <p:ph type="dt" sz="half" idx="10"/>
          </p:nvPr>
        </p:nvSpPr>
        <p:spPr/>
        <p:txBody>
          <a:bodyPr/>
          <a:lstStyle/>
          <a:p>
            <a:fld id="{BEF55F35-3F32-4A09-A5DF-D62428BF6652}" type="datetimeFigureOut">
              <a:rPr lang="en-US" smtClean="0"/>
              <a:t>11/16/2019</a:t>
            </a:fld>
            <a:endParaRPr lang="en-US"/>
          </a:p>
        </p:txBody>
      </p:sp>
      <p:sp>
        <p:nvSpPr>
          <p:cNvPr id="3" name="Footer Placeholder 2">
            <a:extLst>
              <a:ext uri="{FF2B5EF4-FFF2-40B4-BE49-F238E27FC236}">
                <a16:creationId xmlns:a16="http://schemas.microsoft.com/office/drawing/2014/main" id="{5B16079B-A806-4F09-A57A-81F463339C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2969A2-4BFE-4EFC-931E-F2225AD99C2D}"/>
              </a:ext>
            </a:extLst>
          </p:cNvPr>
          <p:cNvSpPr>
            <a:spLocks noGrp="1"/>
          </p:cNvSpPr>
          <p:nvPr>
            <p:ph type="sldNum" sz="quarter" idx="12"/>
          </p:nvPr>
        </p:nvSpPr>
        <p:spPr/>
        <p:txBody>
          <a:bodyPr/>
          <a:lstStyle/>
          <a:p>
            <a:fld id="{4A13EDAF-11C8-4E0F-B61F-CE927828E699}" type="slidenum">
              <a:rPr lang="en-US" smtClean="0"/>
              <a:t>‹#›</a:t>
            </a:fld>
            <a:endParaRPr lang="en-US"/>
          </a:p>
        </p:txBody>
      </p:sp>
    </p:spTree>
    <p:extLst>
      <p:ext uri="{BB962C8B-B14F-4D97-AF65-F5344CB8AC3E}">
        <p14:creationId xmlns:p14="http://schemas.microsoft.com/office/powerpoint/2010/main" val="36567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5F2D9-7AC3-4AF6-B1A1-3BE5F4B943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3D5813-4A85-4C95-9E81-38B6003E8A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612399-BFA5-48E2-9590-403411FF5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DDF9F4-1BD4-4AA6-A5E5-12B0770A77B3}"/>
              </a:ext>
            </a:extLst>
          </p:cNvPr>
          <p:cNvSpPr>
            <a:spLocks noGrp="1"/>
          </p:cNvSpPr>
          <p:nvPr>
            <p:ph type="dt" sz="half" idx="10"/>
          </p:nvPr>
        </p:nvSpPr>
        <p:spPr/>
        <p:txBody>
          <a:bodyPr/>
          <a:lstStyle/>
          <a:p>
            <a:fld id="{BEF55F35-3F32-4A09-A5DF-D62428BF6652}" type="datetimeFigureOut">
              <a:rPr lang="en-US" smtClean="0"/>
              <a:t>11/16/2019</a:t>
            </a:fld>
            <a:endParaRPr lang="en-US"/>
          </a:p>
        </p:txBody>
      </p:sp>
      <p:sp>
        <p:nvSpPr>
          <p:cNvPr id="6" name="Footer Placeholder 5">
            <a:extLst>
              <a:ext uri="{FF2B5EF4-FFF2-40B4-BE49-F238E27FC236}">
                <a16:creationId xmlns:a16="http://schemas.microsoft.com/office/drawing/2014/main" id="{E544C8AE-C9B6-4077-AA45-9CDB74F513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942D0B-27D7-4553-A29A-DC331A30C9ED}"/>
              </a:ext>
            </a:extLst>
          </p:cNvPr>
          <p:cNvSpPr>
            <a:spLocks noGrp="1"/>
          </p:cNvSpPr>
          <p:nvPr>
            <p:ph type="sldNum" sz="quarter" idx="12"/>
          </p:nvPr>
        </p:nvSpPr>
        <p:spPr/>
        <p:txBody>
          <a:bodyPr/>
          <a:lstStyle/>
          <a:p>
            <a:fld id="{4A13EDAF-11C8-4E0F-B61F-CE927828E699}" type="slidenum">
              <a:rPr lang="en-US" smtClean="0"/>
              <a:t>‹#›</a:t>
            </a:fld>
            <a:endParaRPr lang="en-US"/>
          </a:p>
        </p:txBody>
      </p:sp>
    </p:spTree>
    <p:extLst>
      <p:ext uri="{BB962C8B-B14F-4D97-AF65-F5344CB8AC3E}">
        <p14:creationId xmlns:p14="http://schemas.microsoft.com/office/powerpoint/2010/main" val="2195358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B971-05B5-4888-9F6C-EFF646F20A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7F593A-1066-48AB-BB51-575C9056B1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B1D271-799F-44E1-9916-F4EB304BBF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9F84E-6B9B-4076-9F94-7830E6B419DF}"/>
              </a:ext>
            </a:extLst>
          </p:cNvPr>
          <p:cNvSpPr>
            <a:spLocks noGrp="1"/>
          </p:cNvSpPr>
          <p:nvPr>
            <p:ph type="dt" sz="half" idx="10"/>
          </p:nvPr>
        </p:nvSpPr>
        <p:spPr/>
        <p:txBody>
          <a:bodyPr/>
          <a:lstStyle/>
          <a:p>
            <a:fld id="{BEF55F35-3F32-4A09-A5DF-D62428BF6652}" type="datetimeFigureOut">
              <a:rPr lang="en-US" smtClean="0"/>
              <a:t>11/16/2019</a:t>
            </a:fld>
            <a:endParaRPr lang="en-US"/>
          </a:p>
        </p:txBody>
      </p:sp>
      <p:sp>
        <p:nvSpPr>
          <p:cNvPr id="6" name="Footer Placeholder 5">
            <a:extLst>
              <a:ext uri="{FF2B5EF4-FFF2-40B4-BE49-F238E27FC236}">
                <a16:creationId xmlns:a16="http://schemas.microsoft.com/office/drawing/2014/main" id="{5558672B-6BE4-4E36-8B9A-2CF089698A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5D6AEE-B732-412C-BF77-2A728B95F75B}"/>
              </a:ext>
            </a:extLst>
          </p:cNvPr>
          <p:cNvSpPr>
            <a:spLocks noGrp="1"/>
          </p:cNvSpPr>
          <p:nvPr>
            <p:ph type="sldNum" sz="quarter" idx="12"/>
          </p:nvPr>
        </p:nvSpPr>
        <p:spPr/>
        <p:txBody>
          <a:bodyPr/>
          <a:lstStyle/>
          <a:p>
            <a:fld id="{4A13EDAF-11C8-4E0F-B61F-CE927828E699}" type="slidenum">
              <a:rPr lang="en-US" smtClean="0"/>
              <a:t>‹#›</a:t>
            </a:fld>
            <a:endParaRPr lang="en-US"/>
          </a:p>
        </p:txBody>
      </p:sp>
    </p:spTree>
    <p:extLst>
      <p:ext uri="{BB962C8B-B14F-4D97-AF65-F5344CB8AC3E}">
        <p14:creationId xmlns:p14="http://schemas.microsoft.com/office/powerpoint/2010/main" val="2683664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9F7F53-001D-4B2F-BD80-FF33F7B30E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D72945-E668-413A-B2A4-8B94F78BD1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5F8099-7FD4-464D-8C86-305E079332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F55F35-3F32-4A09-A5DF-D62428BF6652}" type="datetimeFigureOut">
              <a:rPr lang="en-US" smtClean="0"/>
              <a:t>11/16/2019</a:t>
            </a:fld>
            <a:endParaRPr lang="en-US"/>
          </a:p>
        </p:txBody>
      </p:sp>
      <p:sp>
        <p:nvSpPr>
          <p:cNvPr id="5" name="Footer Placeholder 4">
            <a:extLst>
              <a:ext uri="{FF2B5EF4-FFF2-40B4-BE49-F238E27FC236}">
                <a16:creationId xmlns:a16="http://schemas.microsoft.com/office/drawing/2014/main" id="{418FF800-DD21-44DD-80A8-AE0920C492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77506F-EFA5-4A1A-A6DB-2ECF2487D5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13EDAF-11C8-4E0F-B61F-CE927828E699}" type="slidenum">
              <a:rPr lang="en-US" smtClean="0"/>
              <a:t>‹#›</a:t>
            </a:fld>
            <a:endParaRPr lang="en-US"/>
          </a:p>
        </p:txBody>
      </p:sp>
    </p:spTree>
    <p:extLst>
      <p:ext uri="{BB962C8B-B14F-4D97-AF65-F5344CB8AC3E}">
        <p14:creationId xmlns:p14="http://schemas.microsoft.com/office/powerpoint/2010/main" val="2497059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3E01D-4704-4653-9757-18F08D54D95A}"/>
              </a:ext>
            </a:extLst>
          </p:cNvPr>
          <p:cNvSpPr>
            <a:spLocks noGrp="1"/>
          </p:cNvSpPr>
          <p:nvPr>
            <p:ph type="ctrTitle"/>
          </p:nvPr>
        </p:nvSpPr>
        <p:spPr/>
        <p:txBody>
          <a:bodyPr>
            <a:normAutofit fontScale="90000"/>
          </a:bodyPr>
          <a:lstStyle/>
          <a:p>
            <a:br>
              <a:rPr lang="en-US">
                <a:latin typeface="Algerian" panose="04020705040A02060702" pitchFamily="82" charset="0"/>
              </a:rPr>
            </a:br>
            <a:br>
              <a:rPr lang="en-US">
                <a:latin typeface="Algerian" panose="04020705040A02060702" pitchFamily="82" charset="0"/>
              </a:rPr>
            </a:br>
            <a:br>
              <a:rPr lang="en-US">
                <a:latin typeface="Algerian" panose="04020705040A02060702" pitchFamily="82" charset="0"/>
              </a:rPr>
            </a:br>
            <a:br>
              <a:rPr lang="en-US">
                <a:latin typeface="Algerian" panose="04020705040A02060702" pitchFamily="82" charset="0"/>
              </a:rPr>
            </a:br>
            <a:br>
              <a:rPr lang="en-US">
                <a:latin typeface="Algerian" panose="04020705040A02060702" pitchFamily="82" charset="0"/>
              </a:rPr>
            </a:br>
            <a:br>
              <a:rPr lang="en-US">
                <a:latin typeface="Algerian" panose="04020705040A02060702" pitchFamily="82" charset="0"/>
              </a:rPr>
            </a:br>
            <a:r>
              <a:rPr lang="en-US" sz="8900" err="1">
                <a:solidFill>
                  <a:schemeClr val="accent6"/>
                </a:solidFill>
                <a:latin typeface="Verdana"/>
                <a:ea typeface="Verdana"/>
                <a:cs typeface="Verdana"/>
              </a:rPr>
              <a:t>Debtscalibur</a:t>
            </a:r>
            <a:br>
              <a:rPr lang="en-US">
                <a:latin typeface="Verdana"/>
              </a:rPr>
            </a:br>
            <a:r>
              <a:rPr lang="en-US">
                <a:solidFill>
                  <a:srgbClr val="FF0000"/>
                </a:solidFill>
                <a:latin typeface="Algerian"/>
              </a:rPr>
              <a:t> </a:t>
            </a:r>
          </a:p>
        </p:txBody>
      </p:sp>
      <p:sp>
        <p:nvSpPr>
          <p:cNvPr id="3" name="Subtitle 2">
            <a:extLst>
              <a:ext uri="{FF2B5EF4-FFF2-40B4-BE49-F238E27FC236}">
                <a16:creationId xmlns:a16="http://schemas.microsoft.com/office/drawing/2014/main" id="{BA336346-450B-414A-866F-A6FC9228D455}"/>
              </a:ext>
            </a:extLst>
          </p:cNvPr>
          <p:cNvSpPr>
            <a:spLocks noGrp="1"/>
          </p:cNvSpPr>
          <p:nvPr>
            <p:ph type="subTitle" idx="1"/>
          </p:nvPr>
        </p:nvSpPr>
        <p:spPr/>
        <p:txBody>
          <a:bodyPr vert="horz" lIns="91440" tIns="45720" rIns="91440" bIns="45720" rtlCol="0" anchor="t">
            <a:normAutofit fontScale="92500" lnSpcReduction="10000"/>
          </a:bodyPr>
          <a:lstStyle/>
          <a:p>
            <a:r>
              <a:rPr lang="en-US" sz="4500" b="1">
                <a:solidFill>
                  <a:schemeClr val="accent6"/>
                </a:solidFill>
              </a:rPr>
              <a:t>By Michael Omoruan, Brandon Vasquez, Gilberto Veras, </a:t>
            </a:r>
            <a:r>
              <a:rPr lang="en-US" sz="4500" b="1" err="1">
                <a:solidFill>
                  <a:schemeClr val="accent6"/>
                </a:solidFill>
              </a:rPr>
              <a:t>Oyebade</a:t>
            </a:r>
            <a:r>
              <a:rPr lang="en-US" sz="4500" b="1">
                <a:solidFill>
                  <a:schemeClr val="accent6"/>
                </a:solidFill>
              </a:rPr>
              <a:t> Ayodele, Braulio Calderon</a:t>
            </a:r>
            <a:endParaRPr lang="en-US" sz="4500" b="1">
              <a:solidFill>
                <a:schemeClr val="accent6"/>
              </a:solidFill>
              <a:cs typeface="Calibri"/>
            </a:endParaRPr>
          </a:p>
          <a:p>
            <a:endParaRPr lang="en-US" sz="4500" b="1">
              <a:solidFill>
                <a:schemeClr val="accent6"/>
              </a:solidFill>
              <a:cs typeface="Calibri"/>
            </a:endParaRPr>
          </a:p>
        </p:txBody>
      </p:sp>
    </p:spTree>
    <p:extLst>
      <p:ext uri="{BB962C8B-B14F-4D97-AF65-F5344CB8AC3E}">
        <p14:creationId xmlns:p14="http://schemas.microsoft.com/office/powerpoint/2010/main" val="246686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69E3324-04F1-448E-87FA-FEC77DB08C08}"/>
              </a:ext>
            </a:extLst>
          </p:cNvPr>
          <p:cNvSpPr>
            <a:spLocks noGrp="1"/>
          </p:cNvSpPr>
          <p:nvPr>
            <p:ph type="title"/>
          </p:nvPr>
        </p:nvSpPr>
        <p:spPr>
          <a:xfrm>
            <a:off x="6094105" y="802955"/>
            <a:ext cx="4977976" cy="1454051"/>
          </a:xfrm>
        </p:spPr>
        <p:txBody>
          <a:bodyPr>
            <a:normAutofit/>
          </a:bodyPr>
          <a:lstStyle/>
          <a:p>
            <a:r>
              <a:rPr lang="en-US">
                <a:solidFill>
                  <a:srgbClr val="000000"/>
                </a:solidFill>
              </a:rPr>
              <a:t>Who is our target demographic?</a:t>
            </a:r>
            <a:endParaRPr lang="en-US">
              <a:solidFill>
                <a:srgbClr val="000000"/>
              </a:solidFill>
              <a:cs typeface="Calibri Light"/>
            </a:endParaRPr>
          </a:p>
        </p:txBody>
      </p:sp>
      <p:sp>
        <p:nvSpPr>
          <p:cNvPr id="13"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A picture containing doll, drawing&#10;&#10;Description generated with very high confidence">
            <a:extLst>
              <a:ext uri="{FF2B5EF4-FFF2-40B4-BE49-F238E27FC236}">
                <a16:creationId xmlns:a16="http://schemas.microsoft.com/office/drawing/2014/main" id="{54601D83-FC0F-4B7C-B67D-D1C9D4032719}"/>
              </a:ext>
            </a:extLst>
          </p:cNvPr>
          <p:cNvPicPr>
            <a:picLocks noChangeAspect="1"/>
          </p:cNvPicPr>
          <p:nvPr/>
        </p:nvPicPr>
        <p:blipFill rotWithShape="1">
          <a:blip r:embed="rId3">
            <a:alphaModFix/>
          </a:blip>
          <a:srcRect l="14643" r="18940" b="1"/>
          <a:stretch/>
        </p:blipFill>
        <p:spPr>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3" name="Content Placeholder 2">
            <a:extLst>
              <a:ext uri="{FF2B5EF4-FFF2-40B4-BE49-F238E27FC236}">
                <a16:creationId xmlns:a16="http://schemas.microsoft.com/office/drawing/2014/main" id="{B4FABA13-13F1-48FA-A78E-A9235C868ACB}"/>
              </a:ext>
            </a:extLst>
          </p:cNvPr>
          <p:cNvSpPr>
            <a:spLocks noGrp="1"/>
          </p:cNvSpPr>
          <p:nvPr>
            <p:ph idx="1"/>
          </p:nvPr>
        </p:nvSpPr>
        <p:spPr>
          <a:xfrm>
            <a:off x="6090574" y="2421682"/>
            <a:ext cx="4977578" cy="3639289"/>
          </a:xfrm>
        </p:spPr>
        <p:txBody>
          <a:bodyPr vert="horz" lIns="91440" tIns="45720" rIns="91440" bIns="45720" rtlCol="0" anchor="ctr">
            <a:normAutofit/>
          </a:bodyPr>
          <a:lstStyle/>
          <a:p>
            <a:endParaRPr lang="en-US" sz="2000">
              <a:solidFill>
                <a:srgbClr val="000000"/>
              </a:solidFill>
            </a:endParaRPr>
          </a:p>
          <a:p>
            <a:r>
              <a:rPr lang="en-US" sz="2000">
                <a:solidFill>
                  <a:srgbClr val="000000"/>
                </a:solidFill>
              </a:rPr>
              <a:t>70% of students are currently in debt/taking loans. (Federal Reserve Bank of New York)</a:t>
            </a:r>
            <a:endParaRPr lang="en-US" sz="2000">
              <a:solidFill>
                <a:srgbClr val="000000"/>
              </a:solidFill>
              <a:cs typeface="Calibri"/>
            </a:endParaRPr>
          </a:p>
          <a:p>
            <a:r>
              <a:rPr lang="en-US" sz="2000">
                <a:solidFill>
                  <a:srgbClr val="000000"/>
                </a:solidFill>
              </a:rPr>
              <a:t>This website is geared towards incoming college students.</a:t>
            </a:r>
          </a:p>
          <a:p>
            <a:endParaRPr lang="en-US" sz="2000">
              <a:solidFill>
                <a:srgbClr val="000000"/>
              </a:solidFill>
            </a:endParaRPr>
          </a:p>
          <a:p>
            <a:pPr marL="0" indent="0">
              <a:buNone/>
            </a:pPr>
            <a:endParaRPr lang="en-US" sz="2000">
              <a:solidFill>
                <a:srgbClr val="000000"/>
              </a:solidFill>
            </a:endParaRPr>
          </a:p>
        </p:txBody>
      </p:sp>
    </p:spTree>
    <p:extLst>
      <p:ext uri="{BB962C8B-B14F-4D97-AF65-F5344CB8AC3E}">
        <p14:creationId xmlns:p14="http://schemas.microsoft.com/office/powerpoint/2010/main" val="3735688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lamp, light, drawing&#10;&#10;Description generated with very high confidence">
            <a:extLst>
              <a:ext uri="{FF2B5EF4-FFF2-40B4-BE49-F238E27FC236}">
                <a16:creationId xmlns:a16="http://schemas.microsoft.com/office/drawing/2014/main" id="{BCA9CA66-6643-495B-B46D-1C9A14CC34AF}"/>
              </a:ext>
            </a:extLst>
          </p:cNvPr>
          <p:cNvPicPr>
            <a:picLocks noChangeAspect="1"/>
          </p:cNvPicPr>
          <p:nvPr/>
        </p:nvPicPr>
        <p:blipFill rotWithShape="1">
          <a:blip r:embed="rId2"/>
          <a:srcRect l="992" r="1231" b="1"/>
          <a:stretch/>
        </p:blipFill>
        <p:spPr>
          <a:xfrm>
            <a:off x="-1" y="10"/>
            <a:ext cx="12192000" cy="6857990"/>
          </a:xfrm>
          <a:prstGeom prst="rect">
            <a:avLst/>
          </a:prstGeom>
        </p:spPr>
      </p:pic>
      <p:sp>
        <p:nvSpPr>
          <p:cNvPr id="17"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17858B8B-F3A2-462A-84F7-983B8A6CC16E}"/>
              </a:ext>
            </a:extLst>
          </p:cNvPr>
          <p:cNvSpPr>
            <a:spLocks noGrp="1"/>
          </p:cNvSpPr>
          <p:nvPr>
            <p:ph type="title"/>
          </p:nvPr>
        </p:nvSpPr>
        <p:spPr>
          <a:xfrm>
            <a:off x="709448" y="1913950"/>
            <a:ext cx="4204137" cy="1342754"/>
          </a:xfrm>
        </p:spPr>
        <p:txBody>
          <a:bodyPr>
            <a:normAutofit/>
          </a:bodyPr>
          <a:lstStyle/>
          <a:p>
            <a:pPr algn="ctr"/>
            <a:r>
              <a:rPr lang="en-US" sz="3600"/>
              <a:t>Statistics</a:t>
            </a:r>
          </a:p>
        </p:txBody>
      </p:sp>
      <p:cxnSp>
        <p:nvCxnSpPr>
          <p:cNvPr id="19" name="Straight Connector 18">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06FEF46-ED09-4BEE-91A1-CB2FF8471320}"/>
              </a:ext>
            </a:extLst>
          </p:cNvPr>
          <p:cNvSpPr>
            <a:spLocks noGrp="1"/>
          </p:cNvSpPr>
          <p:nvPr>
            <p:ph idx="1"/>
          </p:nvPr>
        </p:nvSpPr>
        <p:spPr>
          <a:xfrm>
            <a:off x="525516" y="3417573"/>
            <a:ext cx="4593021" cy="2619839"/>
          </a:xfrm>
        </p:spPr>
        <p:txBody>
          <a:bodyPr vert="horz" lIns="91440" tIns="45720" rIns="91440" bIns="45720" rtlCol="0" anchor="ctr">
            <a:normAutofit/>
          </a:bodyPr>
          <a:lstStyle/>
          <a:p>
            <a:r>
              <a:rPr lang="en-US" sz="1800"/>
              <a:t>Average student loan debt for 2016 for college graduates was $37,172.</a:t>
            </a:r>
            <a:endParaRPr lang="en-US" sz="1800">
              <a:cs typeface="Calibri"/>
            </a:endParaRPr>
          </a:p>
          <a:p>
            <a:r>
              <a:rPr lang="en-US" sz="1800"/>
              <a:t>According to 2018 report by Fed Reserve Bank of New York, 44.7 million Americans have student loan debt.</a:t>
            </a:r>
          </a:p>
          <a:p>
            <a:r>
              <a:rPr lang="en-US" sz="1800"/>
              <a:t>TOTAL STUDENT DEBT IN USA: 1.47 trillion dollars.</a:t>
            </a:r>
            <a:endParaRPr lang="en-US" sz="1800">
              <a:cs typeface="Calibri"/>
            </a:endParaRPr>
          </a:p>
        </p:txBody>
      </p:sp>
    </p:spTree>
    <p:extLst>
      <p:ext uri="{BB962C8B-B14F-4D97-AF65-F5344CB8AC3E}">
        <p14:creationId xmlns:p14="http://schemas.microsoft.com/office/powerpoint/2010/main" val="2080444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334C-F85F-4372-8CC5-E14C5B2C9FC4}"/>
              </a:ext>
            </a:extLst>
          </p:cNvPr>
          <p:cNvSpPr>
            <a:spLocks noGrp="1"/>
          </p:cNvSpPr>
          <p:nvPr>
            <p:ph type="title"/>
          </p:nvPr>
        </p:nvSpPr>
        <p:spPr>
          <a:xfrm>
            <a:off x="762001" y="-119096"/>
            <a:ext cx="5314536" cy="1325563"/>
          </a:xfrm>
        </p:spPr>
        <p:txBody>
          <a:bodyPr>
            <a:normAutofit/>
          </a:bodyPr>
          <a:lstStyle/>
          <a:p>
            <a:pPr algn="ctr"/>
            <a:r>
              <a:rPr lang="en-US"/>
              <a:t>Goals</a:t>
            </a:r>
          </a:p>
        </p:txBody>
      </p:sp>
      <p:sp>
        <p:nvSpPr>
          <p:cNvPr id="5" name="Content Placeholder 4">
            <a:extLst>
              <a:ext uri="{FF2B5EF4-FFF2-40B4-BE49-F238E27FC236}">
                <a16:creationId xmlns:a16="http://schemas.microsoft.com/office/drawing/2014/main" id="{15F6AF2A-62D3-4DF2-BEC3-090098D02422}"/>
              </a:ext>
            </a:extLst>
          </p:cNvPr>
          <p:cNvSpPr>
            <a:spLocks noGrp="1"/>
          </p:cNvSpPr>
          <p:nvPr>
            <p:ph idx="1"/>
          </p:nvPr>
        </p:nvSpPr>
        <p:spPr>
          <a:xfrm>
            <a:off x="173789" y="1062492"/>
            <a:ext cx="6464227" cy="3763605"/>
          </a:xfrm>
        </p:spPr>
        <p:txBody>
          <a:bodyPr vert="horz" lIns="91440" tIns="45720" rIns="91440" bIns="45720" rtlCol="0" anchor="t">
            <a:noAutofit/>
          </a:bodyPr>
          <a:lstStyle/>
          <a:p>
            <a:r>
              <a:rPr lang="en-US" sz="1600"/>
              <a:t>Our goal(s) with this website was simple: to compare colleges based on their tuition and the median income of their graduates/alumni in the career field that the user is interested.</a:t>
            </a:r>
            <a:endParaRPr lang="en-US" sz="1600">
              <a:cs typeface="Calibri"/>
            </a:endParaRPr>
          </a:p>
          <a:p>
            <a:r>
              <a:rPr lang="en-US" sz="1600" err="1"/>
              <a:t>Debtscalibur</a:t>
            </a:r>
            <a:r>
              <a:rPr lang="en-US" sz="1600"/>
              <a:t> allows the user </a:t>
            </a:r>
            <a:r>
              <a:rPr lang="en-US" sz="1600">
                <a:ea typeface="+mn-lt"/>
                <a:cs typeface="+mn-lt"/>
              </a:rPr>
              <a:t>to compare colleges based on tuition and the median income their graduates/alumni earned in the career field that the user is interested in. The user may </a:t>
            </a:r>
            <a:r>
              <a:rPr lang="en-US" sz="1600"/>
              <a:t>input their major/career prospects, their location and the college of their choice. Based on that info, the user is presented with the expected salary coming out of that institution depending on which major they chose, and are also presented with the comparison of a cheaper college option within their location. </a:t>
            </a:r>
            <a:r>
              <a:rPr lang="en-US" sz="1600" err="1"/>
              <a:t>Debtscalibur</a:t>
            </a:r>
            <a:r>
              <a:rPr lang="en-US" sz="1600"/>
              <a:t> recommends the best financial option.    </a:t>
            </a:r>
            <a:endParaRPr lang="en-US" sz="1600">
              <a:cs typeface="Calibri"/>
            </a:endParaRPr>
          </a:p>
          <a:p>
            <a:pPr marL="0" indent="0">
              <a:buNone/>
            </a:pPr>
            <a:r>
              <a:rPr lang="en-US" sz="1600"/>
              <a:t>Ex) Lehman college: $13,000 a year</a:t>
            </a:r>
            <a:endParaRPr lang="en-US" sz="1600">
              <a:cs typeface="Calibri"/>
            </a:endParaRPr>
          </a:p>
          <a:p>
            <a:pPr marL="0" indent="0">
              <a:buNone/>
            </a:pPr>
            <a:r>
              <a:rPr lang="en-US" sz="1600">
                <a:cs typeface="Calibri"/>
              </a:rPr>
              <a:t>      Stony Brook University: $27,000 a year </a:t>
            </a:r>
          </a:p>
          <a:p>
            <a:pPr marL="0" indent="0">
              <a:buNone/>
            </a:pPr>
            <a:r>
              <a:rPr lang="en-US" sz="1600">
                <a:cs typeface="Calibri"/>
              </a:rPr>
              <a:t>      Median Income for Stony Brook CS graduate: $93,000 a year</a:t>
            </a:r>
          </a:p>
          <a:p>
            <a:pPr marL="0" indent="0">
              <a:buNone/>
            </a:pPr>
            <a:r>
              <a:rPr lang="en-US" sz="1600">
                <a:cs typeface="Calibri"/>
              </a:rPr>
              <a:t>      Median Income for Lehman College CS graduate: $90,000 a year</a:t>
            </a:r>
          </a:p>
          <a:p>
            <a:pPr marL="0" indent="0">
              <a:buNone/>
            </a:pPr>
            <a:r>
              <a:rPr lang="en-US" sz="1600">
                <a:cs typeface="Calibri"/>
              </a:rPr>
              <a:t>      Recommended: Lehman College</a:t>
            </a:r>
          </a:p>
          <a:p>
            <a:r>
              <a:rPr lang="en-US" sz="1600"/>
              <a:t>(Future updates/features) The website can provide regular updates about the colleges that students pick like scholarship opportunities, daily financial tips, from current students and alumni.</a:t>
            </a:r>
            <a:endParaRPr lang="en-US" sz="1600">
              <a:cs typeface="Calibri"/>
            </a:endParaRPr>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3" descr="A picture containing water, table, filled, mug&#10;&#10;Description generated with very high confidence">
            <a:extLst>
              <a:ext uri="{FF2B5EF4-FFF2-40B4-BE49-F238E27FC236}">
                <a16:creationId xmlns:a16="http://schemas.microsoft.com/office/drawing/2014/main" id="{7121DBD8-D97A-4C4B-8611-A364FE7123EB}"/>
              </a:ext>
            </a:extLst>
          </p:cNvPr>
          <p:cNvPicPr>
            <a:picLocks noChangeAspect="1"/>
          </p:cNvPicPr>
          <p:nvPr/>
        </p:nvPicPr>
        <p:blipFill rotWithShape="1">
          <a:blip r:embed="rId2"/>
          <a:srcRect t="602" r="1" b="1"/>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15727172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E779D-6F87-4F21-A394-9D4B94C09AAD}"/>
              </a:ext>
            </a:extLst>
          </p:cNvPr>
          <p:cNvSpPr>
            <a:spLocks noGrp="1"/>
          </p:cNvSpPr>
          <p:nvPr>
            <p:ph type="title"/>
          </p:nvPr>
        </p:nvSpPr>
        <p:spPr>
          <a:xfrm>
            <a:off x="838200" y="2771441"/>
            <a:ext cx="10515600" cy="1325563"/>
          </a:xfrm>
        </p:spPr>
        <p:txBody>
          <a:bodyPr/>
          <a:lstStyle/>
          <a:p>
            <a:pPr algn="ctr"/>
            <a:r>
              <a:rPr lang="en-US">
                <a:solidFill>
                  <a:schemeClr val="accent6"/>
                </a:solidFill>
              </a:rPr>
              <a:t>App Interface/Layout</a:t>
            </a:r>
            <a:endParaRPr lang="en-US"/>
          </a:p>
        </p:txBody>
      </p:sp>
    </p:spTree>
    <p:extLst>
      <p:ext uri="{BB962C8B-B14F-4D97-AF65-F5344CB8AC3E}">
        <p14:creationId xmlns:p14="http://schemas.microsoft.com/office/powerpoint/2010/main" val="2061731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9FEC69-944F-4FC7-BCBB-1BB2F7EED56C}"/>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cs typeface="Calibri Light"/>
              </a:rPr>
              <a:t>Technology</a:t>
            </a:r>
            <a:endParaRPr lang="en-US" sz="2800"/>
          </a:p>
        </p:txBody>
      </p:sp>
      <p:sp>
        <p:nvSpPr>
          <p:cNvPr id="3" name="Content Placeholder 2">
            <a:extLst>
              <a:ext uri="{FF2B5EF4-FFF2-40B4-BE49-F238E27FC236}">
                <a16:creationId xmlns:a16="http://schemas.microsoft.com/office/drawing/2014/main" id="{D8DC6651-E171-4F14-B1CE-6F780D747348}"/>
              </a:ext>
            </a:extLst>
          </p:cNvPr>
          <p:cNvSpPr>
            <a:spLocks noGrp="1"/>
          </p:cNvSpPr>
          <p:nvPr>
            <p:ph idx="1"/>
          </p:nvPr>
        </p:nvSpPr>
        <p:spPr>
          <a:xfrm>
            <a:off x="643468" y="2638043"/>
            <a:ext cx="3363974" cy="3415623"/>
          </a:xfrm>
        </p:spPr>
        <p:txBody>
          <a:bodyPr vert="horz" lIns="91440" tIns="45720" rIns="91440" bIns="45720" rtlCol="0">
            <a:normAutofit/>
          </a:bodyPr>
          <a:lstStyle/>
          <a:p>
            <a:r>
              <a:rPr lang="en-US" sz="2000">
                <a:cs typeface="Calibri"/>
              </a:rPr>
              <a:t>JSON</a:t>
            </a:r>
          </a:p>
          <a:p>
            <a:r>
              <a:rPr lang="en-US" sz="2000">
                <a:cs typeface="Calibri"/>
              </a:rPr>
              <a:t>Python (Numpy &amp; Pandas)</a:t>
            </a:r>
          </a:p>
          <a:p>
            <a:r>
              <a:rPr lang="en-US" sz="2000">
                <a:cs typeface="Calibri"/>
              </a:rPr>
              <a:t>Javascript (HTML 5)</a:t>
            </a:r>
          </a:p>
          <a:p>
            <a:r>
              <a:rPr lang="en-US" sz="2000">
                <a:cs typeface="Calibri"/>
              </a:rPr>
              <a:t>Visual Studio Code</a:t>
            </a:r>
          </a:p>
          <a:p>
            <a:r>
              <a:rPr lang="en-US" sz="2000">
                <a:cs typeface="Calibri"/>
              </a:rPr>
              <a:t>Github (</a:t>
            </a:r>
            <a:r>
              <a:rPr lang="en-US" sz="2000">
                <a:ea typeface="+mn-lt"/>
                <a:cs typeface="+mn-lt"/>
              </a:rPr>
              <a:t>https://github.com/jinzokami/NSHacksLehman.git)</a:t>
            </a:r>
            <a:endParaRPr lang="en-US" sz="2000">
              <a:cs typeface="Calibri"/>
            </a:endParaRPr>
          </a:p>
        </p:txBody>
      </p:sp>
      <p:pic>
        <p:nvPicPr>
          <p:cNvPr id="4" name="Picture 4" descr="A close up of a logo&#10;&#10;Description generated with very high confidence">
            <a:extLst>
              <a:ext uri="{FF2B5EF4-FFF2-40B4-BE49-F238E27FC236}">
                <a16:creationId xmlns:a16="http://schemas.microsoft.com/office/drawing/2014/main" id="{A06C2F66-3E5B-49AC-8210-3CE34D900EF2}"/>
              </a:ext>
            </a:extLst>
          </p:cNvPr>
          <p:cNvPicPr>
            <a:picLocks noChangeAspect="1"/>
          </p:cNvPicPr>
          <p:nvPr/>
        </p:nvPicPr>
        <p:blipFill>
          <a:blip r:embed="rId2"/>
          <a:stretch>
            <a:fillRect/>
          </a:stretch>
        </p:blipFill>
        <p:spPr>
          <a:xfrm>
            <a:off x="5297763" y="918581"/>
            <a:ext cx="6250769" cy="4859971"/>
          </a:xfrm>
          <a:prstGeom prst="rect">
            <a:avLst/>
          </a:prstGeom>
        </p:spPr>
      </p:pic>
    </p:spTree>
    <p:extLst>
      <p:ext uri="{BB962C8B-B14F-4D97-AF65-F5344CB8AC3E}">
        <p14:creationId xmlns:p14="http://schemas.microsoft.com/office/powerpoint/2010/main" val="165857293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      Debtscalibur  </vt:lpstr>
      <vt:lpstr>Who is our target demographic?</vt:lpstr>
      <vt:lpstr>Statistics</vt:lpstr>
      <vt:lpstr>Goals</vt:lpstr>
      <vt:lpstr>App Interface/Layout</vt:lpstr>
      <vt:lpstr>Technology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Debtscaliber</dc:title>
  <dc:creator>This Is Mike</dc:creator>
  <cp:revision>29</cp:revision>
  <dcterms:created xsi:type="dcterms:W3CDTF">2019-11-16T02:19:24Z</dcterms:created>
  <dcterms:modified xsi:type="dcterms:W3CDTF">2019-11-16T14:11:52Z</dcterms:modified>
</cp:coreProperties>
</file>