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Helvetica Neue"/>
      <p:regular r:id="rId37"/>
      <p:bold r:id="rId38"/>
      <p:italic r:id="rId39"/>
      <p:boldItalic r:id="rId40"/>
    </p:embeddedFont>
    <p:embeddedFont>
      <p:font typeface="Helvetica Neue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4.xml"/><Relationship Id="rId42" Type="http://schemas.openxmlformats.org/officeDocument/2006/relationships/font" Target="fonts/HelveticaNeueLight-bold.fntdata"/><Relationship Id="rId41" Type="http://schemas.openxmlformats.org/officeDocument/2006/relationships/font" Target="fonts/HelveticaNeueLight-regular.fntdata"/><Relationship Id="rId22" Type="http://schemas.openxmlformats.org/officeDocument/2006/relationships/slide" Target="slides/slide16.xml"/><Relationship Id="rId44" Type="http://schemas.openxmlformats.org/officeDocument/2006/relationships/font" Target="fonts/HelveticaNeueLight-boldItalic.fntdata"/><Relationship Id="rId21" Type="http://schemas.openxmlformats.org/officeDocument/2006/relationships/slide" Target="slides/slide15.xml"/><Relationship Id="rId43" Type="http://schemas.openxmlformats.org/officeDocument/2006/relationships/font" Target="fonts/HelveticaNeueLight-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HelveticaNeue-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HelveticaNeue-italic.fntdata"/><Relationship Id="rId16" Type="http://schemas.openxmlformats.org/officeDocument/2006/relationships/slide" Target="slides/slide10.xml"/><Relationship Id="rId38" Type="http://schemas.openxmlformats.org/officeDocument/2006/relationships/font" Target="fonts/HelveticaNeue-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99376c098_2_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899376c098_2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f30f1e316_0_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8f30f1e316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f30f1e316_0_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8f30f1e316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5321f7b690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5321f7b69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f30f1e316_0_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8f30f1e316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f30f1e316_0_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8f30f1e316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eec02b32e_0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9eec02b32e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eec02b32e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9eec02b32e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eec02b32e_0_1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9eec02b32e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eec02b32e_0_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9eec02b32e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eec02b32e_0_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9eec02b32e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94685db2e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894685db2e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eec02b32e_0_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9eec02b32e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eec02b32e_0_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9eec02b32e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eec02b32e_0_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9eec02b32e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3bb8afae1_1_19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93bb8afae1_1_1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3bb8afae1_1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93bb8afae1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3bb8afae1_1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93bb8afae1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3bb8afae1_1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93bb8afae1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f30f1e316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8f30f1e31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23334e007_0_3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823334e007_0_3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f30f1e316_0_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500"/>
              </a:spcBef>
              <a:spcAft>
                <a:spcPts val="0"/>
              </a:spcAft>
              <a:buNone/>
            </a:pPr>
            <a:r>
              <a:rPr lang="en" sz="1200">
                <a:solidFill>
                  <a:srgbClr val="222222"/>
                </a:solidFill>
                <a:highlight>
                  <a:schemeClr val="lt1"/>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Problem: Searching for an element in a list is O(n)</a:t>
            </a:r>
            <a:endParaRPr sz="1500">
              <a:solidFill>
                <a:srgbClr val="535353"/>
              </a:solidFill>
              <a:latin typeface="Helvetica Neue"/>
              <a:ea typeface="Helvetica Neue"/>
              <a:cs typeface="Helvetica Neue"/>
              <a:sym typeface="Helvetica Neue"/>
            </a:endParaRPr>
          </a:p>
          <a:p>
            <a:pPr indent="-323850" lvl="0" marL="457200" rtl="0" algn="l">
              <a:lnSpc>
                <a:spcPct val="120000"/>
              </a:lnSpc>
              <a:spcBef>
                <a:spcPts val="500"/>
              </a:spcBef>
              <a:spcAft>
                <a:spcPts val="0"/>
              </a:spcAft>
              <a:buClr>
                <a:srgbClr val="535353"/>
              </a:buClr>
              <a:buSzPts val="1500"/>
              <a:buFont typeface="Helvetica Neue"/>
              <a:buChar char="-"/>
            </a:pPr>
            <a:r>
              <a:rPr lang="en" sz="1500">
                <a:solidFill>
                  <a:srgbClr val="535353"/>
                </a:solidFill>
                <a:latin typeface="Helvetica Neue"/>
                <a:ea typeface="Helvetica Neue"/>
                <a:cs typeface="Helvetica Neue"/>
                <a:sym typeface="Helvetica Neue"/>
              </a:rPr>
              <a:t>You all have probably used a list to keep track of things. The problem with lists is that in order to get the element you want, you need to traverse the entire list in the worst case</a:t>
            </a:r>
            <a:endParaRPr sz="1500">
              <a:solidFill>
                <a:srgbClr val="535353"/>
              </a:solidFill>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sz="1200">
                <a:solidFill>
                  <a:srgbClr val="222222"/>
                </a:solidFill>
                <a:highlight>
                  <a:schemeClr val="lt1"/>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Solution: Hash tables allows for O(1) lookup</a:t>
            </a:r>
            <a:endParaRPr sz="1500">
              <a:solidFill>
                <a:srgbClr val="535353"/>
              </a:solidFill>
              <a:latin typeface="Helvetica Neue"/>
              <a:ea typeface="Helvetica Neue"/>
              <a:cs typeface="Helvetica Neue"/>
              <a:sym typeface="Helvetica Neue"/>
            </a:endParaRPr>
          </a:p>
          <a:p>
            <a:pPr indent="-323850" lvl="0" marL="457200" rtl="0" algn="l">
              <a:lnSpc>
                <a:spcPct val="120000"/>
              </a:lnSpc>
              <a:spcBef>
                <a:spcPts val="500"/>
              </a:spcBef>
              <a:spcAft>
                <a:spcPts val="0"/>
              </a:spcAft>
              <a:buClr>
                <a:srgbClr val="535353"/>
              </a:buClr>
              <a:buSzPts val="1500"/>
              <a:buFont typeface="Helvetica Neue"/>
              <a:buChar char="-"/>
            </a:pPr>
            <a:r>
              <a:rPr lang="en" sz="1500">
                <a:solidFill>
                  <a:srgbClr val="535353"/>
                </a:solidFill>
                <a:latin typeface="Helvetica Neue"/>
                <a:ea typeface="Helvetica Neue"/>
                <a:cs typeface="Helvetica Neue"/>
                <a:sym typeface="Helvetica Neue"/>
              </a:rPr>
              <a:t>Hash tables allow you to get values in constant time, which is much faster </a:t>
            </a:r>
            <a:endParaRPr sz="1500">
              <a:solidFill>
                <a:srgbClr val="535353"/>
              </a:solidFill>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sz="1200">
                <a:solidFill>
                  <a:srgbClr val="222222"/>
                </a:solidFill>
                <a:highlight>
                  <a:schemeClr val="lt1"/>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One of the most common data structures</a:t>
            </a:r>
            <a:endParaRPr sz="1500">
              <a:solidFill>
                <a:srgbClr val="535353"/>
              </a:solidFill>
              <a:latin typeface="Helvetica Neue"/>
              <a:ea typeface="Helvetica Neue"/>
              <a:cs typeface="Helvetica Neue"/>
              <a:sym typeface="Helvetica Neue"/>
            </a:endParaRPr>
          </a:p>
          <a:p>
            <a:pPr indent="-323850" lvl="0" marL="457200" rtl="0" algn="l">
              <a:lnSpc>
                <a:spcPct val="120000"/>
              </a:lnSpc>
              <a:spcBef>
                <a:spcPts val="500"/>
              </a:spcBef>
              <a:spcAft>
                <a:spcPts val="0"/>
              </a:spcAft>
              <a:buClr>
                <a:srgbClr val="535353"/>
              </a:buClr>
              <a:buSzPts val="1500"/>
              <a:buFont typeface="Helvetica Neue"/>
              <a:buChar char="-"/>
            </a:pPr>
            <a:r>
              <a:rPr lang="en" sz="1500">
                <a:solidFill>
                  <a:srgbClr val="535353"/>
                </a:solidFill>
                <a:latin typeface="Helvetica Neue"/>
                <a:ea typeface="Helvetica Neue"/>
                <a:cs typeface="Helvetica Neue"/>
                <a:sym typeface="Helvetica Neue"/>
              </a:rPr>
              <a:t>A lot of data structures actually make use of hash tables underneath the hood: Sets, Dictionaries, Tries</a:t>
            </a:r>
            <a:endParaRPr sz="1500">
              <a:solidFill>
                <a:srgbClr val="535353"/>
              </a:solidFill>
              <a:latin typeface="Helvetica Neue"/>
              <a:ea typeface="Helvetica Neue"/>
              <a:cs typeface="Helvetica Neue"/>
              <a:sym typeface="Helvetica Neue"/>
            </a:endParaRPr>
          </a:p>
          <a:p>
            <a:pPr indent="-323850" lvl="0" marL="457200" rtl="0" algn="l">
              <a:lnSpc>
                <a:spcPct val="120000"/>
              </a:lnSpc>
              <a:spcBef>
                <a:spcPts val="0"/>
              </a:spcBef>
              <a:spcAft>
                <a:spcPts val="0"/>
              </a:spcAft>
              <a:buClr>
                <a:srgbClr val="535353"/>
              </a:buClr>
              <a:buSzPts val="1500"/>
              <a:buFont typeface="Helvetica Neue"/>
              <a:buChar char="-"/>
            </a:pPr>
            <a:r>
              <a:rPr lang="en" sz="1500">
                <a:solidFill>
                  <a:srgbClr val="535353"/>
                </a:solidFill>
                <a:latin typeface="Helvetica Neue"/>
                <a:ea typeface="Helvetica Neue"/>
                <a:cs typeface="Helvetica Neue"/>
                <a:sym typeface="Helvetica Neue"/>
              </a:rPr>
              <a:t>This is used a lot in the industry: databases, caches and many more</a:t>
            </a:r>
            <a:endParaRPr sz="1500">
              <a:solidFill>
                <a:srgbClr val="535353"/>
              </a:solidFill>
              <a:latin typeface="Helvetica Neue"/>
              <a:ea typeface="Helvetica Neue"/>
              <a:cs typeface="Helvetica Neue"/>
              <a:sym typeface="Helvetica Neue"/>
            </a:endParaRPr>
          </a:p>
          <a:p>
            <a:pPr indent="-323850" lvl="0" marL="457200" rtl="0" algn="l">
              <a:lnSpc>
                <a:spcPct val="120000"/>
              </a:lnSpc>
              <a:spcBef>
                <a:spcPts val="0"/>
              </a:spcBef>
              <a:spcAft>
                <a:spcPts val="0"/>
              </a:spcAft>
              <a:buClr>
                <a:srgbClr val="535353"/>
              </a:buClr>
              <a:buSzPts val="1500"/>
              <a:buFont typeface="Helvetica Neue"/>
              <a:buChar char="-"/>
            </a:pPr>
            <a:r>
              <a:rPr lang="en" sz="1500">
                <a:solidFill>
                  <a:srgbClr val="535353"/>
                </a:solidFill>
                <a:latin typeface="Helvetica Neue"/>
                <a:ea typeface="Helvetica Neue"/>
                <a:cs typeface="Helvetica Neue"/>
                <a:sym typeface="Helvetica Neue"/>
              </a:rPr>
              <a:t>Also a very common data structure that is used in interviews</a:t>
            </a:r>
            <a:endParaRPr sz="1500">
              <a:solidFill>
                <a:srgbClr val="535353"/>
              </a:solidFill>
              <a:latin typeface="Helvetica Neue"/>
              <a:ea typeface="Helvetica Neue"/>
              <a:cs typeface="Helvetica Neue"/>
              <a:sym typeface="Helvetica Neue"/>
            </a:endParaRPr>
          </a:p>
          <a:p>
            <a:pPr indent="-323850" lvl="0" marL="457200" rtl="0" algn="l">
              <a:lnSpc>
                <a:spcPct val="120000"/>
              </a:lnSpc>
              <a:spcBef>
                <a:spcPts val="0"/>
              </a:spcBef>
              <a:spcAft>
                <a:spcPts val="0"/>
              </a:spcAft>
              <a:buClr>
                <a:srgbClr val="535353"/>
              </a:buClr>
              <a:buSzPts val="1500"/>
              <a:buFont typeface="Helvetica Neue"/>
              <a:buChar char="-"/>
            </a:pPr>
            <a:r>
              <a:rPr lang="en" sz="1500">
                <a:solidFill>
                  <a:srgbClr val="535353"/>
                </a:solidFill>
                <a:latin typeface="Helvetica Neue"/>
                <a:ea typeface="Helvetica Neue"/>
                <a:cs typeface="Helvetica Neue"/>
                <a:sym typeface="Helvetica Neue"/>
              </a:rPr>
              <a:t>It’s so popular that an interview may even ask you how a hash table works underneath the hood</a:t>
            </a:r>
            <a:endParaRPr sz="1500">
              <a:solidFill>
                <a:srgbClr val="535353"/>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
        <p:nvSpPr>
          <p:cNvPr id="142" name="Google Shape;142;g8f30f1e316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f30f1e316_0_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8f30f1e316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f451332e2_0_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8f451332e2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f30f1e316_0_6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8f30f1e316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f30f1e316_0_5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8f30f1e316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4" name="Shape 54"/>
        <p:cNvGrpSpPr/>
        <p:nvPr/>
      </p:nvGrpSpPr>
      <p:grpSpPr>
        <a:xfrm>
          <a:off x="0" y="0"/>
          <a:ext cx="0" cy="0"/>
          <a:chOff x="0" y="0"/>
          <a:chExt cx="0" cy="0"/>
        </a:xfrm>
      </p:grpSpPr>
      <p:sp>
        <p:nvSpPr>
          <p:cNvPr id="55" name="Google Shape;55;p14"/>
          <p:cNvSpPr txBox="1"/>
          <p:nvPr>
            <p:ph idx="1" type="body"/>
          </p:nvPr>
        </p:nvSpPr>
        <p:spPr>
          <a:xfrm>
            <a:off x="633413" y="3595688"/>
            <a:ext cx="5715000" cy="952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Clr>
                <a:srgbClr val="845CE4"/>
              </a:buClr>
              <a:buSzPts val="1400"/>
              <a:buFont typeface="Helvetica Neue"/>
              <a:buNone/>
              <a:defRPr b="1" sz="1400" cap="none">
                <a:solidFill>
                  <a:srgbClr val="845CE4"/>
                </a:solidFill>
              </a:defRPr>
            </a:lvl1pPr>
            <a:lvl2pPr indent="-228600" lvl="1" marL="914400" algn="l">
              <a:lnSpc>
                <a:spcPct val="110000"/>
              </a:lnSpc>
              <a:spcBef>
                <a:spcPts val="0"/>
              </a:spcBef>
              <a:spcAft>
                <a:spcPts val="0"/>
              </a:spcAft>
              <a:buClr>
                <a:srgbClr val="845CE4"/>
              </a:buClr>
              <a:buSzPts val="1100"/>
              <a:buFont typeface="Helvetica Neue"/>
              <a:buNone/>
              <a:defRPr sz="1100">
                <a:solidFill>
                  <a:srgbClr val="845CE4"/>
                </a:solidFill>
              </a:defRPr>
            </a:lvl2pPr>
            <a:lvl3pPr indent="-228600" lvl="2" marL="1371600" algn="l">
              <a:lnSpc>
                <a:spcPct val="110000"/>
              </a:lnSpc>
              <a:spcBef>
                <a:spcPts val="0"/>
              </a:spcBef>
              <a:spcAft>
                <a:spcPts val="0"/>
              </a:spcAft>
              <a:buClr>
                <a:srgbClr val="845CE4"/>
              </a:buClr>
              <a:buSzPts val="1100"/>
              <a:buFont typeface="Helvetica Neue"/>
              <a:buNone/>
              <a:defRPr sz="1100">
                <a:solidFill>
                  <a:srgbClr val="845CE4"/>
                </a:solidFill>
              </a:defRPr>
            </a:lvl3pPr>
            <a:lvl4pPr indent="-228600" lvl="3" marL="1828800" algn="l">
              <a:lnSpc>
                <a:spcPct val="110000"/>
              </a:lnSpc>
              <a:spcBef>
                <a:spcPts val="0"/>
              </a:spcBef>
              <a:spcAft>
                <a:spcPts val="0"/>
              </a:spcAft>
              <a:buClr>
                <a:srgbClr val="845CE4"/>
              </a:buClr>
              <a:buSzPts val="1100"/>
              <a:buFont typeface="Helvetica Neue"/>
              <a:buNone/>
              <a:defRPr sz="1100">
                <a:solidFill>
                  <a:srgbClr val="845CE4"/>
                </a:solidFill>
              </a:defRPr>
            </a:lvl4pPr>
            <a:lvl5pPr indent="-228600" lvl="4" marL="2286000" algn="l">
              <a:lnSpc>
                <a:spcPct val="110000"/>
              </a:lnSpc>
              <a:spcBef>
                <a:spcPts val="0"/>
              </a:spcBef>
              <a:spcAft>
                <a:spcPts val="0"/>
              </a:spcAft>
              <a:buClr>
                <a:srgbClr val="845CE4"/>
              </a:buClr>
              <a:buSzPts val="1100"/>
              <a:buFont typeface="Helvetica Neue"/>
              <a:buNone/>
              <a:defRPr sz="1100">
                <a:solidFill>
                  <a:srgbClr val="845CE4"/>
                </a:solidFill>
              </a:defRPr>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cxnSp>
        <p:nvCxnSpPr>
          <p:cNvPr id="56" name="Google Shape;56;p14"/>
          <p:cNvCxnSpPr/>
          <p:nvPr/>
        </p:nvCxnSpPr>
        <p:spPr>
          <a:xfrm>
            <a:off x="658529" y="744113"/>
            <a:ext cx="685577" cy="0"/>
          </a:xfrm>
          <a:prstGeom prst="straightConnector1">
            <a:avLst/>
          </a:prstGeom>
          <a:noFill/>
          <a:ln cap="flat" cmpd="sng" w="76200">
            <a:solidFill>
              <a:srgbClr val="845DE5"/>
            </a:solidFill>
            <a:prstDash val="solid"/>
            <a:miter lim="400000"/>
            <a:headEnd len="sm" w="sm" type="none"/>
            <a:tailEnd len="sm" w="sm" type="none"/>
          </a:ln>
        </p:spPr>
      </p:cxnSp>
      <p:cxnSp>
        <p:nvCxnSpPr>
          <p:cNvPr id="57" name="Google Shape;57;p14"/>
          <p:cNvCxnSpPr/>
          <p:nvPr/>
        </p:nvCxnSpPr>
        <p:spPr>
          <a:xfrm>
            <a:off x="658529" y="1853221"/>
            <a:ext cx="685577" cy="0"/>
          </a:xfrm>
          <a:prstGeom prst="straightConnector1">
            <a:avLst/>
          </a:prstGeom>
          <a:noFill/>
          <a:ln cap="flat" cmpd="sng" w="25400">
            <a:solidFill>
              <a:srgbClr val="825BE1"/>
            </a:solidFill>
            <a:prstDash val="solid"/>
            <a:miter lim="400000"/>
            <a:headEnd len="sm" w="sm" type="none"/>
            <a:tailEnd len="sm" w="sm" type="none"/>
          </a:ln>
        </p:spPr>
      </p:cxnSp>
      <p:sp>
        <p:nvSpPr>
          <p:cNvPr id="58" name="Google Shape;58;p14"/>
          <p:cNvSpPr txBox="1"/>
          <p:nvPr>
            <p:ph idx="12" type="sldNum"/>
          </p:nvPr>
        </p:nvSpPr>
        <p:spPr>
          <a:xfrm>
            <a:off x="4484637" y="4905375"/>
            <a:ext cx="169964" cy="176212"/>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9" name="Shape 59"/>
        <p:cNvGrpSpPr/>
        <p:nvPr/>
      </p:nvGrpSpPr>
      <p:grpSpPr>
        <a:xfrm>
          <a:off x="0" y="0"/>
          <a:ext cx="0" cy="0"/>
          <a:chOff x="0" y="0"/>
          <a:chExt cx="0" cy="0"/>
        </a:xfrm>
      </p:grpSpPr>
      <p:sp>
        <p:nvSpPr>
          <p:cNvPr id="60" name="Google Shape;60;p15"/>
          <p:cNvSpPr txBox="1"/>
          <p:nvPr>
            <p:ph idx="1" type="body"/>
          </p:nvPr>
        </p:nvSpPr>
        <p:spPr>
          <a:xfrm>
            <a:off x="405214" y="4762629"/>
            <a:ext cx="8333571" cy="83592"/>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0"/>
              </a:spcBef>
              <a:spcAft>
                <a:spcPts val="0"/>
              </a:spcAft>
              <a:buClr>
                <a:srgbClr val="898F9C"/>
              </a:buClr>
              <a:buSzPts val="600"/>
              <a:buFont typeface="Helvetica Neue"/>
              <a:buNone/>
              <a:defRPr sz="600">
                <a:solidFill>
                  <a:srgbClr val="898F9C"/>
                </a:solidFill>
              </a:defRPr>
            </a:lvl1pPr>
            <a:lvl2pPr indent="-279400" lvl="1" marL="914400" algn="l">
              <a:lnSpc>
                <a:spcPct val="100000"/>
              </a:lnSpc>
              <a:spcBef>
                <a:spcPts val="2200"/>
              </a:spcBef>
              <a:spcAft>
                <a:spcPts val="0"/>
              </a:spcAft>
              <a:buClr>
                <a:srgbClr val="000000"/>
              </a:buClr>
              <a:buSzPts val="800"/>
              <a:buChar char="•"/>
              <a:defRPr/>
            </a:lvl2pPr>
            <a:lvl3pPr indent="-279400" lvl="2" marL="1371600" algn="l">
              <a:lnSpc>
                <a:spcPct val="100000"/>
              </a:lnSpc>
              <a:spcBef>
                <a:spcPts val="2200"/>
              </a:spcBef>
              <a:spcAft>
                <a:spcPts val="0"/>
              </a:spcAft>
              <a:buClr>
                <a:srgbClr val="000000"/>
              </a:buClr>
              <a:buSzPts val="800"/>
              <a:buChar char="•"/>
              <a:defRPr/>
            </a:lvl3pPr>
            <a:lvl4pPr indent="-279400" lvl="3" marL="1828800" algn="l">
              <a:lnSpc>
                <a:spcPct val="100000"/>
              </a:lnSpc>
              <a:spcBef>
                <a:spcPts val="2200"/>
              </a:spcBef>
              <a:spcAft>
                <a:spcPts val="0"/>
              </a:spcAft>
              <a:buClr>
                <a:srgbClr val="000000"/>
              </a:buClr>
              <a:buSzPts val="800"/>
              <a:buChar char="•"/>
              <a:defRPr/>
            </a:lvl4pPr>
            <a:lvl5pPr indent="-279400" lvl="4" marL="2286000" algn="l">
              <a:lnSpc>
                <a:spcPct val="100000"/>
              </a:lnSpc>
              <a:spcBef>
                <a:spcPts val="2200"/>
              </a:spcBef>
              <a:spcAft>
                <a:spcPts val="0"/>
              </a:spcAft>
              <a:buClr>
                <a:srgbClr val="000000"/>
              </a:buClr>
              <a:buSzPts val="800"/>
              <a:buChar char="•"/>
              <a:defRPr/>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cxnSp>
        <p:nvCxnSpPr>
          <p:cNvPr id="61" name="Google Shape;61;p15"/>
          <p:cNvCxnSpPr/>
          <p:nvPr/>
        </p:nvCxnSpPr>
        <p:spPr>
          <a:xfrm>
            <a:off x="404813" y="635148"/>
            <a:ext cx="238185" cy="0"/>
          </a:xfrm>
          <a:prstGeom prst="straightConnector1">
            <a:avLst/>
          </a:prstGeom>
          <a:noFill/>
          <a:ln cap="flat" cmpd="sng" w="50800">
            <a:solidFill>
              <a:srgbClr val="8D63F3"/>
            </a:solidFill>
            <a:prstDash val="solid"/>
            <a:miter lim="400000"/>
            <a:headEnd len="sm" w="sm" type="none"/>
            <a:tailEnd len="sm" w="sm" type="none"/>
          </a:ln>
        </p:spPr>
      </p:cxnSp>
      <p:sp>
        <p:nvSpPr>
          <p:cNvPr id="62" name="Google Shape;62;p15"/>
          <p:cNvSpPr txBox="1"/>
          <p:nvPr>
            <p:ph type="title"/>
          </p:nvPr>
        </p:nvSpPr>
        <p:spPr>
          <a:xfrm>
            <a:off x="404813" y="358737"/>
            <a:ext cx="8334375" cy="214313"/>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8D63F3"/>
              </a:buClr>
              <a:buSzPts val="1400"/>
              <a:buFont typeface="Helvetica Neue"/>
              <a:buNone/>
              <a:defRPr sz="1400" cap="none">
                <a:solidFill>
                  <a:srgbClr val="8D63F3"/>
                </a:solidFill>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63" name="Google Shape;63;p15"/>
          <p:cNvSpPr txBox="1"/>
          <p:nvPr>
            <p:ph idx="12" type="sldNum"/>
          </p:nvPr>
        </p:nvSpPr>
        <p:spPr>
          <a:xfrm>
            <a:off x="4484637" y="4905375"/>
            <a:ext cx="169964" cy="176212"/>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4" name="Shape 64"/>
        <p:cNvGrpSpPr/>
        <p:nvPr/>
      </p:nvGrpSpPr>
      <p:grpSpPr>
        <a:xfrm>
          <a:off x="0" y="0"/>
          <a:ext cx="0" cy="0"/>
          <a:chOff x="0" y="0"/>
          <a:chExt cx="0" cy="0"/>
        </a:xfrm>
      </p:grpSpPr>
      <p:sp>
        <p:nvSpPr>
          <p:cNvPr id="65" name="Google Shape;65;p16"/>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66" name="Shape 66"/>
        <p:cNvGrpSpPr/>
        <p:nvPr/>
      </p:nvGrpSpPr>
      <p:grpSpPr>
        <a:xfrm>
          <a:off x="0" y="0"/>
          <a:ext cx="0" cy="0"/>
          <a:chOff x="0" y="0"/>
          <a:chExt cx="0" cy="0"/>
        </a:xfrm>
      </p:grpSpPr>
      <p:sp>
        <p:nvSpPr>
          <p:cNvPr id="67" name="Google Shape;67;p17"/>
          <p:cNvSpPr txBox="1"/>
          <p:nvPr>
            <p:ph type="title"/>
          </p:nvPr>
        </p:nvSpPr>
        <p:spPr>
          <a:xfrm>
            <a:off x="666750" y="862013"/>
            <a:ext cx="7810500" cy="1743075"/>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68" name="Google Shape;68;p17"/>
          <p:cNvSpPr txBox="1"/>
          <p:nvPr>
            <p:ph idx="1" type="body"/>
          </p:nvPr>
        </p:nvSpPr>
        <p:spPr>
          <a:xfrm>
            <a:off x="666750" y="2652713"/>
            <a:ext cx="7810500" cy="595312"/>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69" name="Google Shape;69;p17"/>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70" name="Shape 70"/>
        <p:cNvGrpSpPr/>
        <p:nvPr/>
      </p:nvGrpSpPr>
      <p:grpSpPr>
        <a:xfrm>
          <a:off x="0" y="0"/>
          <a:ext cx="0" cy="0"/>
          <a:chOff x="0" y="0"/>
          <a:chExt cx="0" cy="0"/>
        </a:xfrm>
      </p:grpSpPr>
      <p:sp>
        <p:nvSpPr>
          <p:cNvPr id="71" name="Google Shape;71;p18"/>
          <p:cNvSpPr/>
          <p:nvPr>
            <p:ph idx="2" type="pic"/>
          </p:nvPr>
        </p:nvSpPr>
        <p:spPr>
          <a:xfrm>
            <a:off x="1171575" y="-14287"/>
            <a:ext cx="6800850" cy="4536262"/>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72" name="Google Shape;72;p18"/>
          <p:cNvSpPr txBox="1"/>
          <p:nvPr>
            <p:ph type="title"/>
          </p:nvPr>
        </p:nvSpPr>
        <p:spPr>
          <a:xfrm>
            <a:off x="238125" y="3567113"/>
            <a:ext cx="8667750" cy="752475"/>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73" name="Google Shape;73;p18"/>
          <p:cNvSpPr txBox="1"/>
          <p:nvPr>
            <p:ph idx="1" type="body"/>
          </p:nvPr>
        </p:nvSpPr>
        <p:spPr>
          <a:xfrm>
            <a:off x="238125" y="4291013"/>
            <a:ext cx="8667750" cy="595312"/>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74" name="Google Shape;74;p18"/>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75" name="Shape 75"/>
        <p:cNvGrpSpPr/>
        <p:nvPr/>
      </p:nvGrpSpPr>
      <p:grpSpPr>
        <a:xfrm>
          <a:off x="0" y="0"/>
          <a:ext cx="0" cy="0"/>
          <a:chOff x="0" y="0"/>
          <a:chExt cx="0" cy="0"/>
        </a:xfrm>
      </p:grpSpPr>
      <p:sp>
        <p:nvSpPr>
          <p:cNvPr id="76" name="Google Shape;76;p19"/>
          <p:cNvSpPr txBox="1"/>
          <p:nvPr>
            <p:ph type="title"/>
          </p:nvPr>
        </p:nvSpPr>
        <p:spPr>
          <a:xfrm>
            <a:off x="666750" y="1700213"/>
            <a:ext cx="7810500" cy="1743075"/>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77" name="Google Shape;77;p19"/>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78" name="Shape 78"/>
        <p:cNvGrpSpPr/>
        <p:nvPr/>
      </p:nvGrpSpPr>
      <p:grpSpPr>
        <a:xfrm>
          <a:off x="0" y="0"/>
          <a:ext cx="0" cy="0"/>
          <a:chOff x="0" y="0"/>
          <a:chExt cx="0" cy="0"/>
        </a:xfrm>
      </p:grpSpPr>
      <p:sp>
        <p:nvSpPr>
          <p:cNvPr id="79" name="Google Shape;79;p20"/>
          <p:cNvSpPr/>
          <p:nvPr>
            <p:ph idx="2" type="pic"/>
          </p:nvPr>
        </p:nvSpPr>
        <p:spPr>
          <a:xfrm>
            <a:off x="2981325" y="414338"/>
            <a:ext cx="6472238" cy="4314825"/>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80" name="Google Shape;80;p20"/>
          <p:cNvSpPr txBox="1"/>
          <p:nvPr>
            <p:ph type="title"/>
          </p:nvPr>
        </p:nvSpPr>
        <p:spPr>
          <a:xfrm>
            <a:off x="619125" y="357188"/>
            <a:ext cx="3833813" cy="2081212"/>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3200"/>
              <a:buFont typeface="Helvetica Neue"/>
              <a:buNone/>
              <a:defRPr sz="3200"/>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81" name="Google Shape;81;p20"/>
          <p:cNvSpPr txBox="1"/>
          <p:nvPr>
            <p:ph idx="1" type="body"/>
          </p:nvPr>
        </p:nvSpPr>
        <p:spPr>
          <a:xfrm>
            <a:off x="619125" y="2447925"/>
            <a:ext cx="3833813" cy="2147887"/>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82" name="Google Shape;82;p20"/>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83" name="Shape 83"/>
        <p:cNvGrpSpPr/>
        <p:nvPr/>
      </p:nvGrpSpPr>
      <p:grpSpPr>
        <a:xfrm>
          <a:off x="0" y="0"/>
          <a:ext cx="0" cy="0"/>
          <a:chOff x="0" y="0"/>
          <a:chExt cx="0" cy="0"/>
        </a:xfrm>
      </p:grpSpPr>
      <p:sp>
        <p:nvSpPr>
          <p:cNvPr id="84" name="Google Shape;84;p21"/>
          <p:cNvSpPr txBox="1"/>
          <p:nvPr>
            <p:ph type="title"/>
          </p:nvPr>
        </p:nvSpPr>
        <p:spPr>
          <a:xfrm>
            <a:off x="633413" y="133350"/>
            <a:ext cx="7877175" cy="85725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85" name="Google Shape;85;p21"/>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86" name="Shape 86"/>
        <p:cNvGrpSpPr/>
        <p:nvPr/>
      </p:nvGrpSpPr>
      <p:grpSpPr>
        <a:xfrm>
          <a:off x="0" y="0"/>
          <a:ext cx="0" cy="0"/>
          <a:chOff x="0" y="0"/>
          <a:chExt cx="0" cy="0"/>
        </a:xfrm>
      </p:grpSpPr>
      <p:sp>
        <p:nvSpPr>
          <p:cNvPr id="87" name="Google Shape;87;p22"/>
          <p:cNvSpPr txBox="1"/>
          <p:nvPr>
            <p:ph type="title"/>
          </p:nvPr>
        </p:nvSpPr>
        <p:spPr>
          <a:xfrm>
            <a:off x="633413" y="133350"/>
            <a:ext cx="7877175" cy="85725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88" name="Google Shape;88;p22"/>
          <p:cNvSpPr txBox="1"/>
          <p:nvPr>
            <p:ph idx="1" type="body"/>
          </p:nvPr>
        </p:nvSpPr>
        <p:spPr>
          <a:xfrm>
            <a:off x="633413" y="1181100"/>
            <a:ext cx="7877175" cy="3486150"/>
          </a:xfrm>
          <a:prstGeom prst="rect">
            <a:avLst/>
          </a:prstGeom>
          <a:noFill/>
          <a:ln>
            <a:noFill/>
          </a:ln>
        </p:spPr>
        <p:txBody>
          <a:bodyPr anchorCtr="0" anchor="ctr" bIns="19050" lIns="19050" spcFirstLastPara="1" rIns="19050" wrap="square" tIns="19050">
            <a:noAutofit/>
          </a:bodyPr>
          <a:lstStyle>
            <a:lvl1pPr indent="-374650" lvl="0" marL="457200" algn="l">
              <a:lnSpc>
                <a:spcPct val="100000"/>
              </a:lnSpc>
              <a:spcBef>
                <a:spcPts val="2200"/>
              </a:spcBef>
              <a:spcAft>
                <a:spcPts val="0"/>
              </a:spcAft>
              <a:buClr>
                <a:srgbClr val="000000"/>
              </a:buClr>
              <a:buSzPts val="2300"/>
              <a:buFont typeface="Helvetica Neue"/>
              <a:buChar char="•"/>
              <a:defRPr sz="1800"/>
            </a:lvl1pPr>
            <a:lvl2pPr indent="-374650" lvl="1" marL="914400" algn="l">
              <a:lnSpc>
                <a:spcPct val="100000"/>
              </a:lnSpc>
              <a:spcBef>
                <a:spcPts val="2200"/>
              </a:spcBef>
              <a:spcAft>
                <a:spcPts val="0"/>
              </a:spcAft>
              <a:buClr>
                <a:srgbClr val="000000"/>
              </a:buClr>
              <a:buSzPts val="2300"/>
              <a:buFont typeface="Helvetica Neue"/>
              <a:buChar char="•"/>
              <a:defRPr sz="1800"/>
            </a:lvl2pPr>
            <a:lvl3pPr indent="-374650" lvl="2" marL="1371600" algn="l">
              <a:lnSpc>
                <a:spcPct val="100000"/>
              </a:lnSpc>
              <a:spcBef>
                <a:spcPts val="2200"/>
              </a:spcBef>
              <a:spcAft>
                <a:spcPts val="0"/>
              </a:spcAft>
              <a:buClr>
                <a:srgbClr val="000000"/>
              </a:buClr>
              <a:buSzPts val="2300"/>
              <a:buFont typeface="Helvetica Neue"/>
              <a:buChar char="•"/>
              <a:defRPr sz="1800"/>
            </a:lvl3pPr>
            <a:lvl4pPr indent="-374650" lvl="3" marL="1828800" algn="l">
              <a:lnSpc>
                <a:spcPct val="100000"/>
              </a:lnSpc>
              <a:spcBef>
                <a:spcPts val="2200"/>
              </a:spcBef>
              <a:spcAft>
                <a:spcPts val="0"/>
              </a:spcAft>
              <a:buClr>
                <a:srgbClr val="000000"/>
              </a:buClr>
              <a:buSzPts val="2300"/>
              <a:buFont typeface="Helvetica Neue"/>
              <a:buChar char="•"/>
              <a:defRPr sz="1800"/>
            </a:lvl4pPr>
            <a:lvl5pPr indent="-374650" lvl="4" marL="2286000" algn="l">
              <a:lnSpc>
                <a:spcPct val="100000"/>
              </a:lnSpc>
              <a:spcBef>
                <a:spcPts val="2200"/>
              </a:spcBef>
              <a:spcAft>
                <a:spcPts val="0"/>
              </a:spcAft>
              <a:buClr>
                <a:srgbClr val="000000"/>
              </a:buClr>
              <a:buSzPts val="2300"/>
              <a:buFont typeface="Helvetica Neue"/>
              <a:buChar char="•"/>
              <a:defRPr sz="18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89" name="Google Shape;89;p22"/>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90" name="Shape 90"/>
        <p:cNvGrpSpPr/>
        <p:nvPr/>
      </p:nvGrpSpPr>
      <p:grpSpPr>
        <a:xfrm>
          <a:off x="0" y="0"/>
          <a:ext cx="0" cy="0"/>
          <a:chOff x="0" y="0"/>
          <a:chExt cx="0" cy="0"/>
        </a:xfrm>
      </p:grpSpPr>
      <p:sp>
        <p:nvSpPr>
          <p:cNvPr id="91" name="Google Shape;91;p23"/>
          <p:cNvSpPr/>
          <p:nvPr>
            <p:ph idx="2" type="pic"/>
          </p:nvPr>
        </p:nvSpPr>
        <p:spPr>
          <a:xfrm>
            <a:off x="4110038" y="1181100"/>
            <a:ext cx="5229225" cy="348615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92" name="Google Shape;92;p23"/>
          <p:cNvSpPr txBox="1"/>
          <p:nvPr>
            <p:ph type="title"/>
          </p:nvPr>
        </p:nvSpPr>
        <p:spPr>
          <a:xfrm>
            <a:off x="633413" y="133350"/>
            <a:ext cx="7877175" cy="85725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93" name="Google Shape;93;p23"/>
          <p:cNvSpPr txBox="1"/>
          <p:nvPr>
            <p:ph idx="1" type="body"/>
          </p:nvPr>
        </p:nvSpPr>
        <p:spPr>
          <a:xfrm>
            <a:off x="633413" y="1181100"/>
            <a:ext cx="3833813" cy="3486150"/>
          </a:xfrm>
          <a:prstGeom prst="rect">
            <a:avLst/>
          </a:prstGeom>
          <a:noFill/>
          <a:ln>
            <a:noFill/>
          </a:ln>
        </p:spPr>
        <p:txBody>
          <a:bodyPr anchorCtr="0" anchor="ctr" bIns="19050" lIns="19050" spcFirstLastPara="1" rIns="19050" wrap="square" tIns="19050">
            <a:noAutofit/>
          </a:bodyPr>
          <a:lstStyle>
            <a:lvl1pPr indent="-342900" lvl="0" marL="457200" algn="l">
              <a:lnSpc>
                <a:spcPct val="100000"/>
              </a:lnSpc>
              <a:spcBef>
                <a:spcPts val="1700"/>
              </a:spcBef>
              <a:spcAft>
                <a:spcPts val="0"/>
              </a:spcAft>
              <a:buClr>
                <a:srgbClr val="000000"/>
              </a:buClr>
              <a:buSzPts val="1800"/>
              <a:buFont typeface="Helvetica Neue"/>
              <a:buChar char="•"/>
              <a:defRPr sz="1400"/>
            </a:lvl1pPr>
            <a:lvl2pPr indent="-342900" lvl="1" marL="914400" algn="l">
              <a:lnSpc>
                <a:spcPct val="100000"/>
              </a:lnSpc>
              <a:spcBef>
                <a:spcPts val="1700"/>
              </a:spcBef>
              <a:spcAft>
                <a:spcPts val="0"/>
              </a:spcAft>
              <a:buClr>
                <a:srgbClr val="000000"/>
              </a:buClr>
              <a:buSzPts val="1800"/>
              <a:buFont typeface="Helvetica Neue"/>
              <a:buChar char="•"/>
              <a:defRPr sz="1400"/>
            </a:lvl2pPr>
            <a:lvl3pPr indent="-342900" lvl="2" marL="1371600" algn="l">
              <a:lnSpc>
                <a:spcPct val="100000"/>
              </a:lnSpc>
              <a:spcBef>
                <a:spcPts val="1700"/>
              </a:spcBef>
              <a:spcAft>
                <a:spcPts val="0"/>
              </a:spcAft>
              <a:buClr>
                <a:srgbClr val="000000"/>
              </a:buClr>
              <a:buSzPts val="1800"/>
              <a:buFont typeface="Helvetica Neue"/>
              <a:buChar char="•"/>
              <a:defRPr sz="1400"/>
            </a:lvl3pPr>
            <a:lvl4pPr indent="-342900" lvl="3" marL="1828800" algn="l">
              <a:lnSpc>
                <a:spcPct val="100000"/>
              </a:lnSpc>
              <a:spcBef>
                <a:spcPts val="1700"/>
              </a:spcBef>
              <a:spcAft>
                <a:spcPts val="0"/>
              </a:spcAft>
              <a:buClr>
                <a:srgbClr val="000000"/>
              </a:buClr>
              <a:buSzPts val="1800"/>
              <a:buFont typeface="Helvetica Neue"/>
              <a:buChar char="•"/>
              <a:defRPr sz="1400"/>
            </a:lvl4pPr>
            <a:lvl5pPr indent="-342900" lvl="4" marL="2286000" algn="l">
              <a:lnSpc>
                <a:spcPct val="100000"/>
              </a:lnSpc>
              <a:spcBef>
                <a:spcPts val="1700"/>
              </a:spcBef>
              <a:spcAft>
                <a:spcPts val="0"/>
              </a:spcAft>
              <a:buClr>
                <a:srgbClr val="000000"/>
              </a:buClr>
              <a:buSzPts val="1800"/>
              <a:buFont typeface="Helvetica Neue"/>
              <a:buChar char="•"/>
              <a:defRPr sz="14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94" name="Google Shape;94;p23"/>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95" name="Shape 95"/>
        <p:cNvGrpSpPr/>
        <p:nvPr/>
      </p:nvGrpSpPr>
      <p:grpSpPr>
        <a:xfrm>
          <a:off x="0" y="0"/>
          <a:ext cx="0" cy="0"/>
          <a:chOff x="0" y="0"/>
          <a:chExt cx="0" cy="0"/>
        </a:xfrm>
      </p:grpSpPr>
      <p:sp>
        <p:nvSpPr>
          <p:cNvPr id="96" name="Google Shape;96;p24"/>
          <p:cNvSpPr txBox="1"/>
          <p:nvPr>
            <p:ph idx="1" type="body"/>
          </p:nvPr>
        </p:nvSpPr>
        <p:spPr>
          <a:xfrm>
            <a:off x="633413" y="666750"/>
            <a:ext cx="7877175" cy="3810000"/>
          </a:xfrm>
          <a:prstGeom prst="rect">
            <a:avLst/>
          </a:prstGeom>
          <a:noFill/>
          <a:ln>
            <a:noFill/>
          </a:ln>
        </p:spPr>
        <p:txBody>
          <a:bodyPr anchorCtr="0" anchor="ctr" bIns="19050" lIns="19050" spcFirstLastPara="1" rIns="19050" wrap="square" tIns="19050">
            <a:noAutofit/>
          </a:bodyPr>
          <a:lstStyle>
            <a:lvl1pPr indent="-374650" lvl="0" marL="457200" algn="l">
              <a:lnSpc>
                <a:spcPct val="100000"/>
              </a:lnSpc>
              <a:spcBef>
                <a:spcPts val="2200"/>
              </a:spcBef>
              <a:spcAft>
                <a:spcPts val="0"/>
              </a:spcAft>
              <a:buClr>
                <a:srgbClr val="000000"/>
              </a:buClr>
              <a:buSzPts val="2300"/>
              <a:buFont typeface="Helvetica Neue"/>
              <a:buChar char="•"/>
              <a:defRPr sz="1800"/>
            </a:lvl1pPr>
            <a:lvl2pPr indent="-374650" lvl="1" marL="914400" algn="l">
              <a:lnSpc>
                <a:spcPct val="100000"/>
              </a:lnSpc>
              <a:spcBef>
                <a:spcPts val="2200"/>
              </a:spcBef>
              <a:spcAft>
                <a:spcPts val="0"/>
              </a:spcAft>
              <a:buClr>
                <a:srgbClr val="000000"/>
              </a:buClr>
              <a:buSzPts val="2300"/>
              <a:buFont typeface="Helvetica Neue"/>
              <a:buChar char="•"/>
              <a:defRPr sz="1800"/>
            </a:lvl2pPr>
            <a:lvl3pPr indent="-374650" lvl="2" marL="1371600" algn="l">
              <a:lnSpc>
                <a:spcPct val="100000"/>
              </a:lnSpc>
              <a:spcBef>
                <a:spcPts val="2200"/>
              </a:spcBef>
              <a:spcAft>
                <a:spcPts val="0"/>
              </a:spcAft>
              <a:buClr>
                <a:srgbClr val="000000"/>
              </a:buClr>
              <a:buSzPts val="2300"/>
              <a:buFont typeface="Helvetica Neue"/>
              <a:buChar char="•"/>
              <a:defRPr sz="1800"/>
            </a:lvl3pPr>
            <a:lvl4pPr indent="-374650" lvl="3" marL="1828800" algn="l">
              <a:lnSpc>
                <a:spcPct val="100000"/>
              </a:lnSpc>
              <a:spcBef>
                <a:spcPts val="2200"/>
              </a:spcBef>
              <a:spcAft>
                <a:spcPts val="0"/>
              </a:spcAft>
              <a:buClr>
                <a:srgbClr val="000000"/>
              </a:buClr>
              <a:buSzPts val="2300"/>
              <a:buFont typeface="Helvetica Neue"/>
              <a:buChar char="•"/>
              <a:defRPr sz="1800"/>
            </a:lvl4pPr>
            <a:lvl5pPr indent="-374650" lvl="4" marL="2286000" algn="l">
              <a:lnSpc>
                <a:spcPct val="100000"/>
              </a:lnSpc>
              <a:spcBef>
                <a:spcPts val="2200"/>
              </a:spcBef>
              <a:spcAft>
                <a:spcPts val="0"/>
              </a:spcAft>
              <a:buClr>
                <a:srgbClr val="000000"/>
              </a:buClr>
              <a:buSzPts val="2300"/>
              <a:buFont typeface="Helvetica Neue"/>
              <a:buChar char="•"/>
              <a:defRPr sz="18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97" name="Google Shape;97;p24"/>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98" name="Shape 98"/>
        <p:cNvGrpSpPr/>
        <p:nvPr/>
      </p:nvGrpSpPr>
      <p:grpSpPr>
        <a:xfrm>
          <a:off x="0" y="0"/>
          <a:ext cx="0" cy="0"/>
          <a:chOff x="0" y="0"/>
          <a:chExt cx="0" cy="0"/>
        </a:xfrm>
      </p:grpSpPr>
      <p:sp>
        <p:nvSpPr>
          <p:cNvPr id="99" name="Google Shape;99;p25"/>
          <p:cNvSpPr/>
          <p:nvPr>
            <p:ph idx="2" type="pic"/>
          </p:nvPr>
        </p:nvSpPr>
        <p:spPr>
          <a:xfrm>
            <a:off x="5880503" y="2638425"/>
            <a:ext cx="3148754" cy="2100262"/>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00" name="Google Shape;100;p25"/>
          <p:cNvSpPr/>
          <p:nvPr>
            <p:ph idx="3" type="pic"/>
          </p:nvPr>
        </p:nvSpPr>
        <p:spPr>
          <a:xfrm>
            <a:off x="5734050" y="423863"/>
            <a:ext cx="3124200" cy="20828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01" name="Google Shape;101;p25"/>
          <p:cNvSpPr/>
          <p:nvPr>
            <p:ph idx="4" type="pic"/>
          </p:nvPr>
        </p:nvSpPr>
        <p:spPr>
          <a:xfrm>
            <a:off x="-114300" y="423863"/>
            <a:ext cx="6450806" cy="430053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02" name="Google Shape;102;p25"/>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03" name="Shape 103"/>
        <p:cNvGrpSpPr/>
        <p:nvPr/>
      </p:nvGrpSpPr>
      <p:grpSpPr>
        <a:xfrm>
          <a:off x="0" y="0"/>
          <a:ext cx="0" cy="0"/>
          <a:chOff x="0" y="0"/>
          <a:chExt cx="0" cy="0"/>
        </a:xfrm>
      </p:grpSpPr>
      <p:sp>
        <p:nvSpPr>
          <p:cNvPr id="104" name="Google Shape;104;p26"/>
          <p:cNvSpPr txBox="1"/>
          <p:nvPr>
            <p:ph idx="1" type="body"/>
          </p:nvPr>
        </p:nvSpPr>
        <p:spPr>
          <a:xfrm>
            <a:off x="895350" y="3357563"/>
            <a:ext cx="7358063" cy="219570"/>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1200"/>
              <a:buFont typeface="Helvetica Neue"/>
              <a:buNone/>
              <a:defRPr i="1" sz="1200"/>
            </a:lvl1pPr>
            <a:lvl2pPr indent="-279400" lvl="1" marL="914400" algn="l">
              <a:lnSpc>
                <a:spcPct val="100000"/>
              </a:lnSpc>
              <a:spcBef>
                <a:spcPts val="2200"/>
              </a:spcBef>
              <a:spcAft>
                <a:spcPts val="0"/>
              </a:spcAft>
              <a:buClr>
                <a:srgbClr val="000000"/>
              </a:buClr>
              <a:buSzPts val="800"/>
              <a:buChar char="•"/>
              <a:defRPr/>
            </a:lvl2pPr>
            <a:lvl3pPr indent="-279400" lvl="2" marL="1371600" algn="l">
              <a:lnSpc>
                <a:spcPct val="100000"/>
              </a:lnSpc>
              <a:spcBef>
                <a:spcPts val="2200"/>
              </a:spcBef>
              <a:spcAft>
                <a:spcPts val="0"/>
              </a:spcAft>
              <a:buClr>
                <a:srgbClr val="000000"/>
              </a:buClr>
              <a:buSzPts val="800"/>
              <a:buChar char="•"/>
              <a:defRPr/>
            </a:lvl3pPr>
            <a:lvl4pPr indent="-279400" lvl="3" marL="1828800" algn="l">
              <a:lnSpc>
                <a:spcPct val="100000"/>
              </a:lnSpc>
              <a:spcBef>
                <a:spcPts val="2200"/>
              </a:spcBef>
              <a:spcAft>
                <a:spcPts val="0"/>
              </a:spcAft>
              <a:buClr>
                <a:srgbClr val="000000"/>
              </a:buClr>
              <a:buSzPts val="800"/>
              <a:buChar char="•"/>
              <a:defRPr/>
            </a:lvl4pPr>
            <a:lvl5pPr indent="-279400" lvl="4" marL="2286000" algn="l">
              <a:lnSpc>
                <a:spcPct val="100000"/>
              </a:lnSpc>
              <a:spcBef>
                <a:spcPts val="2200"/>
              </a:spcBef>
              <a:spcAft>
                <a:spcPts val="0"/>
              </a:spcAft>
              <a:buClr>
                <a:srgbClr val="000000"/>
              </a:buClr>
              <a:buSzPts val="800"/>
              <a:buChar char="•"/>
              <a:defRPr/>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105" name="Google Shape;105;p26"/>
          <p:cNvSpPr txBox="1"/>
          <p:nvPr>
            <p:ph idx="2" type="body"/>
          </p:nvPr>
        </p:nvSpPr>
        <p:spPr>
          <a:xfrm>
            <a:off x="895350" y="2278856"/>
            <a:ext cx="7358063" cy="309562"/>
          </a:xfrm>
          <a:prstGeom prst="rect">
            <a:avLst/>
          </a:prstGeom>
          <a:noFill/>
          <a:ln>
            <a:noFill/>
          </a:ln>
        </p:spPr>
        <p:txBody>
          <a:bodyPr anchorCtr="0" anchor="ctr"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1800"/>
              <a:buFont typeface="Helvetica Neue"/>
              <a:buNone/>
              <a:defRPr sz="1800">
                <a:latin typeface="Helvetica Neue"/>
                <a:ea typeface="Helvetica Neue"/>
                <a:cs typeface="Helvetica Neue"/>
                <a:sym typeface="Helvetica Neue"/>
              </a:defRPr>
            </a:lvl1pPr>
            <a:lvl2pPr indent="-279400" lvl="1" marL="914400" algn="l">
              <a:lnSpc>
                <a:spcPct val="100000"/>
              </a:lnSpc>
              <a:spcBef>
                <a:spcPts val="2200"/>
              </a:spcBef>
              <a:spcAft>
                <a:spcPts val="0"/>
              </a:spcAft>
              <a:buClr>
                <a:srgbClr val="000000"/>
              </a:buClr>
              <a:buSzPts val="800"/>
              <a:buChar char="•"/>
              <a:defRPr/>
            </a:lvl2pPr>
            <a:lvl3pPr indent="-279400" lvl="2" marL="1371600" algn="l">
              <a:lnSpc>
                <a:spcPct val="100000"/>
              </a:lnSpc>
              <a:spcBef>
                <a:spcPts val="2200"/>
              </a:spcBef>
              <a:spcAft>
                <a:spcPts val="0"/>
              </a:spcAft>
              <a:buClr>
                <a:srgbClr val="000000"/>
              </a:buClr>
              <a:buSzPts val="800"/>
              <a:buChar char="•"/>
              <a:defRPr/>
            </a:lvl3pPr>
            <a:lvl4pPr indent="-279400" lvl="3" marL="1828800" algn="l">
              <a:lnSpc>
                <a:spcPct val="100000"/>
              </a:lnSpc>
              <a:spcBef>
                <a:spcPts val="2200"/>
              </a:spcBef>
              <a:spcAft>
                <a:spcPts val="0"/>
              </a:spcAft>
              <a:buClr>
                <a:srgbClr val="000000"/>
              </a:buClr>
              <a:buSzPts val="800"/>
              <a:buChar char="•"/>
              <a:defRPr/>
            </a:lvl4pPr>
            <a:lvl5pPr indent="-279400" lvl="4" marL="2286000" algn="l">
              <a:lnSpc>
                <a:spcPct val="100000"/>
              </a:lnSpc>
              <a:spcBef>
                <a:spcPts val="2200"/>
              </a:spcBef>
              <a:spcAft>
                <a:spcPts val="0"/>
              </a:spcAft>
              <a:buClr>
                <a:srgbClr val="000000"/>
              </a:buClr>
              <a:buSzPts val="800"/>
              <a:buChar char="•"/>
              <a:defRPr/>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106" name="Google Shape;106;p26"/>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07" name="Shape 107"/>
        <p:cNvGrpSpPr/>
        <p:nvPr/>
      </p:nvGrpSpPr>
      <p:grpSpPr>
        <a:xfrm>
          <a:off x="0" y="0"/>
          <a:ext cx="0" cy="0"/>
          <a:chOff x="0" y="0"/>
          <a:chExt cx="0" cy="0"/>
        </a:xfrm>
      </p:grpSpPr>
      <p:sp>
        <p:nvSpPr>
          <p:cNvPr id="108" name="Google Shape;108;p27"/>
          <p:cNvSpPr/>
          <p:nvPr>
            <p:ph idx="2" type="pic"/>
          </p:nvPr>
        </p:nvSpPr>
        <p:spPr>
          <a:xfrm>
            <a:off x="0" y="0"/>
            <a:ext cx="9144000" cy="6099175"/>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109" name="Google Shape;109;p27"/>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33413" y="133350"/>
            <a:ext cx="7877175" cy="857250"/>
          </a:xfrm>
          <a:prstGeom prst="rect">
            <a:avLst/>
          </a:prstGeom>
          <a:noFill/>
          <a:ln>
            <a:noFill/>
          </a:ln>
        </p:spPr>
        <p:txBody>
          <a:bodyPr anchorCtr="0" anchor="ctr" bIns="19050" lIns="19050" spcFirstLastPara="1" rIns="19050" wrap="square" tIns="19050">
            <a:noAutofit/>
          </a:bodyPr>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2" name="Google Shape;52;p13"/>
          <p:cNvSpPr txBox="1"/>
          <p:nvPr>
            <p:ph idx="1" type="body"/>
          </p:nvPr>
        </p:nvSpPr>
        <p:spPr>
          <a:xfrm>
            <a:off x="633413" y="1181100"/>
            <a:ext cx="7877175" cy="3486150"/>
          </a:xfrm>
          <a:prstGeom prst="rect">
            <a:avLst/>
          </a:prstGeom>
          <a:noFill/>
          <a:ln>
            <a:noFill/>
          </a:ln>
        </p:spPr>
        <p:txBody>
          <a:bodyPr anchorCtr="0" anchor="ctr" bIns="19050" lIns="19050" spcFirstLastPara="1" rIns="19050" wrap="square" tIns="19050">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53" name="Google Shape;53;p13"/>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hackmd.io/26Azl8wVRROLgvoz_OD9GQ"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leetcode.com/problems/jewels-and-ston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cxnSp>
        <p:nvCxnSpPr>
          <p:cNvPr id="114" name="Google Shape;114;p28"/>
          <p:cNvCxnSpPr/>
          <p:nvPr/>
        </p:nvCxnSpPr>
        <p:spPr>
          <a:xfrm>
            <a:off x="658529" y="744113"/>
            <a:ext cx="685577" cy="0"/>
          </a:xfrm>
          <a:prstGeom prst="straightConnector1">
            <a:avLst/>
          </a:prstGeom>
          <a:noFill/>
          <a:ln cap="flat" cmpd="sng" w="76200">
            <a:solidFill>
              <a:srgbClr val="845DE5"/>
            </a:solidFill>
            <a:prstDash val="solid"/>
            <a:miter lim="400000"/>
            <a:headEnd len="sm" w="sm" type="none"/>
            <a:tailEnd len="sm" w="sm" type="none"/>
          </a:ln>
        </p:spPr>
      </p:cxnSp>
      <p:cxnSp>
        <p:nvCxnSpPr>
          <p:cNvPr id="115" name="Google Shape;115;p28"/>
          <p:cNvCxnSpPr/>
          <p:nvPr/>
        </p:nvCxnSpPr>
        <p:spPr>
          <a:xfrm>
            <a:off x="658529" y="1853221"/>
            <a:ext cx="685577" cy="0"/>
          </a:xfrm>
          <a:prstGeom prst="straightConnector1">
            <a:avLst/>
          </a:prstGeom>
          <a:noFill/>
          <a:ln cap="flat" cmpd="sng" w="25400">
            <a:solidFill>
              <a:srgbClr val="825BE1"/>
            </a:solidFill>
            <a:prstDash val="solid"/>
            <a:miter lim="400000"/>
            <a:headEnd len="sm" w="sm" type="none"/>
            <a:tailEnd len="sm" w="sm" type="none"/>
          </a:ln>
        </p:spPr>
      </p:cxnSp>
      <p:sp>
        <p:nvSpPr>
          <p:cNvPr id="116" name="Google Shape;116;p28"/>
          <p:cNvSpPr txBox="1"/>
          <p:nvPr/>
        </p:nvSpPr>
        <p:spPr>
          <a:xfrm>
            <a:off x="633413" y="1007678"/>
            <a:ext cx="6165125" cy="606263"/>
          </a:xfrm>
          <a:prstGeom prst="rect">
            <a:avLst/>
          </a:prstGeom>
          <a:noFill/>
          <a:ln>
            <a:noFill/>
          </a:ln>
        </p:spPr>
        <p:txBody>
          <a:bodyPr anchorCtr="0" anchor="t" bIns="17150" lIns="17150" spcFirstLastPara="1" rIns="17150" wrap="square" tIns="17150">
            <a:noAutofit/>
          </a:bodyPr>
          <a:lstStyle/>
          <a:p>
            <a:pPr indent="0" lvl="0" marL="0" marR="0" rtl="0" algn="l">
              <a:lnSpc>
                <a:spcPct val="120000"/>
              </a:lnSpc>
              <a:spcBef>
                <a:spcPts val="0"/>
              </a:spcBef>
              <a:spcAft>
                <a:spcPts val="0"/>
              </a:spcAft>
              <a:buClr>
                <a:srgbClr val="8860EC"/>
              </a:buClr>
              <a:buSzPts val="3800"/>
              <a:buFont typeface="Helvetica Neue"/>
              <a:buNone/>
            </a:pPr>
            <a:r>
              <a:rPr b="1" lang="en" sz="3800">
                <a:solidFill>
                  <a:srgbClr val="8860EC"/>
                </a:solidFill>
                <a:latin typeface="Helvetica Neue"/>
                <a:ea typeface="Helvetica Neue"/>
                <a:cs typeface="Helvetica Neue"/>
                <a:sym typeface="Helvetica Neue"/>
              </a:rPr>
              <a:t>Hash Tables I</a:t>
            </a:r>
            <a:endParaRPr sz="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cxnSp>
        <p:nvCxnSpPr>
          <p:cNvPr id="181" name="Google Shape;181;p37"/>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182" name="Google Shape;182;p37"/>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LIVE CODING: SUMMARY</a:t>
            </a:r>
            <a:endParaRPr sz="500"/>
          </a:p>
        </p:txBody>
      </p:sp>
      <p:sp>
        <p:nvSpPr>
          <p:cNvPr id="183" name="Google Shape;183;p37"/>
          <p:cNvSpPr txBox="1"/>
          <p:nvPr/>
        </p:nvSpPr>
        <p:spPr>
          <a:xfrm>
            <a:off x="333250" y="925925"/>
            <a:ext cx="6119700" cy="39597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sz="1200">
                <a:solidFill>
                  <a:srgbClr val="222222"/>
                </a:solidFill>
                <a:highlight>
                  <a:srgbClr val="FFFFFF"/>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To Put:</a:t>
            </a:r>
            <a:endParaRPr sz="15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sz="1200">
                <a:solidFill>
                  <a:srgbClr val="222222"/>
                </a:solidFill>
                <a:highlight>
                  <a:srgbClr val="FFFFFF"/>
                </a:highlight>
                <a:latin typeface="Roboto"/>
                <a:ea typeface="Roboto"/>
                <a:cs typeface="Roboto"/>
                <a:sym typeface="Roboto"/>
              </a:rPr>
              <a:t>    • </a:t>
            </a:r>
            <a:r>
              <a:rPr lang="en" sz="1500">
                <a:solidFill>
                  <a:srgbClr val="535353"/>
                </a:solidFill>
                <a:latin typeface="Helvetica Neue"/>
                <a:ea typeface="Helvetica Neue"/>
                <a:cs typeface="Helvetica Neue"/>
                <a:sym typeface="Helvetica Neue"/>
              </a:rPr>
              <a:t>Run key string through the hash function to get the hash value</a:t>
            </a:r>
            <a:endParaRPr sz="15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sz="1200">
                <a:solidFill>
                  <a:srgbClr val="222222"/>
                </a:solidFill>
                <a:highlight>
                  <a:srgbClr val="FFFFFF"/>
                </a:highlight>
                <a:latin typeface="Roboto"/>
                <a:ea typeface="Roboto"/>
                <a:cs typeface="Roboto"/>
                <a:sym typeface="Roboto"/>
              </a:rPr>
              <a:t>    • </a:t>
            </a:r>
            <a:r>
              <a:rPr lang="en" sz="1500">
                <a:solidFill>
                  <a:srgbClr val="535353"/>
                </a:solidFill>
                <a:latin typeface="Helvetica Neue"/>
                <a:ea typeface="Helvetica Neue"/>
                <a:cs typeface="Helvetica Neue"/>
                <a:sym typeface="Helvetica Neue"/>
              </a:rPr>
              <a:t>Mod the hash value with the </a:t>
            </a:r>
            <a:r>
              <a:rPr lang="en" sz="1500">
                <a:solidFill>
                  <a:srgbClr val="535353"/>
                </a:solidFill>
                <a:latin typeface="Helvetica Neue"/>
                <a:ea typeface="Helvetica Neue"/>
                <a:cs typeface="Helvetica Neue"/>
                <a:sym typeface="Helvetica Neue"/>
              </a:rPr>
              <a:t>table </a:t>
            </a:r>
            <a:r>
              <a:rPr lang="en" sz="1500">
                <a:solidFill>
                  <a:srgbClr val="535353"/>
                </a:solidFill>
                <a:latin typeface="Helvetica Neue"/>
                <a:ea typeface="Helvetica Neue"/>
                <a:cs typeface="Helvetica Neue"/>
                <a:sym typeface="Helvetica Neue"/>
              </a:rPr>
              <a:t>size to get the index</a:t>
            </a:r>
            <a:endParaRPr sz="15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sz="1200">
                <a:solidFill>
                  <a:srgbClr val="222222"/>
                </a:solidFill>
                <a:highlight>
                  <a:srgbClr val="FFFFFF"/>
                </a:highlight>
                <a:latin typeface="Roboto"/>
                <a:ea typeface="Roboto"/>
                <a:cs typeface="Roboto"/>
                <a:sym typeface="Roboto"/>
              </a:rPr>
              <a:t>    • </a:t>
            </a:r>
            <a:r>
              <a:rPr lang="en" sz="1500">
                <a:solidFill>
                  <a:srgbClr val="535353"/>
                </a:solidFill>
                <a:latin typeface="Helvetica Neue"/>
                <a:ea typeface="Helvetica Neue"/>
                <a:cs typeface="Helvetica Neue"/>
                <a:sym typeface="Helvetica Neue"/>
              </a:rPr>
              <a:t>Store the value at the index</a:t>
            </a:r>
            <a:endParaRPr sz="1500">
              <a:solidFill>
                <a:srgbClr val="535353"/>
              </a:solidFill>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sz="1200">
                <a:solidFill>
                  <a:srgbClr val="222222"/>
                </a:solidFill>
                <a:highlight>
                  <a:srgbClr val="FFFFFF"/>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To Get:</a:t>
            </a:r>
            <a:endParaRPr sz="1500">
              <a:solidFill>
                <a:srgbClr val="535353"/>
              </a:solidFill>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sz="1200">
                <a:solidFill>
                  <a:srgbClr val="222222"/>
                </a:solidFill>
                <a:highlight>
                  <a:srgbClr val="FFFFFF"/>
                </a:highlight>
                <a:latin typeface="Roboto"/>
                <a:ea typeface="Roboto"/>
                <a:cs typeface="Roboto"/>
                <a:sym typeface="Roboto"/>
              </a:rPr>
              <a:t>    • </a:t>
            </a:r>
            <a:r>
              <a:rPr lang="en" sz="1500">
                <a:solidFill>
                  <a:srgbClr val="535353"/>
                </a:solidFill>
                <a:latin typeface="Helvetica Neue"/>
                <a:ea typeface="Helvetica Neue"/>
                <a:cs typeface="Helvetica Neue"/>
                <a:sym typeface="Helvetica Neue"/>
              </a:rPr>
              <a:t>Run key string through the hash function to get the hash value</a:t>
            </a:r>
            <a:endParaRPr sz="1500">
              <a:solidFill>
                <a:srgbClr val="535353"/>
              </a:solidFill>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sz="1200">
                <a:solidFill>
                  <a:srgbClr val="222222"/>
                </a:solidFill>
                <a:highlight>
                  <a:srgbClr val="FFFFFF"/>
                </a:highlight>
                <a:latin typeface="Roboto"/>
                <a:ea typeface="Roboto"/>
                <a:cs typeface="Roboto"/>
                <a:sym typeface="Roboto"/>
              </a:rPr>
              <a:t>    • </a:t>
            </a:r>
            <a:r>
              <a:rPr lang="en" sz="1500">
                <a:solidFill>
                  <a:srgbClr val="535353"/>
                </a:solidFill>
                <a:latin typeface="Helvetica Neue"/>
                <a:ea typeface="Helvetica Neue"/>
                <a:cs typeface="Helvetica Neue"/>
                <a:sym typeface="Helvetica Neue"/>
              </a:rPr>
              <a:t>Mod the hash value with the table size to get the index</a:t>
            </a:r>
            <a:endParaRPr sz="1500">
              <a:solidFill>
                <a:srgbClr val="535353"/>
              </a:solidFill>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sz="1200">
                <a:solidFill>
                  <a:srgbClr val="222222"/>
                </a:solidFill>
                <a:highlight>
                  <a:srgbClr val="FFFFFF"/>
                </a:highlight>
                <a:latin typeface="Roboto"/>
                <a:ea typeface="Roboto"/>
                <a:cs typeface="Roboto"/>
                <a:sym typeface="Roboto"/>
              </a:rPr>
              <a:t>    • </a:t>
            </a:r>
            <a:r>
              <a:rPr lang="en" sz="1500">
                <a:solidFill>
                  <a:srgbClr val="535353"/>
                </a:solidFill>
                <a:latin typeface="Helvetica Neue"/>
                <a:ea typeface="Helvetica Neue"/>
                <a:cs typeface="Helvetica Neue"/>
                <a:sym typeface="Helvetica Neue"/>
              </a:rPr>
              <a:t>Return the value at the index</a:t>
            </a:r>
            <a:endParaRPr sz="1500">
              <a:solidFill>
                <a:srgbClr val="535353"/>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cxnSp>
        <p:nvCxnSpPr>
          <p:cNvPr id="188" name="Google Shape;188;p38"/>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189" name="Google Shape;189;p38"/>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HASH TABLE: TIME COMPLEXITIES</a:t>
            </a:r>
            <a:endParaRPr sz="500"/>
          </a:p>
        </p:txBody>
      </p:sp>
      <p:sp>
        <p:nvSpPr>
          <p:cNvPr id="190" name="Google Shape;190;p38"/>
          <p:cNvSpPr txBox="1"/>
          <p:nvPr/>
        </p:nvSpPr>
        <p:spPr>
          <a:xfrm>
            <a:off x="333250" y="925925"/>
            <a:ext cx="4439700" cy="39597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sz="1500">
                <a:solidFill>
                  <a:srgbClr val="222222"/>
                </a:solidFill>
                <a:highlight>
                  <a:srgbClr val="FFFFFF"/>
                </a:highlight>
                <a:latin typeface="Helvetica Neue"/>
                <a:ea typeface="Helvetica Neue"/>
                <a:cs typeface="Helvetica Neue"/>
                <a:sym typeface="Helvetica Neue"/>
              </a:rPr>
              <a:t>• Get: O(1)</a:t>
            </a:r>
            <a:endParaRPr sz="1500">
              <a:solidFill>
                <a:srgbClr val="222222"/>
              </a:solidFill>
              <a:highlight>
                <a:srgbClr val="FFFFFF"/>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sz="1500">
                <a:solidFill>
                  <a:srgbClr val="222222"/>
                </a:solidFill>
                <a:highlight>
                  <a:schemeClr val="lt1"/>
                </a:highlight>
                <a:latin typeface="Helvetica Neue"/>
                <a:ea typeface="Helvetica Neue"/>
                <a:cs typeface="Helvetica Neue"/>
                <a:sym typeface="Helvetica Neue"/>
              </a:rPr>
              <a:t>• Store: O(1)</a:t>
            </a:r>
            <a:endParaRPr sz="1500">
              <a:solidFill>
                <a:srgbClr val="222222"/>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sz="1500">
                <a:solidFill>
                  <a:srgbClr val="222222"/>
                </a:solidFill>
                <a:highlight>
                  <a:schemeClr val="lt1"/>
                </a:highlight>
                <a:latin typeface="Helvetica Neue"/>
                <a:ea typeface="Helvetica Neue"/>
                <a:cs typeface="Helvetica Neue"/>
                <a:sym typeface="Helvetica Neue"/>
              </a:rPr>
              <a:t>• Delete: O(1)</a:t>
            </a:r>
            <a:endParaRPr sz="1500">
              <a:solidFill>
                <a:srgbClr val="222222"/>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sz="1500">
                <a:solidFill>
                  <a:srgbClr val="222222"/>
                </a:solidFill>
                <a:highlight>
                  <a:schemeClr val="lt1"/>
                </a:highlight>
                <a:latin typeface="Helvetica Neue"/>
                <a:ea typeface="Helvetica Neue"/>
                <a:cs typeface="Helvetica Neue"/>
                <a:sym typeface="Helvetica Neue"/>
              </a:rPr>
              <a:t>• This is </a:t>
            </a:r>
            <a:r>
              <a:rPr i="1" lang="en" sz="1500">
                <a:solidFill>
                  <a:srgbClr val="222222"/>
                </a:solidFill>
                <a:highlight>
                  <a:schemeClr val="lt1"/>
                </a:highlight>
                <a:latin typeface="Helvetica Neue"/>
                <a:ea typeface="Helvetica Neue"/>
                <a:cs typeface="Helvetica Neue"/>
                <a:sym typeface="Helvetica Neue"/>
              </a:rPr>
              <a:t>amortized/averaged</a:t>
            </a:r>
            <a:r>
              <a:rPr lang="en" sz="1500">
                <a:solidFill>
                  <a:srgbClr val="222222"/>
                </a:solidFill>
                <a:highlight>
                  <a:schemeClr val="lt1"/>
                </a:highlight>
                <a:latin typeface="Helvetica Neue"/>
                <a:ea typeface="Helvetica Neue"/>
                <a:cs typeface="Helvetica Neue"/>
                <a:sym typeface="Helvetica Neue"/>
              </a:rPr>
              <a:t> over time. Worst case is actually O(n) and we’ll talk about why in the next lecture!</a:t>
            </a:r>
            <a:endParaRPr sz="1500">
              <a:solidFill>
                <a:srgbClr val="222222"/>
              </a:solidFill>
              <a:highlight>
                <a:schemeClr val="lt1"/>
              </a:highlight>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9"/>
          <p:cNvSpPr txBox="1"/>
          <p:nvPr/>
        </p:nvSpPr>
        <p:spPr>
          <a:xfrm>
            <a:off x="333250" y="925925"/>
            <a:ext cx="4439700" cy="39597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sz="1500">
                <a:solidFill>
                  <a:srgbClr val="222222"/>
                </a:solidFill>
                <a:highlight>
                  <a:srgbClr val="FFFFFF"/>
                </a:highlight>
                <a:latin typeface="Helvetica Neue"/>
                <a:ea typeface="Helvetica Neue"/>
                <a:cs typeface="Helvetica Neue"/>
                <a:sym typeface="Helvetica Neue"/>
              </a:rPr>
              <a:t>• Implement a hash table class that can get/store/delete values</a:t>
            </a:r>
            <a:endParaRPr sz="1500">
              <a:solidFill>
                <a:srgbClr val="222222"/>
              </a:solidFill>
              <a:highlight>
                <a:srgbClr val="FFFFFF"/>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sz="1500">
                <a:solidFill>
                  <a:srgbClr val="222222"/>
                </a:solidFill>
                <a:highlight>
                  <a:schemeClr val="lt1"/>
                </a:highlight>
                <a:latin typeface="Helvetica Neue"/>
                <a:ea typeface="Helvetica Neue"/>
                <a:cs typeface="Helvetica Neue"/>
                <a:sym typeface="Helvetica Neue"/>
              </a:rPr>
              <a:t>• Use the DJB2, FNV-1 hashing algorithm</a:t>
            </a:r>
            <a:endParaRPr sz="1500">
              <a:solidFill>
                <a:srgbClr val="222222"/>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sz="1500">
                <a:solidFill>
                  <a:srgbClr val="222222"/>
                </a:solidFill>
                <a:highlight>
                  <a:schemeClr val="lt1"/>
                </a:highlight>
                <a:latin typeface="Helvetica Neue"/>
                <a:ea typeface="Helvetica Neue"/>
                <a:cs typeface="Helvetica Neue"/>
                <a:sym typeface="Helvetica Neue"/>
              </a:rPr>
              <a:t>• </a:t>
            </a:r>
            <a:r>
              <a:rPr lang="en" sz="1500" u="sng">
                <a:solidFill>
                  <a:srgbClr val="825BE1"/>
                </a:solidFill>
                <a:highlight>
                  <a:schemeClr val="lt1"/>
                </a:highlight>
                <a:latin typeface="Helvetica Neue"/>
                <a:ea typeface="Helvetica Neue"/>
                <a:cs typeface="Helvetica Neue"/>
                <a:sym typeface="Helvetica Neue"/>
                <a:hlinkClick r:id="rId3">
                  <a:extLst>
                    <a:ext uri="{A12FA001-AC4F-418D-AE19-62706E023703}">
                      <ahyp:hlinkClr val="tx"/>
                    </a:ext>
                  </a:extLst>
                </a:hlinkClick>
              </a:rPr>
              <a:t>Hints</a:t>
            </a:r>
            <a:r>
              <a:rPr lang="en" sz="1500">
                <a:solidFill>
                  <a:srgbClr val="222222"/>
                </a:solidFill>
                <a:highlight>
                  <a:schemeClr val="lt1"/>
                </a:highlight>
                <a:latin typeface="Helvetica Neue"/>
                <a:ea typeface="Helvetica Neue"/>
                <a:cs typeface="Helvetica Neue"/>
                <a:sym typeface="Helvetica Neue"/>
              </a:rPr>
              <a:t> for implementing DJB2</a:t>
            </a:r>
            <a:endParaRPr sz="1500">
              <a:solidFill>
                <a:srgbClr val="222222"/>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sz="1500">
                <a:solidFill>
                  <a:srgbClr val="222222"/>
                </a:solidFill>
                <a:highlight>
                  <a:schemeClr val="lt1"/>
                </a:highlight>
                <a:latin typeface="Helvetica Neue"/>
                <a:ea typeface="Helvetica Neue"/>
                <a:cs typeface="Helvetica Neue"/>
                <a:sym typeface="Helvetica Neue"/>
              </a:rPr>
              <a:t>• </a:t>
            </a:r>
            <a:r>
              <a:rPr i="1" lang="en" sz="1500">
                <a:solidFill>
                  <a:srgbClr val="222222"/>
                </a:solidFill>
                <a:highlight>
                  <a:schemeClr val="lt1"/>
                </a:highlight>
                <a:latin typeface="Helvetica Neue"/>
                <a:ea typeface="Helvetica Neue"/>
                <a:cs typeface="Helvetica Neue"/>
                <a:sym typeface="Helvetica Neue"/>
              </a:rPr>
              <a:t>Note: Don’t worry about collisions yet</a:t>
            </a:r>
            <a:endParaRPr i="1" sz="1500">
              <a:solidFill>
                <a:srgbClr val="222222"/>
              </a:solidFill>
              <a:highlight>
                <a:schemeClr val="lt1"/>
              </a:highlight>
              <a:latin typeface="Helvetica Neue"/>
              <a:ea typeface="Helvetica Neue"/>
              <a:cs typeface="Helvetica Neue"/>
              <a:sym typeface="Helvetica Neue"/>
            </a:endParaRPr>
          </a:p>
        </p:txBody>
      </p:sp>
      <p:cxnSp>
        <p:nvCxnSpPr>
          <p:cNvPr id="196" name="Google Shape;196;p39"/>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197" name="Google Shape;197;p39"/>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FOR YOUR PROJECT...</a:t>
            </a:r>
            <a:endParaRPr sz="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D63F3"/>
        </a:solidFill>
      </p:bgPr>
    </p:bg>
    <p:spTree>
      <p:nvGrpSpPr>
        <p:cNvPr id="201" name="Shape 201"/>
        <p:cNvGrpSpPr/>
        <p:nvPr/>
      </p:nvGrpSpPr>
      <p:grpSpPr>
        <a:xfrm>
          <a:off x="0" y="0"/>
          <a:ext cx="0" cy="0"/>
          <a:chOff x="0" y="0"/>
          <a:chExt cx="0" cy="0"/>
        </a:xfrm>
      </p:grpSpPr>
      <p:sp>
        <p:nvSpPr>
          <p:cNvPr id="202" name="Google Shape;202;p40"/>
          <p:cNvSpPr txBox="1"/>
          <p:nvPr/>
        </p:nvSpPr>
        <p:spPr>
          <a:xfrm>
            <a:off x="540002" y="2268625"/>
            <a:ext cx="7441500" cy="606300"/>
          </a:xfrm>
          <a:prstGeom prst="rect">
            <a:avLst/>
          </a:prstGeom>
          <a:noFill/>
          <a:ln>
            <a:noFill/>
          </a:ln>
        </p:spPr>
        <p:txBody>
          <a:bodyPr anchorCtr="0" anchor="t" bIns="17150" lIns="17150" spcFirstLastPara="1" rIns="17150" wrap="square" tIns="17150">
            <a:noAutofit/>
          </a:bodyPr>
          <a:lstStyle/>
          <a:p>
            <a:pPr indent="0" lvl="0" marL="0" marR="0" rtl="0" algn="l">
              <a:lnSpc>
                <a:spcPct val="120000"/>
              </a:lnSpc>
              <a:spcBef>
                <a:spcPts val="0"/>
              </a:spcBef>
              <a:spcAft>
                <a:spcPts val="0"/>
              </a:spcAft>
              <a:buClr>
                <a:srgbClr val="FFFFFF"/>
              </a:buClr>
              <a:buSzPts val="3800"/>
              <a:buFont typeface="Helvetica Neue"/>
              <a:buNone/>
            </a:pPr>
            <a:r>
              <a:rPr b="1" lang="en" sz="3800">
                <a:solidFill>
                  <a:srgbClr val="FFFFFF"/>
                </a:solidFill>
                <a:latin typeface="Helvetica Neue"/>
                <a:ea typeface="Helvetica Neue"/>
                <a:cs typeface="Helvetica Neue"/>
                <a:sym typeface="Helvetica Neue"/>
              </a:rPr>
              <a:t>Other Uses of</a:t>
            </a:r>
            <a:r>
              <a:rPr b="1" lang="en" sz="3800">
                <a:solidFill>
                  <a:srgbClr val="FFFFFF"/>
                </a:solidFill>
                <a:latin typeface="Helvetica Neue"/>
                <a:ea typeface="Helvetica Neue"/>
                <a:cs typeface="Helvetica Neue"/>
                <a:sym typeface="Helvetica Neue"/>
              </a:rPr>
              <a:t> Hash Functions</a:t>
            </a:r>
            <a:endParaRPr sz="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cxnSp>
        <p:nvCxnSpPr>
          <p:cNvPr id="207" name="Google Shape;207;p41"/>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208" name="Google Shape;208;p41"/>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OTHER USES OF HASH FUNCTIONS</a:t>
            </a:r>
            <a:endParaRPr sz="500"/>
          </a:p>
        </p:txBody>
      </p:sp>
      <p:sp>
        <p:nvSpPr>
          <p:cNvPr id="209" name="Google Shape;209;p41"/>
          <p:cNvSpPr txBox="1"/>
          <p:nvPr/>
        </p:nvSpPr>
        <p:spPr>
          <a:xfrm>
            <a:off x="333250" y="925925"/>
            <a:ext cx="4675800" cy="39597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sz="1200">
                <a:solidFill>
                  <a:srgbClr val="535353"/>
                </a:solidFill>
                <a:highlight>
                  <a:srgbClr val="FFFFFF"/>
                </a:highlight>
                <a:latin typeface="Helvetica Neue"/>
                <a:ea typeface="Helvetica Neue"/>
                <a:cs typeface="Helvetica Neue"/>
                <a:sym typeface="Helvetica Neue"/>
              </a:rPr>
              <a:t>• Used widely in cryptography</a:t>
            </a:r>
            <a:endParaRPr sz="1200">
              <a:solidFill>
                <a:srgbClr val="535353"/>
              </a:solidFill>
              <a:highlight>
                <a:srgbClr val="FFFFFF"/>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sz="1200">
                <a:solidFill>
                  <a:srgbClr val="535353"/>
                </a:solidFill>
                <a:highlight>
                  <a:srgbClr val="FFFFFF"/>
                </a:highlight>
                <a:latin typeface="Helvetica Neue"/>
                <a:ea typeface="Helvetica Neue"/>
                <a:cs typeface="Helvetica Neue"/>
                <a:sym typeface="Helvetica Neue"/>
              </a:rPr>
              <a:t>• SHA-256 encryption algorithm</a:t>
            </a:r>
            <a:endParaRPr sz="1200">
              <a:solidFill>
                <a:srgbClr val="535353"/>
              </a:solidFill>
              <a:highlight>
                <a:srgbClr val="FFFFFF"/>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sz="1200">
                <a:solidFill>
                  <a:srgbClr val="535353"/>
                </a:solidFill>
                <a:highlight>
                  <a:srgbClr val="FFFFFF"/>
                </a:highlight>
                <a:latin typeface="Helvetica Neue"/>
                <a:ea typeface="Helvetica Neue"/>
                <a:cs typeface="Helvetica Neue"/>
                <a:sym typeface="Helvetica Neue"/>
              </a:rPr>
              <a:t>    • Used for the most popular authentication and encryption protocols (SSL, TLS, etc.)</a:t>
            </a:r>
            <a:endParaRPr sz="1200">
              <a:solidFill>
                <a:srgbClr val="535353"/>
              </a:solidFill>
              <a:highlight>
                <a:srgbClr val="FFFFFF"/>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sz="1200">
                <a:solidFill>
                  <a:srgbClr val="535353"/>
                </a:solidFill>
                <a:highlight>
                  <a:srgbClr val="FFFFFF"/>
                </a:highlight>
                <a:latin typeface="Helvetica Neue"/>
                <a:ea typeface="Helvetica Neue"/>
                <a:cs typeface="Helvetica Neue"/>
                <a:sym typeface="Helvetica Neue"/>
              </a:rPr>
              <a:t>    • Also used in cryptocurrencies such as Bitcoin</a:t>
            </a:r>
            <a:endParaRPr sz="1200">
              <a:solidFill>
                <a:srgbClr val="535353"/>
              </a:solidFill>
              <a:highlight>
                <a:srgbClr val="FFFFFF"/>
              </a:highlight>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sz="1200">
                <a:solidFill>
                  <a:srgbClr val="535353"/>
                </a:solidFill>
                <a:highlight>
                  <a:srgbClr val="FFFFFF"/>
                </a:highlight>
                <a:latin typeface="Helvetica Neue"/>
                <a:ea typeface="Helvetica Neue"/>
                <a:cs typeface="Helvetica Neue"/>
                <a:sym typeface="Helvetica Neue"/>
              </a:rPr>
              <a:t>        • Used to verify transactions, create addresses, etc.</a:t>
            </a:r>
            <a:endParaRPr sz="1200">
              <a:solidFill>
                <a:srgbClr val="535353"/>
              </a:solidFill>
              <a:highlight>
                <a:srgbClr val="FFFFFF"/>
              </a:highlight>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t/>
            </a:r>
            <a:endParaRPr sz="1200">
              <a:solidFill>
                <a:srgbClr val="535353"/>
              </a:solidFill>
              <a:highlight>
                <a:srgbClr val="FFFFFF"/>
              </a:highlight>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t/>
            </a:r>
            <a:endParaRPr sz="1500">
              <a:solidFill>
                <a:srgbClr val="535353"/>
              </a:solidFill>
              <a:latin typeface="Helvetica Neue"/>
              <a:ea typeface="Helvetica Neue"/>
              <a:cs typeface="Helvetica Neue"/>
              <a:sym typeface="Helvetica Neue"/>
            </a:endParaRPr>
          </a:p>
        </p:txBody>
      </p:sp>
      <p:pic>
        <p:nvPicPr>
          <p:cNvPr id="210" name="Google Shape;210;p41"/>
          <p:cNvPicPr preferRelativeResize="0"/>
          <p:nvPr/>
        </p:nvPicPr>
        <p:blipFill>
          <a:blip r:embed="rId3">
            <a:alphaModFix/>
          </a:blip>
          <a:stretch>
            <a:fillRect/>
          </a:stretch>
        </p:blipFill>
        <p:spPr>
          <a:xfrm>
            <a:off x="5752200" y="1256165"/>
            <a:ext cx="2631175" cy="2631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D63F3"/>
        </a:solidFill>
      </p:bgPr>
    </p:bg>
    <p:spTree>
      <p:nvGrpSpPr>
        <p:cNvPr id="214" name="Shape 214"/>
        <p:cNvGrpSpPr/>
        <p:nvPr/>
      </p:nvGrpSpPr>
      <p:grpSpPr>
        <a:xfrm>
          <a:off x="0" y="0"/>
          <a:ext cx="0" cy="0"/>
          <a:chOff x="0" y="0"/>
          <a:chExt cx="0" cy="0"/>
        </a:xfrm>
      </p:grpSpPr>
      <p:sp>
        <p:nvSpPr>
          <p:cNvPr id="215" name="Google Shape;215;p42"/>
          <p:cNvSpPr txBox="1"/>
          <p:nvPr/>
        </p:nvSpPr>
        <p:spPr>
          <a:xfrm>
            <a:off x="539988" y="2268618"/>
            <a:ext cx="6402900" cy="606300"/>
          </a:xfrm>
          <a:prstGeom prst="rect">
            <a:avLst/>
          </a:prstGeom>
          <a:noFill/>
          <a:ln>
            <a:noFill/>
          </a:ln>
        </p:spPr>
        <p:txBody>
          <a:bodyPr anchorCtr="0" anchor="t" bIns="17150" lIns="17150" spcFirstLastPara="1" rIns="17150" wrap="square" tIns="17150">
            <a:noAutofit/>
          </a:bodyPr>
          <a:lstStyle/>
          <a:p>
            <a:pPr indent="0" lvl="0" marL="0" marR="0" rtl="0" algn="l">
              <a:lnSpc>
                <a:spcPct val="120000"/>
              </a:lnSpc>
              <a:spcBef>
                <a:spcPts val="0"/>
              </a:spcBef>
              <a:spcAft>
                <a:spcPts val="0"/>
              </a:spcAft>
              <a:buClr>
                <a:srgbClr val="FFFFFF"/>
              </a:buClr>
              <a:buSzPts val="3800"/>
              <a:buFont typeface="Helvetica Neue"/>
              <a:buNone/>
            </a:pPr>
            <a:r>
              <a:rPr b="1" lang="en" sz="3800">
                <a:solidFill>
                  <a:srgbClr val="FFFFFF"/>
                </a:solidFill>
                <a:latin typeface="Helvetica Neue"/>
                <a:ea typeface="Helvetica Neue"/>
                <a:cs typeface="Helvetica Neue"/>
                <a:sym typeface="Helvetica Neue"/>
              </a:rPr>
              <a:t>UPER</a:t>
            </a:r>
            <a:endParaRPr sz="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3"/>
          <p:cNvSpPr txBox="1"/>
          <p:nvPr/>
        </p:nvSpPr>
        <p:spPr>
          <a:xfrm>
            <a:off x="333250" y="925925"/>
            <a:ext cx="5130600" cy="24312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A general framework for solving problems</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a:t>
            </a:r>
            <a:r>
              <a:rPr b="1" lang="en">
                <a:solidFill>
                  <a:srgbClr val="535353"/>
                </a:solidFill>
                <a:highlight>
                  <a:schemeClr val="lt1"/>
                </a:highlight>
                <a:latin typeface="Helvetica Neue"/>
                <a:ea typeface="Helvetica Neue"/>
                <a:cs typeface="Helvetica Neue"/>
                <a:sym typeface="Helvetica Neue"/>
              </a:rPr>
              <a:t>U</a:t>
            </a:r>
            <a:r>
              <a:rPr lang="en">
                <a:solidFill>
                  <a:srgbClr val="535353"/>
                </a:solidFill>
                <a:highlight>
                  <a:schemeClr val="lt1"/>
                </a:highlight>
                <a:latin typeface="Helvetica Neue"/>
                <a:ea typeface="Helvetica Neue"/>
                <a:cs typeface="Helvetica Neue"/>
                <a:sym typeface="Helvetica Neue"/>
              </a:rPr>
              <a:t>nderstand, </a:t>
            </a:r>
            <a:r>
              <a:rPr b="1" lang="en">
                <a:solidFill>
                  <a:srgbClr val="535353"/>
                </a:solidFill>
                <a:highlight>
                  <a:schemeClr val="lt1"/>
                </a:highlight>
                <a:latin typeface="Helvetica Neue"/>
                <a:ea typeface="Helvetica Neue"/>
                <a:cs typeface="Helvetica Neue"/>
                <a:sym typeface="Helvetica Neue"/>
              </a:rPr>
              <a:t>P</a:t>
            </a:r>
            <a:r>
              <a:rPr lang="en">
                <a:solidFill>
                  <a:srgbClr val="535353"/>
                </a:solidFill>
                <a:highlight>
                  <a:schemeClr val="lt1"/>
                </a:highlight>
                <a:latin typeface="Helvetica Neue"/>
                <a:ea typeface="Helvetica Neue"/>
                <a:cs typeface="Helvetica Neue"/>
                <a:sym typeface="Helvetica Neue"/>
              </a:rPr>
              <a:t>lan, </a:t>
            </a:r>
            <a:r>
              <a:rPr b="1" lang="en">
                <a:solidFill>
                  <a:srgbClr val="535353"/>
                </a:solidFill>
                <a:highlight>
                  <a:schemeClr val="lt1"/>
                </a:highlight>
                <a:latin typeface="Helvetica Neue"/>
                <a:ea typeface="Helvetica Neue"/>
                <a:cs typeface="Helvetica Neue"/>
                <a:sym typeface="Helvetica Neue"/>
              </a:rPr>
              <a:t>E</a:t>
            </a:r>
            <a:r>
              <a:rPr lang="en">
                <a:solidFill>
                  <a:srgbClr val="535353"/>
                </a:solidFill>
                <a:highlight>
                  <a:schemeClr val="lt1"/>
                </a:highlight>
                <a:latin typeface="Helvetica Neue"/>
                <a:ea typeface="Helvetica Neue"/>
                <a:cs typeface="Helvetica Neue"/>
                <a:sym typeface="Helvetica Neue"/>
              </a:rPr>
              <a:t>xecute, </a:t>
            </a:r>
            <a:r>
              <a:rPr b="1" lang="en">
                <a:solidFill>
                  <a:srgbClr val="535353"/>
                </a:solidFill>
                <a:highlight>
                  <a:schemeClr val="lt1"/>
                </a:highlight>
                <a:latin typeface="Helvetica Neue"/>
                <a:ea typeface="Helvetica Neue"/>
                <a:cs typeface="Helvetica Neue"/>
                <a:sym typeface="Helvetica Neue"/>
              </a:rPr>
              <a:t>R</a:t>
            </a:r>
            <a:r>
              <a:rPr lang="en">
                <a:solidFill>
                  <a:srgbClr val="535353"/>
                </a:solidFill>
                <a:highlight>
                  <a:schemeClr val="lt1"/>
                </a:highlight>
                <a:latin typeface="Helvetica Neue"/>
                <a:ea typeface="Helvetica Neue"/>
                <a:cs typeface="Helvetica Neue"/>
                <a:sym typeface="Helvetica Neue"/>
              </a:rPr>
              <a:t>eview</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a:solidFill>
                  <a:srgbClr val="535353"/>
                </a:solidFill>
                <a:highlight>
                  <a:schemeClr val="lt1"/>
                </a:highlight>
                <a:latin typeface="Helvetica Neue"/>
                <a:ea typeface="Helvetica Neue"/>
                <a:cs typeface="Helvetica Neue"/>
                <a:sym typeface="Helvetica Neue"/>
              </a:rPr>
              <a:t>• </a:t>
            </a:r>
            <a:r>
              <a:rPr b="1" lang="en">
                <a:solidFill>
                  <a:srgbClr val="535353"/>
                </a:solidFill>
                <a:highlight>
                  <a:schemeClr val="lt1"/>
                </a:highlight>
                <a:latin typeface="Helvetica Neue"/>
                <a:ea typeface="Helvetica Neue"/>
                <a:cs typeface="Helvetica Neue"/>
                <a:sym typeface="Helvetica Neue"/>
              </a:rPr>
              <a:t>Very useful</a:t>
            </a:r>
            <a:r>
              <a:rPr lang="en">
                <a:solidFill>
                  <a:srgbClr val="535353"/>
                </a:solidFill>
                <a:highlight>
                  <a:schemeClr val="lt1"/>
                </a:highlight>
                <a:latin typeface="Helvetica Neue"/>
                <a:ea typeface="Helvetica Neue"/>
                <a:cs typeface="Helvetica Neue"/>
                <a:sym typeface="Helvetica Neue"/>
              </a:rPr>
              <a:t> for this unit and in programming interviews</a:t>
            </a:r>
            <a:endParaRPr>
              <a:solidFill>
                <a:srgbClr val="535353"/>
              </a:solidFill>
              <a:highlight>
                <a:schemeClr val="lt1"/>
              </a:highlight>
              <a:latin typeface="Helvetica Neue"/>
              <a:ea typeface="Helvetica Neue"/>
              <a:cs typeface="Helvetica Neue"/>
              <a:sym typeface="Helvetica Neue"/>
            </a:endParaRPr>
          </a:p>
        </p:txBody>
      </p:sp>
      <p:cxnSp>
        <p:nvCxnSpPr>
          <p:cNvPr id="221" name="Google Shape;221;p43"/>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222" name="Google Shape;222;p43"/>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UPER</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4"/>
          <p:cNvSpPr txBox="1"/>
          <p:nvPr/>
        </p:nvSpPr>
        <p:spPr>
          <a:xfrm>
            <a:off x="333250" y="925925"/>
            <a:ext cx="5130600" cy="24312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You’ll definitely encounter algorithmic and data structure interviews during your job search</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a:solidFill>
                  <a:srgbClr val="535353"/>
                </a:solidFill>
                <a:highlight>
                  <a:schemeClr val="lt1"/>
                </a:highlight>
                <a:latin typeface="Helvetica Neue"/>
                <a:ea typeface="Helvetica Neue"/>
                <a:cs typeface="Helvetica Neue"/>
                <a:sym typeface="Helvetica Neue"/>
              </a:rPr>
              <a:t>• Typical outline of an algorithmic/data-structure interview: 5 minute intro, 40-ish minutes of coding (1-2 problems)</a:t>
            </a:r>
            <a:endParaRPr>
              <a:solidFill>
                <a:srgbClr val="535353"/>
              </a:solidFill>
              <a:highlight>
                <a:schemeClr val="lt1"/>
              </a:highlight>
              <a:latin typeface="Helvetica Neue"/>
              <a:ea typeface="Helvetica Neue"/>
              <a:cs typeface="Helvetica Neue"/>
              <a:sym typeface="Helvetica Neue"/>
            </a:endParaRPr>
          </a:p>
        </p:txBody>
      </p:sp>
      <p:cxnSp>
        <p:nvCxnSpPr>
          <p:cNvPr id="228" name="Google Shape;228;p44"/>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229" name="Google Shape;229;p44"/>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ALGORITHMIC AND DATA STRUCTURE INTERVIEWS</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cxnSp>
        <p:nvCxnSpPr>
          <p:cNvPr id="234" name="Google Shape;234;p45"/>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235" name="Google Shape;235;p45"/>
          <p:cNvSpPr txBox="1"/>
          <p:nvPr/>
        </p:nvSpPr>
        <p:spPr>
          <a:xfrm>
            <a:off x="333250" y="925925"/>
            <a:ext cx="5130600" cy="24312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Getting the optimal answer is just one of the </a:t>
            </a:r>
            <a:r>
              <a:rPr b="1" i="1" lang="en">
                <a:solidFill>
                  <a:srgbClr val="535353"/>
                </a:solidFill>
                <a:highlight>
                  <a:schemeClr val="lt1"/>
                </a:highlight>
                <a:latin typeface="Helvetica Neue"/>
                <a:ea typeface="Helvetica Neue"/>
                <a:cs typeface="Helvetica Neue"/>
                <a:sym typeface="Helvetica Neue"/>
              </a:rPr>
              <a:t>many</a:t>
            </a:r>
            <a:r>
              <a:rPr lang="en">
                <a:solidFill>
                  <a:srgbClr val="535353"/>
                </a:solidFill>
                <a:highlight>
                  <a:schemeClr val="lt1"/>
                </a:highlight>
                <a:latin typeface="Helvetica Neue"/>
                <a:ea typeface="Helvetica Neue"/>
                <a:cs typeface="Helvetica Neue"/>
                <a:sym typeface="Helvetica Neue"/>
              </a:rPr>
              <a:t> things an interviewer looks for</a:t>
            </a:r>
            <a:endParaRPr>
              <a:solidFill>
                <a:srgbClr val="535353"/>
              </a:solidFill>
              <a:highlight>
                <a:schemeClr val="lt1"/>
              </a:highlight>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 They also look for: thought process, testing, spotting bugs, communication skills, coding speed</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UPER allows you to demonstrate this in interviews</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a:solidFill>
                  <a:srgbClr val="535353"/>
                </a:solidFill>
                <a:highlight>
                  <a:schemeClr val="lt1"/>
                </a:highlight>
                <a:latin typeface="Helvetica Neue"/>
                <a:ea typeface="Helvetica Neue"/>
                <a:cs typeface="Helvetica Neue"/>
                <a:sym typeface="Helvetica Neue"/>
              </a:rPr>
              <a:t>• Helps keep you calm during interviews</a:t>
            </a:r>
            <a:endParaRPr>
              <a:solidFill>
                <a:srgbClr val="535353"/>
              </a:solidFill>
              <a:highlight>
                <a:schemeClr val="lt1"/>
              </a:highlight>
              <a:latin typeface="Helvetica Neue"/>
              <a:ea typeface="Helvetica Neue"/>
              <a:cs typeface="Helvetica Neue"/>
              <a:sym typeface="Helvetica Neue"/>
            </a:endParaRPr>
          </a:p>
        </p:txBody>
      </p:sp>
      <p:sp>
        <p:nvSpPr>
          <p:cNvPr id="236" name="Google Shape;236;p45"/>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WHY USE UPER FOR INTERVIEWS?</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cxnSp>
        <p:nvCxnSpPr>
          <p:cNvPr id="241" name="Google Shape;241;p46"/>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242" name="Google Shape;242;p46"/>
          <p:cNvSpPr txBox="1"/>
          <p:nvPr/>
        </p:nvSpPr>
        <p:spPr>
          <a:xfrm>
            <a:off x="333250" y="925925"/>
            <a:ext cx="5130600" cy="24312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Really get to know what the problem is asking for</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a:t>
            </a:r>
            <a:r>
              <a:rPr b="1" lang="en">
                <a:solidFill>
                  <a:srgbClr val="535353"/>
                </a:solidFill>
                <a:highlight>
                  <a:schemeClr val="lt1"/>
                </a:highlight>
                <a:latin typeface="Helvetica Neue"/>
                <a:ea typeface="Helvetica Neue"/>
                <a:cs typeface="Helvetica Neue"/>
                <a:sym typeface="Helvetica Neue"/>
              </a:rPr>
              <a:t>Create test-cases</a:t>
            </a:r>
            <a:r>
              <a:rPr lang="en">
                <a:solidFill>
                  <a:srgbClr val="535353"/>
                </a:solidFill>
                <a:highlight>
                  <a:schemeClr val="lt1"/>
                </a:highlight>
                <a:latin typeface="Helvetica Neue"/>
                <a:ea typeface="Helvetica Neue"/>
                <a:cs typeface="Helvetica Neue"/>
                <a:sym typeface="Helvetica Neue"/>
              </a:rPr>
              <a:t>: you will use this to convince yourself and the interviewer your answer is correct</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a:solidFill>
                  <a:srgbClr val="535353"/>
                </a:solidFill>
                <a:highlight>
                  <a:schemeClr val="lt1"/>
                </a:highlight>
                <a:latin typeface="Helvetica Neue"/>
                <a:ea typeface="Helvetica Neue"/>
                <a:cs typeface="Helvetica Neue"/>
                <a:sym typeface="Helvetica Neue"/>
              </a:rPr>
              <a:t>• This step could also help you develop a solution</a:t>
            </a:r>
            <a:endParaRPr>
              <a:solidFill>
                <a:srgbClr val="535353"/>
              </a:solidFill>
              <a:highlight>
                <a:schemeClr val="lt1"/>
              </a:highlight>
              <a:latin typeface="Helvetica Neue"/>
              <a:ea typeface="Helvetica Neue"/>
              <a:cs typeface="Helvetica Neue"/>
              <a:sym typeface="Helvetica Neue"/>
            </a:endParaRPr>
          </a:p>
        </p:txBody>
      </p:sp>
      <p:sp>
        <p:nvSpPr>
          <p:cNvPr id="243" name="Google Shape;243;p46"/>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b="1" lang="en"/>
              <a:t>U</a:t>
            </a:r>
            <a:r>
              <a:rPr lang="en"/>
              <a:t>NDERSTAND</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cxnSp>
        <p:nvCxnSpPr>
          <p:cNvPr id="121" name="Google Shape;121;p29"/>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122" name="Google Shape;122;p29"/>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HELLO!</a:t>
            </a:r>
            <a:endParaRPr sz="500"/>
          </a:p>
        </p:txBody>
      </p:sp>
      <p:sp>
        <p:nvSpPr>
          <p:cNvPr id="123" name="Google Shape;123;p29"/>
          <p:cNvSpPr txBox="1"/>
          <p:nvPr/>
        </p:nvSpPr>
        <p:spPr>
          <a:xfrm>
            <a:off x="333250" y="925925"/>
            <a:ext cx="4787400" cy="24312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sz="1200">
                <a:solidFill>
                  <a:srgbClr val="222222"/>
                </a:solidFill>
                <a:highlight>
                  <a:schemeClr val="lt1"/>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My name’s Mari</a:t>
            </a:r>
            <a:endParaRPr sz="15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sz="1200">
                <a:solidFill>
                  <a:srgbClr val="222222"/>
                </a:solidFill>
                <a:highlight>
                  <a:schemeClr val="lt1"/>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Software Engineer</a:t>
            </a:r>
            <a:r>
              <a:rPr lang="en" sz="1500">
                <a:solidFill>
                  <a:srgbClr val="535353"/>
                </a:solidFill>
                <a:latin typeface="Helvetica Neue"/>
                <a:ea typeface="Helvetica Neue"/>
                <a:cs typeface="Helvetica Neue"/>
                <a:sym typeface="Helvetica Neue"/>
              </a:rPr>
              <a:t> for 6 years</a:t>
            </a:r>
            <a:endParaRPr sz="15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sz="1200">
                <a:solidFill>
                  <a:srgbClr val="222222"/>
                </a:solidFill>
                <a:highlight>
                  <a:schemeClr val="lt1"/>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Currently an engineer in FB Dating</a:t>
            </a:r>
            <a:endParaRPr sz="15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sz="1200">
                <a:solidFill>
                  <a:srgbClr val="222222"/>
                </a:solidFill>
                <a:highlight>
                  <a:schemeClr val="lt1"/>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Previously at Apple, Coursera</a:t>
            </a:r>
            <a:endParaRPr sz="15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sz="1200">
                <a:solidFill>
                  <a:srgbClr val="222222"/>
                </a:solidFill>
                <a:highlight>
                  <a:schemeClr val="lt1"/>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You’re stuck with me for Unit 2!</a:t>
            </a:r>
            <a:endParaRPr sz="1500">
              <a:solidFill>
                <a:srgbClr val="535353"/>
              </a:solidFill>
              <a:latin typeface="Helvetica Neue"/>
              <a:ea typeface="Helvetica Neue"/>
              <a:cs typeface="Helvetica Neue"/>
              <a:sym typeface="Helvetica Neue"/>
            </a:endParaRPr>
          </a:p>
        </p:txBody>
      </p:sp>
      <p:pic>
        <p:nvPicPr>
          <p:cNvPr id="124" name="Google Shape;124;p29"/>
          <p:cNvPicPr preferRelativeResize="0"/>
          <p:nvPr/>
        </p:nvPicPr>
        <p:blipFill>
          <a:blip r:embed="rId3">
            <a:alphaModFix/>
          </a:blip>
          <a:stretch>
            <a:fillRect/>
          </a:stretch>
        </p:blipFill>
        <p:spPr>
          <a:xfrm>
            <a:off x="7534619" y="2295732"/>
            <a:ext cx="1147775" cy="1147775"/>
          </a:xfrm>
          <a:prstGeom prst="rect">
            <a:avLst/>
          </a:prstGeom>
          <a:noFill/>
          <a:ln>
            <a:noFill/>
          </a:ln>
        </p:spPr>
      </p:pic>
      <p:pic>
        <p:nvPicPr>
          <p:cNvPr id="125" name="Google Shape;125;p29"/>
          <p:cNvPicPr preferRelativeResize="0"/>
          <p:nvPr/>
        </p:nvPicPr>
        <p:blipFill>
          <a:blip r:embed="rId4">
            <a:alphaModFix/>
          </a:blip>
          <a:stretch>
            <a:fillRect/>
          </a:stretch>
        </p:blipFill>
        <p:spPr>
          <a:xfrm>
            <a:off x="6398550" y="635138"/>
            <a:ext cx="1401275" cy="1401275"/>
          </a:xfrm>
          <a:prstGeom prst="rect">
            <a:avLst/>
          </a:prstGeom>
          <a:noFill/>
          <a:ln>
            <a:noFill/>
          </a:ln>
        </p:spPr>
      </p:pic>
      <p:pic>
        <p:nvPicPr>
          <p:cNvPr id="126" name="Google Shape;126;p29"/>
          <p:cNvPicPr preferRelativeResize="0"/>
          <p:nvPr/>
        </p:nvPicPr>
        <p:blipFill>
          <a:blip r:embed="rId5">
            <a:alphaModFix/>
          </a:blip>
          <a:stretch>
            <a:fillRect/>
          </a:stretch>
        </p:blipFill>
        <p:spPr>
          <a:xfrm rot="-505501">
            <a:off x="4900369" y="2756015"/>
            <a:ext cx="2581935" cy="904392"/>
          </a:xfrm>
          <a:prstGeom prst="rect">
            <a:avLst/>
          </a:prstGeom>
          <a:noFill/>
          <a:ln>
            <a:noFill/>
          </a:ln>
        </p:spPr>
      </p:pic>
      <p:pic>
        <p:nvPicPr>
          <p:cNvPr id="127" name="Google Shape;127;p29"/>
          <p:cNvPicPr preferRelativeResize="0"/>
          <p:nvPr/>
        </p:nvPicPr>
        <p:blipFill>
          <a:blip r:embed="rId6">
            <a:alphaModFix/>
          </a:blip>
          <a:stretch>
            <a:fillRect/>
          </a:stretch>
        </p:blipFill>
        <p:spPr>
          <a:xfrm rot="-1">
            <a:off x="5771125" y="1948200"/>
            <a:ext cx="2656124" cy="347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cxnSp>
        <p:nvCxnSpPr>
          <p:cNvPr id="248" name="Google Shape;248;p47"/>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249" name="Google Shape;249;p47"/>
          <p:cNvSpPr txBox="1"/>
          <p:nvPr/>
        </p:nvSpPr>
        <p:spPr>
          <a:xfrm>
            <a:off x="333250" y="925925"/>
            <a:ext cx="5130600" cy="2431200"/>
          </a:xfrm>
          <a:prstGeom prst="rect">
            <a:avLst/>
          </a:prstGeom>
          <a:noFill/>
          <a:ln>
            <a:noFill/>
          </a:ln>
        </p:spPr>
        <p:txBody>
          <a:bodyPr anchorCtr="0" anchor="t" bIns="34275" lIns="34275" spcFirstLastPara="1" rIns="34275" wrap="square" tIns="34275">
            <a:noAutofit/>
          </a:bodyPr>
          <a:lstStyle/>
          <a:p>
            <a:pPr indent="0" lvl="0" marL="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a:t>
            </a:r>
            <a:r>
              <a:rPr b="1" lang="en">
                <a:solidFill>
                  <a:srgbClr val="535353"/>
                </a:solidFill>
                <a:highlight>
                  <a:schemeClr val="lt1"/>
                </a:highlight>
                <a:latin typeface="Helvetica Neue"/>
                <a:ea typeface="Helvetica Neue"/>
                <a:cs typeface="Helvetica Neue"/>
                <a:sym typeface="Helvetica Neue"/>
              </a:rPr>
              <a:t>This is usually the part that takes the most time</a:t>
            </a:r>
            <a:endParaRPr b="1">
              <a:solidFill>
                <a:srgbClr val="535353"/>
              </a:solidFill>
              <a:highlight>
                <a:schemeClr val="lt1"/>
              </a:highlight>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What patterns have you seen before that you can apply to the problem?</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What techniques could I use? What data structures can I use? Can I find a better solution? What helper methods do I need?</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a:solidFill>
                  <a:srgbClr val="535353"/>
                </a:solidFill>
                <a:highlight>
                  <a:schemeClr val="lt1"/>
                </a:highlight>
                <a:latin typeface="Helvetica Neue"/>
                <a:ea typeface="Helvetica Neue"/>
                <a:cs typeface="Helvetica Neue"/>
                <a:sym typeface="Helvetica Neue"/>
              </a:rPr>
              <a:t>• Do </a:t>
            </a:r>
            <a:r>
              <a:rPr b="1" lang="en">
                <a:solidFill>
                  <a:srgbClr val="535353"/>
                </a:solidFill>
                <a:highlight>
                  <a:schemeClr val="lt1"/>
                </a:highlight>
                <a:latin typeface="Helvetica Neue"/>
                <a:ea typeface="Helvetica Neue"/>
                <a:cs typeface="Helvetica Neue"/>
                <a:sym typeface="Helvetica Neue"/>
              </a:rPr>
              <a:t>NOT</a:t>
            </a:r>
            <a:r>
              <a:rPr lang="en">
                <a:solidFill>
                  <a:srgbClr val="535353"/>
                </a:solidFill>
                <a:highlight>
                  <a:schemeClr val="lt1"/>
                </a:highlight>
                <a:latin typeface="Helvetica Neue"/>
                <a:ea typeface="Helvetica Neue"/>
                <a:cs typeface="Helvetica Neue"/>
                <a:sym typeface="Helvetica Neue"/>
              </a:rPr>
              <a:t> proceed to the next step unless you know what you’re going to code</a:t>
            </a:r>
            <a:endParaRPr>
              <a:solidFill>
                <a:srgbClr val="535353"/>
              </a:solidFill>
              <a:highlight>
                <a:schemeClr val="lt1"/>
              </a:highlight>
              <a:latin typeface="Helvetica Neue"/>
              <a:ea typeface="Helvetica Neue"/>
              <a:cs typeface="Helvetica Neue"/>
              <a:sym typeface="Helvetica Neue"/>
            </a:endParaRPr>
          </a:p>
        </p:txBody>
      </p:sp>
      <p:sp>
        <p:nvSpPr>
          <p:cNvPr id="250" name="Google Shape;250;p47"/>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b="1" lang="en"/>
              <a:t>P</a:t>
            </a:r>
            <a:r>
              <a:rPr lang="en"/>
              <a:t>LAN</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cxnSp>
        <p:nvCxnSpPr>
          <p:cNvPr id="255" name="Google Shape;255;p48"/>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256" name="Google Shape;256;p48"/>
          <p:cNvSpPr txBox="1"/>
          <p:nvPr/>
        </p:nvSpPr>
        <p:spPr>
          <a:xfrm>
            <a:off x="333250" y="925925"/>
            <a:ext cx="5130600" cy="2431200"/>
          </a:xfrm>
          <a:prstGeom prst="rect">
            <a:avLst/>
          </a:prstGeom>
          <a:noFill/>
          <a:ln>
            <a:noFill/>
          </a:ln>
        </p:spPr>
        <p:txBody>
          <a:bodyPr anchorCtr="0" anchor="t" bIns="34275" lIns="34275" spcFirstLastPara="1" rIns="34275" wrap="square" tIns="34275">
            <a:noAutofit/>
          </a:bodyPr>
          <a:lstStyle/>
          <a:p>
            <a:pPr indent="0" lvl="0" marL="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a:t>
            </a:r>
            <a:r>
              <a:rPr b="1" lang="en">
                <a:solidFill>
                  <a:srgbClr val="535353"/>
                </a:solidFill>
                <a:highlight>
                  <a:schemeClr val="lt1"/>
                </a:highlight>
                <a:latin typeface="Helvetica Neue"/>
                <a:ea typeface="Helvetica Neue"/>
                <a:cs typeface="Helvetica Neue"/>
                <a:sym typeface="Helvetica Neue"/>
              </a:rPr>
              <a:t>Code</a:t>
            </a:r>
            <a:r>
              <a:rPr lang="en">
                <a:solidFill>
                  <a:srgbClr val="535353"/>
                </a:solidFill>
                <a:highlight>
                  <a:schemeClr val="lt1"/>
                </a:highlight>
                <a:latin typeface="Helvetica Neue"/>
                <a:ea typeface="Helvetica Neue"/>
                <a:cs typeface="Helvetica Neue"/>
                <a:sym typeface="Helvetica Neue"/>
              </a:rPr>
              <a:t> your algorithm!</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If you prepare properly, this should be the easiest/fastest step</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Watch out for bugs</a:t>
            </a:r>
            <a:endParaRPr>
              <a:solidFill>
                <a:srgbClr val="535353"/>
              </a:solidFill>
              <a:highlight>
                <a:schemeClr val="lt1"/>
              </a:highlight>
              <a:latin typeface="Helvetica Neue"/>
              <a:ea typeface="Helvetica Neue"/>
              <a:cs typeface="Helvetica Neue"/>
              <a:sym typeface="Helvetica Neue"/>
            </a:endParaRPr>
          </a:p>
        </p:txBody>
      </p:sp>
      <p:sp>
        <p:nvSpPr>
          <p:cNvPr id="257" name="Google Shape;257;p48"/>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b="1" lang="en"/>
              <a:t>E</a:t>
            </a:r>
            <a:r>
              <a:rPr lang="en"/>
              <a:t>XECUTE</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cxnSp>
        <p:nvCxnSpPr>
          <p:cNvPr id="262" name="Google Shape;262;p49"/>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263" name="Google Shape;263;p49"/>
          <p:cNvSpPr txBox="1"/>
          <p:nvPr/>
        </p:nvSpPr>
        <p:spPr>
          <a:xfrm>
            <a:off x="333250" y="925925"/>
            <a:ext cx="5130600" cy="2431200"/>
          </a:xfrm>
          <a:prstGeom prst="rect">
            <a:avLst/>
          </a:prstGeom>
          <a:noFill/>
          <a:ln>
            <a:noFill/>
          </a:ln>
        </p:spPr>
        <p:txBody>
          <a:bodyPr anchorCtr="0" anchor="t" bIns="34275" lIns="34275" spcFirstLastPara="1" rIns="34275" wrap="square" tIns="34275">
            <a:noAutofit/>
          </a:bodyPr>
          <a:lstStyle/>
          <a:p>
            <a:pPr indent="0" lvl="0" marL="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Give your code a pass through and correct any bugs</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Make sure you don’t cause regressions when fixing your bugs</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a:t>
            </a:r>
            <a:r>
              <a:rPr b="1" lang="en">
                <a:solidFill>
                  <a:srgbClr val="535353"/>
                </a:solidFill>
                <a:highlight>
                  <a:schemeClr val="lt1"/>
                </a:highlight>
                <a:latin typeface="Helvetica Neue"/>
                <a:ea typeface="Helvetica Neue"/>
                <a:cs typeface="Helvetica Neue"/>
                <a:sym typeface="Helvetica Neue"/>
              </a:rPr>
              <a:t>Test</a:t>
            </a:r>
            <a:r>
              <a:rPr lang="en">
                <a:solidFill>
                  <a:srgbClr val="535353"/>
                </a:solidFill>
                <a:highlight>
                  <a:schemeClr val="lt1"/>
                </a:highlight>
                <a:latin typeface="Helvetica Neue"/>
                <a:ea typeface="Helvetica Neue"/>
                <a:cs typeface="Helvetica Neue"/>
                <a:sym typeface="Helvetica Neue"/>
              </a:rPr>
              <a:t> your code with the test cases you made in the Understand step</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State your </a:t>
            </a:r>
            <a:r>
              <a:rPr b="1" lang="en">
                <a:solidFill>
                  <a:srgbClr val="535353"/>
                </a:solidFill>
                <a:highlight>
                  <a:schemeClr val="lt1"/>
                </a:highlight>
                <a:latin typeface="Helvetica Neue"/>
                <a:ea typeface="Helvetica Neue"/>
                <a:cs typeface="Helvetica Neue"/>
                <a:sym typeface="Helvetica Neue"/>
              </a:rPr>
              <a:t>runtime and space complexity</a:t>
            </a:r>
            <a:endParaRPr b="1">
              <a:solidFill>
                <a:srgbClr val="535353"/>
              </a:solidFill>
              <a:highlight>
                <a:schemeClr val="lt1"/>
              </a:highlight>
              <a:latin typeface="Helvetica Neue"/>
              <a:ea typeface="Helvetica Neue"/>
              <a:cs typeface="Helvetica Neue"/>
              <a:sym typeface="Helvetica Neue"/>
            </a:endParaRPr>
          </a:p>
        </p:txBody>
      </p:sp>
      <p:sp>
        <p:nvSpPr>
          <p:cNvPr id="264" name="Google Shape;264;p49"/>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b="1" lang="en"/>
              <a:t>R</a:t>
            </a:r>
            <a:r>
              <a:rPr lang="en"/>
              <a:t>EVIEW</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D63F3"/>
        </a:solidFill>
      </p:bgPr>
    </p:bg>
    <p:spTree>
      <p:nvGrpSpPr>
        <p:cNvPr id="268" name="Shape 268"/>
        <p:cNvGrpSpPr/>
        <p:nvPr/>
      </p:nvGrpSpPr>
      <p:grpSpPr>
        <a:xfrm>
          <a:off x="0" y="0"/>
          <a:ext cx="0" cy="0"/>
          <a:chOff x="0" y="0"/>
          <a:chExt cx="0" cy="0"/>
        </a:xfrm>
      </p:grpSpPr>
      <p:sp>
        <p:nvSpPr>
          <p:cNvPr id="269" name="Google Shape;269;p50"/>
          <p:cNvSpPr txBox="1"/>
          <p:nvPr/>
        </p:nvSpPr>
        <p:spPr>
          <a:xfrm>
            <a:off x="540002" y="2268625"/>
            <a:ext cx="7441500" cy="606300"/>
          </a:xfrm>
          <a:prstGeom prst="rect">
            <a:avLst/>
          </a:prstGeom>
          <a:noFill/>
          <a:ln>
            <a:noFill/>
          </a:ln>
        </p:spPr>
        <p:txBody>
          <a:bodyPr anchorCtr="0" anchor="t" bIns="17150" lIns="17150" spcFirstLastPara="1" rIns="17150" wrap="square" tIns="17150">
            <a:noAutofit/>
          </a:bodyPr>
          <a:lstStyle/>
          <a:p>
            <a:pPr indent="0" lvl="0" marL="0" marR="0" rtl="0" algn="l">
              <a:lnSpc>
                <a:spcPct val="120000"/>
              </a:lnSpc>
              <a:spcBef>
                <a:spcPts val="0"/>
              </a:spcBef>
              <a:spcAft>
                <a:spcPts val="0"/>
              </a:spcAft>
              <a:buClr>
                <a:srgbClr val="FFFFFF"/>
              </a:buClr>
              <a:buSzPts val="3800"/>
              <a:buFont typeface="Helvetica Neue"/>
              <a:buNone/>
            </a:pPr>
            <a:r>
              <a:rPr b="1" lang="en" sz="3800">
                <a:solidFill>
                  <a:srgbClr val="FFFFFF"/>
                </a:solidFill>
                <a:latin typeface="Helvetica Neue"/>
                <a:ea typeface="Helvetica Neue"/>
                <a:cs typeface="Helvetica Neue"/>
                <a:sym typeface="Helvetica Neue"/>
              </a:rPr>
              <a:t>Hash Tables &amp; Interviews</a:t>
            </a:r>
            <a:endParaRPr sz="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p51"/>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275" name="Google Shape;275;p51"/>
          <p:cNvSpPr txBox="1"/>
          <p:nvPr/>
        </p:nvSpPr>
        <p:spPr>
          <a:xfrm>
            <a:off x="333250" y="925925"/>
            <a:ext cx="4036200" cy="24312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There’s many use-cases for hash-tables in programming problems</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a:solidFill>
                  <a:srgbClr val="535353"/>
                </a:solidFill>
                <a:highlight>
                  <a:schemeClr val="lt1"/>
                </a:highlight>
                <a:latin typeface="Helvetica Neue"/>
                <a:ea typeface="Helvetica Neue"/>
                <a:cs typeface="Helvetica Neue"/>
                <a:sym typeface="Helvetica Neue"/>
              </a:rPr>
              <a:t>• Hash-and-store: Use O(1) get/store/delete operations in dictionaries/sets to solve the problem faster, at the expense of additional space</a:t>
            </a:r>
            <a:endParaRPr>
              <a:solidFill>
                <a:srgbClr val="535353"/>
              </a:solidFill>
              <a:highlight>
                <a:schemeClr val="lt1"/>
              </a:highlight>
              <a:latin typeface="Helvetica Neue"/>
              <a:ea typeface="Helvetica Neue"/>
              <a:cs typeface="Helvetica Neue"/>
              <a:sym typeface="Helvetica Neue"/>
            </a:endParaRPr>
          </a:p>
        </p:txBody>
      </p:sp>
      <p:sp>
        <p:nvSpPr>
          <p:cNvPr id="276" name="Google Shape;276;p51"/>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HASH TABLES: THINGS TO KNOW</a:t>
            </a:r>
            <a:endParaRPr sz="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cxnSp>
        <p:nvCxnSpPr>
          <p:cNvPr id="281" name="Google Shape;281;p52"/>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282" name="Google Shape;282;p52"/>
          <p:cNvSpPr txBox="1"/>
          <p:nvPr/>
        </p:nvSpPr>
        <p:spPr>
          <a:xfrm>
            <a:off x="333250" y="925925"/>
            <a:ext cx="4036200" cy="24312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Return how many stones are jewels</a:t>
            </a:r>
            <a:endParaRPr>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a:solidFill>
                  <a:srgbClr val="535353"/>
                </a:solidFill>
                <a:highlight>
                  <a:schemeClr val="lt1"/>
                </a:highlight>
                <a:latin typeface="Helvetica Neue"/>
                <a:ea typeface="Helvetica Neue"/>
                <a:cs typeface="Helvetica Neue"/>
                <a:sym typeface="Helvetica Neue"/>
              </a:rPr>
              <a:t>• </a:t>
            </a:r>
            <a:r>
              <a:rPr lang="en" u="sng">
                <a:solidFill>
                  <a:srgbClr val="825BE1"/>
                </a:solidFill>
                <a:highlight>
                  <a:schemeClr val="lt1"/>
                </a:highlight>
                <a:latin typeface="Helvetica Neue"/>
                <a:ea typeface="Helvetica Neue"/>
                <a:cs typeface="Helvetica Neue"/>
                <a:sym typeface="Helvetica Neue"/>
                <a:hlinkClick r:id="rId3">
                  <a:extLst>
                    <a:ext uri="{A12FA001-AC4F-418D-AE19-62706E023703}">
                      <ahyp:hlinkClr val="tx"/>
                    </a:ext>
                  </a:extLst>
                </a:hlinkClick>
              </a:rPr>
              <a:t>Leetcode Link</a:t>
            </a:r>
            <a:endParaRPr>
              <a:solidFill>
                <a:srgbClr val="825BE1"/>
              </a:solidFill>
              <a:highlight>
                <a:schemeClr val="lt1"/>
              </a:highlight>
              <a:latin typeface="Helvetica Neue"/>
              <a:ea typeface="Helvetica Neue"/>
              <a:cs typeface="Helvetica Neue"/>
              <a:sym typeface="Helvetica Neue"/>
            </a:endParaRPr>
          </a:p>
        </p:txBody>
      </p:sp>
      <p:sp>
        <p:nvSpPr>
          <p:cNvPr id="283" name="Google Shape;283;p52"/>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JEWELS AND STONES</a:t>
            </a:r>
            <a:endParaRPr sz="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D63F3"/>
        </a:solidFill>
      </p:bgPr>
    </p:bg>
    <p:spTree>
      <p:nvGrpSpPr>
        <p:cNvPr id="287" name="Shape 287"/>
        <p:cNvGrpSpPr/>
        <p:nvPr/>
      </p:nvGrpSpPr>
      <p:grpSpPr>
        <a:xfrm>
          <a:off x="0" y="0"/>
          <a:ext cx="0" cy="0"/>
          <a:chOff x="0" y="0"/>
          <a:chExt cx="0" cy="0"/>
        </a:xfrm>
      </p:grpSpPr>
      <p:sp>
        <p:nvSpPr>
          <p:cNvPr id="288" name="Google Shape;288;p53"/>
          <p:cNvSpPr txBox="1"/>
          <p:nvPr/>
        </p:nvSpPr>
        <p:spPr>
          <a:xfrm>
            <a:off x="539988" y="2268618"/>
            <a:ext cx="6402900" cy="606300"/>
          </a:xfrm>
          <a:prstGeom prst="rect">
            <a:avLst/>
          </a:prstGeom>
          <a:noFill/>
          <a:ln>
            <a:noFill/>
          </a:ln>
        </p:spPr>
        <p:txBody>
          <a:bodyPr anchorCtr="0" anchor="t" bIns="17150" lIns="17150" spcFirstLastPara="1" rIns="17150" wrap="square" tIns="17150">
            <a:noAutofit/>
          </a:bodyPr>
          <a:lstStyle/>
          <a:p>
            <a:pPr indent="0" lvl="0" marL="0" marR="0" rtl="0" algn="l">
              <a:lnSpc>
                <a:spcPct val="120000"/>
              </a:lnSpc>
              <a:spcBef>
                <a:spcPts val="0"/>
              </a:spcBef>
              <a:spcAft>
                <a:spcPts val="0"/>
              </a:spcAft>
              <a:buClr>
                <a:srgbClr val="FFFFFF"/>
              </a:buClr>
              <a:buSzPts val="3800"/>
              <a:buFont typeface="Helvetica Neue"/>
              <a:buNone/>
            </a:pPr>
            <a:r>
              <a:rPr b="1" lang="en" sz="3700">
                <a:solidFill>
                  <a:srgbClr val="FFFFFF"/>
                </a:solidFill>
                <a:latin typeface="Helvetica Neue"/>
                <a:ea typeface="Helvetica Neue"/>
                <a:cs typeface="Helvetica Neue"/>
                <a:sym typeface="Helvetica Neue"/>
              </a:rPr>
              <a:t>Jewels and Stones Demo</a:t>
            </a:r>
            <a:endParaRPr sz="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cxnSp>
        <p:nvCxnSpPr>
          <p:cNvPr id="132" name="Google Shape;132;p30"/>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133" name="Google Shape;133;p30"/>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AGENDA</a:t>
            </a:r>
            <a:endParaRPr sz="500"/>
          </a:p>
        </p:txBody>
      </p:sp>
      <p:sp>
        <p:nvSpPr>
          <p:cNvPr id="134" name="Google Shape;134;p30"/>
          <p:cNvSpPr txBox="1"/>
          <p:nvPr/>
        </p:nvSpPr>
        <p:spPr>
          <a:xfrm>
            <a:off x="333250" y="925925"/>
            <a:ext cx="5130600" cy="24312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a:t>
            </a:r>
            <a:r>
              <a:rPr lang="en">
                <a:solidFill>
                  <a:srgbClr val="535353"/>
                </a:solidFill>
                <a:latin typeface="Helvetica Neue"/>
                <a:ea typeface="Helvetica Neue"/>
                <a:cs typeface="Helvetica Neue"/>
                <a:sym typeface="Helvetica Neue"/>
              </a:rPr>
              <a:t>Intro to Hash Tables</a:t>
            </a:r>
            <a:endParaRPr>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a:t>
            </a:r>
            <a:r>
              <a:rPr lang="en">
                <a:solidFill>
                  <a:srgbClr val="535353"/>
                </a:solidFill>
                <a:latin typeface="Helvetica Neue"/>
                <a:ea typeface="Helvetica Neue"/>
                <a:cs typeface="Helvetica Neue"/>
                <a:sym typeface="Helvetica Neue"/>
              </a:rPr>
              <a:t>UPER</a:t>
            </a:r>
            <a:endParaRPr>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a:t>
            </a:r>
            <a:r>
              <a:rPr lang="en">
                <a:solidFill>
                  <a:srgbClr val="535353"/>
                </a:solidFill>
                <a:latin typeface="Helvetica Neue"/>
                <a:ea typeface="Helvetica Neue"/>
                <a:cs typeface="Helvetica Neue"/>
                <a:sym typeface="Helvetica Neue"/>
              </a:rPr>
              <a:t>Hash Tables &amp; Interviews</a:t>
            </a:r>
            <a:endParaRPr>
              <a:solidFill>
                <a:srgbClr val="535353"/>
              </a:solidFill>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a:solidFill>
                  <a:srgbClr val="535353"/>
                </a:solidFill>
                <a:highlight>
                  <a:schemeClr val="lt1"/>
                </a:highlight>
                <a:latin typeface="Helvetica Neue"/>
                <a:ea typeface="Helvetica Neue"/>
                <a:cs typeface="Helvetica Neue"/>
                <a:sym typeface="Helvetica Neue"/>
              </a:rPr>
              <a:t>• </a:t>
            </a:r>
            <a:r>
              <a:rPr i="1" lang="en">
                <a:solidFill>
                  <a:srgbClr val="535353"/>
                </a:solidFill>
                <a:highlight>
                  <a:schemeClr val="lt1"/>
                </a:highlight>
                <a:latin typeface="Helvetica Neue"/>
                <a:ea typeface="Helvetica Neue"/>
                <a:cs typeface="Helvetica Neue"/>
                <a:sym typeface="Helvetica Neue"/>
              </a:rPr>
              <a:t>Ask questions on the Slack thread</a:t>
            </a:r>
            <a:endParaRPr i="1">
              <a:solidFill>
                <a:srgbClr val="535353"/>
              </a:solidFill>
              <a:highlight>
                <a:schemeClr val="lt1"/>
              </a:highlight>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D63F3"/>
        </a:solidFill>
      </p:bgPr>
    </p:bg>
    <p:spTree>
      <p:nvGrpSpPr>
        <p:cNvPr id="138" name="Shape 138"/>
        <p:cNvGrpSpPr/>
        <p:nvPr/>
      </p:nvGrpSpPr>
      <p:grpSpPr>
        <a:xfrm>
          <a:off x="0" y="0"/>
          <a:ext cx="0" cy="0"/>
          <a:chOff x="0" y="0"/>
          <a:chExt cx="0" cy="0"/>
        </a:xfrm>
      </p:grpSpPr>
      <p:sp>
        <p:nvSpPr>
          <p:cNvPr id="139" name="Google Shape;139;p31"/>
          <p:cNvSpPr txBox="1"/>
          <p:nvPr/>
        </p:nvSpPr>
        <p:spPr>
          <a:xfrm>
            <a:off x="539988" y="2268618"/>
            <a:ext cx="6402900" cy="606300"/>
          </a:xfrm>
          <a:prstGeom prst="rect">
            <a:avLst/>
          </a:prstGeom>
          <a:noFill/>
          <a:ln>
            <a:noFill/>
          </a:ln>
        </p:spPr>
        <p:txBody>
          <a:bodyPr anchorCtr="0" anchor="t" bIns="17150" lIns="17150" spcFirstLastPara="1" rIns="17150" wrap="square" tIns="17150">
            <a:noAutofit/>
          </a:bodyPr>
          <a:lstStyle/>
          <a:p>
            <a:pPr indent="0" lvl="0" marL="0" marR="0" rtl="0" algn="l">
              <a:lnSpc>
                <a:spcPct val="120000"/>
              </a:lnSpc>
              <a:spcBef>
                <a:spcPts val="0"/>
              </a:spcBef>
              <a:spcAft>
                <a:spcPts val="0"/>
              </a:spcAft>
              <a:buClr>
                <a:srgbClr val="FFFFFF"/>
              </a:buClr>
              <a:buSzPts val="3800"/>
              <a:buFont typeface="Helvetica Neue"/>
              <a:buNone/>
            </a:pPr>
            <a:r>
              <a:rPr b="1" lang="en" sz="3800">
                <a:solidFill>
                  <a:srgbClr val="FFFFFF"/>
                </a:solidFill>
                <a:latin typeface="Helvetica Neue"/>
                <a:ea typeface="Helvetica Neue"/>
                <a:cs typeface="Helvetica Neue"/>
                <a:sym typeface="Helvetica Neue"/>
              </a:rPr>
              <a:t>Intro to Hash Tables</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cxnSp>
        <p:nvCxnSpPr>
          <p:cNvPr id="144" name="Google Shape;144;p32"/>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145" name="Google Shape;145;p32"/>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INTRO TO HASH TABLES</a:t>
            </a:r>
            <a:endParaRPr sz="500"/>
          </a:p>
        </p:txBody>
      </p:sp>
      <p:sp>
        <p:nvSpPr>
          <p:cNvPr id="146" name="Google Shape;146;p32"/>
          <p:cNvSpPr txBox="1"/>
          <p:nvPr/>
        </p:nvSpPr>
        <p:spPr>
          <a:xfrm>
            <a:off x="333250" y="925925"/>
            <a:ext cx="4787400" cy="24312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sz="1200">
                <a:solidFill>
                  <a:srgbClr val="222222"/>
                </a:solidFill>
                <a:highlight>
                  <a:schemeClr val="lt1"/>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Problem: Searching for an element in a list is O(n)</a:t>
            </a:r>
            <a:endParaRPr sz="15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sz="1200">
                <a:solidFill>
                  <a:srgbClr val="222222"/>
                </a:solidFill>
                <a:highlight>
                  <a:schemeClr val="lt1"/>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Solution: Hash tables allows for O(1) lookup</a:t>
            </a:r>
            <a:endParaRPr sz="15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sz="1200">
                <a:solidFill>
                  <a:srgbClr val="222222"/>
                </a:solidFill>
                <a:highlight>
                  <a:schemeClr val="lt1"/>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One of the most common data structures</a:t>
            </a:r>
            <a:endParaRPr sz="1200">
              <a:solidFill>
                <a:srgbClr val="222222"/>
              </a:solidFill>
              <a:highlight>
                <a:schemeClr val="lt1"/>
              </a:highlight>
              <a:latin typeface="Roboto"/>
              <a:ea typeface="Roboto"/>
              <a:cs typeface="Roboto"/>
              <a:sym typeface="Roboto"/>
            </a:endParaRPr>
          </a:p>
          <a:p>
            <a:pPr indent="0" lvl="0" marL="0" marR="0" rtl="0" algn="l">
              <a:lnSpc>
                <a:spcPct val="120000"/>
              </a:lnSpc>
              <a:spcBef>
                <a:spcPts val="500"/>
              </a:spcBef>
              <a:spcAft>
                <a:spcPts val="0"/>
              </a:spcAft>
              <a:buNone/>
            </a:pPr>
            <a:r>
              <a:rPr lang="en" sz="1200">
                <a:solidFill>
                  <a:srgbClr val="222222"/>
                </a:solidFill>
                <a:highlight>
                  <a:schemeClr val="lt1"/>
                </a:highlight>
                <a:latin typeface="Roboto"/>
                <a:ea typeface="Roboto"/>
                <a:cs typeface="Roboto"/>
                <a:sym typeface="Roboto"/>
              </a:rPr>
              <a:t>• </a:t>
            </a:r>
            <a:r>
              <a:rPr b="1" lang="en" sz="1500">
                <a:solidFill>
                  <a:srgbClr val="535353"/>
                </a:solidFill>
                <a:latin typeface="Helvetica Neue"/>
                <a:ea typeface="Helvetica Neue"/>
                <a:cs typeface="Helvetica Neue"/>
                <a:sym typeface="Helvetica Neue"/>
              </a:rPr>
              <a:t>Key concept</a:t>
            </a:r>
            <a:r>
              <a:rPr lang="en" sz="1500">
                <a:solidFill>
                  <a:srgbClr val="535353"/>
                </a:solidFill>
                <a:latin typeface="Helvetica Neue"/>
                <a:ea typeface="Helvetica Neue"/>
                <a:cs typeface="Helvetica Neue"/>
                <a:sym typeface="Helvetica Neue"/>
              </a:rPr>
              <a:t>: Use a hashing function to get/store/delete values in O(1) time</a:t>
            </a:r>
            <a:endParaRPr sz="1500">
              <a:solidFill>
                <a:srgbClr val="535353"/>
              </a:solidFill>
              <a:latin typeface="Helvetica Neue"/>
              <a:ea typeface="Helvetica Neue"/>
              <a:cs typeface="Helvetica Neue"/>
              <a:sym typeface="Helvetica Neue"/>
            </a:endParaRPr>
          </a:p>
        </p:txBody>
      </p:sp>
      <p:pic>
        <p:nvPicPr>
          <p:cNvPr id="147" name="Google Shape;147;p32"/>
          <p:cNvPicPr preferRelativeResize="0"/>
          <p:nvPr/>
        </p:nvPicPr>
        <p:blipFill>
          <a:blip r:embed="rId3">
            <a:alphaModFix/>
          </a:blip>
          <a:stretch>
            <a:fillRect/>
          </a:stretch>
        </p:blipFill>
        <p:spPr>
          <a:xfrm>
            <a:off x="5120650" y="1342887"/>
            <a:ext cx="3718550" cy="23402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cxnSp>
        <p:nvCxnSpPr>
          <p:cNvPr id="152" name="Google Shape;152;p33"/>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153" name="Google Shape;153;p33"/>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HASH FUNCTIONS</a:t>
            </a:r>
            <a:endParaRPr sz="500"/>
          </a:p>
        </p:txBody>
      </p:sp>
      <p:sp>
        <p:nvSpPr>
          <p:cNvPr id="154" name="Google Shape;154;p33"/>
          <p:cNvSpPr txBox="1"/>
          <p:nvPr/>
        </p:nvSpPr>
        <p:spPr>
          <a:xfrm>
            <a:off x="333250" y="925925"/>
            <a:ext cx="4466100" cy="34587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sz="1200">
                <a:solidFill>
                  <a:srgbClr val="222222"/>
                </a:solidFill>
                <a:highlight>
                  <a:srgbClr val="FFFFFF"/>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Takes an input string and returns an index/number</a:t>
            </a:r>
            <a:endParaRPr sz="15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sz="1200">
                <a:solidFill>
                  <a:srgbClr val="222222"/>
                </a:solidFill>
                <a:highlight>
                  <a:srgbClr val="FFFFFF"/>
                </a:highlight>
                <a:latin typeface="Roboto"/>
                <a:ea typeface="Roboto"/>
                <a:cs typeface="Roboto"/>
                <a:sym typeface="Roboto"/>
              </a:rPr>
              <a:t>• </a:t>
            </a:r>
            <a:r>
              <a:rPr lang="en" sz="1500">
                <a:solidFill>
                  <a:srgbClr val="535353"/>
                </a:solidFill>
                <a:latin typeface="Helvetica Neue"/>
                <a:ea typeface="Helvetica Neue"/>
                <a:cs typeface="Helvetica Neue"/>
                <a:sym typeface="Helvetica Neue"/>
              </a:rPr>
              <a:t>Main characteristics:</a:t>
            </a:r>
            <a:endParaRPr sz="15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sz="1200">
                <a:solidFill>
                  <a:srgbClr val="222222"/>
                </a:solidFill>
                <a:highlight>
                  <a:srgbClr val="FFFFFF"/>
                </a:highlight>
                <a:latin typeface="Roboto"/>
                <a:ea typeface="Roboto"/>
                <a:cs typeface="Roboto"/>
                <a:sym typeface="Roboto"/>
              </a:rPr>
              <a:t>    • </a:t>
            </a:r>
            <a:r>
              <a:rPr i="1" lang="en" sz="1500">
                <a:solidFill>
                  <a:srgbClr val="535353"/>
                </a:solidFill>
                <a:latin typeface="Helvetica Neue"/>
                <a:ea typeface="Helvetica Neue"/>
                <a:cs typeface="Helvetica Neue"/>
                <a:sym typeface="Helvetica Neue"/>
              </a:rPr>
              <a:t>Deterministic</a:t>
            </a:r>
            <a:r>
              <a:rPr lang="en" sz="1500">
                <a:solidFill>
                  <a:srgbClr val="535353"/>
                </a:solidFill>
                <a:latin typeface="Helvetica Neue"/>
                <a:ea typeface="Helvetica Neue"/>
                <a:cs typeface="Helvetica Neue"/>
                <a:sym typeface="Helvetica Neue"/>
              </a:rPr>
              <a:t> - same input should always result in the same output</a:t>
            </a:r>
            <a:endParaRPr sz="15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sz="1200">
                <a:solidFill>
                  <a:srgbClr val="222222"/>
                </a:solidFill>
                <a:highlight>
                  <a:srgbClr val="FFFFFF"/>
                </a:highlight>
                <a:latin typeface="Roboto"/>
                <a:ea typeface="Roboto"/>
                <a:cs typeface="Roboto"/>
                <a:sym typeface="Roboto"/>
              </a:rPr>
              <a:t>    • </a:t>
            </a:r>
            <a:r>
              <a:rPr i="1" lang="en" sz="1500">
                <a:solidFill>
                  <a:srgbClr val="535353"/>
                </a:solidFill>
                <a:latin typeface="Helvetica Neue"/>
                <a:ea typeface="Helvetica Neue"/>
                <a:cs typeface="Helvetica Neue"/>
                <a:sym typeface="Helvetica Neue"/>
              </a:rPr>
              <a:t>Minimal duplication of output values</a:t>
            </a:r>
            <a:r>
              <a:rPr lang="en" sz="1500">
                <a:solidFill>
                  <a:srgbClr val="535353"/>
                </a:solidFill>
                <a:latin typeface="Helvetica Neue"/>
                <a:ea typeface="Helvetica Neue"/>
                <a:cs typeface="Helvetica Neue"/>
                <a:sym typeface="Helvetica Neue"/>
              </a:rPr>
              <a:t> - to minimize collisions, we’ll talk about this in the next lecture</a:t>
            </a:r>
            <a:endParaRPr sz="15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rPr lang="en" sz="1500">
                <a:solidFill>
                  <a:srgbClr val="535353"/>
                </a:solidFill>
                <a:latin typeface="Helvetica Neue"/>
                <a:ea typeface="Helvetica Neue"/>
                <a:cs typeface="Helvetica Neue"/>
                <a:sym typeface="Helvetica Neue"/>
              </a:rPr>
              <a:t>   </a:t>
            </a:r>
            <a:r>
              <a:rPr lang="en" sz="1200">
                <a:solidFill>
                  <a:srgbClr val="222222"/>
                </a:solidFill>
                <a:highlight>
                  <a:schemeClr val="lt1"/>
                </a:highlight>
                <a:latin typeface="Roboto"/>
                <a:ea typeface="Roboto"/>
                <a:cs typeface="Roboto"/>
                <a:sym typeface="Roboto"/>
              </a:rPr>
              <a:t>• </a:t>
            </a:r>
            <a:r>
              <a:rPr i="1" lang="en" sz="1500">
                <a:solidFill>
                  <a:srgbClr val="535353"/>
                </a:solidFill>
                <a:latin typeface="Helvetica Neue"/>
                <a:ea typeface="Helvetica Neue"/>
                <a:cs typeface="Helvetica Neue"/>
                <a:sym typeface="Helvetica Neue"/>
              </a:rPr>
              <a:t>Fast</a:t>
            </a:r>
            <a:r>
              <a:rPr lang="en" sz="1500">
                <a:solidFill>
                  <a:srgbClr val="535353"/>
                </a:solidFill>
                <a:latin typeface="Helvetica Neue"/>
                <a:ea typeface="Helvetica Neue"/>
                <a:cs typeface="Helvetica Neue"/>
                <a:sym typeface="Helvetica Neue"/>
              </a:rPr>
              <a:t> - getting the hash must be O(1)</a:t>
            </a:r>
            <a:endParaRPr sz="1500">
              <a:solidFill>
                <a:srgbClr val="535353"/>
              </a:solidFill>
              <a:latin typeface="Helvetica Neue"/>
              <a:ea typeface="Helvetica Neue"/>
              <a:cs typeface="Helvetica Neue"/>
              <a:sym typeface="Helvetica Neue"/>
            </a:endParaRPr>
          </a:p>
        </p:txBody>
      </p:sp>
      <p:pic>
        <p:nvPicPr>
          <p:cNvPr id="155" name="Google Shape;155;p33"/>
          <p:cNvPicPr preferRelativeResize="0"/>
          <p:nvPr/>
        </p:nvPicPr>
        <p:blipFill>
          <a:blip r:embed="rId3">
            <a:alphaModFix/>
          </a:blip>
          <a:stretch>
            <a:fillRect/>
          </a:stretch>
        </p:blipFill>
        <p:spPr>
          <a:xfrm>
            <a:off x="4978225" y="742962"/>
            <a:ext cx="4039848" cy="30972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cxnSp>
        <p:nvCxnSpPr>
          <p:cNvPr id="160" name="Google Shape;160;p34"/>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161" name="Google Shape;161;p34"/>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HASH FUNCTIONS IN HASH TABLES</a:t>
            </a:r>
            <a:endParaRPr sz="500"/>
          </a:p>
        </p:txBody>
      </p:sp>
      <p:sp>
        <p:nvSpPr>
          <p:cNvPr id="162" name="Google Shape;162;p34"/>
          <p:cNvSpPr txBox="1"/>
          <p:nvPr/>
        </p:nvSpPr>
        <p:spPr>
          <a:xfrm>
            <a:off x="333250" y="925925"/>
            <a:ext cx="3460500" cy="40410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sz="1200">
                <a:solidFill>
                  <a:srgbClr val="535353"/>
                </a:solidFill>
                <a:highlight>
                  <a:srgbClr val="FFFFFF"/>
                </a:highlight>
                <a:latin typeface="Helvetica Neue"/>
                <a:ea typeface="Helvetica Neue"/>
                <a:cs typeface="Helvetica Neue"/>
                <a:sym typeface="Helvetica Neue"/>
              </a:rPr>
              <a:t>• </a:t>
            </a:r>
            <a:r>
              <a:rPr lang="en" sz="1200">
                <a:solidFill>
                  <a:srgbClr val="535353"/>
                </a:solidFill>
                <a:latin typeface="Helvetica Neue"/>
                <a:ea typeface="Helvetica Neue"/>
                <a:cs typeface="Helvetica Neue"/>
                <a:sym typeface="Helvetica Neue"/>
              </a:rPr>
              <a:t>A hash table uses a hash function to get/store/delete values in O(1) time</a:t>
            </a:r>
            <a:endParaRPr sz="1200">
              <a:solidFill>
                <a:srgbClr val="535353"/>
              </a:solidFill>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sz="1200">
                <a:solidFill>
                  <a:srgbClr val="535353"/>
                </a:solidFill>
                <a:highlight>
                  <a:schemeClr val="lt1"/>
                </a:highlight>
                <a:latin typeface="Helvetica Neue"/>
                <a:ea typeface="Helvetica Neue"/>
                <a:cs typeface="Helvetica Neue"/>
                <a:sym typeface="Helvetica Neue"/>
              </a:rPr>
              <a:t>• A hash table uses a list to store values</a:t>
            </a:r>
            <a:endParaRPr sz="1200">
              <a:solidFill>
                <a:srgbClr val="535353"/>
              </a:solidFill>
              <a:highlight>
                <a:schemeClr val="lt1"/>
              </a:highlight>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sz="1200">
                <a:solidFill>
                  <a:srgbClr val="535353"/>
                </a:solidFill>
                <a:highlight>
                  <a:schemeClr val="lt1"/>
                </a:highlight>
                <a:latin typeface="Helvetica Neue"/>
                <a:ea typeface="Helvetica Neue"/>
                <a:cs typeface="Helvetica Neue"/>
                <a:sym typeface="Helvetica Neue"/>
              </a:rPr>
              <a:t>• </a:t>
            </a:r>
            <a:r>
              <a:rPr lang="en" sz="1200">
                <a:solidFill>
                  <a:srgbClr val="535353"/>
                </a:solidFill>
                <a:latin typeface="Helvetica Neue"/>
                <a:ea typeface="Helvetica Neue"/>
                <a:cs typeface="Helvetica Neue"/>
                <a:sym typeface="Helvetica Neue"/>
              </a:rPr>
              <a:t>Run the input string/key through the hash function</a:t>
            </a:r>
            <a:endParaRPr sz="1200">
              <a:solidFill>
                <a:srgbClr val="535353"/>
              </a:solidFill>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sz="1200">
                <a:solidFill>
                  <a:srgbClr val="535353"/>
                </a:solidFill>
                <a:highlight>
                  <a:schemeClr val="lt1"/>
                </a:highlight>
                <a:latin typeface="Helvetica Neue"/>
                <a:ea typeface="Helvetica Neue"/>
                <a:cs typeface="Helvetica Neue"/>
                <a:sym typeface="Helvetica Neue"/>
              </a:rPr>
              <a:t>• </a:t>
            </a:r>
            <a:r>
              <a:rPr lang="en" sz="1200">
                <a:solidFill>
                  <a:srgbClr val="535353"/>
                </a:solidFill>
                <a:latin typeface="Helvetica Neue"/>
                <a:ea typeface="Helvetica Neue"/>
                <a:cs typeface="Helvetica Neue"/>
                <a:sym typeface="Helvetica Neue"/>
              </a:rPr>
              <a:t>Use the modulo operator to get an index within the array bounds</a:t>
            </a:r>
            <a:endParaRPr sz="1200">
              <a:solidFill>
                <a:srgbClr val="535353"/>
              </a:solidFill>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sz="1200">
                <a:solidFill>
                  <a:srgbClr val="535353"/>
                </a:solidFill>
                <a:highlight>
                  <a:schemeClr val="lt1"/>
                </a:highlight>
                <a:latin typeface="Helvetica Neue"/>
                <a:ea typeface="Helvetica Neue"/>
                <a:cs typeface="Helvetica Neue"/>
                <a:sym typeface="Helvetica Neue"/>
              </a:rPr>
              <a:t>• </a:t>
            </a:r>
            <a:r>
              <a:rPr lang="en" sz="1200">
                <a:solidFill>
                  <a:srgbClr val="535353"/>
                </a:solidFill>
                <a:latin typeface="Helvetica Neue"/>
                <a:ea typeface="Helvetica Neue"/>
                <a:cs typeface="Helvetica Neue"/>
                <a:sym typeface="Helvetica Neue"/>
              </a:rPr>
              <a:t>Get/store/delete the value at that index</a:t>
            </a:r>
            <a:endParaRPr sz="1200">
              <a:solidFill>
                <a:srgbClr val="535353"/>
              </a:solidFill>
              <a:latin typeface="Helvetica Neue"/>
              <a:ea typeface="Helvetica Neue"/>
              <a:cs typeface="Helvetica Neue"/>
              <a:sym typeface="Helvetica Neue"/>
            </a:endParaRPr>
          </a:p>
        </p:txBody>
      </p:sp>
      <p:pic>
        <p:nvPicPr>
          <p:cNvPr id="163" name="Google Shape;163;p34"/>
          <p:cNvPicPr preferRelativeResize="0"/>
          <p:nvPr/>
        </p:nvPicPr>
        <p:blipFill>
          <a:blip r:embed="rId3">
            <a:alphaModFix/>
          </a:blip>
          <a:stretch>
            <a:fillRect/>
          </a:stretch>
        </p:blipFill>
        <p:spPr>
          <a:xfrm>
            <a:off x="4058324" y="1478287"/>
            <a:ext cx="4794525" cy="132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cxnSp>
        <p:nvCxnSpPr>
          <p:cNvPr id="168" name="Google Shape;168;p35"/>
          <p:cNvCxnSpPr/>
          <p:nvPr/>
        </p:nvCxnSpPr>
        <p:spPr>
          <a:xfrm>
            <a:off x="404813" y="635148"/>
            <a:ext cx="238200" cy="0"/>
          </a:xfrm>
          <a:prstGeom prst="straightConnector1">
            <a:avLst/>
          </a:prstGeom>
          <a:noFill/>
          <a:ln cap="flat" cmpd="sng" w="50800">
            <a:solidFill>
              <a:srgbClr val="8D63F3"/>
            </a:solidFill>
            <a:prstDash val="solid"/>
            <a:miter lim="400000"/>
            <a:headEnd len="sm" w="sm" type="none"/>
            <a:tailEnd len="sm" w="sm" type="none"/>
          </a:ln>
        </p:spPr>
      </p:cxnSp>
      <p:sp>
        <p:nvSpPr>
          <p:cNvPr id="169" name="Google Shape;169;p35"/>
          <p:cNvSpPr txBox="1"/>
          <p:nvPr>
            <p:ph type="title"/>
          </p:nvPr>
        </p:nvSpPr>
        <p:spPr>
          <a:xfrm>
            <a:off x="404813" y="358737"/>
            <a:ext cx="8334300" cy="2142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8D63F3"/>
              </a:buClr>
              <a:buSzPts val="1400"/>
              <a:buFont typeface="Helvetica Neue"/>
              <a:buNone/>
            </a:pPr>
            <a:r>
              <a:rPr lang="en"/>
              <a:t>WHY’S IT CALLED A HASH FUNCTION?</a:t>
            </a:r>
            <a:endParaRPr sz="500"/>
          </a:p>
        </p:txBody>
      </p:sp>
      <p:sp>
        <p:nvSpPr>
          <p:cNvPr id="170" name="Google Shape;170;p35"/>
          <p:cNvSpPr txBox="1"/>
          <p:nvPr/>
        </p:nvSpPr>
        <p:spPr>
          <a:xfrm>
            <a:off x="333250" y="925925"/>
            <a:ext cx="6119700" cy="3959700"/>
          </a:xfrm>
          <a:prstGeom prst="rect">
            <a:avLst/>
          </a:prstGeom>
          <a:noFill/>
          <a:ln>
            <a:noFill/>
          </a:ln>
        </p:spPr>
        <p:txBody>
          <a:bodyPr anchorCtr="0" anchor="t" bIns="34275" lIns="34275" spcFirstLastPara="1" rIns="34275" wrap="square" tIns="34275">
            <a:noAutofit/>
          </a:bodyPr>
          <a:lstStyle/>
          <a:p>
            <a:pPr indent="0" lvl="0" marL="0" marR="0" rtl="0" algn="l">
              <a:lnSpc>
                <a:spcPct val="120000"/>
              </a:lnSpc>
              <a:spcBef>
                <a:spcPts val="500"/>
              </a:spcBef>
              <a:spcAft>
                <a:spcPts val="0"/>
              </a:spcAft>
              <a:buNone/>
            </a:pPr>
            <a:r>
              <a:rPr lang="en" sz="1200">
                <a:solidFill>
                  <a:srgbClr val="535353"/>
                </a:solidFill>
                <a:highlight>
                  <a:srgbClr val="FFFFFF"/>
                </a:highlight>
                <a:latin typeface="Helvetica Neue"/>
                <a:ea typeface="Helvetica Neue"/>
                <a:cs typeface="Helvetica Neue"/>
                <a:sym typeface="Helvetica Neue"/>
              </a:rPr>
              <a:t>• </a:t>
            </a:r>
            <a:r>
              <a:rPr i="1" lang="en" sz="1200">
                <a:solidFill>
                  <a:srgbClr val="535353"/>
                </a:solidFill>
                <a:highlight>
                  <a:srgbClr val="FFFFFF"/>
                </a:highlight>
                <a:latin typeface="Helvetica Neue"/>
                <a:ea typeface="Helvetica Neue"/>
                <a:cs typeface="Helvetica Neue"/>
                <a:sym typeface="Helvetica Neue"/>
              </a:rPr>
              <a:t>“</a:t>
            </a:r>
            <a:r>
              <a:rPr i="1" lang="en" sz="1500">
                <a:solidFill>
                  <a:srgbClr val="535353"/>
                </a:solidFill>
                <a:latin typeface="Helvetica Neue"/>
                <a:ea typeface="Helvetica Neue"/>
                <a:cs typeface="Helvetica Neue"/>
                <a:sym typeface="Helvetica Neue"/>
              </a:rPr>
              <a:t>To hash means to </a:t>
            </a:r>
            <a:r>
              <a:rPr b="1" i="1" lang="en" sz="1500">
                <a:solidFill>
                  <a:srgbClr val="535353"/>
                </a:solidFill>
                <a:latin typeface="Helvetica Neue"/>
                <a:ea typeface="Helvetica Neue"/>
                <a:cs typeface="Helvetica Neue"/>
                <a:sym typeface="Helvetica Neue"/>
              </a:rPr>
              <a:t>chop something up or to make a mess out of it</a:t>
            </a:r>
            <a:r>
              <a:rPr i="1" lang="en" sz="1500">
                <a:solidFill>
                  <a:srgbClr val="535353"/>
                </a:solidFill>
                <a:latin typeface="Helvetica Neue"/>
                <a:ea typeface="Helvetica Neue"/>
                <a:cs typeface="Helvetica Neue"/>
                <a:sym typeface="Helvetica Neue"/>
              </a:rPr>
              <a:t>; the idea in hashing is to </a:t>
            </a:r>
            <a:r>
              <a:rPr b="1" i="1" lang="en" sz="1500">
                <a:solidFill>
                  <a:srgbClr val="535353"/>
                </a:solidFill>
                <a:latin typeface="Helvetica Neue"/>
                <a:ea typeface="Helvetica Neue"/>
                <a:cs typeface="Helvetica Neue"/>
                <a:sym typeface="Helvetica Neue"/>
              </a:rPr>
              <a:t>scramble</a:t>
            </a:r>
            <a:r>
              <a:rPr i="1" lang="en" sz="1500">
                <a:solidFill>
                  <a:srgbClr val="535353"/>
                </a:solidFill>
                <a:latin typeface="Helvetica Neue"/>
                <a:ea typeface="Helvetica Neue"/>
                <a:cs typeface="Helvetica Neue"/>
                <a:sym typeface="Helvetica Neue"/>
              </a:rPr>
              <a:t> some aspects of the key and to use this partial information as the basis for searching.” - Donald Knuth</a:t>
            </a:r>
            <a:endParaRPr i="1" sz="1500">
              <a:solidFill>
                <a:srgbClr val="535353"/>
              </a:solidFill>
              <a:latin typeface="Helvetica Neue"/>
              <a:ea typeface="Helvetica Neue"/>
              <a:cs typeface="Helvetica Neue"/>
              <a:sym typeface="Helvetica Neue"/>
            </a:endParaRPr>
          </a:p>
          <a:p>
            <a:pPr indent="0" lvl="0" marL="0" rtl="0" algn="l">
              <a:lnSpc>
                <a:spcPct val="120000"/>
              </a:lnSpc>
              <a:spcBef>
                <a:spcPts val="500"/>
              </a:spcBef>
              <a:spcAft>
                <a:spcPts val="0"/>
              </a:spcAft>
              <a:buNone/>
            </a:pPr>
            <a:r>
              <a:rPr lang="en" sz="1200">
                <a:solidFill>
                  <a:srgbClr val="535353"/>
                </a:solidFill>
                <a:highlight>
                  <a:srgbClr val="FFFFFF"/>
                </a:highlight>
                <a:latin typeface="Helvetica Neue"/>
                <a:ea typeface="Helvetica Neue"/>
                <a:cs typeface="Helvetica Neue"/>
                <a:sym typeface="Helvetica Neue"/>
              </a:rPr>
              <a:t>• </a:t>
            </a:r>
            <a:r>
              <a:rPr lang="en" sz="1500">
                <a:solidFill>
                  <a:srgbClr val="535353"/>
                </a:solidFill>
                <a:highlight>
                  <a:srgbClr val="FFFFFF"/>
                </a:highlight>
                <a:latin typeface="Helvetica Neue"/>
                <a:ea typeface="Helvetica Neue"/>
                <a:cs typeface="Helvetica Neue"/>
                <a:sym typeface="Helvetica Neue"/>
              </a:rPr>
              <a:t>We’re </a:t>
            </a:r>
            <a:r>
              <a:rPr b="1" i="1" lang="en" sz="1500">
                <a:solidFill>
                  <a:srgbClr val="535353"/>
                </a:solidFill>
                <a:highlight>
                  <a:srgbClr val="FFFFFF"/>
                </a:highlight>
                <a:latin typeface="Helvetica Neue"/>
                <a:ea typeface="Helvetica Neue"/>
                <a:cs typeface="Helvetica Neue"/>
                <a:sym typeface="Helvetica Neue"/>
              </a:rPr>
              <a:t>scrambling</a:t>
            </a:r>
            <a:r>
              <a:rPr lang="en" sz="1500">
                <a:solidFill>
                  <a:srgbClr val="535353"/>
                </a:solidFill>
                <a:highlight>
                  <a:srgbClr val="FFFFFF"/>
                </a:highlight>
                <a:latin typeface="Helvetica Neue"/>
                <a:ea typeface="Helvetica Neue"/>
                <a:cs typeface="Helvetica Neue"/>
                <a:sym typeface="Helvetica Neue"/>
              </a:rPr>
              <a:t> the input string and turning it into a number</a:t>
            </a:r>
            <a:endParaRPr sz="1500">
              <a:solidFill>
                <a:srgbClr val="535353"/>
              </a:solidFill>
              <a:highlight>
                <a:srgbClr val="FFFFFF"/>
              </a:highlight>
              <a:latin typeface="Helvetica Neue"/>
              <a:ea typeface="Helvetica Neue"/>
              <a:cs typeface="Helvetica Neue"/>
              <a:sym typeface="Helvetica Neue"/>
            </a:endParaRPr>
          </a:p>
          <a:p>
            <a:pPr indent="0" lvl="0" marL="0" rtl="0" algn="l">
              <a:lnSpc>
                <a:spcPct val="120000"/>
              </a:lnSpc>
              <a:spcBef>
                <a:spcPts val="500"/>
              </a:spcBef>
              <a:spcAft>
                <a:spcPts val="0"/>
              </a:spcAft>
              <a:buClr>
                <a:schemeClr val="dk1"/>
              </a:buClr>
              <a:buSzPts val="1100"/>
              <a:buFont typeface="Arial"/>
              <a:buNone/>
            </a:pPr>
            <a:r>
              <a:rPr lang="en" sz="1200">
                <a:solidFill>
                  <a:srgbClr val="535353"/>
                </a:solidFill>
                <a:highlight>
                  <a:srgbClr val="FFFFFF"/>
                </a:highlight>
                <a:latin typeface="Helvetica Neue"/>
                <a:ea typeface="Helvetica Neue"/>
                <a:cs typeface="Helvetica Neue"/>
                <a:sym typeface="Helvetica Neue"/>
              </a:rPr>
              <a:t>•</a:t>
            </a:r>
            <a:r>
              <a:rPr lang="en" sz="1500">
                <a:solidFill>
                  <a:srgbClr val="535353"/>
                </a:solidFill>
                <a:highlight>
                  <a:srgbClr val="FFFFFF"/>
                </a:highlight>
                <a:latin typeface="Helvetica Neue"/>
                <a:ea typeface="Helvetica Neue"/>
                <a:cs typeface="Helvetica Neue"/>
                <a:sym typeface="Helvetica Neue"/>
              </a:rPr>
              <a:t> We use that number to get/store/delete values in the hash table</a:t>
            </a:r>
            <a:endParaRPr sz="1800">
              <a:solidFill>
                <a:srgbClr val="535353"/>
              </a:solidFill>
              <a:latin typeface="Helvetica Neue"/>
              <a:ea typeface="Helvetica Neue"/>
              <a:cs typeface="Helvetica Neue"/>
              <a:sym typeface="Helvetica Neue"/>
            </a:endParaRPr>
          </a:p>
          <a:p>
            <a:pPr indent="0" lvl="0" marL="0" marR="0" rtl="0" algn="l">
              <a:lnSpc>
                <a:spcPct val="120000"/>
              </a:lnSpc>
              <a:spcBef>
                <a:spcPts val="500"/>
              </a:spcBef>
              <a:spcAft>
                <a:spcPts val="0"/>
              </a:spcAft>
              <a:buNone/>
            </a:pPr>
            <a:r>
              <a:t/>
            </a:r>
            <a:endParaRPr sz="1500">
              <a:solidFill>
                <a:srgbClr val="535353"/>
              </a:solidFill>
              <a:latin typeface="Helvetica Neue"/>
              <a:ea typeface="Helvetica Neue"/>
              <a:cs typeface="Helvetica Neue"/>
              <a:sym typeface="Helvetica Neue"/>
            </a:endParaRPr>
          </a:p>
        </p:txBody>
      </p:sp>
      <p:pic>
        <p:nvPicPr>
          <p:cNvPr id="171" name="Google Shape;171;p35"/>
          <p:cNvPicPr preferRelativeResize="0"/>
          <p:nvPr/>
        </p:nvPicPr>
        <p:blipFill>
          <a:blip r:embed="rId3">
            <a:alphaModFix/>
          </a:blip>
          <a:stretch>
            <a:fillRect/>
          </a:stretch>
        </p:blipFill>
        <p:spPr>
          <a:xfrm>
            <a:off x="2174736" y="3004562"/>
            <a:ext cx="4794525" cy="132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D63F3"/>
        </a:solidFill>
      </p:bgPr>
    </p:bg>
    <p:spTree>
      <p:nvGrpSpPr>
        <p:cNvPr id="175" name="Shape 175"/>
        <p:cNvGrpSpPr/>
        <p:nvPr/>
      </p:nvGrpSpPr>
      <p:grpSpPr>
        <a:xfrm>
          <a:off x="0" y="0"/>
          <a:ext cx="0" cy="0"/>
          <a:chOff x="0" y="0"/>
          <a:chExt cx="0" cy="0"/>
        </a:xfrm>
      </p:grpSpPr>
      <p:sp>
        <p:nvSpPr>
          <p:cNvPr id="176" name="Google Shape;176;p36"/>
          <p:cNvSpPr txBox="1"/>
          <p:nvPr/>
        </p:nvSpPr>
        <p:spPr>
          <a:xfrm>
            <a:off x="540002" y="2268625"/>
            <a:ext cx="7441500" cy="606300"/>
          </a:xfrm>
          <a:prstGeom prst="rect">
            <a:avLst/>
          </a:prstGeom>
          <a:noFill/>
          <a:ln>
            <a:noFill/>
          </a:ln>
        </p:spPr>
        <p:txBody>
          <a:bodyPr anchorCtr="0" anchor="t" bIns="17150" lIns="17150" spcFirstLastPara="1" rIns="17150" wrap="square" tIns="17150">
            <a:noAutofit/>
          </a:bodyPr>
          <a:lstStyle/>
          <a:p>
            <a:pPr indent="0" lvl="0" marL="0" marR="0" rtl="0" algn="l">
              <a:lnSpc>
                <a:spcPct val="120000"/>
              </a:lnSpc>
              <a:spcBef>
                <a:spcPts val="0"/>
              </a:spcBef>
              <a:spcAft>
                <a:spcPts val="0"/>
              </a:spcAft>
              <a:buClr>
                <a:srgbClr val="FFFFFF"/>
              </a:buClr>
              <a:buSzPts val="3800"/>
              <a:buFont typeface="Helvetica Neue"/>
              <a:buNone/>
            </a:pPr>
            <a:r>
              <a:rPr b="1" lang="en" sz="3400">
                <a:solidFill>
                  <a:srgbClr val="FFFFFF"/>
                </a:solidFill>
                <a:latin typeface="Helvetica Neue"/>
                <a:ea typeface="Helvetica Neue"/>
                <a:cs typeface="Helvetica Neue"/>
                <a:sym typeface="Helvetica Neue"/>
              </a:rPr>
              <a:t>Live Coding: A Basic </a:t>
            </a:r>
            <a:r>
              <a:rPr b="1" lang="en" sz="3400">
                <a:solidFill>
                  <a:srgbClr val="FFFFFF"/>
                </a:solidFill>
                <a:latin typeface="Helvetica Neue"/>
                <a:ea typeface="Helvetica Neue"/>
                <a:cs typeface="Helvetica Neue"/>
                <a:sym typeface="Helvetica Neue"/>
              </a:rPr>
              <a:t>Hash Function</a:t>
            </a:r>
            <a:endParaRPr sz="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